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85" r:id="rId2"/>
    <p:sldId id="286" r:id="rId3"/>
    <p:sldId id="301" r:id="rId4"/>
    <p:sldId id="287" r:id="rId5"/>
    <p:sldId id="288" r:id="rId6"/>
    <p:sldId id="289" r:id="rId7"/>
    <p:sldId id="290" r:id="rId8"/>
    <p:sldId id="291" r:id="rId9"/>
    <p:sldId id="293" r:id="rId10"/>
    <p:sldId id="294" r:id="rId11"/>
    <p:sldId id="257" r:id="rId12"/>
    <p:sldId id="258" r:id="rId13"/>
    <p:sldId id="261" r:id="rId14"/>
    <p:sldId id="264" r:id="rId15"/>
    <p:sldId id="316" r:id="rId16"/>
    <p:sldId id="280" r:id="rId17"/>
    <p:sldId id="281" r:id="rId18"/>
    <p:sldId id="283" r:id="rId19"/>
    <p:sldId id="282" r:id="rId20"/>
    <p:sldId id="270" r:id="rId21"/>
    <p:sldId id="267" r:id="rId22"/>
    <p:sldId id="268" r:id="rId23"/>
    <p:sldId id="272" r:id="rId24"/>
    <p:sldId id="273" r:id="rId25"/>
    <p:sldId id="269" r:id="rId26"/>
    <p:sldId id="259" r:id="rId27"/>
    <p:sldId id="262" r:id="rId28"/>
    <p:sldId id="312" r:id="rId29"/>
    <p:sldId id="314" r:id="rId30"/>
    <p:sldId id="277" r:id="rId31"/>
    <p:sldId id="276" r:id="rId32"/>
    <p:sldId id="278" r:id="rId33"/>
    <p:sldId id="279" r:id="rId34"/>
    <p:sldId id="307" r:id="rId35"/>
    <p:sldId id="295" r:id="rId36"/>
    <p:sldId id="271" r:id="rId37"/>
    <p:sldId id="296" r:id="rId38"/>
    <p:sldId id="305" r:id="rId39"/>
    <p:sldId id="306" r:id="rId40"/>
    <p:sldId id="298" r:id="rId41"/>
    <p:sldId id="302" r:id="rId42"/>
    <p:sldId id="304" r:id="rId43"/>
    <p:sldId id="308" r:id="rId44"/>
    <p:sldId id="300" r:id="rId45"/>
    <p:sldId id="297" r:id="rId46"/>
    <p:sldId id="310" r:id="rId47"/>
    <p:sldId id="313" r:id="rId48"/>
    <p:sldId id="31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93B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94660"/>
  </p:normalViewPr>
  <p:slideViewPr>
    <p:cSldViewPr snapToGrid="0">
      <p:cViewPr varScale="1">
        <p:scale>
          <a:sx n="92" d="100"/>
          <a:sy n="92" d="100"/>
        </p:scale>
        <p:origin x="57" y="1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E2866-C093-4390-B544-E835B97DE88F}" type="datetimeFigureOut">
              <a:rPr lang="en-US" smtClean="0"/>
              <a:t>3/15/2021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E7032-B8F3-4FA1-8345-CCBB5F23C83F}" type="slidenum">
              <a:rPr lang="en-US" smtClean="0"/>
              <a:t>‹#›</a:t>
            </a:fld>
            <a:endParaRPr lang="en-US"/>
          </a:p>
        </p:txBody>
      </p:sp>
    </p:spTree>
    <p:extLst>
      <p:ext uri="{BB962C8B-B14F-4D97-AF65-F5344CB8AC3E}">
        <p14:creationId xmlns:p14="http://schemas.microsoft.com/office/powerpoint/2010/main" val="3697005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0FAE0E-C903-4F90-A976-540579A871E0}" type="slidenum">
              <a:rPr lang="en-US" smtClean="0"/>
              <a:t>27</a:t>
            </a:fld>
            <a:endParaRPr lang="en-US"/>
          </a:p>
        </p:txBody>
      </p:sp>
    </p:spTree>
    <p:extLst>
      <p:ext uri="{BB962C8B-B14F-4D97-AF65-F5344CB8AC3E}">
        <p14:creationId xmlns:p14="http://schemas.microsoft.com/office/powerpoint/2010/main" val="169542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9D757-B390-4B97-B2D0-E5E95F642B84}"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1976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59D757-B390-4B97-B2D0-E5E95F642B84}"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120588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59D757-B390-4B97-B2D0-E5E95F642B84}"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C11B-47CC-4CD6-81C6-0126609D6F3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9293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59D757-B390-4B97-B2D0-E5E95F642B84}"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3241737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59D757-B390-4B97-B2D0-E5E95F642B84}"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C11B-47CC-4CD6-81C6-0126609D6F3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5613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59D757-B390-4B97-B2D0-E5E95F642B84}"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1106234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9D757-B390-4B97-B2D0-E5E95F642B84}"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3133022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9D757-B390-4B97-B2D0-E5E95F642B84}"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387935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9D757-B390-4B97-B2D0-E5E95F642B84}"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135733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59D757-B390-4B97-B2D0-E5E95F642B84}"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374606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9D757-B390-4B97-B2D0-E5E95F642B84}"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28801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9D757-B390-4B97-B2D0-E5E95F642B84}" type="datetimeFigureOut">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297558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9D757-B390-4B97-B2D0-E5E95F642B84}" type="datetimeFigureOut">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280664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9D757-B390-4B97-B2D0-E5E95F642B84}"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320622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59D757-B390-4B97-B2D0-E5E95F642B84}"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3076365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59D757-B390-4B97-B2D0-E5E95F642B84}"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CC11B-47CC-4CD6-81C6-0126609D6F33}" type="slidenum">
              <a:rPr lang="en-US" smtClean="0"/>
              <a:t>‹#›</a:t>
            </a:fld>
            <a:endParaRPr lang="en-US"/>
          </a:p>
        </p:txBody>
      </p:sp>
    </p:spTree>
    <p:extLst>
      <p:ext uri="{BB962C8B-B14F-4D97-AF65-F5344CB8AC3E}">
        <p14:creationId xmlns:p14="http://schemas.microsoft.com/office/powerpoint/2010/main" val="309698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59D757-B390-4B97-B2D0-E5E95F642B84}" type="datetimeFigureOut">
              <a:rPr lang="en-US" smtClean="0"/>
              <a:t>3/15/2021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ECC11B-47CC-4CD6-81C6-0126609D6F33}" type="slidenum">
              <a:rPr lang="en-US" smtClean="0"/>
              <a:t>‹#›</a:t>
            </a:fld>
            <a:endParaRPr lang="en-US"/>
          </a:p>
        </p:txBody>
      </p:sp>
    </p:spTree>
    <p:extLst>
      <p:ext uri="{BB962C8B-B14F-4D97-AF65-F5344CB8AC3E}">
        <p14:creationId xmlns:p14="http://schemas.microsoft.com/office/powerpoint/2010/main" val="4121720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oogle.github.io/styleguide/cppguid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Clean Code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6475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3375" y="911131"/>
            <a:ext cx="8761502" cy="1754326"/>
          </a:xfrm>
          <a:prstGeom prst="rect">
            <a:avLst/>
          </a:prstGeom>
          <a:noFill/>
        </p:spPr>
        <p:txBody>
          <a:bodyPr wrap="square" rtlCol="0">
            <a:spAutoFit/>
          </a:bodyPr>
          <a:lstStyle/>
          <a:p>
            <a:pPr algn="ctr"/>
            <a:r>
              <a:rPr lang="en-US" sz="5400" dirty="0"/>
              <a:t>Question: How do you learn to write clean code?</a:t>
            </a:r>
          </a:p>
        </p:txBody>
      </p:sp>
      <p:sp>
        <p:nvSpPr>
          <p:cNvPr id="3" name="TextBox 2"/>
          <p:cNvSpPr txBox="1"/>
          <p:nvPr/>
        </p:nvSpPr>
        <p:spPr>
          <a:xfrm>
            <a:off x="1408416" y="4428853"/>
            <a:ext cx="6611420" cy="923330"/>
          </a:xfrm>
          <a:prstGeom prst="rect">
            <a:avLst/>
          </a:prstGeom>
          <a:noFill/>
        </p:spPr>
        <p:txBody>
          <a:bodyPr wrap="square" rtlCol="0">
            <a:spAutoFit/>
          </a:bodyPr>
          <a:lstStyle/>
          <a:p>
            <a:pPr algn="ctr"/>
            <a:r>
              <a:rPr lang="en-US" sz="5400" dirty="0"/>
              <a:t>Answer: Practice</a:t>
            </a:r>
          </a:p>
        </p:txBody>
      </p:sp>
      <p:sp>
        <p:nvSpPr>
          <p:cNvPr id="4" name="TextBox 3"/>
          <p:cNvSpPr txBox="1"/>
          <p:nvPr/>
        </p:nvSpPr>
        <p:spPr>
          <a:xfrm>
            <a:off x="1408416" y="5476603"/>
            <a:ext cx="6611420" cy="400110"/>
          </a:xfrm>
          <a:prstGeom prst="rect">
            <a:avLst/>
          </a:prstGeom>
          <a:noFill/>
        </p:spPr>
        <p:txBody>
          <a:bodyPr wrap="square" rtlCol="0">
            <a:spAutoFit/>
          </a:bodyPr>
          <a:lstStyle/>
          <a:p>
            <a:pPr algn="ctr"/>
            <a:r>
              <a:rPr lang="en-US" sz="2000" dirty="0"/>
              <a:t>Also: Write a lot of messy code first</a:t>
            </a:r>
          </a:p>
        </p:txBody>
      </p:sp>
      <p:sp>
        <p:nvSpPr>
          <p:cNvPr id="5" name="TextBox 4"/>
          <p:cNvSpPr txBox="1"/>
          <p:nvPr/>
        </p:nvSpPr>
        <p:spPr>
          <a:xfrm>
            <a:off x="1408416" y="5999823"/>
            <a:ext cx="6611420" cy="261610"/>
          </a:xfrm>
          <a:prstGeom prst="rect">
            <a:avLst/>
          </a:prstGeom>
          <a:noFill/>
        </p:spPr>
        <p:txBody>
          <a:bodyPr wrap="square" rtlCol="0">
            <a:spAutoFit/>
          </a:bodyPr>
          <a:lstStyle/>
          <a:p>
            <a:pPr algn="ctr"/>
            <a:r>
              <a:rPr lang="en-US" sz="1100" dirty="0"/>
              <a:t>Like, a lot</a:t>
            </a:r>
          </a:p>
        </p:txBody>
      </p:sp>
    </p:spTree>
    <p:extLst>
      <p:ext uri="{BB962C8B-B14F-4D97-AF65-F5344CB8AC3E}">
        <p14:creationId xmlns:p14="http://schemas.microsoft.com/office/powerpoint/2010/main" val="425841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5D12-ED3C-4D0D-9A8E-B11B57B90951}"/>
              </a:ext>
            </a:extLst>
          </p:cNvPr>
          <p:cNvSpPr>
            <a:spLocks noGrp="1"/>
          </p:cNvSpPr>
          <p:nvPr>
            <p:ph type="title"/>
          </p:nvPr>
        </p:nvSpPr>
        <p:spPr/>
        <p:txBody>
          <a:bodyPr/>
          <a:lstStyle/>
          <a:p>
            <a:r>
              <a:rPr lang="en-US" dirty="0"/>
              <a:t>How to clean code?</a:t>
            </a:r>
          </a:p>
        </p:txBody>
      </p:sp>
      <p:sp>
        <p:nvSpPr>
          <p:cNvPr id="3" name="Content Placeholder 2">
            <a:extLst>
              <a:ext uri="{FF2B5EF4-FFF2-40B4-BE49-F238E27FC236}">
                <a16:creationId xmlns:a16="http://schemas.microsoft.com/office/drawing/2014/main" id="{1C72159B-0732-4AEC-A8EA-BFB38B410F27}"/>
              </a:ext>
            </a:extLst>
          </p:cNvPr>
          <p:cNvSpPr>
            <a:spLocks noGrp="1"/>
          </p:cNvSpPr>
          <p:nvPr>
            <p:ph idx="1"/>
          </p:nvPr>
        </p:nvSpPr>
        <p:spPr>
          <a:xfrm>
            <a:off x="677334" y="1570039"/>
            <a:ext cx="7500311" cy="3880773"/>
          </a:xfrm>
        </p:spPr>
        <p:txBody>
          <a:bodyPr>
            <a:normAutofit fontScale="92500" lnSpcReduction="10000"/>
          </a:bodyPr>
          <a:lstStyle/>
          <a:p>
            <a:r>
              <a:rPr lang="en-US" sz="3200" dirty="0"/>
              <a:t>Easiest way to clean is to keep it from getting dirty</a:t>
            </a:r>
          </a:p>
          <a:p>
            <a:r>
              <a:rPr lang="en-US" sz="3200" dirty="0"/>
              <a:t>If that’s not possible… you can clean in it on two different levels</a:t>
            </a:r>
          </a:p>
          <a:p>
            <a:r>
              <a:rPr lang="en-US" sz="3200" b="1" dirty="0">
                <a:solidFill>
                  <a:schemeClr val="accent3"/>
                </a:solidFill>
              </a:rPr>
              <a:t>Macro</a:t>
            </a:r>
            <a:r>
              <a:rPr lang="en-US" sz="3200" dirty="0"/>
              <a:t> cleaning and </a:t>
            </a:r>
            <a:r>
              <a:rPr lang="en-US" sz="3200" b="1" dirty="0">
                <a:solidFill>
                  <a:schemeClr val="accent3"/>
                </a:solidFill>
              </a:rPr>
              <a:t>micro</a:t>
            </a:r>
            <a:r>
              <a:rPr lang="en-US" sz="3200" dirty="0"/>
              <a:t> cleaning</a:t>
            </a:r>
          </a:p>
          <a:p>
            <a:pPr lvl="1"/>
            <a:r>
              <a:rPr lang="en-US" sz="2800" dirty="0"/>
              <a:t>Macro: High-level organization, program flow, systems design</a:t>
            </a:r>
          </a:p>
          <a:p>
            <a:pPr lvl="1"/>
            <a:r>
              <a:rPr lang="en-US" sz="2800" dirty="0"/>
              <a:t>Micro: Variable/function names, code style</a:t>
            </a:r>
          </a:p>
        </p:txBody>
      </p:sp>
      <p:sp>
        <p:nvSpPr>
          <p:cNvPr id="6" name="TextBox 5"/>
          <p:cNvSpPr txBox="1"/>
          <p:nvPr/>
        </p:nvSpPr>
        <p:spPr>
          <a:xfrm>
            <a:off x="8177645" y="1788280"/>
            <a:ext cx="3860223" cy="3139321"/>
          </a:xfrm>
          <a:prstGeom prst="rect">
            <a:avLst/>
          </a:prstGeom>
          <a:solidFill>
            <a:schemeClr val="accent3"/>
          </a:solidFill>
          <a:ln w="28575">
            <a:solidFill>
              <a:schemeClr val="tx1"/>
            </a:solidFill>
          </a:ln>
        </p:spPr>
        <p:txBody>
          <a:bodyPr wrap="square" rtlCol="0">
            <a:spAutoFit/>
          </a:bodyPr>
          <a:lstStyle>
            <a:defPPr>
              <a:defRPr lang="en-US"/>
            </a:defPPr>
          </a:lstStyle>
          <a:p>
            <a:r>
              <a:rPr lang="en-US" dirty="0">
                <a:solidFill>
                  <a:schemeClr val="bg1"/>
                </a:solidFill>
              </a:rPr>
              <a:t>Analogy: Writing (novel, essay, </a:t>
            </a:r>
            <a:r>
              <a:rPr lang="en-US" dirty="0" err="1">
                <a:solidFill>
                  <a:schemeClr val="bg1"/>
                </a:solidFill>
              </a:rPr>
              <a:t>etc</a:t>
            </a:r>
            <a:r>
              <a:rPr lang="en-US" dirty="0">
                <a:solidFill>
                  <a:schemeClr val="bg1"/>
                </a:solidFill>
              </a:rPr>
              <a:t>)</a:t>
            </a:r>
          </a:p>
          <a:p>
            <a:endParaRPr lang="en-US" dirty="0">
              <a:solidFill>
                <a:schemeClr val="bg1"/>
              </a:solidFill>
            </a:endParaRPr>
          </a:p>
          <a:p>
            <a:r>
              <a:rPr lang="en-US" b="1" dirty="0">
                <a:solidFill>
                  <a:schemeClr val="bg1"/>
                </a:solidFill>
              </a:rPr>
              <a:t>Macro cleaning</a:t>
            </a:r>
          </a:p>
          <a:p>
            <a:r>
              <a:rPr lang="en-US" dirty="0">
                <a:solidFill>
                  <a:schemeClr val="bg1"/>
                </a:solidFill>
              </a:rPr>
              <a:t>Chapter level, paragraph level, what’s the flow of this thing OVERALL?</a:t>
            </a:r>
          </a:p>
          <a:p>
            <a:endParaRPr lang="en-US" dirty="0">
              <a:solidFill>
                <a:schemeClr val="bg1"/>
              </a:solidFill>
            </a:endParaRPr>
          </a:p>
          <a:p>
            <a:r>
              <a:rPr lang="en-US" b="1" dirty="0">
                <a:solidFill>
                  <a:schemeClr val="bg1"/>
                </a:solidFill>
              </a:rPr>
              <a:t>Micro cleaning</a:t>
            </a:r>
          </a:p>
          <a:p>
            <a:r>
              <a:rPr lang="en-US" dirty="0">
                <a:solidFill>
                  <a:schemeClr val="bg1"/>
                </a:solidFill>
              </a:rPr>
              <a:t>Sentence, punctuation level – how does each section work, down to the little details?</a:t>
            </a:r>
          </a:p>
        </p:txBody>
      </p:sp>
      <p:sp>
        <p:nvSpPr>
          <p:cNvPr id="7" name="TextBox 6">
            <a:extLst>
              <a:ext uri="{FF2B5EF4-FFF2-40B4-BE49-F238E27FC236}">
                <a16:creationId xmlns:a16="http://schemas.microsoft.com/office/drawing/2014/main" id="{0F919E2E-8FFB-4B1A-9900-0407AF87044A}"/>
              </a:ext>
            </a:extLst>
          </p:cNvPr>
          <p:cNvSpPr txBox="1"/>
          <p:nvPr/>
        </p:nvSpPr>
        <p:spPr>
          <a:xfrm>
            <a:off x="5626100" y="5484387"/>
            <a:ext cx="6411768" cy="369332"/>
          </a:xfrm>
          <a:prstGeom prst="rect">
            <a:avLst/>
          </a:prstGeom>
          <a:solidFill>
            <a:schemeClr val="accent3"/>
          </a:solidFill>
          <a:ln w="28575">
            <a:solidFill>
              <a:schemeClr val="tx1"/>
            </a:solidFill>
          </a:ln>
        </p:spPr>
        <p:txBody>
          <a:bodyPr wrap="square" rtlCol="0">
            <a:spAutoFit/>
          </a:bodyPr>
          <a:lstStyle>
            <a:defPPr>
              <a:defRPr lang="en-US"/>
            </a:defPPr>
          </a:lstStyle>
          <a:p>
            <a:r>
              <a:rPr lang="en-US" dirty="0">
                <a:solidFill>
                  <a:schemeClr val="bg1"/>
                </a:solidFill>
              </a:rPr>
              <a:t>Have perfect sentence structure, but your ideas are a mess?</a:t>
            </a:r>
          </a:p>
        </p:txBody>
      </p:sp>
      <p:sp>
        <p:nvSpPr>
          <p:cNvPr id="8" name="TextBox 7">
            <a:extLst>
              <a:ext uri="{FF2B5EF4-FFF2-40B4-BE49-F238E27FC236}">
                <a16:creationId xmlns:a16="http://schemas.microsoft.com/office/drawing/2014/main" id="{010554E7-A8A6-4453-BD96-871DC9BACDA5}"/>
              </a:ext>
            </a:extLst>
          </p:cNvPr>
          <p:cNvSpPr txBox="1"/>
          <p:nvPr/>
        </p:nvSpPr>
        <p:spPr>
          <a:xfrm>
            <a:off x="5626100" y="5911281"/>
            <a:ext cx="6411768" cy="646331"/>
          </a:xfrm>
          <a:prstGeom prst="rect">
            <a:avLst/>
          </a:prstGeom>
          <a:solidFill>
            <a:schemeClr val="accent3"/>
          </a:solidFill>
          <a:ln w="28575">
            <a:solidFill>
              <a:schemeClr val="tx1"/>
            </a:solidFill>
          </a:ln>
        </p:spPr>
        <p:txBody>
          <a:bodyPr wrap="square" rtlCol="0">
            <a:spAutoFit/>
          </a:bodyPr>
          <a:lstStyle>
            <a:defPPr>
              <a:defRPr lang="en-US"/>
            </a:defPPr>
          </a:lstStyle>
          <a:p>
            <a:r>
              <a:rPr lang="en-US" dirty="0">
                <a:solidFill>
                  <a:schemeClr val="bg1"/>
                </a:solidFill>
              </a:rPr>
              <a:t>What about a great train of thought, but grammar/word choices make the end result a bit clumsy?</a:t>
            </a:r>
          </a:p>
        </p:txBody>
      </p:sp>
      <p:sp>
        <p:nvSpPr>
          <p:cNvPr id="9" name="TextBox 8">
            <a:extLst>
              <a:ext uri="{FF2B5EF4-FFF2-40B4-BE49-F238E27FC236}">
                <a16:creationId xmlns:a16="http://schemas.microsoft.com/office/drawing/2014/main" id="{FFBBDBA1-102C-4A1B-A927-78A30062F875}"/>
              </a:ext>
            </a:extLst>
          </p:cNvPr>
          <p:cNvSpPr txBox="1"/>
          <p:nvPr/>
        </p:nvSpPr>
        <p:spPr>
          <a:xfrm>
            <a:off x="1422400" y="5450812"/>
            <a:ext cx="3873500" cy="1200329"/>
          </a:xfrm>
          <a:prstGeom prst="rect">
            <a:avLst/>
          </a:prstGeom>
          <a:solidFill>
            <a:schemeClr val="accent3"/>
          </a:solidFill>
          <a:ln w="28575">
            <a:solidFill>
              <a:schemeClr val="tx1"/>
            </a:solidFill>
          </a:ln>
        </p:spPr>
        <p:txBody>
          <a:bodyPr wrap="square" rtlCol="0">
            <a:spAutoFit/>
          </a:bodyPr>
          <a:lstStyle>
            <a:defPPr>
              <a:defRPr lang="en-US"/>
            </a:defPPr>
          </a:lstStyle>
          <a:p>
            <a:r>
              <a:rPr lang="en-US" dirty="0">
                <a:solidFill>
                  <a:schemeClr val="bg1"/>
                </a:solidFill>
              </a:rPr>
              <a:t>We can have programs that are like this:</a:t>
            </a:r>
          </a:p>
          <a:p>
            <a:r>
              <a:rPr lang="en-US" dirty="0">
                <a:solidFill>
                  <a:schemeClr val="bg1"/>
                </a:solidFill>
              </a:rPr>
              <a:t>Good code, bad program</a:t>
            </a:r>
          </a:p>
          <a:p>
            <a:r>
              <a:rPr lang="en-US" dirty="0">
                <a:solidFill>
                  <a:schemeClr val="bg1"/>
                </a:solidFill>
              </a:rPr>
              <a:t>Bad code, but good program</a:t>
            </a:r>
          </a:p>
        </p:txBody>
      </p:sp>
    </p:spTree>
    <p:extLst>
      <p:ext uri="{BB962C8B-B14F-4D97-AF65-F5344CB8AC3E}">
        <p14:creationId xmlns:p14="http://schemas.microsoft.com/office/powerpoint/2010/main" val="406859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0168-9DF4-4102-B003-674DF8EC8DEF}"/>
              </a:ext>
            </a:extLst>
          </p:cNvPr>
          <p:cNvSpPr>
            <a:spLocks noGrp="1"/>
          </p:cNvSpPr>
          <p:nvPr>
            <p:ph type="title"/>
          </p:nvPr>
        </p:nvSpPr>
        <p:spPr/>
        <p:txBody>
          <a:bodyPr/>
          <a:lstStyle/>
          <a:p>
            <a:r>
              <a:rPr lang="en-US" dirty="0"/>
              <a:t>Micro cleaning – Easy to do!</a:t>
            </a:r>
          </a:p>
        </p:txBody>
      </p:sp>
      <p:sp>
        <p:nvSpPr>
          <p:cNvPr id="3" name="Content Placeholder 2">
            <a:extLst>
              <a:ext uri="{FF2B5EF4-FFF2-40B4-BE49-F238E27FC236}">
                <a16:creationId xmlns:a16="http://schemas.microsoft.com/office/drawing/2014/main" id="{653383E5-BF03-41FE-ADA9-3FD07716A17E}"/>
              </a:ext>
            </a:extLst>
          </p:cNvPr>
          <p:cNvSpPr>
            <a:spLocks noGrp="1"/>
          </p:cNvSpPr>
          <p:nvPr>
            <p:ph idx="1"/>
          </p:nvPr>
        </p:nvSpPr>
        <p:spPr>
          <a:xfrm>
            <a:off x="677334" y="1569768"/>
            <a:ext cx="8596668" cy="4364902"/>
          </a:xfrm>
        </p:spPr>
        <p:txBody>
          <a:bodyPr>
            <a:normAutofit fontScale="92500" lnSpcReduction="20000"/>
          </a:bodyPr>
          <a:lstStyle/>
          <a:p>
            <a:r>
              <a:rPr lang="en-US" sz="2800" dirty="0"/>
              <a:t>Variable names</a:t>
            </a:r>
          </a:p>
          <a:p>
            <a:pPr lvl="1"/>
            <a:r>
              <a:rPr lang="en-US" sz="2400" dirty="0"/>
              <a:t>What’s the purpose of this chunk of memory?</a:t>
            </a:r>
          </a:p>
          <a:p>
            <a:pPr lvl="1"/>
            <a:r>
              <a:rPr lang="en-US" sz="2400" dirty="0"/>
              <a:t>Why do I want this?</a:t>
            </a:r>
          </a:p>
          <a:p>
            <a:pPr lvl="1"/>
            <a:r>
              <a:rPr lang="en-US" sz="2400" dirty="0"/>
              <a:t>What should this piece of information be named?</a:t>
            </a:r>
          </a:p>
          <a:p>
            <a:pPr lvl="1"/>
            <a:r>
              <a:rPr lang="en-US" sz="2400" dirty="0"/>
              <a:t>How can I name this so that it’s easily identifiable?</a:t>
            </a:r>
          </a:p>
          <a:p>
            <a:r>
              <a:rPr lang="en-US" sz="2800" dirty="0"/>
              <a:t>Function names</a:t>
            </a:r>
          </a:p>
          <a:p>
            <a:pPr lvl="1"/>
            <a:r>
              <a:rPr lang="en-US" sz="2400" dirty="0"/>
              <a:t>What does this process DO?</a:t>
            </a:r>
          </a:p>
          <a:p>
            <a:r>
              <a:rPr lang="en-US" sz="2800" dirty="0"/>
              <a:t>Comments</a:t>
            </a:r>
          </a:p>
          <a:p>
            <a:pPr lvl="1"/>
            <a:r>
              <a:rPr lang="en-US" sz="2400" dirty="0"/>
              <a:t>Explanations, when the code itself is insufficient</a:t>
            </a:r>
          </a:p>
          <a:p>
            <a:r>
              <a:rPr lang="en-US" sz="2600" dirty="0"/>
              <a:t>Code style – any guiding rules for all of this stuff?</a:t>
            </a:r>
          </a:p>
        </p:txBody>
      </p:sp>
      <p:sp>
        <p:nvSpPr>
          <p:cNvPr id="4" name="TextBox 3">
            <a:extLst>
              <a:ext uri="{FF2B5EF4-FFF2-40B4-BE49-F238E27FC236}">
                <a16:creationId xmlns:a16="http://schemas.microsoft.com/office/drawing/2014/main" id="{9136DDCC-1050-40EA-B477-F11F3ABD3140}"/>
              </a:ext>
            </a:extLst>
          </p:cNvPr>
          <p:cNvSpPr txBox="1"/>
          <p:nvPr/>
        </p:nvSpPr>
        <p:spPr>
          <a:xfrm>
            <a:off x="3102418" y="5786735"/>
            <a:ext cx="4470400" cy="923330"/>
          </a:xfrm>
          <a:prstGeom prst="rect">
            <a:avLst/>
          </a:prstGeom>
          <a:solidFill>
            <a:schemeClr val="accent3"/>
          </a:solidFill>
          <a:ln w="28575">
            <a:solidFill>
              <a:schemeClr val="tx1"/>
            </a:solidFill>
          </a:ln>
        </p:spPr>
        <p:txBody>
          <a:bodyPr wrap="square" rtlCol="0">
            <a:spAutoFit/>
          </a:bodyPr>
          <a:lstStyle>
            <a:defPPr>
              <a:defRPr lang="en-US"/>
            </a:defPPr>
          </a:lstStyle>
          <a:p>
            <a:pPr algn="ctr"/>
            <a:r>
              <a:rPr lang="en-US" dirty="0">
                <a:solidFill>
                  <a:schemeClr val="bg1"/>
                </a:solidFill>
              </a:rPr>
              <a:t>All of these work toward this goal:</a:t>
            </a:r>
          </a:p>
          <a:p>
            <a:pPr algn="ctr"/>
            <a:endParaRPr lang="en-US" dirty="0">
              <a:solidFill>
                <a:schemeClr val="bg1"/>
              </a:solidFill>
            </a:endParaRPr>
          </a:p>
          <a:p>
            <a:pPr algn="ctr"/>
            <a:r>
              <a:rPr lang="en-US" b="1" dirty="0"/>
              <a:t>MAKE YOUR CODE EASY(ISH) TO READ</a:t>
            </a:r>
          </a:p>
        </p:txBody>
      </p:sp>
    </p:spTree>
    <p:extLst>
      <p:ext uri="{BB962C8B-B14F-4D97-AF65-F5344CB8AC3E}">
        <p14:creationId xmlns:p14="http://schemas.microsoft.com/office/powerpoint/2010/main" val="96865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8734-258D-463A-990F-5818067CFD26}"/>
              </a:ext>
            </a:extLst>
          </p:cNvPr>
          <p:cNvSpPr>
            <a:spLocks noGrp="1"/>
          </p:cNvSpPr>
          <p:nvPr>
            <p:ph type="title"/>
          </p:nvPr>
        </p:nvSpPr>
        <p:spPr>
          <a:xfrm>
            <a:off x="677334" y="381000"/>
            <a:ext cx="8596668" cy="1320800"/>
          </a:xfrm>
        </p:spPr>
        <p:txBody>
          <a:bodyPr/>
          <a:lstStyle/>
          <a:p>
            <a:r>
              <a:rPr lang="en-US" dirty="0"/>
              <a:t>Micro cleaning - pretty simple</a:t>
            </a:r>
          </a:p>
        </p:txBody>
      </p:sp>
      <p:sp>
        <p:nvSpPr>
          <p:cNvPr id="4" name="Content Placeholder 3">
            <a:extLst>
              <a:ext uri="{FF2B5EF4-FFF2-40B4-BE49-F238E27FC236}">
                <a16:creationId xmlns:a16="http://schemas.microsoft.com/office/drawing/2014/main" id="{40B7B289-1819-42C0-83EB-D241D4ADB1F9}"/>
              </a:ext>
            </a:extLst>
          </p:cNvPr>
          <p:cNvSpPr>
            <a:spLocks noGrp="1"/>
          </p:cNvSpPr>
          <p:nvPr>
            <p:ph sz="half" idx="1"/>
          </p:nvPr>
        </p:nvSpPr>
        <p:spPr>
          <a:xfrm>
            <a:off x="504825" y="2466975"/>
            <a:ext cx="6172200" cy="2060575"/>
          </a:xfrm>
        </p:spPr>
        <p:txBody>
          <a:bodyPr>
            <a:normAutofit/>
          </a:bodyPr>
          <a:lstStyle/>
          <a:p>
            <a:pPr marL="0" indent="0">
              <a:buNone/>
            </a:pP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pc; </a:t>
            </a:r>
            <a:r>
              <a:rPr lang="en-US" sz="2400" dirty="0">
                <a:solidFill>
                  <a:srgbClr val="008000"/>
                </a:solidFill>
                <a:latin typeface="Consolas" panose="020B0609020204030204" pitchFamily="49" charset="0"/>
              </a:rPr>
              <a:t>// Player count</a:t>
            </a:r>
            <a:endParaRPr lang="en-US" sz="2400" dirty="0">
              <a:solidFill>
                <a:srgbClr val="000000"/>
              </a:solidFill>
              <a:latin typeface="Consolas" panose="020B0609020204030204" pitchFamily="49" charset="0"/>
            </a:endParaRPr>
          </a:p>
          <a:p>
            <a:pPr marL="0" indent="0">
              <a:buNone/>
            </a:pP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numd</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Number of days</a:t>
            </a:r>
            <a:endParaRPr lang="en-US" sz="2400" dirty="0">
              <a:solidFill>
                <a:srgbClr val="000000"/>
              </a:solidFill>
              <a:latin typeface="Consolas" panose="020B0609020204030204" pitchFamily="49" charset="0"/>
            </a:endParaRPr>
          </a:p>
          <a:p>
            <a:pPr marL="0" indent="0">
              <a:buNone/>
            </a:pP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mturn</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Maximum turns</a:t>
            </a:r>
            <a:endParaRPr lang="en-US" sz="2400" dirty="0">
              <a:solidFill>
                <a:srgbClr val="000000"/>
              </a:solidFill>
              <a:latin typeface="Consolas" panose="020B0609020204030204" pitchFamily="49" charset="0"/>
            </a:endParaRPr>
          </a:p>
          <a:p>
            <a:pPr marL="0" indent="0">
              <a:buNone/>
            </a:pPr>
            <a:r>
              <a:rPr lang="en-US" sz="2400" dirty="0">
                <a:solidFill>
                  <a:srgbClr val="0000FF"/>
                </a:solidFill>
                <a:latin typeface="Consolas" panose="020B0609020204030204" pitchFamily="49" charset="0"/>
              </a:rPr>
              <a:t>float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hgt</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Height</a:t>
            </a:r>
            <a:endParaRPr lang="en-US" sz="2400" dirty="0">
              <a:solidFill>
                <a:srgbClr val="000000"/>
              </a:solidFill>
              <a:latin typeface="Consolas" panose="020B0609020204030204" pitchFamily="49" charset="0"/>
            </a:endParaRPr>
          </a:p>
        </p:txBody>
      </p:sp>
      <p:sp>
        <p:nvSpPr>
          <p:cNvPr id="5" name="Content Placeholder 4">
            <a:extLst>
              <a:ext uri="{FF2B5EF4-FFF2-40B4-BE49-F238E27FC236}">
                <a16:creationId xmlns:a16="http://schemas.microsoft.com/office/drawing/2014/main" id="{41E6F057-8730-4ABC-8B00-5609B138C348}"/>
              </a:ext>
            </a:extLst>
          </p:cNvPr>
          <p:cNvSpPr>
            <a:spLocks noGrp="1"/>
          </p:cNvSpPr>
          <p:nvPr>
            <p:ph sz="half" idx="2"/>
          </p:nvPr>
        </p:nvSpPr>
        <p:spPr>
          <a:xfrm>
            <a:off x="6934835" y="2466975"/>
            <a:ext cx="3667125" cy="4351338"/>
          </a:xfrm>
        </p:spPr>
        <p:txBody>
          <a:bodyPr>
            <a:normAutofit/>
          </a:bodyPr>
          <a:lstStyle/>
          <a:p>
            <a:pPr marL="0" indent="0">
              <a:buNone/>
            </a:pP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playerCount</a:t>
            </a:r>
            <a:r>
              <a:rPr lang="en-US" sz="2400" dirty="0">
                <a:solidFill>
                  <a:srgbClr val="000000"/>
                </a:solidFill>
                <a:latin typeface="Consolas" panose="020B0609020204030204" pitchFamily="49" charset="0"/>
              </a:rPr>
              <a:t>;</a:t>
            </a:r>
          </a:p>
          <a:p>
            <a:pPr marL="0" indent="0">
              <a:buNone/>
            </a:pP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numDays</a:t>
            </a:r>
            <a:r>
              <a:rPr lang="en-US" sz="2400" dirty="0">
                <a:solidFill>
                  <a:srgbClr val="000000"/>
                </a:solidFill>
                <a:latin typeface="Consolas" panose="020B0609020204030204" pitchFamily="49" charset="0"/>
              </a:rPr>
              <a:t>;</a:t>
            </a:r>
          </a:p>
          <a:p>
            <a:pPr marL="0" indent="0">
              <a:buNone/>
            </a:pP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maxTurns</a:t>
            </a: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float</a:t>
            </a:r>
            <a:r>
              <a:rPr lang="en-US" sz="2400" dirty="0">
                <a:solidFill>
                  <a:srgbClr val="000000"/>
                </a:solidFill>
                <a:latin typeface="Consolas" panose="020B0609020204030204" pitchFamily="49" charset="0"/>
              </a:rPr>
              <a:t> height;</a:t>
            </a:r>
            <a:endParaRPr lang="en-US" sz="2400" dirty="0">
              <a:latin typeface="Consolas" panose="020B0609020204030204" pitchFamily="49" charset="0"/>
            </a:endParaRPr>
          </a:p>
        </p:txBody>
      </p:sp>
      <p:sp>
        <p:nvSpPr>
          <p:cNvPr id="6" name="Arrow: Right 5">
            <a:extLst>
              <a:ext uri="{FF2B5EF4-FFF2-40B4-BE49-F238E27FC236}">
                <a16:creationId xmlns:a16="http://schemas.microsoft.com/office/drawing/2014/main" id="{2BE8C668-35DA-49BF-9771-D0FC0B59084C}"/>
              </a:ext>
            </a:extLst>
          </p:cNvPr>
          <p:cNvSpPr/>
          <p:nvPr/>
        </p:nvSpPr>
        <p:spPr>
          <a:xfrm>
            <a:off x="5530850" y="3241675"/>
            <a:ext cx="1228725" cy="704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65593" y="1302405"/>
            <a:ext cx="8820150" cy="523220"/>
          </a:xfrm>
          <a:prstGeom prst="rect">
            <a:avLst/>
          </a:prstGeom>
          <a:noFill/>
        </p:spPr>
        <p:txBody>
          <a:bodyPr wrap="square" rtlCol="0">
            <a:spAutoFit/>
          </a:bodyPr>
          <a:lstStyle/>
          <a:p>
            <a:r>
              <a:rPr lang="en-US" sz="2800" dirty="0"/>
              <a:t>Make variable names pronounceable, easily identified</a:t>
            </a:r>
          </a:p>
        </p:txBody>
      </p:sp>
    </p:spTree>
    <p:extLst>
      <p:ext uri="{BB962C8B-B14F-4D97-AF65-F5344CB8AC3E}">
        <p14:creationId xmlns:p14="http://schemas.microsoft.com/office/powerpoint/2010/main" val="391806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9F9C-71C8-4C48-876F-9182EA105651}"/>
              </a:ext>
            </a:extLst>
          </p:cNvPr>
          <p:cNvSpPr>
            <a:spLocks noGrp="1"/>
          </p:cNvSpPr>
          <p:nvPr>
            <p:ph type="title"/>
          </p:nvPr>
        </p:nvSpPr>
        <p:spPr/>
        <p:txBody>
          <a:bodyPr/>
          <a:lstStyle/>
          <a:p>
            <a:r>
              <a:rPr lang="en-US" dirty="0"/>
              <a:t>Names – Make them distinct</a:t>
            </a:r>
          </a:p>
        </p:txBody>
      </p:sp>
      <p:grpSp>
        <p:nvGrpSpPr>
          <p:cNvPr id="8" name="How does it work?"/>
          <p:cNvGrpSpPr/>
          <p:nvPr/>
        </p:nvGrpSpPr>
        <p:grpSpPr>
          <a:xfrm>
            <a:off x="3353193" y="3190790"/>
            <a:ext cx="3450267" cy="1333902"/>
            <a:chOff x="3785189" y="2328531"/>
            <a:chExt cx="3450267" cy="1333902"/>
          </a:xfrm>
        </p:grpSpPr>
        <p:sp>
          <p:nvSpPr>
            <p:cNvPr id="5" name="Bent-Up Arrow 4"/>
            <p:cNvSpPr/>
            <p:nvPr/>
          </p:nvSpPr>
          <p:spPr>
            <a:xfrm>
              <a:off x="5980814" y="2328531"/>
              <a:ext cx="1254642" cy="6166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ent-Up Arrow 5"/>
            <p:cNvSpPr/>
            <p:nvPr/>
          </p:nvSpPr>
          <p:spPr>
            <a:xfrm flipH="1">
              <a:off x="3785189" y="2328531"/>
              <a:ext cx="1180216" cy="6166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25433" y="2831436"/>
              <a:ext cx="2695354" cy="830997"/>
            </a:xfrm>
            <a:prstGeom prst="rect">
              <a:avLst/>
            </a:prstGeom>
            <a:noFill/>
          </p:spPr>
          <p:txBody>
            <a:bodyPr wrap="square" rtlCol="0">
              <a:spAutoFit/>
            </a:bodyPr>
            <a:lstStyle/>
            <a:p>
              <a:pPr algn="ctr"/>
              <a:r>
                <a:rPr lang="en-US" sz="2400" dirty="0"/>
                <a:t>How do these two variables work?</a:t>
              </a:r>
            </a:p>
          </p:txBody>
        </p:sp>
      </p:grpSp>
      <p:grpSp>
        <p:nvGrpSpPr>
          <p:cNvPr id="12" name="Copy 2 to 1"/>
          <p:cNvGrpSpPr/>
          <p:nvPr/>
        </p:nvGrpSpPr>
        <p:grpSpPr>
          <a:xfrm>
            <a:off x="3773115" y="3190790"/>
            <a:ext cx="6810219" cy="868024"/>
            <a:chOff x="3717561" y="2328531"/>
            <a:chExt cx="6810219" cy="868024"/>
          </a:xfrm>
        </p:grpSpPr>
        <p:sp>
          <p:nvSpPr>
            <p:cNvPr id="13" name="Curved Up Arrow 12"/>
            <p:cNvSpPr/>
            <p:nvPr/>
          </p:nvSpPr>
          <p:spPr>
            <a:xfrm flipH="1">
              <a:off x="3717561" y="2328531"/>
              <a:ext cx="2837762" cy="759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6747906" y="2365558"/>
              <a:ext cx="3779874" cy="830997"/>
            </a:xfrm>
            <a:prstGeom prst="rect">
              <a:avLst/>
            </a:prstGeom>
            <a:solidFill>
              <a:schemeClr val="accent3"/>
            </a:solidFill>
            <a:ln w="38100">
              <a:solidFill>
                <a:schemeClr val="tx1"/>
              </a:solidFill>
            </a:ln>
          </p:spPr>
          <p:txBody>
            <a:bodyPr wrap="square" rtlCol="0">
              <a:spAutoFit/>
            </a:bodyPr>
            <a:lstStyle>
              <a:defPPr>
                <a:defRPr lang="en-US"/>
              </a:defPPr>
              <a:lvl1pPr>
                <a:defRPr sz="2400">
                  <a:solidFill>
                    <a:schemeClr val="bg1"/>
                  </a:solidFill>
                </a:defRPr>
              </a:lvl1pPr>
            </a:lstStyle>
            <a:p>
              <a:r>
                <a:rPr lang="en-US" dirty="0"/>
                <a:t>Or copy from location 2 to location 1?</a:t>
              </a:r>
            </a:p>
          </p:txBody>
        </p:sp>
      </p:grpSp>
      <p:sp>
        <p:nvSpPr>
          <p:cNvPr id="15" name="Rectangle 14"/>
          <p:cNvSpPr/>
          <p:nvPr/>
        </p:nvSpPr>
        <p:spPr>
          <a:xfrm>
            <a:off x="677334" y="4518602"/>
            <a:ext cx="3243196" cy="461665"/>
          </a:xfrm>
          <a:prstGeom prst="rect">
            <a:avLst/>
          </a:prstGeom>
        </p:spPr>
        <p:txBody>
          <a:bodyPr wrap="none">
            <a:spAutoFit/>
          </a:bodyPr>
          <a:lstStyle/>
          <a:p>
            <a:r>
              <a:rPr lang="en-US" sz="2400" dirty="0">
                <a:solidFill>
                  <a:srgbClr val="008000"/>
                </a:solidFill>
                <a:latin typeface="Consolas" panose="020B0609020204030204" pitchFamily="49" charset="0"/>
              </a:rPr>
              <a:t>// A better option</a:t>
            </a:r>
          </a:p>
        </p:txBody>
      </p:sp>
      <p:sp>
        <p:nvSpPr>
          <p:cNvPr id="16" name="Rectangle 15"/>
          <p:cNvSpPr/>
          <p:nvPr/>
        </p:nvSpPr>
        <p:spPr>
          <a:xfrm>
            <a:off x="677334" y="4989566"/>
            <a:ext cx="8782050" cy="523220"/>
          </a:xfrm>
          <a:prstGeom prst="rect">
            <a:avLst/>
          </a:prstGeom>
          <a:solidFill>
            <a:schemeClr val="bg1"/>
          </a:solidFill>
          <a:ln>
            <a:noFill/>
          </a:ln>
        </p:spPr>
        <p:txBody>
          <a:bodyPr wrap="square" rtlCol="0">
            <a:spAutoFit/>
          </a:bodyPr>
          <a:lstStyle/>
          <a:p>
            <a:r>
              <a:rPr lang="en-US" sz="2800" dirty="0" err="1">
                <a:solidFill>
                  <a:srgbClr val="000000"/>
                </a:solidFill>
                <a:latin typeface="Consolas" panose="020B0609020204030204" pitchFamily="49" charset="0"/>
              </a:rPr>
              <a:t>memcpy</a:t>
            </a:r>
            <a:r>
              <a:rPr lang="en-US" sz="2800" dirty="0">
                <a:solidFill>
                  <a:srgbClr val="000000"/>
                </a:solidFill>
                <a:latin typeface="Consolas" panose="020B0609020204030204" pitchFamily="49" charset="0"/>
              </a:rPr>
              <a:t>(</a:t>
            </a:r>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dest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src</a:t>
            </a:r>
            <a:r>
              <a:rPr lang="en-US" sz="2800" dirty="0">
                <a:solidFill>
                  <a:srgbClr val="000000"/>
                </a:solidFill>
                <a:latin typeface="Consolas" panose="020B0609020204030204" pitchFamily="49" charset="0"/>
              </a:rPr>
              <a:t>, </a:t>
            </a:r>
            <a:r>
              <a:rPr lang="en-US" sz="2800" dirty="0" err="1">
                <a:solidFill>
                  <a:srgbClr val="2B91AF"/>
                </a:solidFill>
                <a:latin typeface="Consolas" panose="020B0609020204030204" pitchFamily="49" charset="0"/>
              </a:rPr>
              <a:t>size_t</a:t>
            </a:r>
            <a:r>
              <a:rPr lang="en-US" sz="2800" dirty="0">
                <a:solidFill>
                  <a:srgbClr val="000000"/>
                </a:solidFill>
                <a:latin typeface="Consolas" panose="020B0609020204030204" pitchFamily="49" charset="0"/>
              </a:rPr>
              <a:t> size);</a:t>
            </a:r>
            <a:endParaRPr lang="en-US" sz="2800" dirty="0"/>
          </a:p>
        </p:txBody>
      </p:sp>
      <p:grpSp>
        <p:nvGrpSpPr>
          <p:cNvPr id="22" name="Group 21"/>
          <p:cNvGrpSpPr/>
          <p:nvPr/>
        </p:nvGrpSpPr>
        <p:grpSpPr>
          <a:xfrm>
            <a:off x="2601727" y="5594818"/>
            <a:ext cx="2238376" cy="1090728"/>
            <a:chOff x="2762593" y="5594818"/>
            <a:chExt cx="2238376" cy="1090728"/>
          </a:xfrm>
        </p:grpSpPr>
        <p:sp>
          <p:nvSpPr>
            <p:cNvPr id="17" name="Up Arrow 16"/>
            <p:cNvSpPr/>
            <p:nvPr/>
          </p:nvSpPr>
          <p:spPr>
            <a:xfrm>
              <a:off x="3762375" y="5594818"/>
              <a:ext cx="238813" cy="4821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762593" y="6039215"/>
              <a:ext cx="2238376" cy="646331"/>
            </a:xfrm>
            <a:prstGeom prst="rect">
              <a:avLst/>
            </a:prstGeom>
            <a:noFill/>
          </p:spPr>
          <p:txBody>
            <a:bodyPr wrap="square" rtlCol="0">
              <a:spAutoFit/>
            </a:bodyPr>
            <a:lstStyle/>
            <a:p>
              <a:pPr algn="ctr"/>
              <a:r>
                <a:rPr lang="en-US" dirty="0"/>
                <a:t>Destination: Where to copy TO</a:t>
              </a:r>
            </a:p>
          </p:txBody>
        </p:sp>
      </p:grpSp>
      <p:grpSp>
        <p:nvGrpSpPr>
          <p:cNvPr id="23" name="Group 22"/>
          <p:cNvGrpSpPr/>
          <p:nvPr/>
        </p:nvGrpSpPr>
        <p:grpSpPr>
          <a:xfrm>
            <a:off x="4982977" y="5594818"/>
            <a:ext cx="2238376" cy="1090728"/>
            <a:chOff x="5143843" y="5594818"/>
            <a:chExt cx="2238376" cy="1090728"/>
          </a:xfrm>
        </p:grpSpPr>
        <p:sp>
          <p:nvSpPr>
            <p:cNvPr id="20" name="Up Arrow 19"/>
            <p:cNvSpPr/>
            <p:nvPr/>
          </p:nvSpPr>
          <p:spPr>
            <a:xfrm>
              <a:off x="6143625" y="5594818"/>
              <a:ext cx="238813" cy="4821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143843" y="6039215"/>
              <a:ext cx="2238376" cy="646331"/>
            </a:xfrm>
            <a:prstGeom prst="rect">
              <a:avLst/>
            </a:prstGeom>
            <a:noFill/>
          </p:spPr>
          <p:txBody>
            <a:bodyPr wrap="square" rtlCol="0">
              <a:spAutoFit/>
            </a:bodyPr>
            <a:lstStyle/>
            <a:p>
              <a:pPr algn="ctr"/>
              <a:r>
                <a:rPr lang="en-US" dirty="0"/>
                <a:t>Source: Where to copy FROM</a:t>
              </a:r>
            </a:p>
          </p:txBody>
        </p:sp>
      </p:grpSp>
      <p:sp>
        <p:nvSpPr>
          <p:cNvPr id="3" name="Rectangle 2"/>
          <p:cNvSpPr/>
          <p:nvPr/>
        </p:nvSpPr>
        <p:spPr>
          <a:xfrm>
            <a:off x="677334" y="2359268"/>
            <a:ext cx="9153525" cy="830997"/>
          </a:xfrm>
          <a:prstGeom prst="rect">
            <a:avLst/>
          </a:prstGeom>
        </p:spPr>
        <p:txBody>
          <a:bodyPr wrap="square">
            <a:spAutoFit/>
          </a:bodyPr>
          <a:lstStyle/>
          <a:p>
            <a:r>
              <a:rPr lang="en-US" sz="2400" dirty="0">
                <a:solidFill>
                  <a:srgbClr val="008000"/>
                </a:solidFill>
                <a:latin typeface="Consolas" panose="020B0609020204030204" pitchFamily="49" charset="0"/>
              </a:rPr>
              <a:t>// Copy memory from one location to another</a:t>
            </a:r>
            <a:endParaRPr lang="en-US"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memcpy</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memLoc1,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memLoc2, </a:t>
            </a:r>
            <a:r>
              <a:rPr lang="en-US" sz="2400" dirty="0" err="1">
                <a:solidFill>
                  <a:srgbClr val="2B91AF"/>
                </a:solidFill>
                <a:latin typeface="Consolas" panose="020B0609020204030204" pitchFamily="49" charset="0"/>
              </a:rPr>
              <a:t>size_t</a:t>
            </a:r>
            <a:r>
              <a:rPr lang="en-US" sz="2400" dirty="0">
                <a:solidFill>
                  <a:srgbClr val="000000"/>
                </a:solidFill>
                <a:latin typeface="Consolas" panose="020B0609020204030204" pitchFamily="49" charset="0"/>
              </a:rPr>
              <a:t> size);</a:t>
            </a:r>
            <a:endParaRPr lang="en-US" sz="2400" dirty="0"/>
          </a:p>
        </p:txBody>
      </p:sp>
      <p:grpSp>
        <p:nvGrpSpPr>
          <p:cNvPr id="11" name="Copy 1 to 2"/>
          <p:cNvGrpSpPr/>
          <p:nvPr/>
        </p:nvGrpSpPr>
        <p:grpSpPr>
          <a:xfrm>
            <a:off x="3840322" y="1428516"/>
            <a:ext cx="6925892" cy="1384903"/>
            <a:chOff x="3784768" y="1761683"/>
            <a:chExt cx="6925892" cy="1384903"/>
          </a:xfrm>
        </p:grpSpPr>
        <p:sp>
          <p:nvSpPr>
            <p:cNvPr id="9" name="Curved Up Arrow 8"/>
            <p:cNvSpPr/>
            <p:nvPr/>
          </p:nvSpPr>
          <p:spPr>
            <a:xfrm flipV="1">
              <a:off x="3784768" y="2270316"/>
              <a:ext cx="2840090" cy="87627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6624857" y="1761683"/>
              <a:ext cx="4085803" cy="830997"/>
            </a:xfrm>
            <a:prstGeom prst="rect">
              <a:avLst/>
            </a:prstGeom>
            <a:solidFill>
              <a:schemeClr val="accent3"/>
            </a:solidFill>
            <a:ln w="38100">
              <a:solidFill>
                <a:schemeClr val="tx1"/>
              </a:solidFill>
            </a:ln>
          </p:spPr>
          <p:txBody>
            <a:bodyPr wrap="square" rtlCol="0">
              <a:spAutoFit/>
            </a:bodyPr>
            <a:lstStyle>
              <a:defPPr>
                <a:defRPr lang="en-US"/>
              </a:defPPr>
              <a:lvl1pPr>
                <a:defRPr sz="2400">
                  <a:solidFill>
                    <a:schemeClr val="bg1"/>
                  </a:solidFill>
                </a:defRPr>
              </a:lvl1pPr>
            </a:lstStyle>
            <a:p>
              <a:r>
                <a:rPr lang="en-US" dirty="0"/>
                <a:t>Does it copy from location 1 to location 2?</a:t>
              </a:r>
            </a:p>
          </p:txBody>
        </p:sp>
      </p:grpSp>
      <p:sp>
        <p:nvSpPr>
          <p:cNvPr id="25" name="TextBox 24"/>
          <p:cNvSpPr txBox="1"/>
          <p:nvPr/>
        </p:nvSpPr>
        <p:spPr>
          <a:xfrm>
            <a:off x="7473852" y="5720725"/>
            <a:ext cx="4311747" cy="830997"/>
          </a:xfrm>
          <a:prstGeom prst="rect">
            <a:avLst/>
          </a:prstGeom>
          <a:solidFill>
            <a:schemeClr val="accent6"/>
          </a:solidFill>
          <a:ln w="38100">
            <a:solidFill>
              <a:schemeClr val="tx1"/>
            </a:solidFill>
          </a:ln>
        </p:spPr>
        <p:txBody>
          <a:bodyPr wrap="square" rtlCol="0">
            <a:spAutoFit/>
          </a:bodyPr>
          <a:lstStyle>
            <a:defPPr>
              <a:defRPr lang="en-US"/>
            </a:defPPr>
            <a:lvl1pPr>
              <a:defRPr sz="2400">
                <a:solidFill>
                  <a:schemeClr val="bg1"/>
                </a:solidFill>
              </a:defRPr>
            </a:lvl1pPr>
          </a:lstStyle>
          <a:p>
            <a:r>
              <a:rPr lang="en-US" dirty="0"/>
              <a:t>Reduce the confusion, make it easier to use this function!</a:t>
            </a:r>
          </a:p>
        </p:txBody>
      </p:sp>
    </p:spTree>
    <p:extLst>
      <p:ext uri="{BB962C8B-B14F-4D97-AF65-F5344CB8AC3E}">
        <p14:creationId xmlns:p14="http://schemas.microsoft.com/office/powerpoint/2010/main" val="247773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8070"/>
            <a:ext cx="8596668" cy="793530"/>
          </a:xfrm>
        </p:spPr>
        <p:txBody>
          <a:bodyPr/>
          <a:lstStyle/>
          <a:p>
            <a:r>
              <a:rPr lang="en-US" dirty="0"/>
              <a:t>Exceptions can/do exist</a:t>
            </a:r>
          </a:p>
        </p:txBody>
      </p:sp>
      <p:sp>
        <p:nvSpPr>
          <p:cNvPr id="3" name="Content Placeholder 2"/>
          <p:cNvSpPr>
            <a:spLocks noGrp="1"/>
          </p:cNvSpPr>
          <p:nvPr>
            <p:ph type="body" idx="1"/>
          </p:nvPr>
        </p:nvSpPr>
        <p:spPr/>
        <p:txBody>
          <a:bodyPr>
            <a:normAutofit/>
          </a:bodyPr>
          <a:lstStyle/>
          <a:p>
            <a:r>
              <a:rPr lang="en-US" sz="2400" dirty="0"/>
              <a:t>Math Equations</a:t>
            </a:r>
          </a:p>
        </p:txBody>
      </p:sp>
      <p:sp>
        <p:nvSpPr>
          <p:cNvPr id="7" name="Content Placeholder 6"/>
          <p:cNvSpPr>
            <a:spLocks noGrp="1"/>
          </p:cNvSpPr>
          <p:nvPr>
            <p:ph sz="half" idx="2"/>
          </p:nvPr>
        </p:nvSpPr>
        <p:spPr/>
        <p:txBody>
          <a:bodyPr>
            <a:normAutofit/>
          </a:bodyPr>
          <a:lstStyle/>
          <a:p>
            <a:pPr marL="0" indent="0">
              <a:buNone/>
            </a:pPr>
            <a:r>
              <a:rPr lang="en-US" sz="2400" dirty="0">
                <a:solidFill>
                  <a:srgbClr val="2B91AF"/>
                </a:solidFill>
                <a:latin typeface="Consolas" panose="020B0609020204030204" pitchFamily="49" charset="0"/>
              </a:rPr>
              <a:t>Vector </a:t>
            </a:r>
            <a:r>
              <a:rPr lang="en-US" sz="2400" dirty="0">
                <a:solidFill>
                  <a:schemeClr val="tx1"/>
                </a:solidFill>
                <a:latin typeface="Consolas" panose="020B0609020204030204" pitchFamily="49" charset="0"/>
              </a:rPr>
              <a:t>a, b, c;</a:t>
            </a:r>
          </a:p>
          <a:p>
            <a:pPr marL="0" indent="0">
              <a:buNone/>
            </a:pPr>
            <a:r>
              <a:rPr lang="en-US" sz="2400" dirty="0">
                <a:solidFill>
                  <a:schemeClr val="tx1"/>
                </a:solidFill>
                <a:latin typeface="Consolas" panose="020B0609020204030204" pitchFamily="49" charset="0"/>
              </a:rPr>
              <a:t>c = </a:t>
            </a:r>
            <a:r>
              <a:rPr lang="en-US" sz="2400" dirty="0" err="1">
                <a:solidFill>
                  <a:srgbClr val="2B91AF"/>
                </a:solidFill>
                <a:latin typeface="Consolas" panose="020B0609020204030204" pitchFamily="49" charset="0"/>
              </a:rPr>
              <a:t>Math</a:t>
            </a:r>
            <a:r>
              <a:rPr lang="en-US" sz="2400" dirty="0" err="1">
                <a:solidFill>
                  <a:schemeClr val="tx1"/>
                </a:solidFill>
                <a:latin typeface="Consolas" panose="020B0609020204030204" pitchFamily="49" charset="0"/>
              </a:rPr>
              <a:t>.Cross</a:t>
            </a:r>
            <a:r>
              <a:rPr lang="en-US" sz="2400" dirty="0">
                <a:solidFill>
                  <a:schemeClr val="tx1"/>
                </a:solidFill>
                <a:latin typeface="Consolas" panose="020B0609020204030204" pitchFamily="49" charset="0"/>
              </a:rPr>
              <a:t>(a, b);</a:t>
            </a:r>
          </a:p>
          <a:p>
            <a:pPr marL="0" indent="0">
              <a:buNone/>
            </a:pPr>
            <a:endParaRPr lang="en-US" sz="2800" dirty="0"/>
          </a:p>
        </p:txBody>
      </p:sp>
      <p:sp>
        <p:nvSpPr>
          <p:cNvPr id="8" name="Text Placeholder 7"/>
          <p:cNvSpPr>
            <a:spLocks noGrp="1"/>
          </p:cNvSpPr>
          <p:nvPr>
            <p:ph type="body" sz="quarter" idx="3"/>
          </p:nvPr>
        </p:nvSpPr>
        <p:spPr/>
        <p:txBody>
          <a:bodyPr/>
          <a:lstStyle/>
          <a:p>
            <a:r>
              <a:rPr lang="en-US" dirty="0"/>
              <a:t>Ordered Data</a:t>
            </a:r>
          </a:p>
        </p:txBody>
      </p:sp>
      <p:sp>
        <p:nvSpPr>
          <p:cNvPr id="9" name="Content Placeholder 8"/>
          <p:cNvSpPr>
            <a:spLocks noGrp="1"/>
          </p:cNvSpPr>
          <p:nvPr>
            <p:ph sz="quarter" idx="4"/>
          </p:nvPr>
        </p:nvSpPr>
        <p:spPr>
          <a:xfrm>
            <a:off x="5088384" y="2737245"/>
            <a:ext cx="5613249" cy="3304117"/>
          </a:xfrm>
        </p:spPr>
        <p:txBody>
          <a:bodyPr>
            <a:noAutofit/>
          </a:bodyPr>
          <a:lstStyle/>
          <a:p>
            <a:pPr marL="0" indent="0">
              <a:buNone/>
            </a:pPr>
            <a:r>
              <a:rPr lang="en-US" sz="2400" dirty="0" err="1">
                <a:solidFill>
                  <a:srgbClr val="0000FF"/>
                </a:solidFill>
                <a:latin typeface="Consolas" panose="020B0609020204030204" pitchFamily="49" charset="0"/>
              </a:rPr>
              <a:t>struct</a:t>
            </a:r>
            <a:r>
              <a:rPr lang="en-US" sz="2400" dirty="0">
                <a:latin typeface="Consolas" panose="020B0609020204030204" pitchFamily="49" charset="0"/>
              </a:rPr>
              <a:t> </a:t>
            </a:r>
            <a:r>
              <a:rPr lang="en-US" sz="2400" dirty="0">
                <a:solidFill>
                  <a:srgbClr val="2B91AF"/>
                </a:solidFill>
                <a:latin typeface="Consolas" panose="020B0609020204030204" pitchFamily="49" charset="0"/>
              </a:rPr>
              <a:t>Matrix4X4</a:t>
            </a:r>
          </a:p>
          <a:p>
            <a:pPr marL="0" indent="0">
              <a:buNone/>
            </a:pP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latin typeface="Consolas" panose="020B0609020204030204" pitchFamily="49" charset="0"/>
              </a:rPr>
              <a:t> _11, _12, _13, _14;</a:t>
            </a:r>
          </a:p>
          <a:p>
            <a:pPr marL="0" indent="0">
              <a:buNone/>
            </a:pPr>
            <a:r>
              <a:rPr lang="en-US" sz="2400" dirty="0">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latin typeface="Consolas" panose="020B0609020204030204" pitchFamily="49" charset="0"/>
              </a:rPr>
              <a:t> _21, _22, _23, _24;</a:t>
            </a:r>
          </a:p>
          <a:p>
            <a:pPr marL="0" indent="0">
              <a:buNone/>
            </a:pPr>
            <a:r>
              <a:rPr lang="en-US" sz="2400" dirty="0">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latin typeface="Consolas" panose="020B0609020204030204" pitchFamily="49" charset="0"/>
              </a:rPr>
              <a:t> _31, _32, _33, _34;</a:t>
            </a:r>
          </a:p>
          <a:p>
            <a:pPr marL="0" indent="0">
              <a:buNone/>
            </a:pPr>
            <a:r>
              <a:rPr lang="en-US" sz="2400" dirty="0">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latin typeface="Consolas" panose="020B0609020204030204" pitchFamily="49" charset="0"/>
              </a:rPr>
              <a:t> _41, _42, _43, _44;</a:t>
            </a:r>
          </a:p>
          <a:p>
            <a:pPr marL="0" indent="0">
              <a:buNone/>
            </a:pPr>
            <a:r>
              <a:rPr lang="en-US" sz="2400" dirty="0">
                <a:latin typeface="Consolas" panose="020B0609020204030204" pitchFamily="49" charset="0"/>
              </a:rPr>
              <a:t>}</a:t>
            </a:r>
          </a:p>
          <a:p>
            <a:endParaRPr lang="en-US" sz="2400" dirty="0"/>
          </a:p>
        </p:txBody>
      </p:sp>
      <p:sp>
        <p:nvSpPr>
          <p:cNvPr id="5" name="TextBox 4"/>
          <p:cNvSpPr txBox="1"/>
          <p:nvPr/>
        </p:nvSpPr>
        <p:spPr>
          <a:xfrm>
            <a:off x="761470" y="3905250"/>
            <a:ext cx="3372380" cy="1323439"/>
          </a:xfrm>
          <a:prstGeom prst="rect">
            <a:avLst/>
          </a:prstGeom>
          <a:solidFill>
            <a:schemeClr val="accent3"/>
          </a:solidFill>
          <a:ln w="38100">
            <a:solidFill>
              <a:schemeClr val="tx1"/>
            </a:solidFill>
          </a:ln>
        </p:spPr>
        <p:txBody>
          <a:bodyPr wrap="square" rtlCol="0">
            <a:spAutoFit/>
          </a:bodyPr>
          <a:lstStyle>
            <a:defPPr>
              <a:defRPr lang="en-US"/>
            </a:defPPr>
            <a:lvl1pPr>
              <a:defRPr sz="2400">
                <a:solidFill>
                  <a:schemeClr val="bg1"/>
                </a:solidFill>
              </a:defRPr>
            </a:lvl1pPr>
          </a:lstStyle>
          <a:p>
            <a:r>
              <a:rPr lang="en-US" sz="2000" dirty="0"/>
              <a:t>Math doesn’t care what you use these values for, and basic names are often preferable</a:t>
            </a:r>
          </a:p>
        </p:txBody>
      </p:sp>
      <p:grpSp>
        <p:nvGrpSpPr>
          <p:cNvPr id="13" name="Group 12"/>
          <p:cNvGrpSpPr/>
          <p:nvPr/>
        </p:nvGrpSpPr>
        <p:grpSpPr>
          <a:xfrm>
            <a:off x="675745" y="5708452"/>
            <a:ext cx="6618162" cy="848715"/>
            <a:chOff x="675745" y="5708452"/>
            <a:chExt cx="6618162" cy="848715"/>
          </a:xfrm>
        </p:grpSpPr>
        <p:sp>
          <p:nvSpPr>
            <p:cNvPr id="11" name="TextBox 10"/>
            <p:cNvSpPr txBox="1"/>
            <p:nvPr/>
          </p:nvSpPr>
          <p:spPr>
            <a:xfrm>
              <a:off x="675745" y="5849281"/>
              <a:ext cx="4185623" cy="707886"/>
            </a:xfrm>
            <a:prstGeom prst="rect">
              <a:avLst/>
            </a:prstGeom>
            <a:solidFill>
              <a:schemeClr val="accent3"/>
            </a:solidFill>
            <a:ln w="38100">
              <a:solidFill>
                <a:schemeClr val="tx1"/>
              </a:solidFill>
            </a:ln>
          </p:spPr>
          <p:txBody>
            <a:bodyPr wrap="square" rtlCol="0">
              <a:spAutoFit/>
            </a:bodyPr>
            <a:lstStyle>
              <a:defPPr>
                <a:defRPr lang="en-US"/>
              </a:defPPr>
              <a:lvl1pPr>
                <a:defRPr sz="2000">
                  <a:solidFill>
                    <a:schemeClr val="bg1"/>
                  </a:solidFill>
                </a:defRPr>
              </a:lvl1pPr>
            </a:lstStyle>
            <a:p>
              <a:r>
                <a:rPr lang="en-US" dirty="0"/>
                <a:t>Normally, _41 would be a terrible variable name, but…</a:t>
              </a:r>
            </a:p>
          </p:txBody>
        </p:sp>
        <p:sp>
          <p:nvSpPr>
            <p:cNvPr id="12" name="Bent-Up Arrow 11"/>
            <p:cNvSpPr/>
            <p:nvPr/>
          </p:nvSpPr>
          <p:spPr>
            <a:xfrm>
              <a:off x="4861368" y="5708452"/>
              <a:ext cx="2432539" cy="66581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7563431" y="5874615"/>
            <a:ext cx="3138202" cy="646331"/>
          </a:xfrm>
          <a:prstGeom prst="rect">
            <a:avLst/>
          </a:prstGeom>
          <a:solidFill>
            <a:schemeClr val="accent3"/>
          </a:solidFill>
          <a:ln w="38100">
            <a:solidFill>
              <a:schemeClr val="tx1"/>
            </a:solidFill>
          </a:ln>
        </p:spPr>
        <p:txBody>
          <a:bodyPr wrap="square" rtlCol="0">
            <a:spAutoFit/>
          </a:bodyPr>
          <a:lstStyle>
            <a:defPPr>
              <a:defRPr lang="en-US"/>
            </a:defPPr>
            <a:lvl1pPr>
              <a:defRPr sz="2000">
                <a:solidFill>
                  <a:schemeClr val="bg1"/>
                </a:solidFill>
              </a:defRPr>
            </a:lvl1pPr>
          </a:lstStyle>
          <a:p>
            <a:r>
              <a:rPr lang="en-US" sz="1800" dirty="0"/>
              <a:t>As the 4th row, 1st column of a matrix, it’s perfect!</a:t>
            </a:r>
          </a:p>
        </p:txBody>
      </p:sp>
    </p:spTree>
    <p:extLst>
      <p:ext uri="{BB962C8B-B14F-4D97-AF65-F5344CB8AC3E}">
        <p14:creationId xmlns:p14="http://schemas.microsoft.com/office/powerpoint/2010/main" val="137613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500"/>
                                        <p:tgtEl>
                                          <p:spTgt spid="9">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fade">
                                      <p:cBhvr>
                                        <p:cTn id="30" dur="500"/>
                                        <p:tgtEl>
                                          <p:spTgt spid="9">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fade">
                                      <p:cBhvr>
                                        <p:cTn id="33" dur="500"/>
                                        <p:tgtEl>
                                          <p:spTgt spid="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5"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style encapsulates lots of things</a:t>
            </a:r>
          </a:p>
        </p:txBody>
      </p:sp>
      <p:sp>
        <p:nvSpPr>
          <p:cNvPr id="3" name="Content Placeholder 2"/>
          <p:cNvSpPr>
            <a:spLocks noGrp="1"/>
          </p:cNvSpPr>
          <p:nvPr>
            <p:ph idx="1"/>
          </p:nvPr>
        </p:nvSpPr>
        <p:spPr>
          <a:xfrm>
            <a:off x="677334" y="1770064"/>
            <a:ext cx="8596668" cy="3880773"/>
          </a:xfrm>
        </p:spPr>
        <p:txBody>
          <a:bodyPr>
            <a:normAutofit fontScale="92500" lnSpcReduction="20000"/>
          </a:bodyPr>
          <a:lstStyle/>
          <a:p>
            <a:r>
              <a:rPr lang="en-US" sz="2400" dirty="0"/>
              <a:t>Naming conventions – What to call something</a:t>
            </a:r>
          </a:p>
          <a:p>
            <a:r>
              <a:rPr lang="en-US" sz="2400" dirty="0"/>
              <a:t>Capitalization style</a:t>
            </a:r>
          </a:p>
          <a:p>
            <a:pPr lvl="1"/>
            <a:r>
              <a:rPr lang="en-US" sz="2000" dirty="0"/>
              <a:t>Camel-case: 			</a:t>
            </a:r>
            <a:r>
              <a:rPr lang="en-US" sz="2000" dirty="0" err="1">
                <a:solidFill>
                  <a:srgbClr val="0000FF"/>
                </a:solidFill>
                <a:latin typeface="Consolas" panose="020B0609020204030204" pitchFamily="49" charset="0"/>
              </a:rPr>
              <a:t>int</a:t>
            </a:r>
            <a:r>
              <a:rPr lang="en-US" sz="2000" dirty="0">
                <a:latin typeface="Consolas" panose="020B0609020204030204" pitchFamily="49" charset="0"/>
              </a:rPr>
              <a:t> </a:t>
            </a:r>
            <a:r>
              <a:rPr lang="en-US" sz="2000" dirty="0" err="1">
                <a:latin typeface="Consolas" panose="020B0609020204030204" pitchFamily="49" charset="0"/>
              </a:rPr>
              <a:t>ThisIsAVariable</a:t>
            </a:r>
            <a:endParaRPr lang="en-US" sz="2000" dirty="0">
              <a:latin typeface="Consolas" panose="020B0609020204030204" pitchFamily="49" charset="0"/>
            </a:endParaRPr>
          </a:p>
          <a:p>
            <a:pPr lvl="1"/>
            <a:r>
              <a:rPr lang="en-US" sz="2000" dirty="0"/>
              <a:t>Lower camel-case: 	</a:t>
            </a:r>
            <a:r>
              <a:rPr lang="en-US" sz="2000" dirty="0" err="1">
                <a:solidFill>
                  <a:srgbClr val="0000FF"/>
                </a:solidFill>
                <a:latin typeface="Consolas" panose="020B0609020204030204" pitchFamily="49" charset="0"/>
              </a:rPr>
              <a:t>int</a:t>
            </a:r>
            <a:r>
              <a:rPr lang="en-US" sz="2000" dirty="0">
                <a:latin typeface="Consolas" panose="020B0609020204030204" pitchFamily="49" charset="0"/>
              </a:rPr>
              <a:t> </a:t>
            </a:r>
            <a:r>
              <a:rPr lang="en-US" sz="2000" dirty="0" err="1">
                <a:latin typeface="Consolas" panose="020B0609020204030204" pitchFamily="49" charset="0"/>
              </a:rPr>
              <a:t>thisIsAVariable</a:t>
            </a:r>
            <a:endParaRPr lang="en-US" sz="2000" dirty="0">
              <a:latin typeface="Consolas" panose="020B0609020204030204" pitchFamily="49" charset="0"/>
            </a:endParaRPr>
          </a:p>
          <a:p>
            <a:r>
              <a:rPr lang="en-US" sz="2400" dirty="0"/>
              <a:t>Tab style</a:t>
            </a:r>
          </a:p>
          <a:p>
            <a:pPr lvl="1"/>
            <a:r>
              <a:rPr lang="en-US" sz="2200" dirty="0"/>
              <a:t>Use tabs. Don’t be a barbarian.</a:t>
            </a:r>
          </a:p>
          <a:p>
            <a:pPr lvl="1"/>
            <a:r>
              <a:rPr lang="en-US" sz="2200" dirty="0"/>
              <a:t>(Or the equivalent in spaces, if that’s your preference)</a:t>
            </a:r>
          </a:p>
          <a:p>
            <a:pPr lvl="1"/>
            <a:r>
              <a:rPr lang="en-US" sz="2200" dirty="0"/>
              <a:t>INDENDATION, is really what we’re talking about here</a:t>
            </a:r>
            <a:br>
              <a:rPr lang="en-US" sz="2200" dirty="0"/>
            </a:br>
            <a:r>
              <a:rPr lang="en-US" sz="2200" dirty="0"/>
              <a:t>(put down the pitchforks!)</a:t>
            </a:r>
          </a:p>
          <a:p>
            <a:r>
              <a:rPr lang="en-US" sz="2400" dirty="0"/>
              <a:t>Brace style (always a fun conversation!)</a:t>
            </a:r>
            <a:endParaRPr lang="en-US" sz="2200" dirty="0"/>
          </a:p>
          <a:p>
            <a:endParaRPr lang="en-US" sz="2200" dirty="0">
              <a:latin typeface="Consolas" panose="020B0609020204030204" pitchFamily="49" charset="0"/>
            </a:endParaRPr>
          </a:p>
          <a:p>
            <a:pPr marL="0" indent="0">
              <a:buNone/>
            </a:pPr>
            <a:endParaRPr lang="en-US" sz="2400" dirty="0"/>
          </a:p>
        </p:txBody>
      </p:sp>
    </p:spTree>
    <p:extLst>
      <p:ext uri="{BB962C8B-B14F-4D97-AF65-F5344CB8AC3E}">
        <p14:creationId xmlns:p14="http://schemas.microsoft.com/office/powerpoint/2010/main" val="110038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125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par>
                          <p:cTn id="31" fill="hold">
                            <p:stCondLst>
                              <p:cond delay="2250"/>
                            </p:stCondLst>
                            <p:childTnLst>
                              <p:par>
                                <p:cTn id="32" presetID="10" presetClass="entr" presetSubtype="0" fill="hold" grpId="0" nodeType="afterEffect">
                                  <p:stCondLst>
                                    <p:cond delay="200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04811"/>
            <a:ext cx="10685991" cy="581025"/>
          </a:xfrm>
        </p:spPr>
        <p:txBody>
          <a:bodyPr>
            <a:normAutofit fontScale="90000"/>
          </a:bodyPr>
          <a:lstStyle/>
          <a:p>
            <a:r>
              <a:rPr lang="en-US" dirty="0"/>
              <a:t>Brace Style – Wars have been waged over this one</a:t>
            </a:r>
          </a:p>
        </p:txBody>
      </p:sp>
      <p:sp>
        <p:nvSpPr>
          <p:cNvPr id="7" name="Rectangle 6"/>
          <p:cNvSpPr/>
          <p:nvPr/>
        </p:nvSpPr>
        <p:spPr>
          <a:xfrm>
            <a:off x="515408" y="1523799"/>
            <a:ext cx="5114925" cy="2862322"/>
          </a:xfrm>
          <a:prstGeom prst="rect">
            <a:avLst/>
          </a:prstGeom>
          <a:solidFill>
            <a:schemeClr val="bg1">
              <a:lumMod val="95000"/>
            </a:schemeClr>
          </a:solidFill>
          <a:ln w="28575">
            <a:solidFill>
              <a:schemeClr val="tx1"/>
            </a:solidFill>
          </a:ln>
        </p:spPr>
        <p:txBody>
          <a:bodyPr wrap="square">
            <a:spAutoFit/>
          </a:bodyPr>
          <a:lstStyle/>
          <a:p>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 {</a:t>
            </a:r>
          </a:p>
          <a:p>
            <a:r>
              <a:rPr lang="en-US" sz="2000" dirty="0">
                <a:solidFill>
                  <a:srgbClr val="2B91AF"/>
                </a:solidFill>
                <a:latin typeface="Consolas" panose="020B0609020204030204" pitchFamily="49" charset="0"/>
              </a:rPr>
              <a:t>	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Foo</a:t>
            </a:r>
            <a:r>
              <a:rPr lang="en-US" sz="2000" dirty="0">
                <a:solidFill>
                  <a:srgbClr val="000000"/>
                </a:solidFill>
                <a:latin typeface="Consolas" panose="020B0609020204030204" pitchFamily="49" charset="0"/>
              </a:rPr>
              <a:t>&gt; fighters;</a:t>
            </a:r>
          </a:p>
          <a:p>
            <a:r>
              <a:rPr lang="nn-NO" sz="2000" dirty="0">
                <a:solidFill>
                  <a:srgbClr val="0000FF"/>
                </a:solidFill>
                <a:latin typeface="Consolas" panose="020B0609020204030204" pitchFamily="49" charset="0"/>
              </a:rPr>
              <a:t>	for</a:t>
            </a:r>
            <a:r>
              <a:rPr lang="nn-NO" sz="2000" dirty="0">
                <a:solidFill>
                  <a:srgbClr val="000000"/>
                </a:solidFill>
                <a:latin typeface="Consolas" panose="020B0609020204030204" pitchFamily="49" charset="0"/>
              </a:rPr>
              <a:t> (</a:t>
            </a:r>
            <a:r>
              <a:rPr lang="nn-NO" sz="2000" dirty="0">
                <a:solidFill>
                  <a:srgbClr val="0000FF"/>
                </a:solidFill>
                <a:latin typeface="Consolas" panose="020B0609020204030204" pitchFamily="49" charset="0"/>
              </a:rPr>
              <a:t>int</a:t>
            </a:r>
            <a:r>
              <a:rPr lang="nn-NO" sz="2000" dirty="0">
                <a:solidFill>
                  <a:srgbClr val="000000"/>
                </a:solidFill>
                <a:latin typeface="Consolas" panose="020B0609020204030204" pitchFamily="49" charset="0"/>
              </a:rPr>
              <a:t> i = 0; i &lt; 10; i++) {</a:t>
            </a:r>
          </a:p>
          <a:p>
            <a:r>
              <a:rPr lang="en-US" sz="2000" dirty="0">
                <a:solidFill>
                  <a:srgbClr val="2B91AF"/>
                </a:solidFill>
                <a:latin typeface="Consolas" panose="020B0609020204030204" pitchFamily="49" charset="0"/>
              </a:rPr>
              <a:t>		Foo</a:t>
            </a:r>
            <a:r>
              <a:rPr lang="en-US" sz="2000" dirty="0">
                <a:solidFill>
                  <a:srgbClr val="000000"/>
                </a:solidFill>
                <a:latin typeface="Consolas" panose="020B0609020204030204" pitchFamily="49" charset="0"/>
              </a:rPr>
              <a:t> fighter;</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fighter.Initialize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fighters.push_back</a:t>
            </a:r>
            <a:r>
              <a:rPr lang="en-US" sz="2000" dirty="0">
                <a:solidFill>
                  <a:srgbClr val="000000"/>
                </a:solidFill>
                <a:latin typeface="Consolas" panose="020B0609020204030204" pitchFamily="49" charset="0"/>
              </a:rPr>
              <a:t>(fighter);</a:t>
            </a:r>
          </a:p>
          <a:p>
            <a:r>
              <a:rPr lang="en-US" sz="2000" dirty="0">
                <a:solidFill>
                  <a:srgbClr val="000000"/>
                </a:solidFill>
                <a:latin typeface="Consolas" panose="020B0609020204030204" pitchFamily="49" charset="0"/>
              </a:rPr>
              <a:t>	}</a:t>
            </a:r>
          </a:p>
          <a:p>
            <a:r>
              <a:rPr lang="en-US" sz="2000" dirty="0">
                <a:solidFill>
                  <a:srgbClr val="0000FF"/>
                </a:solidFill>
                <a:latin typeface="Consolas" panose="020B0609020204030204" pitchFamily="49" charset="0"/>
              </a:rPr>
              <a:t>	return</a:t>
            </a:r>
            <a:r>
              <a:rPr lang="en-US" sz="2000" dirty="0">
                <a:solidFill>
                  <a:srgbClr val="000000"/>
                </a:solidFill>
                <a:latin typeface="Consolas" panose="020B0609020204030204" pitchFamily="49" charset="0"/>
              </a:rPr>
              <a:t> 0;</a:t>
            </a:r>
          </a:p>
          <a:p>
            <a:r>
              <a:rPr lang="en-US" sz="2000" dirty="0">
                <a:solidFill>
                  <a:srgbClr val="000000"/>
                </a:solidFill>
                <a:latin typeface="Consolas" panose="020B0609020204030204" pitchFamily="49" charset="0"/>
              </a:rPr>
              <a:t>}</a:t>
            </a:r>
            <a:endParaRPr lang="en-US" sz="2000" dirty="0"/>
          </a:p>
        </p:txBody>
      </p:sp>
      <p:sp>
        <p:nvSpPr>
          <p:cNvPr id="8" name="Rectangle 7"/>
          <p:cNvSpPr/>
          <p:nvPr/>
        </p:nvSpPr>
        <p:spPr>
          <a:xfrm>
            <a:off x="6020328" y="1523799"/>
            <a:ext cx="5095347" cy="3477875"/>
          </a:xfrm>
          <a:prstGeom prst="rect">
            <a:avLst/>
          </a:prstGeom>
          <a:solidFill>
            <a:schemeClr val="bg1">
              <a:lumMod val="95000"/>
            </a:schemeClr>
          </a:solidFill>
          <a:ln w="28575">
            <a:solidFill>
              <a:schemeClr val="tx1"/>
            </a:solidFill>
          </a:ln>
        </p:spPr>
        <p:txBody>
          <a:bodyPr wrap="square">
            <a:spAutoFit/>
          </a:bodyPr>
          <a:lstStyle/>
          <a:p>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US" sz="2000" dirty="0">
                <a:solidFill>
                  <a:srgbClr val="000000"/>
                </a:solidFill>
                <a:latin typeface="Consolas" panose="020B0609020204030204" pitchFamily="49" charset="0"/>
              </a:rPr>
              <a:t>{</a:t>
            </a:r>
          </a:p>
          <a:p>
            <a:r>
              <a:rPr lang="en-US" sz="2000" dirty="0">
                <a:solidFill>
                  <a:srgbClr val="2B91AF"/>
                </a:solidFill>
                <a:latin typeface="Consolas" panose="020B0609020204030204" pitchFamily="49" charset="0"/>
              </a:rPr>
              <a:t>	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Foo</a:t>
            </a:r>
            <a:r>
              <a:rPr lang="en-US" sz="2000" dirty="0">
                <a:solidFill>
                  <a:srgbClr val="000000"/>
                </a:solidFill>
                <a:latin typeface="Consolas" panose="020B0609020204030204" pitchFamily="49" charset="0"/>
              </a:rPr>
              <a:t>&gt; fighters;</a:t>
            </a:r>
          </a:p>
          <a:p>
            <a:r>
              <a:rPr lang="nn-NO" sz="2000" dirty="0">
                <a:solidFill>
                  <a:srgbClr val="0000FF"/>
                </a:solidFill>
                <a:latin typeface="Consolas" panose="020B0609020204030204" pitchFamily="49" charset="0"/>
              </a:rPr>
              <a:t>	for</a:t>
            </a:r>
            <a:r>
              <a:rPr lang="nn-NO" sz="2000" dirty="0">
                <a:solidFill>
                  <a:srgbClr val="000000"/>
                </a:solidFill>
                <a:latin typeface="Consolas" panose="020B0609020204030204" pitchFamily="49" charset="0"/>
              </a:rPr>
              <a:t> (</a:t>
            </a:r>
            <a:r>
              <a:rPr lang="nn-NO" sz="2000" dirty="0">
                <a:solidFill>
                  <a:srgbClr val="0000FF"/>
                </a:solidFill>
                <a:latin typeface="Consolas" panose="020B0609020204030204" pitchFamily="49" charset="0"/>
              </a:rPr>
              <a:t>int</a:t>
            </a:r>
            <a:r>
              <a:rPr lang="nn-NO" sz="2000" dirty="0">
                <a:solidFill>
                  <a:srgbClr val="000000"/>
                </a:solidFill>
                <a:latin typeface="Consolas" panose="020B0609020204030204" pitchFamily="49" charset="0"/>
              </a:rPr>
              <a:t> i = 0; i &lt; 10; i++)</a:t>
            </a:r>
          </a:p>
          <a:p>
            <a:r>
              <a:rPr lang="nn-NO" sz="2000" dirty="0">
                <a:solidFill>
                  <a:srgbClr val="000000"/>
                </a:solidFill>
                <a:latin typeface="Consolas" panose="020B0609020204030204" pitchFamily="49" charset="0"/>
              </a:rPr>
              <a:t>	{</a:t>
            </a:r>
          </a:p>
          <a:p>
            <a:r>
              <a:rPr lang="en-US" sz="2000" dirty="0">
                <a:solidFill>
                  <a:srgbClr val="2B91AF"/>
                </a:solidFill>
                <a:latin typeface="Consolas" panose="020B0609020204030204" pitchFamily="49" charset="0"/>
              </a:rPr>
              <a:t>		Foo</a:t>
            </a:r>
            <a:r>
              <a:rPr lang="en-US" sz="2000" dirty="0">
                <a:solidFill>
                  <a:srgbClr val="000000"/>
                </a:solidFill>
                <a:latin typeface="Consolas" panose="020B0609020204030204" pitchFamily="49" charset="0"/>
              </a:rPr>
              <a:t> fighter;</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fighter.Initialize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fighters.push_back</a:t>
            </a:r>
            <a:r>
              <a:rPr lang="en-US" sz="2000" dirty="0">
                <a:solidFill>
                  <a:srgbClr val="000000"/>
                </a:solidFill>
                <a:latin typeface="Consolas" panose="020B0609020204030204" pitchFamily="49" charset="0"/>
              </a:rPr>
              <a:t>(fighter);</a:t>
            </a:r>
          </a:p>
          <a:p>
            <a:r>
              <a:rPr lang="en-US" sz="2000" dirty="0">
                <a:solidFill>
                  <a:srgbClr val="000000"/>
                </a:solidFill>
                <a:latin typeface="Consolas" panose="020B0609020204030204" pitchFamily="49" charset="0"/>
              </a:rPr>
              <a:t>	}</a:t>
            </a:r>
          </a:p>
          <a:p>
            <a:r>
              <a:rPr lang="en-US" sz="2000" dirty="0">
                <a:solidFill>
                  <a:srgbClr val="0000FF"/>
                </a:solidFill>
                <a:latin typeface="Consolas" panose="020B0609020204030204" pitchFamily="49" charset="0"/>
              </a:rPr>
              <a:t>	return</a:t>
            </a:r>
            <a:r>
              <a:rPr lang="en-US" sz="2000" dirty="0">
                <a:solidFill>
                  <a:srgbClr val="000000"/>
                </a:solidFill>
                <a:latin typeface="Consolas" panose="020B0609020204030204" pitchFamily="49" charset="0"/>
              </a:rPr>
              <a:t> 0;</a:t>
            </a:r>
          </a:p>
          <a:p>
            <a:r>
              <a:rPr lang="en-US" sz="2000" dirty="0">
                <a:solidFill>
                  <a:srgbClr val="000000"/>
                </a:solidFill>
                <a:latin typeface="Consolas" panose="020B0609020204030204" pitchFamily="49" charset="0"/>
              </a:rPr>
              <a:t>}</a:t>
            </a:r>
            <a:endParaRPr lang="en-US" sz="2000" dirty="0"/>
          </a:p>
        </p:txBody>
      </p:sp>
      <p:sp>
        <p:nvSpPr>
          <p:cNvPr id="9" name="Rectangle 8"/>
          <p:cNvSpPr/>
          <p:nvPr/>
        </p:nvSpPr>
        <p:spPr>
          <a:xfrm>
            <a:off x="3072869" y="5831206"/>
            <a:ext cx="6061781" cy="369332"/>
          </a:xfrm>
          <a:prstGeom prst="rect">
            <a:avLst/>
          </a:prstGeom>
          <a:solidFill>
            <a:schemeClr val="bg1"/>
          </a:solidFill>
          <a:ln>
            <a:noFill/>
          </a:ln>
        </p:spPr>
        <p:txBody>
          <a:bodyPr wrap="square" rtlCol="0">
            <a:spAutoFit/>
          </a:bodyPr>
          <a:lstStyle/>
          <a:p>
            <a:r>
              <a:rPr lang="en-US" dirty="0"/>
              <a:t>Neither of these is correct. Neither of these is incorrect.</a:t>
            </a:r>
          </a:p>
        </p:txBody>
      </p:sp>
      <p:sp>
        <p:nvSpPr>
          <p:cNvPr id="11" name="Rectangle 10"/>
          <p:cNvSpPr/>
          <p:nvPr/>
        </p:nvSpPr>
        <p:spPr>
          <a:xfrm>
            <a:off x="1565979" y="5215653"/>
            <a:ext cx="3013781" cy="369332"/>
          </a:xfrm>
          <a:prstGeom prst="rect">
            <a:avLst/>
          </a:prstGeom>
          <a:solidFill>
            <a:schemeClr val="bg1"/>
          </a:solidFill>
          <a:ln>
            <a:noFill/>
          </a:ln>
        </p:spPr>
        <p:txBody>
          <a:bodyPr wrap="square" rtlCol="0">
            <a:spAutoFit/>
          </a:bodyPr>
          <a:lstStyle/>
          <a:p>
            <a:pPr algn="ctr"/>
            <a:r>
              <a:rPr lang="en-US" dirty="0"/>
              <a:t>Same-line braces?</a:t>
            </a:r>
          </a:p>
        </p:txBody>
      </p:sp>
      <p:sp>
        <p:nvSpPr>
          <p:cNvPr id="12" name="Rectangle 11"/>
          <p:cNvSpPr/>
          <p:nvPr/>
        </p:nvSpPr>
        <p:spPr>
          <a:xfrm>
            <a:off x="7061110" y="5215653"/>
            <a:ext cx="3013781" cy="369332"/>
          </a:xfrm>
          <a:prstGeom prst="rect">
            <a:avLst/>
          </a:prstGeom>
          <a:solidFill>
            <a:schemeClr val="bg1"/>
          </a:solidFill>
          <a:ln>
            <a:noFill/>
          </a:ln>
        </p:spPr>
        <p:txBody>
          <a:bodyPr wrap="square" rtlCol="0">
            <a:spAutoFit/>
          </a:bodyPr>
          <a:lstStyle/>
          <a:p>
            <a:pPr algn="ctr"/>
            <a:r>
              <a:rPr lang="en-US" dirty="0"/>
              <a:t>Next-line braces?</a:t>
            </a:r>
          </a:p>
        </p:txBody>
      </p:sp>
      <p:sp>
        <p:nvSpPr>
          <p:cNvPr id="13" name="Rectangle 12"/>
          <p:cNvSpPr/>
          <p:nvPr/>
        </p:nvSpPr>
        <p:spPr>
          <a:xfrm>
            <a:off x="3072869" y="6200538"/>
            <a:ext cx="6061781" cy="369332"/>
          </a:xfrm>
          <a:prstGeom prst="rect">
            <a:avLst/>
          </a:prstGeom>
          <a:solidFill>
            <a:schemeClr val="bg1"/>
          </a:solidFill>
          <a:ln>
            <a:noFill/>
          </a:ln>
        </p:spPr>
        <p:txBody>
          <a:bodyPr wrap="square" rtlCol="0">
            <a:spAutoFit/>
          </a:bodyPr>
          <a:lstStyle/>
          <a:p>
            <a:pPr algn="ctr"/>
            <a:r>
              <a:rPr lang="en-US" dirty="0"/>
              <a:t>Your compiler doesn’t care.</a:t>
            </a:r>
          </a:p>
        </p:txBody>
      </p:sp>
    </p:spTree>
    <p:extLst>
      <p:ext uri="{BB962C8B-B14F-4D97-AF65-F5344CB8AC3E}">
        <p14:creationId xmlns:p14="http://schemas.microsoft.com/office/powerpoint/2010/main" val="393431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1025"/>
          </a:xfrm>
        </p:spPr>
        <p:txBody>
          <a:bodyPr>
            <a:normAutofit fontScale="90000"/>
          </a:bodyPr>
          <a:lstStyle/>
          <a:p>
            <a:r>
              <a:rPr lang="en-US" dirty="0"/>
              <a:t>Braces – combination of the two</a:t>
            </a:r>
          </a:p>
        </p:txBody>
      </p:sp>
      <p:sp>
        <p:nvSpPr>
          <p:cNvPr id="8" name="Rectangle 7"/>
          <p:cNvSpPr/>
          <p:nvPr/>
        </p:nvSpPr>
        <p:spPr>
          <a:xfrm>
            <a:off x="2401358" y="1731139"/>
            <a:ext cx="6386869" cy="4154984"/>
          </a:xfrm>
          <a:prstGeom prst="rect">
            <a:avLst/>
          </a:prstGeom>
          <a:solidFill>
            <a:schemeClr val="bg1"/>
          </a:solidFill>
        </p:spPr>
        <p:txBody>
          <a:bodyPr wrap="square">
            <a:spAutoFit/>
          </a:bodyPr>
          <a:lstStyle/>
          <a:p>
            <a:r>
              <a:rPr lang="en-US" sz="2400" dirty="0">
                <a:solidFill>
                  <a:srgbClr val="008000"/>
                </a:solidFill>
                <a:latin typeface="Consolas" panose="020B0609020204030204" pitchFamily="49" charset="0"/>
              </a:rPr>
              <a:t>// K&amp;R brace style</a:t>
            </a:r>
          </a:p>
          <a:p>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US" sz="2400" dirty="0">
                <a:solidFill>
                  <a:srgbClr val="000000"/>
                </a:solidFill>
                <a:latin typeface="Consolas" panose="020B0609020204030204" pitchFamily="49" charset="0"/>
              </a:rPr>
              <a:t>{</a:t>
            </a:r>
          </a:p>
          <a:p>
            <a:r>
              <a:rPr lang="en-US" sz="2400" dirty="0">
                <a:solidFill>
                  <a:srgbClr val="2B91AF"/>
                </a:solidFill>
                <a:latin typeface="Consolas" panose="020B0609020204030204" pitchFamily="49" charset="0"/>
              </a:rPr>
              <a:t>	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Foo</a:t>
            </a:r>
            <a:r>
              <a:rPr lang="en-US" sz="2400" dirty="0">
                <a:solidFill>
                  <a:srgbClr val="000000"/>
                </a:solidFill>
                <a:latin typeface="Consolas" panose="020B0609020204030204" pitchFamily="49" charset="0"/>
              </a:rPr>
              <a:t>&gt; </a:t>
            </a:r>
            <a:r>
              <a:rPr lang="en-US" sz="2400" dirty="0" err="1">
                <a:solidFill>
                  <a:srgbClr val="000000"/>
                </a:solidFill>
                <a:latin typeface="Consolas" panose="020B0609020204030204" pitchFamily="49" charset="0"/>
              </a:rPr>
              <a:t>fooFighters</a:t>
            </a:r>
            <a:r>
              <a:rPr lang="en-US" sz="2400" dirty="0">
                <a:solidFill>
                  <a:srgbClr val="000000"/>
                </a:solidFill>
                <a:latin typeface="Consolas" panose="020B0609020204030204" pitchFamily="49" charset="0"/>
              </a:rPr>
              <a:t>;</a:t>
            </a:r>
          </a:p>
          <a:p>
            <a:r>
              <a:rPr lang="nn-NO" sz="2400" dirty="0">
                <a:solidFill>
                  <a:srgbClr val="0000FF"/>
                </a:solidFill>
                <a:latin typeface="Consolas" panose="020B0609020204030204" pitchFamily="49" charset="0"/>
              </a:rPr>
              <a:t>	for</a:t>
            </a:r>
            <a:r>
              <a:rPr lang="nn-NO" sz="2400" dirty="0">
                <a:solidFill>
                  <a:srgbClr val="000000"/>
                </a:solidFill>
                <a:latin typeface="Consolas" panose="020B0609020204030204" pitchFamily="49" charset="0"/>
              </a:rPr>
              <a:t> (</a:t>
            </a:r>
            <a:r>
              <a:rPr lang="nn-NO" sz="2400" dirty="0">
                <a:solidFill>
                  <a:srgbClr val="0000FF"/>
                </a:solidFill>
                <a:latin typeface="Consolas" panose="020B0609020204030204" pitchFamily="49" charset="0"/>
              </a:rPr>
              <a:t>int</a:t>
            </a:r>
            <a:r>
              <a:rPr lang="nn-NO" sz="2400" dirty="0">
                <a:solidFill>
                  <a:srgbClr val="000000"/>
                </a:solidFill>
                <a:latin typeface="Consolas" panose="020B0609020204030204" pitchFamily="49" charset="0"/>
              </a:rPr>
              <a:t> i = 0; i &lt; 10; i++) {</a:t>
            </a:r>
          </a:p>
          <a:p>
            <a:r>
              <a:rPr lang="en-US" sz="2400" dirty="0">
                <a:solidFill>
                  <a:srgbClr val="2B91AF"/>
                </a:solidFill>
                <a:latin typeface="Consolas" panose="020B0609020204030204" pitchFamily="49" charset="0"/>
              </a:rPr>
              <a:t>		Foo</a:t>
            </a:r>
            <a:r>
              <a:rPr lang="en-US" sz="2400" dirty="0">
                <a:solidFill>
                  <a:srgbClr val="000000"/>
                </a:solidFill>
                <a:latin typeface="Consolas" panose="020B0609020204030204" pitchFamily="49" charset="0"/>
              </a:rPr>
              <a:t> fighter;</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fighter.Initialize</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fooFighters.push_back</a:t>
            </a:r>
            <a:r>
              <a:rPr lang="en-US" sz="2400" dirty="0">
                <a:solidFill>
                  <a:srgbClr val="000000"/>
                </a:solidFill>
                <a:latin typeface="Consolas" panose="020B0609020204030204" pitchFamily="49" charset="0"/>
              </a:rPr>
              <a:t>(fighter);</a:t>
            </a:r>
          </a:p>
          <a:p>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	return</a:t>
            </a:r>
            <a:r>
              <a:rPr lang="en-US" sz="2400" dirty="0">
                <a:solidFill>
                  <a:srgbClr val="000000"/>
                </a:solidFill>
                <a:latin typeface="Consolas" panose="020B0609020204030204" pitchFamily="49" charset="0"/>
              </a:rPr>
              <a:t> 0;</a:t>
            </a:r>
          </a:p>
          <a:p>
            <a:r>
              <a:rPr lang="en-US" sz="2400" dirty="0">
                <a:solidFill>
                  <a:srgbClr val="000000"/>
                </a:solidFill>
                <a:latin typeface="Consolas" panose="020B0609020204030204" pitchFamily="49" charset="0"/>
              </a:rPr>
              <a:t>}</a:t>
            </a:r>
            <a:endParaRPr lang="en-US" sz="2400" dirty="0"/>
          </a:p>
        </p:txBody>
      </p:sp>
      <p:sp>
        <p:nvSpPr>
          <p:cNvPr id="10" name="Rectangle 9"/>
          <p:cNvSpPr/>
          <p:nvPr/>
        </p:nvSpPr>
        <p:spPr>
          <a:xfrm>
            <a:off x="8076805" y="2242661"/>
            <a:ext cx="2232731" cy="923330"/>
          </a:xfrm>
          <a:prstGeom prst="rect">
            <a:avLst/>
          </a:prstGeom>
          <a:solidFill>
            <a:schemeClr val="bg1"/>
          </a:solidFill>
          <a:ln w="28575">
            <a:solidFill>
              <a:schemeClr val="tx1"/>
            </a:solidFill>
          </a:ln>
        </p:spPr>
        <p:txBody>
          <a:bodyPr wrap="square" rtlCol="0">
            <a:spAutoFit/>
          </a:bodyPr>
          <a:lstStyle/>
          <a:p>
            <a:r>
              <a:rPr lang="en-US" dirty="0"/>
              <a:t>Blocks within the function start on the same line</a:t>
            </a:r>
          </a:p>
        </p:txBody>
      </p:sp>
      <p:sp>
        <p:nvSpPr>
          <p:cNvPr id="6" name="Rectangle 5"/>
          <p:cNvSpPr/>
          <p:nvPr/>
        </p:nvSpPr>
        <p:spPr>
          <a:xfrm>
            <a:off x="6829472" y="5141357"/>
            <a:ext cx="3917508" cy="830997"/>
          </a:xfrm>
          <a:prstGeom prst="rect">
            <a:avLst/>
          </a:prstGeom>
          <a:solidFill>
            <a:schemeClr val="bg1"/>
          </a:solidFill>
          <a:ln w="28575">
            <a:solidFill>
              <a:schemeClr val="tx1"/>
            </a:solidFill>
          </a:ln>
        </p:spPr>
        <p:txBody>
          <a:bodyPr wrap="square" rtlCol="0">
            <a:spAutoFit/>
          </a:bodyPr>
          <a:lstStyle/>
          <a:p>
            <a:r>
              <a:rPr lang="en-US" sz="2400" dirty="0"/>
              <a:t>Pick a style, and stick with it. Consistency is key.</a:t>
            </a:r>
          </a:p>
        </p:txBody>
      </p:sp>
      <p:grpSp>
        <p:nvGrpSpPr>
          <p:cNvPr id="11" name="Group 10"/>
          <p:cNvGrpSpPr/>
          <p:nvPr/>
        </p:nvGrpSpPr>
        <p:grpSpPr>
          <a:xfrm>
            <a:off x="216298" y="1731139"/>
            <a:ext cx="2223160" cy="1107311"/>
            <a:chOff x="216298" y="1731139"/>
            <a:chExt cx="2223160" cy="1107311"/>
          </a:xfrm>
        </p:grpSpPr>
        <p:sp>
          <p:nvSpPr>
            <p:cNvPr id="9" name="Rectangle 8"/>
            <p:cNvSpPr/>
            <p:nvPr/>
          </p:nvSpPr>
          <p:spPr>
            <a:xfrm>
              <a:off x="216298" y="1731139"/>
              <a:ext cx="1780116" cy="923330"/>
            </a:xfrm>
            <a:prstGeom prst="rect">
              <a:avLst/>
            </a:prstGeom>
            <a:solidFill>
              <a:schemeClr val="bg1"/>
            </a:solidFill>
            <a:ln w="28575">
              <a:solidFill>
                <a:schemeClr val="tx1"/>
              </a:solidFill>
            </a:ln>
          </p:spPr>
          <p:txBody>
            <a:bodyPr wrap="square" rtlCol="0">
              <a:spAutoFit/>
            </a:bodyPr>
            <a:lstStyle/>
            <a:p>
              <a:r>
                <a:rPr lang="en-US" dirty="0"/>
                <a:t>Functions start braces on the next line</a:t>
              </a:r>
            </a:p>
          </p:txBody>
        </p:sp>
        <p:sp>
          <p:nvSpPr>
            <p:cNvPr id="5" name="Curved Right Arrow 4"/>
            <p:cNvSpPr/>
            <p:nvPr/>
          </p:nvSpPr>
          <p:spPr>
            <a:xfrm>
              <a:off x="2213151" y="2305050"/>
              <a:ext cx="226307" cy="533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22162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1025"/>
          </a:xfrm>
        </p:spPr>
        <p:txBody>
          <a:bodyPr>
            <a:normAutofit fontScale="90000"/>
          </a:bodyPr>
          <a:lstStyle/>
          <a:p>
            <a:r>
              <a:rPr lang="en-US" dirty="0"/>
              <a:t>Braces - The “I don’t care at all” style</a:t>
            </a:r>
          </a:p>
        </p:txBody>
      </p:sp>
      <p:sp>
        <p:nvSpPr>
          <p:cNvPr id="7" name="Rectangle 6"/>
          <p:cNvSpPr/>
          <p:nvPr/>
        </p:nvSpPr>
        <p:spPr>
          <a:xfrm>
            <a:off x="515409" y="1731139"/>
            <a:ext cx="4285191" cy="3139321"/>
          </a:xfrm>
          <a:prstGeom prst="rect">
            <a:avLst/>
          </a:prstGeom>
          <a:solidFill>
            <a:schemeClr val="bg1">
              <a:lumMod val="95000"/>
            </a:schemeClr>
          </a:solidFill>
          <a:ln w="28575">
            <a:solidFill>
              <a:schemeClr val="tx1"/>
            </a:solidFill>
          </a:ln>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a:t>
            </a:r>
          </a:p>
          <a:p>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fooFighters</a:t>
            </a:r>
            <a:r>
              <a:rPr lang="en-US" dirty="0">
                <a:solidFill>
                  <a:srgbClr val="000000"/>
                </a:solidFill>
                <a:latin typeface="Consolas" panose="020B0609020204030204" pitchFamily="49" charset="0"/>
              </a:rPr>
              <a:t>;</a:t>
            </a:r>
          </a:p>
          <a:p>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10; i++)</a:t>
            </a:r>
          </a:p>
          <a:p>
            <a:r>
              <a:rPr lang="nn-NO" dirty="0">
                <a:solidFill>
                  <a:srgbClr val="000000"/>
                </a:solidFill>
                <a:latin typeface="Consolas" panose="020B0609020204030204" pitchFamily="49" charset="0"/>
              </a:rPr>
              <a:t>{</a:t>
            </a:r>
          </a:p>
          <a:p>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fighter;</a:t>
            </a:r>
          </a:p>
          <a:p>
            <a:r>
              <a:rPr lang="en-US" dirty="0" err="1">
                <a:solidFill>
                  <a:srgbClr val="000000"/>
                </a:solidFill>
                <a:latin typeface="Consolas" panose="020B0609020204030204" pitchFamily="49" charset="0"/>
              </a:rPr>
              <a:t>fighter.Initialize</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fooFighters.push_back</a:t>
            </a:r>
            <a:r>
              <a:rPr lang="en-US" dirty="0">
                <a:solidFill>
                  <a:srgbClr val="000000"/>
                </a:solidFill>
                <a:latin typeface="Consolas" panose="020B0609020204030204" pitchFamily="49" charset="0"/>
              </a:rPr>
              <a:t>(fighter);</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US" dirty="0">
                <a:solidFill>
                  <a:srgbClr val="000000"/>
                </a:solidFill>
                <a:latin typeface="Consolas" panose="020B0609020204030204" pitchFamily="49" charset="0"/>
              </a:rPr>
              <a:t>}</a:t>
            </a:r>
            <a:endParaRPr lang="en-US" dirty="0"/>
          </a:p>
        </p:txBody>
      </p:sp>
      <p:sp>
        <p:nvSpPr>
          <p:cNvPr id="11" name="Rectangle 10"/>
          <p:cNvSpPr/>
          <p:nvPr/>
        </p:nvSpPr>
        <p:spPr>
          <a:xfrm>
            <a:off x="5095875" y="1731139"/>
            <a:ext cx="4410075" cy="3693319"/>
          </a:xfrm>
          <a:prstGeom prst="rect">
            <a:avLst/>
          </a:prstGeom>
          <a:solidFill>
            <a:schemeClr val="bg1">
              <a:lumMod val="95000"/>
            </a:schemeClr>
          </a:solidFill>
          <a:ln w="28575">
            <a:solidFill>
              <a:schemeClr val="tx1"/>
            </a:solidFill>
          </a:ln>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   {</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fooFighters</a:t>
            </a:r>
            <a:r>
              <a:rPr lang="en-US" dirty="0">
                <a:solidFill>
                  <a:srgbClr val="000000"/>
                </a:solidFill>
                <a:latin typeface="Consolas" panose="020B0609020204030204" pitchFamily="49" charset="0"/>
              </a:rPr>
              <a:t>;</a:t>
            </a:r>
          </a:p>
          <a:p>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10; i++)</a:t>
            </a:r>
          </a:p>
          <a:p>
            <a:r>
              <a:rPr lang="nn-NO" dirty="0">
                <a:solidFill>
                  <a:srgbClr val="000000"/>
                </a:solidFill>
                <a:latin typeface="Consolas" panose="020B0609020204030204" pitchFamily="49" charset="0"/>
              </a:rPr>
              <a:t>{</a:t>
            </a:r>
          </a:p>
          <a:p>
            <a:endParaRPr lang="nn-NO" dirty="0">
              <a:solidFill>
                <a:srgbClr val="000000"/>
              </a:solidFill>
              <a:latin typeface="Consolas" panose="020B0609020204030204" pitchFamily="49" charset="0"/>
            </a:endParaRPr>
          </a:p>
          <a:p>
            <a:r>
              <a:rPr lang="en-US" dirty="0">
                <a:solidFill>
                  <a:srgbClr val="2B91AF"/>
                </a:solidFill>
                <a:latin typeface="Consolas" panose="020B0609020204030204" pitchFamily="49" charset="0"/>
              </a:rPr>
              <a:t>	Foo</a:t>
            </a:r>
            <a:r>
              <a:rPr lang="en-US" dirty="0">
                <a:solidFill>
                  <a:srgbClr val="000000"/>
                </a:solidFill>
                <a:latin typeface="Consolas" panose="020B0609020204030204" pitchFamily="49" charset="0"/>
              </a:rPr>
              <a:t> fighter;</a:t>
            </a:r>
          </a:p>
          <a:p>
            <a:r>
              <a:rPr lang="en-US" dirty="0" err="1">
                <a:solidFill>
                  <a:srgbClr val="000000"/>
                </a:solidFill>
                <a:latin typeface="Consolas" panose="020B0609020204030204" pitchFamily="49" charset="0"/>
              </a:rPr>
              <a:t>fighter.Initialize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fooFighters.push_back</a:t>
            </a:r>
            <a:r>
              <a:rPr lang="en-US" dirty="0">
                <a:solidFill>
                  <a:srgbClr val="000000"/>
                </a:solidFill>
                <a:latin typeface="Consolas" panose="020B0609020204030204" pitchFamily="49" charset="0"/>
              </a:rPr>
              <a:t>(fighter);</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US" dirty="0">
                <a:solidFill>
                  <a:srgbClr val="000000"/>
                </a:solidFill>
                <a:latin typeface="Consolas" panose="020B0609020204030204" pitchFamily="49" charset="0"/>
              </a:rPr>
              <a:t>}</a:t>
            </a:r>
            <a:endParaRPr lang="en-US" dirty="0"/>
          </a:p>
        </p:txBody>
      </p:sp>
      <p:grpSp>
        <p:nvGrpSpPr>
          <p:cNvPr id="3" name="Group 2"/>
          <p:cNvGrpSpPr/>
          <p:nvPr/>
        </p:nvGrpSpPr>
        <p:grpSpPr>
          <a:xfrm>
            <a:off x="4975668" y="4245506"/>
            <a:ext cx="6511482" cy="2550463"/>
            <a:chOff x="4975668" y="4245506"/>
            <a:chExt cx="6511482" cy="2550463"/>
          </a:xfrm>
        </p:grpSpPr>
        <p:sp>
          <p:nvSpPr>
            <p:cNvPr id="9" name="Rectangle 8"/>
            <p:cNvSpPr/>
            <p:nvPr/>
          </p:nvSpPr>
          <p:spPr>
            <a:xfrm>
              <a:off x="4975668" y="5964972"/>
              <a:ext cx="2702804" cy="830997"/>
            </a:xfrm>
            <a:prstGeom prst="rect">
              <a:avLst/>
            </a:prstGeom>
            <a:solidFill>
              <a:schemeClr val="bg1"/>
            </a:solidFill>
            <a:ln>
              <a:noFill/>
            </a:ln>
          </p:spPr>
          <p:txBody>
            <a:bodyPr wrap="square" rtlCol="0">
              <a:spAutoFit/>
            </a:bodyPr>
            <a:lstStyle/>
            <a:p>
              <a:r>
                <a:rPr lang="en-US" sz="2400"/>
                <a:t>Your </a:t>
              </a:r>
              <a:r>
                <a:rPr lang="en-US" sz="2400" smtClean="0"/>
                <a:t>coworkers, teachers… </a:t>
              </a:r>
              <a:r>
                <a:rPr lang="en-US" sz="2400" dirty="0">
                  <a:sym typeface="Wingdings" panose="05000000000000000000" pitchFamily="2" charset="2"/>
                </a:rPr>
                <a:t></a:t>
              </a:r>
              <a:endParaRPr lang="en-US" sz="2400" dirty="0"/>
            </a:p>
          </p:txBody>
        </p:sp>
        <p:pic>
          <p:nvPicPr>
            <p:cNvPr id="102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3350" y="4245506"/>
              <a:ext cx="3733800" cy="2458086"/>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a:xfrm>
            <a:off x="607397" y="5133975"/>
            <a:ext cx="3945553" cy="1200329"/>
          </a:xfrm>
          <a:prstGeom prst="rect">
            <a:avLst/>
          </a:prstGeom>
          <a:solidFill>
            <a:schemeClr val="accent6"/>
          </a:solidFill>
          <a:ln w="38100">
            <a:solidFill>
              <a:schemeClr val="tx1"/>
            </a:solidFill>
          </a:ln>
        </p:spPr>
        <p:txBody>
          <a:bodyPr wrap="square" rtlCol="0">
            <a:spAutoFit/>
          </a:bodyPr>
          <a:lstStyle/>
          <a:p>
            <a:r>
              <a:rPr lang="en-US" sz="2400" dirty="0">
                <a:solidFill>
                  <a:schemeClr val="bg1"/>
                </a:solidFill>
              </a:rPr>
              <a:t>There’s no excuse for this. Many/MOST IDEs have an auto-format feature!</a:t>
            </a:r>
          </a:p>
        </p:txBody>
      </p:sp>
    </p:spTree>
    <p:extLst>
      <p:ext uri="{BB962C8B-B14F-4D97-AF65-F5344CB8AC3E}">
        <p14:creationId xmlns:p14="http://schemas.microsoft.com/office/powerpoint/2010/main" val="413783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clean code?</a:t>
            </a:r>
          </a:p>
        </p:txBody>
      </p:sp>
      <p:sp>
        <p:nvSpPr>
          <p:cNvPr id="3" name="Content Placeholder 2"/>
          <p:cNvSpPr>
            <a:spLocks noGrp="1"/>
          </p:cNvSpPr>
          <p:nvPr>
            <p:ph idx="1"/>
          </p:nvPr>
        </p:nvSpPr>
        <p:spPr>
          <a:xfrm>
            <a:off x="677334" y="1589089"/>
            <a:ext cx="8892116" cy="4259261"/>
          </a:xfrm>
        </p:spPr>
        <p:txBody>
          <a:bodyPr>
            <a:noAutofit/>
          </a:bodyPr>
          <a:lstStyle/>
          <a:p>
            <a:r>
              <a:rPr lang="en-US" sz="3200" dirty="0"/>
              <a:t>Not messy?</a:t>
            </a:r>
          </a:p>
          <a:p>
            <a:r>
              <a:rPr lang="en-US" sz="3200" dirty="0"/>
              <a:t>Organized?</a:t>
            </a:r>
          </a:p>
          <a:p>
            <a:r>
              <a:rPr lang="en-US" sz="3200" dirty="0"/>
              <a:t>Easy to read?</a:t>
            </a:r>
          </a:p>
          <a:p>
            <a:r>
              <a:rPr lang="en-US" sz="3200" dirty="0"/>
              <a:t>Easy to maintain?</a:t>
            </a:r>
          </a:p>
          <a:p>
            <a:r>
              <a:rPr lang="en-US" sz="3200" dirty="0"/>
              <a:t>Simple?</a:t>
            </a:r>
          </a:p>
          <a:p>
            <a:r>
              <a:rPr lang="en-US" sz="3200" dirty="0"/>
              <a:t>Slick, efficient, refined, elegant, beautiful, clear, well-written, crisp, stylish, direct, and possibly more positive adjectives</a:t>
            </a:r>
          </a:p>
        </p:txBody>
      </p:sp>
    </p:spTree>
    <p:extLst>
      <p:ext uri="{BB962C8B-B14F-4D97-AF65-F5344CB8AC3E}">
        <p14:creationId xmlns:p14="http://schemas.microsoft.com/office/powerpoint/2010/main" val="57478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BFC1-B3DE-4A14-9005-28E8DED64277}"/>
              </a:ext>
            </a:extLst>
          </p:cNvPr>
          <p:cNvSpPr>
            <a:spLocks noGrp="1"/>
          </p:cNvSpPr>
          <p:nvPr>
            <p:ph type="title"/>
          </p:nvPr>
        </p:nvSpPr>
        <p:spPr/>
        <p:txBody>
          <a:bodyPr/>
          <a:lstStyle/>
          <a:p>
            <a:r>
              <a:rPr lang="en-US" dirty="0"/>
              <a:t>Context can make a difference</a:t>
            </a:r>
          </a:p>
        </p:txBody>
      </p:sp>
      <p:sp>
        <p:nvSpPr>
          <p:cNvPr id="3" name="Content Placeholder 2">
            <a:extLst>
              <a:ext uri="{FF2B5EF4-FFF2-40B4-BE49-F238E27FC236}">
                <a16:creationId xmlns:a16="http://schemas.microsoft.com/office/drawing/2014/main" id="{112DBED7-4FB8-43BE-8FD3-1F4A7C18B3D1}"/>
              </a:ext>
            </a:extLst>
          </p:cNvPr>
          <p:cNvSpPr>
            <a:spLocks noGrp="1"/>
          </p:cNvSpPr>
          <p:nvPr>
            <p:ph idx="1"/>
          </p:nvPr>
        </p:nvSpPr>
        <p:spPr>
          <a:xfrm>
            <a:off x="677333" y="2160589"/>
            <a:ext cx="9948625" cy="3880773"/>
          </a:xfrm>
        </p:spPr>
        <p:txBody>
          <a:bodyPr>
            <a:noAutofit/>
          </a:bodyPr>
          <a:lstStyle/>
          <a:p>
            <a:r>
              <a:rPr lang="en-US" sz="2400" dirty="0">
                <a:solidFill>
                  <a:srgbClr val="0000FF"/>
                </a:solidFill>
                <a:latin typeface="Consolas" panose="020B0609020204030204" pitchFamily="49" charset="0"/>
              </a:rPr>
              <a:t>float</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zPos</a:t>
            </a:r>
            <a:r>
              <a:rPr lang="en-US" sz="2400" dirty="0">
                <a:solidFill>
                  <a:schemeClr val="tx1"/>
                </a:solidFill>
                <a:latin typeface="Consolas" panose="020B0609020204030204" pitchFamily="49" charset="0"/>
              </a:rPr>
              <a:t>;</a:t>
            </a:r>
            <a:r>
              <a:rPr lang="en-US" sz="2800" dirty="0"/>
              <a:t>   </a:t>
            </a:r>
            <a:r>
              <a:rPr lang="en-US" sz="2400" dirty="0">
                <a:solidFill>
                  <a:srgbClr val="008000"/>
                </a:solidFill>
                <a:latin typeface="Consolas" panose="020B0609020204030204" pitchFamily="49" charset="0"/>
              </a:rPr>
              <a:t>// Might be confusing, or make sense to…</a:t>
            </a:r>
          </a:p>
          <a:p>
            <a:pPr lvl="1"/>
            <a:r>
              <a:rPr lang="en-US" sz="2400" dirty="0"/>
              <a:t>Game programmers</a:t>
            </a:r>
          </a:p>
          <a:p>
            <a:pPr lvl="1"/>
            <a:r>
              <a:rPr lang="en-US" sz="2400" dirty="0"/>
              <a:t>Someone writing a math library</a:t>
            </a:r>
          </a:p>
          <a:p>
            <a:pPr lvl="1"/>
            <a:endParaRPr lang="en-US" sz="2400" dirty="0"/>
          </a:p>
          <a:p>
            <a:r>
              <a:rPr lang="en-US" sz="2400" dirty="0">
                <a:solidFill>
                  <a:srgbClr val="0000FF"/>
                </a:solidFill>
                <a:latin typeface="Consolas" panose="020B0609020204030204" pitchFamily="49" charset="0"/>
              </a:rPr>
              <a:t>auto </a:t>
            </a:r>
            <a:r>
              <a:rPr lang="en-US" sz="2400" dirty="0">
                <a:solidFill>
                  <a:schemeClr val="tx1"/>
                </a:solidFill>
                <a:latin typeface="Consolas" panose="020B0609020204030204" pitchFamily="49" charset="0"/>
              </a:rPr>
              <a:t>dB = </a:t>
            </a:r>
            <a:r>
              <a:rPr lang="en-US" sz="2400" dirty="0" err="1">
                <a:solidFill>
                  <a:schemeClr val="tx1"/>
                </a:solidFill>
                <a:latin typeface="Consolas" panose="020B0609020204030204" pitchFamily="49" charset="0"/>
              </a:rPr>
              <a:t>GetDBFromThing</a:t>
            </a:r>
            <a:r>
              <a:rPr lang="en-US" sz="2400" dirty="0">
                <a:solidFill>
                  <a:schemeClr val="tx1"/>
                </a:solidFill>
                <a:latin typeface="Consolas" panose="020B0609020204030204" pitchFamily="49" charset="0"/>
              </a:rPr>
              <a:t>(); </a:t>
            </a:r>
            <a:r>
              <a:rPr lang="en-US" sz="2400" dirty="0">
                <a:solidFill>
                  <a:srgbClr val="008000"/>
                </a:solidFill>
                <a:latin typeface="Consolas" panose="020B0609020204030204" pitchFamily="49" charset="0"/>
              </a:rPr>
              <a:t>// Might be obvious to…</a:t>
            </a:r>
          </a:p>
          <a:p>
            <a:pPr lvl="1"/>
            <a:r>
              <a:rPr lang="en-US" sz="2400" dirty="0"/>
              <a:t>Someone doing database work? dB == database</a:t>
            </a:r>
          </a:p>
          <a:p>
            <a:pPr lvl="1"/>
            <a:r>
              <a:rPr lang="en-US" sz="2400" dirty="0"/>
              <a:t>Audio programmer? dB = decibels</a:t>
            </a:r>
          </a:p>
          <a:p>
            <a:pPr lvl="1"/>
            <a:r>
              <a:rPr lang="en-US" sz="2400" dirty="0"/>
              <a:t>Or, might need clarification</a:t>
            </a:r>
          </a:p>
        </p:txBody>
      </p:sp>
    </p:spTree>
    <p:extLst>
      <p:ext uri="{BB962C8B-B14F-4D97-AF65-F5344CB8AC3E}">
        <p14:creationId xmlns:p14="http://schemas.microsoft.com/office/powerpoint/2010/main" val="310258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from Clean Code</a:t>
            </a:r>
          </a:p>
        </p:txBody>
      </p:sp>
      <p:sp>
        <p:nvSpPr>
          <p:cNvPr id="3" name="Content Placeholder 2"/>
          <p:cNvSpPr>
            <a:spLocks noGrp="1"/>
          </p:cNvSpPr>
          <p:nvPr>
            <p:ph idx="1"/>
          </p:nvPr>
        </p:nvSpPr>
        <p:spPr>
          <a:xfrm>
            <a:off x="838200" y="1795463"/>
            <a:ext cx="8353425" cy="4351338"/>
          </a:xfrm>
        </p:spPr>
        <p:txBody>
          <a:bodyPr>
            <a:normAutofit/>
          </a:bodyPr>
          <a:lstStyle/>
          <a:p>
            <a:pPr marL="0" indent="0">
              <a:lnSpc>
                <a:spcPct val="100000"/>
              </a:lnSpc>
              <a:spcBef>
                <a:spcPts val="0"/>
              </a:spcBef>
              <a:buNone/>
            </a:pPr>
            <a:r>
              <a:rPr lang="en-US" sz="2400" dirty="0">
                <a:solidFill>
                  <a:srgbClr val="5193B2"/>
                </a:solidFill>
                <a:latin typeface="Consolas" panose="020B0609020204030204" pitchFamily="49" charset="0"/>
              </a:rPr>
              <a:t>vector</a:t>
            </a:r>
            <a:r>
              <a:rPr lang="en-US" sz="2400" dirty="0">
                <a:latin typeface="Consolas" panose="020B0609020204030204" pitchFamily="49" charset="0"/>
              </a:rPr>
              <a:t>&lt;</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*&gt;* </a:t>
            </a:r>
            <a:r>
              <a:rPr lang="en-US" sz="2400" dirty="0" err="1">
                <a:latin typeface="Consolas" panose="020B0609020204030204" pitchFamily="49" charset="0"/>
              </a:rPr>
              <a:t>getThem</a:t>
            </a:r>
            <a:r>
              <a:rPr lang="en-US" sz="2400" dirty="0">
                <a:latin typeface="Consolas" panose="020B0609020204030204" pitchFamily="49" charset="0"/>
              </a:rPr>
              <a:t>()</a:t>
            </a:r>
          </a:p>
          <a:p>
            <a:pPr marL="0" indent="0">
              <a:lnSpc>
                <a:spcPct val="100000"/>
              </a:lnSpc>
              <a:spcBef>
                <a:spcPts val="0"/>
              </a:spcBef>
              <a:buNone/>
            </a:pP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a:solidFill>
                  <a:srgbClr val="5193B2"/>
                </a:solidFill>
                <a:latin typeface="Consolas" panose="020B0609020204030204" pitchFamily="49" charset="0"/>
              </a:rPr>
              <a:t>vector</a:t>
            </a:r>
            <a:r>
              <a:rPr lang="en-US" sz="2400" dirty="0">
                <a:latin typeface="Consolas" panose="020B0609020204030204" pitchFamily="49" charset="0"/>
              </a:rPr>
              <a:t>&lt;</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*&gt;* list1 = </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a:t>
            </a:r>
            <a:r>
              <a:rPr lang="en-US" sz="2400" dirty="0">
                <a:solidFill>
                  <a:srgbClr val="5193B2"/>
                </a:solidFill>
                <a:latin typeface="Consolas" panose="020B0609020204030204" pitchFamily="49" charset="0"/>
              </a:rPr>
              <a:t>vector</a:t>
            </a:r>
            <a:r>
              <a:rPr lang="en-US" sz="2400" dirty="0">
                <a:latin typeface="Consolas" panose="020B0609020204030204" pitchFamily="49" charset="0"/>
              </a:rPr>
              <a:t>&lt;</a:t>
            </a:r>
            <a:r>
              <a:rPr lang="en-US" sz="2400" dirty="0" err="1">
                <a:solidFill>
                  <a:srgbClr val="0000FF"/>
                </a:solidFill>
                <a:latin typeface="Consolas" panose="020B0609020204030204" pitchFamily="49" charset="0"/>
              </a:rPr>
              <a:t>int</a:t>
            </a:r>
            <a:r>
              <a:rPr lang="en-US" sz="2400" dirty="0">
                <a:solidFill>
                  <a:srgbClr val="0000FF"/>
                </a:solidFill>
                <a:latin typeface="Consolas" panose="020B0609020204030204" pitchFamily="49" charset="0"/>
              </a:rPr>
              <a:t> </a:t>
            </a:r>
            <a:r>
              <a:rPr lang="en-US" sz="2400" dirty="0">
                <a:latin typeface="Consolas" panose="020B0609020204030204" pitchFamily="49" charset="0"/>
              </a:rPr>
              <a:t>*&gt;();</a:t>
            </a:r>
            <a:br>
              <a:rPr lang="en-US" sz="2400" dirty="0">
                <a:latin typeface="Consolas" panose="020B0609020204030204" pitchFamily="49" charset="0"/>
              </a:rPr>
            </a:br>
            <a:endParaRPr lang="en-US" sz="2400" dirty="0">
              <a:latin typeface="Consolas" panose="020B0609020204030204" pitchFamily="49" charset="0"/>
            </a:endParaRPr>
          </a:p>
          <a:p>
            <a:pPr marL="0" lvl="1" indent="0">
              <a:spcBef>
                <a:spcPts val="0"/>
              </a:spcBef>
              <a:buNone/>
            </a:pPr>
            <a:r>
              <a:rPr lang="en-US" sz="2400" dirty="0">
                <a:solidFill>
                  <a:srgbClr val="0000FF"/>
                </a:solidFill>
                <a:latin typeface="Consolas" panose="020B0609020204030204" pitchFamily="49" charset="0"/>
              </a:rPr>
              <a:t>	for</a:t>
            </a: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lumMod val="75000"/>
                    <a:lumOff val="25000"/>
                  </a:srgbClr>
                </a:solidFill>
                <a:latin typeface="Consolas" panose="020B0609020204030204" pitchFamily="49" charset="0"/>
              </a:rPr>
              <a:t>* </a:t>
            </a:r>
            <a:r>
              <a:rPr lang="en-US" sz="2400" dirty="0">
                <a:latin typeface="Consolas" panose="020B0609020204030204" pitchFamily="49" charset="0"/>
              </a:rPr>
              <a:t>x : </a:t>
            </a:r>
            <a:r>
              <a:rPr lang="en-US" sz="2400" dirty="0" err="1">
                <a:latin typeface="Consolas" panose="020B0609020204030204" pitchFamily="49" charset="0"/>
              </a:rPr>
              <a:t>theList</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a:solidFill>
                  <a:srgbClr val="0000FF"/>
                </a:solidFill>
                <a:latin typeface="Consolas" panose="020B0609020204030204" pitchFamily="49" charset="0"/>
              </a:rPr>
              <a:t>if</a:t>
            </a:r>
            <a:r>
              <a:rPr lang="en-US" sz="2400" dirty="0">
                <a:latin typeface="Consolas" panose="020B0609020204030204" pitchFamily="49" charset="0"/>
              </a:rPr>
              <a:t> (x[0] == 4)</a:t>
            </a:r>
            <a:br>
              <a:rPr lang="en-US" sz="2400" dirty="0">
                <a:latin typeface="Consolas" panose="020B0609020204030204" pitchFamily="49" charset="0"/>
              </a:rPr>
            </a:br>
            <a:r>
              <a:rPr lang="en-US" sz="2400" dirty="0">
                <a:latin typeface="Consolas" panose="020B0609020204030204" pitchFamily="49" charset="0"/>
              </a:rPr>
              <a:t>			list1.push_back(x);</a:t>
            </a:r>
            <a:br>
              <a:rPr lang="en-US" sz="2400" dirty="0">
                <a:latin typeface="Consolas" panose="020B0609020204030204" pitchFamily="49" charset="0"/>
              </a:rPr>
            </a:br>
            <a:endParaRPr lang="en-US" sz="2400" dirty="0">
              <a:latin typeface="Consolas" panose="020B0609020204030204" pitchFamily="49" charset="0"/>
            </a:endParaRPr>
          </a:p>
          <a:p>
            <a:pPr marL="0" indent="0">
              <a:lnSpc>
                <a:spcPct val="100000"/>
              </a:lnSpc>
              <a:spcBef>
                <a:spcPts val="0"/>
              </a:spcBef>
              <a:buNone/>
            </a:pPr>
            <a:r>
              <a:rPr lang="en-US" sz="2400" dirty="0">
                <a:solidFill>
                  <a:srgbClr val="0000FF"/>
                </a:solidFill>
                <a:latin typeface="Consolas" panose="020B0609020204030204" pitchFamily="49" charset="0"/>
              </a:rPr>
              <a:t>	return</a:t>
            </a:r>
            <a:r>
              <a:rPr lang="en-US" sz="2400" dirty="0">
                <a:latin typeface="Consolas" panose="020B0609020204030204" pitchFamily="49" charset="0"/>
              </a:rPr>
              <a:t> list1;</a:t>
            </a:r>
            <a:br>
              <a:rPr lang="en-US" sz="2400" dirty="0">
                <a:latin typeface="Consolas" panose="020B0609020204030204" pitchFamily="49" charset="0"/>
              </a:rPr>
            </a:br>
            <a:r>
              <a:rPr lang="en-US" sz="2400" dirty="0">
                <a:latin typeface="Consolas" panose="020B0609020204030204" pitchFamily="49" charset="0"/>
              </a:rPr>
              <a:t>}</a:t>
            </a:r>
          </a:p>
        </p:txBody>
      </p:sp>
      <p:grpSp>
        <p:nvGrpSpPr>
          <p:cNvPr id="4" name="Group 3"/>
          <p:cNvGrpSpPr/>
          <p:nvPr/>
        </p:nvGrpSpPr>
        <p:grpSpPr>
          <a:xfrm>
            <a:off x="5019059" y="1139121"/>
            <a:ext cx="4109701" cy="1042104"/>
            <a:chOff x="4572001" y="1139121"/>
            <a:chExt cx="4556760" cy="1042104"/>
          </a:xfrm>
        </p:grpSpPr>
        <p:sp>
          <p:nvSpPr>
            <p:cNvPr id="5" name="Arrow: Left 4">
              <a:extLst>
                <a:ext uri="{FF2B5EF4-FFF2-40B4-BE49-F238E27FC236}">
                  <a16:creationId xmlns:a16="http://schemas.microsoft.com/office/drawing/2014/main" id="{F09EBCB4-0A1D-4D87-9E55-D20D04D9DADD}"/>
                </a:ext>
              </a:extLst>
            </p:cNvPr>
            <p:cNvSpPr/>
            <p:nvPr/>
          </p:nvSpPr>
          <p:spPr>
            <a:xfrm>
              <a:off x="4572001" y="1876425"/>
              <a:ext cx="329565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C082D91-59DB-4FF9-826A-93E3695DE611}"/>
                </a:ext>
              </a:extLst>
            </p:cNvPr>
            <p:cNvSpPr txBox="1"/>
            <p:nvPr/>
          </p:nvSpPr>
          <p:spPr>
            <a:xfrm>
              <a:off x="6211585" y="1139121"/>
              <a:ext cx="2917176" cy="830997"/>
            </a:xfrm>
            <a:prstGeom prst="rect">
              <a:avLst/>
            </a:prstGeom>
            <a:noFill/>
          </p:spPr>
          <p:txBody>
            <a:bodyPr wrap="square" rtlCol="0">
              <a:spAutoFit/>
            </a:bodyPr>
            <a:lstStyle/>
            <a:p>
              <a:r>
                <a:rPr lang="en-US" sz="2400" dirty="0"/>
                <a:t>What are you getting?</a:t>
              </a:r>
            </a:p>
          </p:txBody>
        </p:sp>
      </p:grpSp>
      <p:grpSp>
        <p:nvGrpSpPr>
          <p:cNvPr id="6" name="Group 5"/>
          <p:cNvGrpSpPr/>
          <p:nvPr/>
        </p:nvGrpSpPr>
        <p:grpSpPr>
          <a:xfrm>
            <a:off x="3809998" y="2876550"/>
            <a:ext cx="6893562" cy="943651"/>
            <a:chOff x="3809998" y="2876550"/>
            <a:chExt cx="6893562" cy="943651"/>
          </a:xfrm>
        </p:grpSpPr>
        <p:sp>
          <p:nvSpPr>
            <p:cNvPr id="7" name="Arrow: Bent-Up 6">
              <a:extLst>
                <a:ext uri="{FF2B5EF4-FFF2-40B4-BE49-F238E27FC236}">
                  <a16:creationId xmlns:a16="http://schemas.microsoft.com/office/drawing/2014/main" id="{DD04CF5F-73F4-4BB6-A75A-7F4D311AB68F}"/>
                </a:ext>
              </a:extLst>
            </p:cNvPr>
            <p:cNvSpPr/>
            <p:nvPr/>
          </p:nvSpPr>
          <p:spPr>
            <a:xfrm flipH="1">
              <a:off x="3809998" y="2876550"/>
              <a:ext cx="4295775" cy="434976"/>
            </a:xfrm>
            <a:prstGeom prst="bentUpArrow">
              <a:avLst>
                <a:gd name="adj1" fmla="val 38744"/>
                <a:gd name="adj2" fmla="val 43431"/>
                <a:gd name="adj3" fmla="val 478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C64FA38-87F2-47C0-9B1E-E7909DFA0FD7}"/>
                </a:ext>
              </a:extLst>
            </p:cNvPr>
            <p:cNvSpPr txBox="1"/>
            <p:nvPr/>
          </p:nvSpPr>
          <p:spPr>
            <a:xfrm>
              <a:off x="8105773" y="2989204"/>
              <a:ext cx="2597787" cy="830997"/>
            </a:xfrm>
            <a:prstGeom prst="rect">
              <a:avLst/>
            </a:prstGeom>
            <a:noFill/>
          </p:spPr>
          <p:txBody>
            <a:bodyPr wrap="square" rtlCol="0">
              <a:spAutoFit/>
            </a:bodyPr>
            <a:lstStyle/>
            <a:p>
              <a:r>
                <a:rPr lang="en-US" sz="2400" dirty="0"/>
                <a:t>Better than no name at all…</a:t>
              </a:r>
            </a:p>
          </p:txBody>
        </p:sp>
      </p:grpSp>
      <p:grpSp>
        <p:nvGrpSpPr>
          <p:cNvPr id="11" name="Group 10"/>
          <p:cNvGrpSpPr/>
          <p:nvPr/>
        </p:nvGrpSpPr>
        <p:grpSpPr>
          <a:xfrm>
            <a:off x="3851959" y="4529563"/>
            <a:ext cx="5255321" cy="1698200"/>
            <a:chOff x="3851959" y="4529563"/>
            <a:chExt cx="5255321" cy="1698200"/>
          </a:xfrm>
        </p:grpSpPr>
        <p:sp>
          <p:nvSpPr>
            <p:cNvPr id="8" name="Arrow: Left 7">
              <a:extLst>
                <a:ext uri="{FF2B5EF4-FFF2-40B4-BE49-F238E27FC236}">
                  <a16:creationId xmlns:a16="http://schemas.microsoft.com/office/drawing/2014/main" id="{FFD38F14-8505-48E7-9FBD-C835A9A4CDC6}"/>
                </a:ext>
              </a:extLst>
            </p:cNvPr>
            <p:cNvSpPr/>
            <p:nvPr/>
          </p:nvSpPr>
          <p:spPr>
            <a:xfrm rot="1903514">
              <a:off x="3851959" y="4529563"/>
              <a:ext cx="2801804"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3D76403-6E60-4137-8276-C2063CB65123}"/>
                </a:ext>
              </a:extLst>
            </p:cNvPr>
            <p:cNvSpPr txBox="1"/>
            <p:nvPr/>
          </p:nvSpPr>
          <p:spPr>
            <a:xfrm>
              <a:off x="5019059" y="5396766"/>
              <a:ext cx="4088221" cy="830997"/>
            </a:xfrm>
            <a:prstGeom prst="rect">
              <a:avLst/>
            </a:prstGeom>
            <a:noFill/>
          </p:spPr>
          <p:txBody>
            <a:bodyPr wrap="square" rtlCol="0">
              <a:spAutoFit/>
            </a:bodyPr>
            <a:lstStyle/>
            <a:p>
              <a:r>
                <a:rPr lang="en-US" sz="2400" dirty="0"/>
                <a:t>Magic numbers? Not good. Why 4? Why not 3, or 17?</a:t>
              </a:r>
            </a:p>
          </p:txBody>
        </p:sp>
      </p:grpSp>
      <p:grpSp>
        <p:nvGrpSpPr>
          <p:cNvPr id="16" name="Group 15"/>
          <p:cNvGrpSpPr/>
          <p:nvPr/>
        </p:nvGrpSpPr>
        <p:grpSpPr>
          <a:xfrm>
            <a:off x="5123676" y="3893257"/>
            <a:ext cx="5472293" cy="1380711"/>
            <a:chOff x="5123676" y="3893257"/>
            <a:chExt cx="5472293" cy="1380711"/>
          </a:xfrm>
        </p:grpSpPr>
        <p:sp>
          <p:nvSpPr>
            <p:cNvPr id="14" name="Arrow: Left 7">
              <a:extLst>
                <a:ext uri="{FF2B5EF4-FFF2-40B4-BE49-F238E27FC236}">
                  <a16:creationId xmlns:a16="http://schemas.microsoft.com/office/drawing/2014/main" id="{FFD38F14-8505-48E7-9FBD-C835A9A4CDC6}"/>
                </a:ext>
              </a:extLst>
            </p:cNvPr>
            <p:cNvSpPr/>
            <p:nvPr/>
          </p:nvSpPr>
          <p:spPr>
            <a:xfrm rot="975972">
              <a:off x="5123676" y="3893257"/>
              <a:ext cx="2801804"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3D76403-6E60-4137-8276-C2063CB65123}"/>
                </a:ext>
              </a:extLst>
            </p:cNvPr>
            <p:cNvSpPr txBox="1"/>
            <p:nvPr/>
          </p:nvSpPr>
          <p:spPr>
            <a:xfrm>
              <a:off x="6507748" y="4442971"/>
              <a:ext cx="4088221" cy="830997"/>
            </a:xfrm>
            <a:prstGeom prst="rect">
              <a:avLst/>
            </a:prstGeom>
            <a:noFill/>
          </p:spPr>
          <p:txBody>
            <a:bodyPr wrap="square" rtlCol="0">
              <a:spAutoFit/>
            </a:bodyPr>
            <a:lstStyle/>
            <a:p>
              <a:r>
                <a:rPr lang="en-US" sz="2400" dirty="0" err="1"/>
                <a:t>theList</a:t>
              </a:r>
              <a:r>
                <a:rPr lang="en-US" sz="2400" dirty="0"/>
                <a:t>? OHH… THE list? Why didn’t you say so?!</a:t>
              </a:r>
            </a:p>
          </p:txBody>
        </p:sp>
      </p:grpSp>
    </p:spTree>
    <p:extLst>
      <p:ext uri="{BB962C8B-B14F-4D97-AF65-F5344CB8AC3E}">
        <p14:creationId xmlns:p14="http://schemas.microsoft.com/office/powerpoint/2010/main" val="23747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838200" y="1795463"/>
            <a:ext cx="8353425" cy="4351338"/>
          </a:xfrm>
        </p:spPr>
        <p:txBody>
          <a:bodyPr>
            <a:normAutofit/>
          </a:bodyPr>
          <a:lstStyle/>
          <a:p>
            <a:pPr marL="0" indent="0">
              <a:lnSpc>
                <a:spcPct val="100000"/>
              </a:lnSpc>
              <a:spcBef>
                <a:spcPts val="0"/>
              </a:spcBef>
              <a:buNone/>
            </a:pPr>
            <a:r>
              <a:rPr lang="en-US" sz="2400" dirty="0">
                <a:solidFill>
                  <a:srgbClr val="5193B2"/>
                </a:solidFill>
                <a:latin typeface="Consolas" panose="020B0609020204030204" pitchFamily="49" charset="0"/>
              </a:rPr>
              <a:t>vector</a:t>
            </a:r>
            <a:r>
              <a:rPr lang="en-US" sz="2400" dirty="0">
                <a:solidFill>
                  <a:schemeClr val="tx1"/>
                </a:solidFill>
                <a:latin typeface="Consolas" panose="020B0609020204030204" pitchFamily="49" charset="0"/>
              </a:rPr>
              <a:t>&lt;</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*&gt;* </a:t>
            </a:r>
            <a:r>
              <a:rPr lang="en-US" sz="2400" b="1" dirty="0" err="1">
                <a:latin typeface="Consolas" panose="020B0609020204030204" pitchFamily="49" charset="0"/>
              </a:rPr>
              <a:t>GetFlaggedCells</a:t>
            </a:r>
            <a:r>
              <a:rPr lang="en-US" sz="2400" dirty="0">
                <a:latin typeface="Consolas" panose="020B0609020204030204" pitchFamily="49" charset="0"/>
              </a:rPr>
              <a:t>()</a:t>
            </a:r>
          </a:p>
          <a:p>
            <a:pPr marL="0" indent="0">
              <a:lnSpc>
                <a:spcPct val="100000"/>
              </a:lnSpc>
              <a:spcBef>
                <a:spcPts val="0"/>
              </a:spcBef>
              <a:buNone/>
            </a:pP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a:solidFill>
                  <a:srgbClr val="5193B2"/>
                </a:solidFill>
                <a:latin typeface="Consolas" panose="020B0609020204030204" pitchFamily="49" charset="0"/>
              </a:rPr>
              <a:t>vector</a:t>
            </a:r>
            <a:r>
              <a:rPr lang="en-US" sz="2400" dirty="0">
                <a:latin typeface="Consolas" panose="020B0609020204030204" pitchFamily="49" charset="0"/>
              </a:rPr>
              <a:t>&lt;</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*&gt;* </a:t>
            </a:r>
            <a:r>
              <a:rPr lang="en-US" sz="2400" b="1" dirty="0">
                <a:latin typeface="Consolas" panose="020B0609020204030204" pitchFamily="49" charset="0"/>
              </a:rPr>
              <a:t>cells</a:t>
            </a:r>
            <a:r>
              <a:rPr lang="en-US" sz="2400" dirty="0">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a:t>
            </a:r>
            <a:r>
              <a:rPr lang="en-US" sz="2400" dirty="0">
                <a:solidFill>
                  <a:srgbClr val="5193B2"/>
                </a:solidFill>
                <a:latin typeface="Consolas" panose="020B0609020204030204" pitchFamily="49" charset="0"/>
              </a:rPr>
              <a:t>vector</a:t>
            </a:r>
            <a:r>
              <a:rPr lang="en-US" sz="2400" dirty="0">
                <a:latin typeface="Consolas" panose="020B0609020204030204" pitchFamily="49" charset="0"/>
              </a:rPr>
              <a:t>&lt;</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*&gt;();</a:t>
            </a:r>
            <a:br>
              <a:rPr lang="en-US" sz="2400" dirty="0">
                <a:latin typeface="Consolas" panose="020B0609020204030204" pitchFamily="49" charset="0"/>
              </a:rPr>
            </a:br>
            <a:endParaRPr lang="en-US" sz="2400" dirty="0">
              <a:latin typeface="Consolas" panose="020B0609020204030204" pitchFamily="49" charset="0"/>
            </a:endParaRPr>
          </a:p>
          <a:p>
            <a:pPr marL="0" indent="0">
              <a:lnSpc>
                <a:spcPct val="100000"/>
              </a:lnSpc>
              <a:spcBef>
                <a:spcPts val="0"/>
              </a:spcBef>
              <a:buNone/>
            </a:pPr>
            <a:r>
              <a:rPr lang="en-US" sz="2400" dirty="0">
                <a:solidFill>
                  <a:srgbClr val="0000FF"/>
                </a:solidFill>
                <a:latin typeface="Consolas" panose="020B0609020204030204" pitchFamily="49" charset="0"/>
              </a:rPr>
              <a:t>	for</a:t>
            </a: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x : </a:t>
            </a:r>
            <a:r>
              <a:rPr lang="en-US" sz="2400" dirty="0" err="1">
                <a:latin typeface="Consolas" panose="020B0609020204030204" pitchFamily="49" charset="0"/>
              </a:rPr>
              <a:t>theList</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a:solidFill>
                  <a:srgbClr val="0000FF"/>
                </a:solidFill>
                <a:latin typeface="Consolas" panose="020B0609020204030204" pitchFamily="49" charset="0"/>
              </a:rPr>
              <a:t>if</a:t>
            </a:r>
            <a:r>
              <a:rPr lang="en-US" sz="2400" dirty="0">
                <a:latin typeface="Consolas" panose="020B0609020204030204" pitchFamily="49" charset="0"/>
              </a:rPr>
              <a:t> (x[0] == 4)</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cells.push_back</a:t>
            </a:r>
            <a:r>
              <a:rPr lang="en-US" sz="2400" dirty="0">
                <a:latin typeface="Consolas" panose="020B0609020204030204" pitchFamily="49" charset="0"/>
              </a:rPr>
              <a:t>(x);</a:t>
            </a:r>
            <a:br>
              <a:rPr lang="en-US" sz="2400" dirty="0">
                <a:latin typeface="Consolas" panose="020B0609020204030204" pitchFamily="49" charset="0"/>
              </a:rPr>
            </a:br>
            <a:endParaRPr lang="en-US" sz="2400" dirty="0">
              <a:latin typeface="Consolas" panose="020B0609020204030204" pitchFamily="49" charset="0"/>
            </a:endParaRPr>
          </a:p>
          <a:p>
            <a:pPr marL="0" indent="0">
              <a:lnSpc>
                <a:spcPct val="100000"/>
              </a:lnSpc>
              <a:spcBef>
                <a:spcPts val="0"/>
              </a:spcBef>
              <a:buNone/>
            </a:pPr>
            <a:r>
              <a:rPr lang="en-US" sz="2400" dirty="0">
                <a:solidFill>
                  <a:srgbClr val="0000FF"/>
                </a:solidFill>
                <a:latin typeface="Consolas" panose="020B0609020204030204" pitchFamily="49" charset="0"/>
              </a:rPr>
              <a:t>	return</a:t>
            </a:r>
            <a:r>
              <a:rPr lang="en-US" sz="2400" dirty="0">
                <a:latin typeface="Consolas" panose="020B0609020204030204" pitchFamily="49" charset="0"/>
              </a:rPr>
              <a:t> cells;</a:t>
            </a:r>
            <a:br>
              <a:rPr lang="en-US" sz="2400" dirty="0">
                <a:latin typeface="Consolas" panose="020B0609020204030204" pitchFamily="49" charset="0"/>
              </a:rPr>
            </a:br>
            <a:r>
              <a:rPr lang="en-US" sz="2400" dirty="0">
                <a:latin typeface="Consolas" panose="020B0609020204030204" pitchFamily="49" charset="0"/>
              </a:rPr>
              <a:t>}</a:t>
            </a:r>
          </a:p>
        </p:txBody>
      </p:sp>
      <p:sp>
        <p:nvSpPr>
          <p:cNvPr id="11" name="Arrow: Left 4">
            <a:extLst>
              <a:ext uri="{FF2B5EF4-FFF2-40B4-BE49-F238E27FC236}">
                <a16:creationId xmlns:a16="http://schemas.microsoft.com/office/drawing/2014/main" id="{F09EBCB4-0A1D-4D87-9E55-D20D04D9DADD}"/>
              </a:ext>
            </a:extLst>
          </p:cNvPr>
          <p:cNvSpPr/>
          <p:nvPr/>
        </p:nvSpPr>
        <p:spPr>
          <a:xfrm rot="588071">
            <a:off x="6354616" y="2191943"/>
            <a:ext cx="2538239"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82D91-59DB-4FF9-826A-93E3695DE611}"/>
              </a:ext>
            </a:extLst>
          </p:cNvPr>
          <p:cNvSpPr txBox="1"/>
          <p:nvPr/>
        </p:nvSpPr>
        <p:spPr>
          <a:xfrm>
            <a:off x="8101677" y="2956022"/>
            <a:ext cx="2727694" cy="461665"/>
          </a:xfrm>
          <a:prstGeom prst="rect">
            <a:avLst/>
          </a:prstGeom>
          <a:noFill/>
        </p:spPr>
        <p:txBody>
          <a:bodyPr wrap="square" rtlCol="0">
            <a:spAutoFit/>
          </a:bodyPr>
          <a:lstStyle/>
          <a:p>
            <a:r>
              <a:rPr lang="en-US" sz="2400" dirty="0"/>
              <a:t>Change the names</a:t>
            </a:r>
          </a:p>
        </p:txBody>
      </p:sp>
      <p:sp>
        <p:nvSpPr>
          <p:cNvPr id="4" name="Bent-Up Arrow 3"/>
          <p:cNvSpPr/>
          <p:nvPr/>
        </p:nvSpPr>
        <p:spPr>
          <a:xfrm flipH="1">
            <a:off x="3863052" y="2857029"/>
            <a:ext cx="4238625" cy="45243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82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5463"/>
            <a:ext cx="9111984" cy="4351338"/>
          </a:xfrm>
        </p:spPr>
        <p:txBody>
          <a:bodyPr>
            <a:normAutofit/>
          </a:bodyPr>
          <a:lstStyle/>
          <a:p>
            <a:pPr marL="0" indent="0">
              <a:lnSpc>
                <a:spcPct val="100000"/>
              </a:lnSpc>
              <a:spcBef>
                <a:spcPts val="0"/>
              </a:spcBef>
              <a:buNone/>
            </a:pPr>
            <a:r>
              <a:rPr lang="en-US" sz="2400" dirty="0">
                <a:solidFill>
                  <a:srgbClr val="5193B2"/>
                </a:solidFill>
                <a:latin typeface="Consolas" panose="020B0609020204030204" pitchFamily="49" charset="0"/>
              </a:rPr>
              <a:t>vector</a:t>
            </a:r>
            <a:r>
              <a:rPr lang="en-US" sz="2400" dirty="0">
                <a:latin typeface="Consolas" panose="020B0609020204030204" pitchFamily="49" charset="0"/>
              </a:rPr>
              <a:t>&lt;</a:t>
            </a:r>
            <a:r>
              <a:rPr lang="en-US" sz="2400" b="1" dirty="0">
                <a:solidFill>
                  <a:srgbClr val="5193B2"/>
                </a:solidFill>
                <a:latin typeface="Consolas" panose="020B0609020204030204" pitchFamily="49" charset="0"/>
              </a:rPr>
              <a:t>Cell</a:t>
            </a:r>
            <a:r>
              <a:rPr lang="en-US" sz="2400" dirty="0">
                <a:latin typeface="Consolas" panose="020B0609020204030204" pitchFamily="49" charset="0"/>
              </a:rPr>
              <a:t>&gt;* </a:t>
            </a:r>
            <a:r>
              <a:rPr lang="en-US" sz="2400" dirty="0" err="1">
                <a:latin typeface="Consolas" panose="020B0609020204030204" pitchFamily="49" charset="0"/>
              </a:rPr>
              <a:t>GetFlaggedCells</a:t>
            </a:r>
            <a:r>
              <a:rPr lang="en-US" sz="2400" dirty="0">
                <a:latin typeface="Consolas" panose="020B0609020204030204" pitchFamily="49" charset="0"/>
              </a:rPr>
              <a:t>()</a:t>
            </a:r>
          </a:p>
          <a:p>
            <a:pPr marL="0" indent="0">
              <a:lnSpc>
                <a:spcPct val="100000"/>
              </a:lnSpc>
              <a:spcBef>
                <a:spcPts val="0"/>
              </a:spcBef>
              <a:buNone/>
            </a:pP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a:solidFill>
                  <a:srgbClr val="5193B2"/>
                </a:solidFill>
                <a:latin typeface="Consolas" panose="020B0609020204030204" pitchFamily="49" charset="0"/>
              </a:rPr>
              <a:t>vector</a:t>
            </a:r>
            <a:r>
              <a:rPr lang="en-US" sz="2400" dirty="0">
                <a:latin typeface="Consolas" panose="020B0609020204030204" pitchFamily="49" charset="0"/>
              </a:rPr>
              <a:t>&lt;</a:t>
            </a:r>
            <a:r>
              <a:rPr lang="en-US" sz="2400" b="1" dirty="0">
                <a:solidFill>
                  <a:srgbClr val="5193B2"/>
                </a:solidFill>
                <a:latin typeface="Consolas" panose="020B0609020204030204" pitchFamily="49" charset="0"/>
              </a:rPr>
              <a:t>Cell</a:t>
            </a:r>
            <a:r>
              <a:rPr lang="en-US" sz="2400" dirty="0">
                <a:latin typeface="Consolas" panose="020B0609020204030204" pitchFamily="49" charset="0"/>
              </a:rPr>
              <a:t>&gt;* </a:t>
            </a:r>
            <a:r>
              <a:rPr lang="en-US" sz="2400" b="1" dirty="0" err="1">
                <a:latin typeface="Consolas" panose="020B0609020204030204" pitchFamily="49" charset="0"/>
              </a:rPr>
              <a:t>flaggedCells</a:t>
            </a:r>
            <a:r>
              <a:rPr lang="en-US" sz="2400" dirty="0">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a:t>
            </a:r>
            <a:r>
              <a:rPr lang="en-US" sz="2400" dirty="0">
                <a:solidFill>
                  <a:srgbClr val="5193B2"/>
                </a:solidFill>
                <a:latin typeface="Consolas" panose="020B0609020204030204" pitchFamily="49" charset="0"/>
              </a:rPr>
              <a:t>vector</a:t>
            </a:r>
            <a:r>
              <a:rPr lang="en-US" sz="2400" dirty="0">
                <a:latin typeface="Consolas" panose="020B0609020204030204" pitchFamily="49" charset="0"/>
              </a:rPr>
              <a:t>&lt;</a:t>
            </a:r>
            <a:r>
              <a:rPr lang="en-US" sz="2400" dirty="0">
                <a:solidFill>
                  <a:srgbClr val="5193B2"/>
                </a:solidFill>
                <a:latin typeface="Consolas" panose="020B0609020204030204" pitchFamily="49" charset="0"/>
              </a:rPr>
              <a:t>Cell</a:t>
            </a:r>
            <a:r>
              <a:rPr lang="en-US" sz="2400" dirty="0">
                <a:latin typeface="Consolas" panose="020B0609020204030204" pitchFamily="49" charset="0"/>
              </a:rPr>
              <a:t>&gt;();</a:t>
            </a:r>
            <a:br>
              <a:rPr lang="en-US" sz="2400" dirty="0">
                <a:latin typeface="Consolas" panose="020B0609020204030204" pitchFamily="49" charset="0"/>
              </a:rPr>
            </a:br>
            <a:endParaRPr lang="en-US" sz="2400" dirty="0">
              <a:latin typeface="Consolas" panose="020B0609020204030204" pitchFamily="49" charset="0"/>
            </a:endParaRPr>
          </a:p>
          <a:p>
            <a:pPr marL="0" indent="0">
              <a:lnSpc>
                <a:spcPct val="100000"/>
              </a:lnSpc>
              <a:spcBef>
                <a:spcPts val="0"/>
              </a:spcBef>
              <a:buNone/>
            </a:pPr>
            <a:r>
              <a:rPr lang="en-US" sz="2400" dirty="0">
                <a:solidFill>
                  <a:srgbClr val="0000FF"/>
                </a:solidFill>
                <a:latin typeface="Consolas" panose="020B0609020204030204" pitchFamily="49" charset="0"/>
              </a:rPr>
              <a:t>	for</a:t>
            </a:r>
            <a:r>
              <a:rPr lang="en-US" sz="2400" dirty="0">
                <a:latin typeface="Consolas" panose="020B0609020204030204" pitchFamily="49" charset="0"/>
              </a:rPr>
              <a:t> (</a:t>
            </a:r>
            <a:r>
              <a:rPr lang="en-US" sz="2400" dirty="0">
                <a:solidFill>
                  <a:srgbClr val="5193B2"/>
                </a:solidFill>
                <a:latin typeface="Consolas" panose="020B0609020204030204" pitchFamily="49" charset="0"/>
              </a:rPr>
              <a:t>Cell</a:t>
            </a:r>
            <a:r>
              <a:rPr lang="en-US" sz="2400" dirty="0">
                <a:latin typeface="Consolas" panose="020B0609020204030204" pitchFamily="49" charset="0"/>
              </a:rPr>
              <a:t> </a:t>
            </a:r>
            <a:r>
              <a:rPr lang="en-US" sz="2400" dirty="0" err="1">
                <a:latin typeface="Consolas" panose="020B0609020204030204" pitchFamily="49" charset="0"/>
              </a:rPr>
              <a:t>cell</a:t>
            </a:r>
            <a:r>
              <a:rPr lang="en-US" sz="2400" dirty="0">
                <a:latin typeface="Consolas" panose="020B0609020204030204" pitchFamily="49" charset="0"/>
              </a:rPr>
              <a:t> : </a:t>
            </a:r>
            <a:r>
              <a:rPr lang="en-US" sz="2400" b="1" dirty="0" err="1">
                <a:latin typeface="Consolas" panose="020B0609020204030204" pitchFamily="49" charset="0"/>
              </a:rPr>
              <a:t>gameBoard</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a:solidFill>
                  <a:srgbClr val="0000FF"/>
                </a:solidFill>
                <a:latin typeface="Consolas" panose="020B0609020204030204" pitchFamily="49" charset="0"/>
              </a:rPr>
              <a:t>if</a:t>
            </a:r>
            <a:r>
              <a:rPr lang="en-US" sz="2400" dirty="0">
                <a:latin typeface="Consolas" panose="020B0609020204030204" pitchFamily="49" charset="0"/>
              </a:rPr>
              <a:t> (cell[0] == 4)</a:t>
            </a:r>
            <a:br>
              <a:rPr lang="en-US" sz="2400" dirty="0">
                <a:latin typeface="Consolas" panose="020B0609020204030204" pitchFamily="49" charset="0"/>
              </a:rPr>
            </a:br>
            <a:r>
              <a:rPr lang="en-US" sz="2400" dirty="0">
                <a:latin typeface="Consolas" panose="020B0609020204030204" pitchFamily="49" charset="0"/>
              </a:rPr>
              <a:t>			</a:t>
            </a:r>
            <a:r>
              <a:rPr lang="en-US" sz="2400" b="1" dirty="0" err="1">
                <a:latin typeface="Consolas" panose="020B0609020204030204" pitchFamily="49" charset="0"/>
              </a:rPr>
              <a:t>flaggedCells</a:t>
            </a:r>
            <a:r>
              <a:rPr lang="en-US" sz="2400" dirty="0" err="1">
                <a:latin typeface="Consolas" panose="020B0609020204030204" pitchFamily="49" charset="0"/>
              </a:rPr>
              <a:t>.push_back</a:t>
            </a:r>
            <a:r>
              <a:rPr lang="en-US" sz="2400" dirty="0">
                <a:latin typeface="Consolas" panose="020B0609020204030204" pitchFamily="49" charset="0"/>
              </a:rPr>
              <a:t>(x);</a:t>
            </a:r>
            <a:br>
              <a:rPr lang="en-US" sz="2400" dirty="0">
                <a:latin typeface="Consolas" panose="020B0609020204030204" pitchFamily="49" charset="0"/>
              </a:rPr>
            </a:br>
            <a:endParaRPr lang="en-US" sz="2400" dirty="0">
              <a:latin typeface="Consolas" panose="020B0609020204030204" pitchFamily="49" charset="0"/>
            </a:endParaRPr>
          </a:p>
          <a:p>
            <a:pPr marL="0" indent="0">
              <a:lnSpc>
                <a:spcPct val="100000"/>
              </a:lnSpc>
              <a:spcBef>
                <a:spcPts val="0"/>
              </a:spcBef>
              <a:buNone/>
            </a:pPr>
            <a:r>
              <a:rPr lang="en-US" sz="2400" dirty="0">
                <a:solidFill>
                  <a:srgbClr val="0000FF"/>
                </a:solidFill>
                <a:latin typeface="Consolas" panose="020B0609020204030204" pitchFamily="49" charset="0"/>
              </a:rPr>
              <a:t>	return</a:t>
            </a:r>
            <a:r>
              <a:rPr lang="en-US" sz="2400" dirty="0">
                <a:latin typeface="Consolas" panose="020B0609020204030204" pitchFamily="49" charset="0"/>
              </a:rPr>
              <a:t> </a:t>
            </a:r>
            <a:r>
              <a:rPr lang="en-US" sz="2400" dirty="0" err="1">
                <a:latin typeface="Consolas" panose="020B0609020204030204" pitchFamily="49" charset="0"/>
              </a:rPr>
              <a:t>flaggedCells</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a:t>
            </a:r>
          </a:p>
        </p:txBody>
      </p:sp>
      <p:grpSp>
        <p:nvGrpSpPr>
          <p:cNvPr id="5" name="Group 4"/>
          <p:cNvGrpSpPr/>
          <p:nvPr/>
        </p:nvGrpSpPr>
        <p:grpSpPr>
          <a:xfrm>
            <a:off x="1366520" y="501092"/>
            <a:ext cx="3601720" cy="2086826"/>
            <a:chOff x="1366520" y="501092"/>
            <a:chExt cx="3601720" cy="2086826"/>
          </a:xfrm>
        </p:grpSpPr>
        <p:sp>
          <p:nvSpPr>
            <p:cNvPr id="4" name="Down Arrow 3"/>
            <p:cNvSpPr/>
            <p:nvPr/>
          </p:nvSpPr>
          <p:spPr>
            <a:xfrm rot="1450540">
              <a:off x="2279989" y="1118833"/>
              <a:ext cx="269240" cy="7667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2898140" y="1113648"/>
              <a:ext cx="269240" cy="1474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366520" y="501092"/>
              <a:ext cx="3601720" cy="707886"/>
            </a:xfrm>
            <a:prstGeom prst="rect">
              <a:avLst/>
            </a:prstGeom>
            <a:noFill/>
          </p:spPr>
          <p:txBody>
            <a:bodyPr wrap="square" rtlCol="0">
              <a:spAutoFit/>
            </a:bodyPr>
            <a:lstStyle/>
            <a:p>
              <a:pPr algn="ctr"/>
              <a:r>
                <a:rPr lang="en-US" sz="2000" u="sng" dirty="0"/>
                <a:t>Encapsulate</a:t>
              </a:r>
              <a:r>
                <a:rPr lang="en-US" sz="2000" dirty="0"/>
                <a:t> data for ease of use/understanding</a:t>
              </a:r>
            </a:p>
          </p:txBody>
        </p:sp>
      </p:grpSp>
      <p:grpSp>
        <p:nvGrpSpPr>
          <p:cNvPr id="2" name="Group 1"/>
          <p:cNvGrpSpPr/>
          <p:nvPr/>
        </p:nvGrpSpPr>
        <p:grpSpPr>
          <a:xfrm>
            <a:off x="4471360" y="2983834"/>
            <a:ext cx="5734360" cy="1073399"/>
            <a:chOff x="4471360" y="2983834"/>
            <a:chExt cx="5734360" cy="1073399"/>
          </a:xfrm>
        </p:grpSpPr>
        <p:sp>
          <p:nvSpPr>
            <p:cNvPr id="10" name="Left Arrow 9"/>
            <p:cNvSpPr/>
            <p:nvPr/>
          </p:nvSpPr>
          <p:spPr>
            <a:xfrm rot="608246">
              <a:off x="5710095" y="2983834"/>
              <a:ext cx="2335734" cy="279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rot="21145128">
              <a:off x="4471360" y="3777833"/>
              <a:ext cx="3082105" cy="279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675880" y="3302000"/>
              <a:ext cx="2529840" cy="707886"/>
            </a:xfrm>
            <a:prstGeom prst="rect">
              <a:avLst/>
            </a:prstGeom>
            <a:noFill/>
          </p:spPr>
          <p:txBody>
            <a:bodyPr wrap="square" rtlCol="0">
              <a:spAutoFit/>
            </a:bodyPr>
            <a:lstStyle/>
            <a:p>
              <a:r>
                <a:rPr lang="en-US" sz="2000" dirty="0"/>
                <a:t>More descriptive variable names</a:t>
              </a:r>
            </a:p>
          </p:txBody>
        </p:sp>
        <p:sp>
          <p:nvSpPr>
            <p:cNvPr id="11" name="Left Arrow 10"/>
            <p:cNvSpPr/>
            <p:nvPr/>
          </p:nvSpPr>
          <p:spPr>
            <a:xfrm>
              <a:off x="5975173" y="3387826"/>
              <a:ext cx="1583253" cy="279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3323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5463"/>
            <a:ext cx="9111984" cy="4351338"/>
          </a:xfrm>
        </p:spPr>
        <p:txBody>
          <a:bodyPr>
            <a:normAutofit/>
          </a:bodyPr>
          <a:lstStyle/>
          <a:p>
            <a:pPr marL="0" indent="0">
              <a:spcBef>
                <a:spcPts val="0"/>
              </a:spcBef>
              <a:buNone/>
            </a:pPr>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Cell</a:t>
            </a:r>
            <a:r>
              <a:rPr lang="en-US" sz="2400" dirty="0">
                <a:solidFill>
                  <a:srgbClr val="000000"/>
                </a:solidFill>
                <a:latin typeface="Consolas" panose="020B0609020204030204" pitchFamily="49" charset="0"/>
              </a:rPr>
              <a:t>&gt;* </a:t>
            </a:r>
            <a:r>
              <a:rPr lang="en-US" sz="2400" dirty="0" err="1">
                <a:solidFill>
                  <a:srgbClr val="000000"/>
                </a:solidFill>
                <a:latin typeface="Consolas" panose="020B0609020204030204" pitchFamily="49" charset="0"/>
              </a:rPr>
              <a:t>GetFlaggedCells</a:t>
            </a:r>
            <a:r>
              <a:rPr lang="en-US" sz="2400" dirty="0">
                <a:solidFill>
                  <a:srgbClr val="000000"/>
                </a:solidFill>
                <a:latin typeface="Consolas" panose="020B0609020204030204" pitchFamily="49" charset="0"/>
              </a:rPr>
              <a:t>()</a:t>
            </a:r>
          </a:p>
          <a:p>
            <a:pPr marL="0" indent="0">
              <a:spcBef>
                <a:spcPts val="0"/>
              </a:spcBef>
              <a:buNone/>
            </a:pPr>
            <a:r>
              <a:rPr lang="en-US" sz="2400" dirty="0">
                <a:solidFill>
                  <a:srgbClr val="000000"/>
                </a:solidFill>
                <a:latin typeface="Consolas" panose="020B0609020204030204" pitchFamily="49" charset="0"/>
              </a:rPr>
              <a:t>{</a:t>
            </a:r>
          </a:p>
          <a:p>
            <a:pPr marL="0" indent="0">
              <a:spcBef>
                <a:spcPts val="0"/>
              </a:spcBef>
              <a:buNone/>
            </a:pPr>
            <a:r>
              <a:rPr lang="en-US" sz="2400" dirty="0">
                <a:solidFill>
                  <a:srgbClr val="2B91AF"/>
                </a:solidFill>
                <a:latin typeface="Consolas" panose="020B0609020204030204" pitchFamily="49" charset="0"/>
              </a:rPr>
              <a:t>	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Cell</a:t>
            </a:r>
            <a:r>
              <a:rPr lang="en-US" sz="2400" dirty="0">
                <a:solidFill>
                  <a:srgbClr val="000000"/>
                </a:solidFill>
                <a:latin typeface="Consolas" panose="020B0609020204030204" pitchFamily="49" charset="0"/>
              </a:rPr>
              <a:t>&gt;* </a:t>
            </a:r>
            <a:r>
              <a:rPr lang="en-US" sz="2400" dirty="0" err="1">
                <a:solidFill>
                  <a:srgbClr val="000000"/>
                </a:solidFill>
                <a:latin typeface="Consolas" panose="020B0609020204030204" pitchFamily="49" charset="0"/>
              </a:rPr>
              <a:t>flaggedCells</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Cell</a:t>
            </a:r>
            <a:r>
              <a:rPr lang="en-US" sz="2400" dirty="0">
                <a:solidFill>
                  <a:srgbClr val="000000"/>
                </a:solidFill>
                <a:latin typeface="Consolas" panose="020B0609020204030204" pitchFamily="49" charset="0"/>
              </a:rPr>
              <a:t>&gt;();</a:t>
            </a:r>
          </a:p>
          <a:p>
            <a:pPr marL="0" indent="0">
              <a:spcBef>
                <a:spcPts val="0"/>
              </a:spcBef>
              <a:buNone/>
            </a:pPr>
            <a:r>
              <a:rPr lang="en-US" sz="2400" dirty="0">
                <a:solidFill>
                  <a:srgbClr val="0000FF"/>
                </a:solidFill>
                <a:latin typeface="Consolas" panose="020B0609020204030204" pitchFamily="49" charset="0"/>
              </a:rPr>
              <a:t>	</a:t>
            </a:r>
          </a:p>
          <a:p>
            <a:pPr marL="0" indent="0">
              <a:spcBef>
                <a:spcPts val="0"/>
              </a:spcBef>
              <a:buNone/>
            </a:pPr>
            <a:r>
              <a:rPr lang="en-US" sz="2400" dirty="0">
                <a:solidFill>
                  <a:srgbClr val="0000FF"/>
                </a:solidFill>
                <a:latin typeface="Consolas" panose="020B0609020204030204" pitchFamily="49" charset="0"/>
              </a:rPr>
              <a:t>	for</a:t>
            </a:r>
            <a:r>
              <a:rPr lang="en-US" sz="2400" dirty="0">
                <a:solidFill>
                  <a:srgbClr val="000000"/>
                </a:solidFill>
                <a:latin typeface="Consolas" panose="020B0609020204030204" pitchFamily="49" charset="0"/>
              </a:rPr>
              <a:t> (</a:t>
            </a:r>
            <a:r>
              <a:rPr lang="en-US" sz="2400" dirty="0">
                <a:solidFill>
                  <a:srgbClr val="2B91AF"/>
                </a:solidFill>
                <a:latin typeface="Consolas" panose="020B0609020204030204" pitchFamily="49" charset="0"/>
              </a:rPr>
              <a:t>Cell</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cell</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flaggedCells</a:t>
            </a:r>
            <a:r>
              <a:rPr lang="en-US" sz="2400" dirty="0">
                <a:solidFill>
                  <a:srgbClr val="000000"/>
                </a:solidFill>
                <a:latin typeface="Consolas" panose="020B0609020204030204" pitchFamily="49" charset="0"/>
              </a:rPr>
              <a:t>)     </a:t>
            </a:r>
          </a:p>
          <a:p>
            <a:pPr marL="0" indent="0">
              <a:spcBef>
                <a:spcPts val="0"/>
              </a:spcBef>
              <a:buNone/>
            </a:pPr>
            <a:r>
              <a:rPr lang="en-US" sz="2400" dirty="0">
                <a:solidFill>
                  <a:srgbClr val="0000FF"/>
                </a:solidFill>
                <a:latin typeface="Consolas" panose="020B0609020204030204" pitchFamily="49" charset="0"/>
              </a:rPr>
              <a:t>		if</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cell.isFlagged</a:t>
            </a:r>
            <a:r>
              <a:rPr lang="en-US" sz="2400" dirty="0">
                <a:solidFill>
                  <a:srgbClr val="000000"/>
                </a:solidFill>
                <a:latin typeface="Consolas" panose="020B0609020204030204" pitchFamily="49" charset="0"/>
              </a:rPr>
              <a:t>())        </a:t>
            </a:r>
          </a:p>
          <a:p>
            <a:pPr marL="0" indent="0">
              <a:spcBef>
                <a:spcPts val="0"/>
              </a:spcBef>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flaggedCells.push_back</a:t>
            </a:r>
            <a:r>
              <a:rPr lang="en-US" sz="2400" dirty="0">
                <a:solidFill>
                  <a:srgbClr val="000000"/>
                </a:solidFill>
                <a:latin typeface="Consolas" panose="020B0609020204030204" pitchFamily="49" charset="0"/>
              </a:rPr>
              <a:t>(cell);</a:t>
            </a:r>
          </a:p>
          <a:p>
            <a:pPr marL="0" indent="0">
              <a:spcBef>
                <a:spcPts val="0"/>
              </a:spcBef>
              <a:buNone/>
            </a:pPr>
            <a:endParaRPr lang="en-US" sz="2400" dirty="0">
              <a:solidFill>
                <a:srgbClr val="000000"/>
              </a:solidFill>
              <a:latin typeface="Consolas" panose="020B0609020204030204" pitchFamily="49" charset="0"/>
            </a:endParaRPr>
          </a:p>
          <a:p>
            <a:pPr marL="0" indent="0">
              <a:spcBef>
                <a:spcPts val="0"/>
              </a:spcBef>
              <a:buNone/>
            </a:pPr>
            <a:r>
              <a:rPr lang="en-US" sz="2400" dirty="0">
                <a:solidFill>
                  <a:srgbClr val="0000FF"/>
                </a:solidFill>
                <a:latin typeface="Consolas" panose="020B0609020204030204" pitchFamily="49" charset="0"/>
              </a:rPr>
              <a:t>	return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flaggedCells</a:t>
            </a:r>
            <a:r>
              <a:rPr lang="en-US" sz="2400" dirty="0">
                <a:solidFill>
                  <a:srgbClr val="000000"/>
                </a:solidFill>
                <a:latin typeface="Consolas" panose="020B0609020204030204" pitchFamily="49" charset="0"/>
              </a:rPr>
              <a:t>;</a:t>
            </a:r>
          </a:p>
          <a:p>
            <a:pPr marL="0" indent="0">
              <a:spcBef>
                <a:spcPts val="0"/>
              </a:spcBef>
              <a:buNone/>
            </a:pPr>
            <a:r>
              <a:rPr lang="en-US" sz="2400" dirty="0">
                <a:solidFill>
                  <a:srgbClr val="000000"/>
                </a:solidFill>
                <a:latin typeface="Consolas" panose="020B0609020204030204" pitchFamily="49" charset="0"/>
              </a:rPr>
              <a:t>}</a:t>
            </a:r>
            <a:endParaRPr lang="en-US" sz="2400" dirty="0">
              <a:latin typeface="Consolas" panose="020B0609020204030204" pitchFamily="49" charset="0"/>
            </a:endParaRPr>
          </a:p>
        </p:txBody>
      </p:sp>
      <p:sp>
        <p:nvSpPr>
          <p:cNvPr id="2" name="Left Arrow 1"/>
          <p:cNvSpPr/>
          <p:nvPr/>
        </p:nvSpPr>
        <p:spPr>
          <a:xfrm>
            <a:off x="5553075" y="3729990"/>
            <a:ext cx="2019669" cy="2692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30160" y="3486150"/>
            <a:ext cx="4218940" cy="1200329"/>
          </a:xfrm>
          <a:prstGeom prst="rect">
            <a:avLst/>
          </a:prstGeom>
          <a:solidFill>
            <a:schemeClr val="bg1"/>
          </a:solidFill>
          <a:ln w="28575">
            <a:solidFill>
              <a:schemeClr val="tx1"/>
            </a:solidFill>
          </a:ln>
        </p:spPr>
        <p:txBody>
          <a:bodyPr wrap="square" rtlCol="0">
            <a:spAutoFit/>
          </a:bodyPr>
          <a:lstStyle>
            <a:defPPr>
              <a:defRPr lang="en-US"/>
            </a:defPPr>
          </a:lstStyle>
          <a:p>
            <a:r>
              <a:rPr lang="en-US" dirty="0"/>
              <a:t>Provide meaningful interfaces</a:t>
            </a:r>
          </a:p>
          <a:p>
            <a:endParaRPr lang="en-US" dirty="0"/>
          </a:p>
          <a:p>
            <a:r>
              <a:rPr lang="en-US" dirty="0"/>
              <a:t>Hide the “magic” (numbers or otherwise) from the outside world</a:t>
            </a:r>
          </a:p>
        </p:txBody>
      </p:sp>
      <p:sp>
        <p:nvSpPr>
          <p:cNvPr id="9" name="Rectangle 8"/>
          <p:cNvSpPr/>
          <p:nvPr/>
        </p:nvSpPr>
        <p:spPr>
          <a:xfrm>
            <a:off x="5175117" y="5223471"/>
            <a:ext cx="4511808" cy="646331"/>
          </a:xfrm>
          <a:prstGeom prst="rect">
            <a:avLst/>
          </a:prstGeom>
          <a:solidFill>
            <a:schemeClr val="bg1"/>
          </a:solidFill>
          <a:ln w="28575">
            <a:solidFill>
              <a:schemeClr val="tx1"/>
            </a:solidFill>
          </a:ln>
        </p:spPr>
        <p:txBody>
          <a:bodyPr wrap="square" rtlCol="0">
            <a:spAutoFit/>
          </a:bodyPr>
          <a:lstStyle/>
          <a:p>
            <a:r>
              <a:rPr lang="en-US" dirty="0"/>
              <a:t>HOW does a cell determine if it’s flagged or not? In this function, who cares? </a:t>
            </a:r>
          </a:p>
        </p:txBody>
      </p:sp>
      <p:sp>
        <p:nvSpPr>
          <p:cNvPr id="6" name="Rectangle 5"/>
          <p:cNvSpPr/>
          <p:nvPr/>
        </p:nvSpPr>
        <p:spPr>
          <a:xfrm>
            <a:off x="5175117" y="5962135"/>
            <a:ext cx="4511808" cy="646331"/>
          </a:xfrm>
          <a:prstGeom prst="rect">
            <a:avLst/>
          </a:prstGeom>
          <a:solidFill>
            <a:schemeClr val="bg1"/>
          </a:solidFill>
          <a:ln w="28575">
            <a:solidFill>
              <a:schemeClr val="tx1"/>
            </a:solidFill>
          </a:ln>
        </p:spPr>
        <p:txBody>
          <a:bodyPr wrap="square" rtlCol="0">
            <a:spAutoFit/>
          </a:bodyPr>
          <a:lstStyle/>
          <a:p>
            <a:r>
              <a:rPr lang="en-US" dirty="0"/>
              <a:t>Often you don’t need to know the process—you just want to know the result</a:t>
            </a:r>
          </a:p>
        </p:txBody>
      </p:sp>
    </p:spTree>
    <p:extLst>
      <p:ext uri="{BB962C8B-B14F-4D97-AF65-F5344CB8AC3E}">
        <p14:creationId xmlns:p14="http://schemas.microsoft.com/office/powerpoint/2010/main" val="61161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455" y="1504008"/>
            <a:ext cx="5953125" cy="4351338"/>
          </a:xfrm>
        </p:spPr>
        <p:txBody>
          <a:bodyPr>
            <a:normAutofit/>
          </a:bodyPr>
          <a:lstStyle/>
          <a:p>
            <a:pPr marL="0" indent="0">
              <a:lnSpc>
                <a:spcPct val="100000"/>
              </a:lnSpc>
              <a:spcBef>
                <a:spcPts val="0"/>
              </a:spcBef>
              <a:buNone/>
            </a:pPr>
            <a:r>
              <a:rPr lang="en-US" sz="2400" dirty="0">
                <a:solidFill>
                  <a:srgbClr val="5193B2"/>
                </a:solidFill>
                <a:latin typeface="Consolas" panose="020B0609020204030204" pitchFamily="49" charset="0"/>
              </a:rPr>
              <a:t>vector</a:t>
            </a:r>
            <a:r>
              <a:rPr lang="en-US" sz="2400" dirty="0">
                <a:latin typeface="Consolas" panose="020B0609020204030204" pitchFamily="49" charset="0"/>
              </a:rPr>
              <a:t>&lt;</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*&gt; * </a:t>
            </a:r>
            <a:r>
              <a:rPr lang="en-US" sz="2400" dirty="0" err="1">
                <a:latin typeface="Consolas" panose="020B0609020204030204" pitchFamily="49" charset="0"/>
              </a:rPr>
              <a:t>getThem</a:t>
            </a:r>
            <a:r>
              <a:rPr lang="en-US" sz="2400" dirty="0">
                <a:latin typeface="Consolas" panose="020B0609020204030204" pitchFamily="49" charset="0"/>
              </a:rPr>
              <a:t>()</a:t>
            </a:r>
          </a:p>
          <a:p>
            <a:pPr marL="0" indent="0">
              <a:lnSpc>
                <a:spcPct val="100000"/>
              </a:lnSpc>
              <a:spcBef>
                <a:spcPts val="0"/>
              </a:spcBef>
              <a:buNone/>
            </a:pP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a:solidFill>
                  <a:srgbClr val="5193B2"/>
                </a:solidFill>
                <a:latin typeface="Consolas" panose="020B0609020204030204" pitchFamily="49" charset="0"/>
              </a:rPr>
              <a:t>vector</a:t>
            </a:r>
            <a:r>
              <a:rPr lang="en-US" sz="2400" dirty="0">
                <a:latin typeface="Consolas" panose="020B0609020204030204" pitchFamily="49" charset="0"/>
              </a:rPr>
              <a:t>&lt;</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*&gt; * list1;</a:t>
            </a:r>
          </a:p>
          <a:p>
            <a:pPr marL="0" indent="0">
              <a:lnSpc>
                <a:spcPct val="100000"/>
              </a:lnSpc>
              <a:spcBef>
                <a:spcPts val="0"/>
              </a:spcBef>
              <a:buNone/>
            </a:pPr>
            <a:r>
              <a:rPr lang="en-US" sz="2400" dirty="0">
                <a:latin typeface="Consolas" panose="020B0609020204030204" pitchFamily="49" charset="0"/>
              </a:rPr>
              <a:t>	list1 = </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a:t>
            </a:r>
            <a:r>
              <a:rPr lang="en-US" sz="2400" dirty="0">
                <a:solidFill>
                  <a:srgbClr val="5193B2"/>
                </a:solidFill>
                <a:latin typeface="Consolas" panose="020B0609020204030204" pitchFamily="49" charset="0"/>
              </a:rPr>
              <a:t>vector</a:t>
            </a:r>
            <a:r>
              <a:rPr lang="en-US" sz="2400" dirty="0">
                <a:latin typeface="Consolas" panose="020B0609020204030204" pitchFamily="49" charset="0"/>
              </a:rPr>
              <a:t>&lt;</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*&gt;();</a:t>
            </a:r>
            <a:br>
              <a:rPr lang="en-US" sz="2400" dirty="0">
                <a:latin typeface="Consolas" panose="020B0609020204030204" pitchFamily="49" charset="0"/>
              </a:rPr>
            </a:br>
            <a:endParaRPr lang="en-US" sz="2400" dirty="0">
              <a:latin typeface="Consolas" panose="020B0609020204030204" pitchFamily="49" charset="0"/>
            </a:endParaRPr>
          </a:p>
          <a:p>
            <a:pPr marL="0" indent="0">
              <a:lnSpc>
                <a:spcPct val="100000"/>
              </a:lnSpc>
              <a:spcBef>
                <a:spcPts val="0"/>
              </a:spcBef>
              <a:buNone/>
            </a:pPr>
            <a:r>
              <a:rPr lang="en-US" sz="2400" dirty="0">
                <a:latin typeface="Consolas" panose="020B0609020204030204" pitchFamily="49" charset="0"/>
              </a:rPr>
              <a:t>   </a:t>
            </a:r>
            <a:r>
              <a:rPr lang="en-US" sz="2400" dirty="0">
                <a:solidFill>
                  <a:srgbClr val="0000FF"/>
                </a:solidFill>
                <a:latin typeface="Consolas" panose="020B0609020204030204" pitchFamily="49" charset="0"/>
              </a:rPr>
              <a:t>for</a:t>
            </a: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x : </a:t>
            </a:r>
            <a:r>
              <a:rPr lang="en-US" sz="2400" dirty="0" err="1">
                <a:latin typeface="Consolas" panose="020B0609020204030204" pitchFamily="49" charset="0"/>
              </a:rPr>
              <a:t>theList</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a:solidFill>
                  <a:srgbClr val="0000FF"/>
                </a:solidFill>
                <a:latin typeface="Consolas" panose="020B0609020204030204" pitchFamily="49" charset="0"/>
              </a:rPr>
              <a:t>if</a:t>
            </a:r>
            <a:r>
              <a:rPr lang="en-US" sz="2400" dirty="0">
                <a:latin typeface="Consolas" panose="020B0609020204030204" pitchFamily="49" charset="0"/>
              </a:rPr>
              <a:t> (x[0] == 4)</a:t>
            </a:r>
            <a:br>
              <a:rPr lang="en-US" sz="2400" dirty="0">
                <a:latin typeface="Consolas" panose="020B0609020204030204" pitchFamily="49" charset="0"/>
              </a:rPr>
            </a:br>
            <a:r>
              <a:rPr lang="en-US" sz="2400" dirty="0">
                <a:latin typeface="Consolas" panose="020B0609020204030204" pitchFamily="49" charset="0"/>
              </a:rPr>
              <a:t>         list1.push_back(x);</a:t>
            </a:r>
            <a:br>
              <a:rPr lang="en-US" sz="2400" dirty="0">
                <a:latin typeface="Consolas" panose="020B0609020204030204" pitchFamily="49" charset="0"/>
              </a:rPr>
            </a:br>
            <a:endParaRPr lang="en-US" sz="2400" dirty="0">
              <a:latin typeface="Consolas" panose="020B0609020204030204" pitchFamily="49" charset="0"/>
            </a:endParaRPr>
          </a:p>
          <a:p>
            <a:pPr marL="0" indent="0">
              <a:lnSpc>
                <a:spcPct val="100000"/>
              </a:lnSpc>
              <a:spcBef>
                <a:spcPts val="0"/>
              </a:spcBef>
              <a:buNone/>
            </a:pPr>
            <a:r>
              <a:rPr lang="en-US" sz="2400" dirty="0">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latin typeface="Consolas" panose="020B0609020204030204" pitchFamily="49" charset="0"/>
              </a:rPr>
              <a:t> list1;</a:t>
            </a:r>
            <a:br>
              <a:rPr lang="en-US" sz="2400" dirty="0">
                <a:latin typeface="Consolas" panose="020B0609020204030204" pitchFamily="49" charset="0"/>
              </a:rPr>
            </a:br>
            <a:r>
              <a:rPr lang="en-US" sz="2400" dirty="0">
                <a:latin typeface="Consolas" panose="020B0609020204030204" pitchFamily="49" charset="0"/>
              </a:rPr>
              <a:t>}</a:t>
            </a:r>
          </a:p>
        </p:txBody>
      </p:sp>
      <p:sp>
        <p:nvSpPr>
          <p:cNvPr id="4" name="Content Placeholder 2">
            <a:extLst>
              <a:ext uri="{FF2B5EF4-FFF2-40B4-BE49-F238E27FC236}">
                <a16:creationId xmlns:a16="http://schemas.microsoft.com/office/drawing/2014/main" id="{FC6822E5-C5B9-4C85-8FEA-C8B3D2B6F50B}"/>
              </a:ext>
            </a:extLst>
          </p:cNvPr>
          <p:cNvSpPr txBox="1">
            <a:spLocks/>
          </p:cNvSpPr>
          <p:nvPr/>
        </p:nvSpPr>
        <p:spPr>
          <a:xfrm>
            <a:off x="5676900" y="1504008"/>
            <a:ext cx="64960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lnSpc>
                <a:spcPct val="100000"/>
              </a:lnSpc>
              <a:spcBef>
                <a:spcPts val="0"/>
              </a:spcBef>
              <a:buNone/>
            </a:pPr>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Cell</a:t>
            </a:r>
            <a:r>
              <a:rPr lang="en-US" sz="2400" dirty="0">
                <a:solidFill>
                  <a:srgbClr val="000000"/>
                </a:solidFill>
                <a:latin typeface="Consolas" panose="020B0609020204030204" pitchFamily="49" charset="0"/>
              </a:rPr>
              <a:t>&gt;* </a:t>
            </a:r>
            <a:r>
              <a:rPr lang="en-US" sz="2400" dirty="0" err="1">
                <a:solidFill>
                  <a:srgbClr val="000000"/>
                </a:solidFill>
                <a:latin typeface="Consolas" panose="020B0609020204030204" pitchFamily="49" charset="0"/>
              </a:rPr>
              <a:t>GetFlaggedCells</a:t>
            </a:r>
            <a:r>
              <a:rPr lang="en-US" sz="2400" dirty="0">
                <a:solidFill>
                  <a:srgbClr val="000000"/>
                </a:solidFill>
                <a:latin typeface="Consolas" panose="020B0609020204030204" pitchFamily="49" charset="0"/>
              </a:rPr>
              <a:t>()</a:t>
            </a:r>
          </a:p>
          <a:p>
            <a:pPr marL="0" indent="0" defTabSz="457200">
              <a:lnSpc>
                <a:spcPct val="100000"/>
              </a:lnSpc>
              <a:spcBef>
                <a:spcPts val="0"/>
              </a:spcBef>
              <a:buNone/>
            </a:pPr>
            <a:r>
              <a:rPr lang="en-US" sz="2400" dirty="0">
                <a:solidFill>
                  <a:srgbClr val="000000"/>
                </a:solidFill>
                <a:latin typeface="Consolas" panose="020B0609020204030204" pitchFamily="49" charset="0"/>
              </a:rPr>
              <a:t>{</a:t>
            </a:r>
          </a:p>
          <a:p>
            <a:pPr marL="0" indent="0" defTabSz="457200">
              <a:lnSpc>
                <a:spcPct val="100000"/>
              </a:lnSpc>
              <a:spcBef>
                <a:spcPts val="0"/>
              </a:spcBef>
              <a:buNone/>
            </a:pPr>
            <a:r>
              <a:rPr lang="en-US" sz="2400" dirty="0">
                <a:solidFill>
                  <a:srgbClr val="2B91AF"/>
                </a:solidFill>
                <a:latin typeface="Consolas" panose="020B0609020204030204" pitchFamily="49" charset="0"/>
              </a:rPr>
              <a:t>	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Cell</a:t>
            </a:r>
            <a:r>
              <a:rPr lang="en-US" sz="2400" dirty="0">
                <a:solidFill>
                  <a:srgbClr val="000000"/>
                </a:solidFill>
                <a:latin typeface="Consolas" panose="020B0609020204030204" pitchFamily="49" charset="0"/>
              </a:rPr>
              <a:t>&gt;* </a:t>
            </a:r>
            <a:r>
              <a:rPr lang="en-US" sz="2400" dirty="0" err="1">
                <a:solidFill>
                  <a:srgbClr val="000000"/>
                </a:solidFill>
                <a:latin typeface="Consolas" panose="020B0609020204030204" pitchFamily="49" charset="0"/>
              </a:rPr>
              <a:t>flaggedCells</a:t>
            </a:r>
            <a:r>
              <a:rPr lang="en-US" sz="2400" dirty="0">
                <a:solidFill>
                  <a:srgbClr val="000000"/>
                </a:solidFill>
                <a:latin typeface="Consolas" panose="020B0609020204030204" pitchFamily="49" charset="0"/>
              </a:rPr>
              <a:t>;</a:t>
            </a:r>
          </a:p>
          <a:p>
            <a:pPr marL="0" indent="0" defTabSz="457200">
              <a:lnSpc>
                <a:spcPct val="100000"/>
              </a:lnSpc>
              <a:spcBef>
                <a:spcPts val="0"/>
              </a:spcBef>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flaggedCells</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Cell</a:t>
            </a:r>
            <a:r>
              <a:rPr lang="en-US" sz="2400" dirty="0">
                <a:solidFill>
                  <a:srgbClr val="000000"/>
                </a:solidFill>
                <a:latin typeface="Consolas" panose="020B0609020204030204" pitchFamily="49" charset="0"/>
              </a:rPr>
              <a:t>&gt;();</a:t>
            </a:r>
          </a:p>
          <a:p>
            <a:pPr marL="0" indent="0" defTabSz="457200">
              <a:lnSpc>
                <a:spcPct val="100000"/>
              </a:lnSpc>
              <a:spcBef>
                <a:spcPts val="0"/>
              </a:spcBef>
              <a:buNone/>
            </a:pPr>
            <a:r>
              <a:rPr lang="en-US" sz="2400" dirty="0">
                <a:solidFill>
                  <a:srgbClr val="0000FF"/>
                </a:solidFill>
                <a:latin typeface="Consolas" panose="020B0609020204030204" pitchFamily="49" charset="0"/>
              </a:rPr>
              <a:t>	</a:t>
            </a:r>
          </a:p>
          <a:p>
            <a:pPr marL="0" indent="0" defTabSz="457200">
              <a:lnSpc>
                <a:spcPct val="100000"/>
              </a:lnSpc>
              <a:spcBef>
                <a:spcPts val="0"/>
              </a:spcBef>
              <a:buNone/>
            </a:pPr>
            <a:r>
              <a:rPr lang="en-US" sz="2400" dirty="0">
                <a:solidFill>
                  <a:srgbClr val="0000FF"/>
                </a:solidFill>
                <a:latin typeface="Consolas" panose="020B0609020204030204" pitchFamily="49" charset="0"/>
              </a:rPr>
              <a:t>	for</a:t>
            </a:r>
            <a:r>
              <a:rPr lang="en-US" sz="2400" dirty="0">
                <a:solidFill>
                  <a:srgbClr val="000000"/>
                </a:solidFill>
                <a:latin typeface="Consolas" panose="020B0609020204030204" pitchFamily="49" charset="0"/>
              </a:rPr>
              <a:t> (</a:t>
            </a:r>
            <a:r>
              <a:rPr lang="en-US" sz="2400" dirty="0">
                <a:solidFill>
                  <a:srgbClr val="2B91AF"/>
                </a:solidFill>
                <a:latin typeface="Consolas" panose="020B0609020204030204" pitchFamily="49" charset="0"/>
              </a:rPr>
              <a:t>Cell</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cell</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gameBoard</a:t>
            </a:r>
            <a:r>
              <a:rPr lang="en-US" sz="2400" dirty="0">
                <a:solidFill>
                  <a:srgbClr val="000000"/>
                </a:solidFill>
                <a:latin typeface="Consolas" panose="020B0609020204030204" pitchFamily="49" charset="0"/>
              </a:rPr>
              <a:t>)     </a:t>
            </a:r>
          </a:p>
          <a:p>
            <a:pPr marL="0" indent="0" defTabSz="457200">
              <a:lnSpc>
                <a:spcPct val="100000"/>
              </a:lnSpc>
              <a:spcBef>
                <a:spcPts val="0"/>
              </a:spcBef>
              <a:buNone/>
            </a:pPr>
            <a:r>
              <a:rPr lang="en-US" sz="2400" dirty="0">
                <a:solidFill>
                  <a:srgbClr val="0000FF"/>
                </a:solidFill>
                <a:latin typeface="Consolas" panose="020B0609020204030204" pitchFamily="49" charset="0"/>
              </a:rPr>
              <a:t>		if</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cell.isFlagged</a:t>
            </a:r>
            <a:r>
              <a:rPr lang="en-US" sz="2400" dirty="0">
                <a:solidFill>
                  <a:srgbClr val="000000"/>
                </a:solidFill>
                <a:latin typeface="Consolas" panose="020B0609020204030204" pitchFamily="49" charset="0"/>
              </a:rPr>
              <a:t>())        </a:t>
            </a:r>
          </a:p>
          <a:p>
            <a:pPr marL="0" indent="0" defTabSz="457200">
              <a:lnSpc>
                <a:spcPct val="100000"/>
              </a:lnSpc>
              <a:spcBef>
                <a:spcPts val="0"/>
              </a:spcBef>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flaggedCells.push_back</a:t>
            </a:r>
            <a:r>
              <a:rPr lang="en-US" sz="2400" dirty="0">
                <a:solidFill>
                  <a:srgbClr val="000000"/>
                </a:solidFill>
                <a:latin typeface="Consolas" panose="020B0609020204030204" pitchFamily="49" charset="0"/>
              </a:rPr>
              <a:t>(cell);</a:t>
            </a:r>
          </a:p>
          <a:p>
            <a:pPr marL="0" indent="0" defTabSz="457200">
              <a:lnSpc>
                <a:spcPct val="100000"/>
              </a:lnSpc>
              <a:spcBef>
                <a:spcPts val="0"/>
              </a:spcBef>
              <a:buNone/>
            </a:pPr>
            <a:endParaRPr lang="en-US" sz="2400" dirty="0">
              <a:solidFill>
                <a:srgbClr val="000000"/>
              </a:solidFill>
              <a:latin typeface="Consolas" panose="020B0609020204030204" pitchFamily="49" charset="0"/>
            </a:endParaRPr>
          </a:p>
          <a:p>
            <a:pPr marL="0" indent="0" defTabSz="457200">
              <a:lnSpc>
                <a:spcPct val="100000"/>
              </a:lnSpc>
              <a:spcBef>
                <a:spcPts val="0"/>
              </a:spcBef>
              <a:buNone/>
            </a:pPr>
            <a:r>
              <a:rPr lang="en-US" sz="2400" dirty="0">
                <a:solidFill>
                  <a:srgbClr val="0000FF"/>
                </a:solidFill>
                <a:latin typeface="Consolas" panose="020B0609020204030204" pitchFamily="49" charset="0"/>
              </a:rPr>
              <a:t>	return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flaggedCells</a:t>
            </a:r>
            <a:r>
              <a:rPr lang="en-US" sz="2400" dirty="0">
                <a:solidFill>
                  <a:srgbClr val="000000"/>
                </a:solidFill>
                <a:latin typeface="Consolas" panose="020B0609020204030204" pitchFamily="49" charset="0"/>
              </a:rPr>
              <a:t>;</a:t>
            </a:r>
          </a:p>
          <a:p>
            <a:pPr marL="0" indent="0" defTabSz="457200">
              <a:lnSpc>
                <a:spcPct val="100000"/>
              </a:lnSpc>
              <a:spcBef>
                <a:spcPts val="0"/>
              </a:spcBef>
              <a:buNone/>
            </a:pPr>
            <a:r>
              <a:rPr lang="en-US" sz="2400" dirty="0">
                <a:solidFill>
                  <a:srgbClr val="000000"/>
                </a:solidFill>
                <a:latin typeface="Consolas" panose="020B0609020204030204" pitchFamily="49" charset="0"/>
              </a:rPr>
              <a:t>}</a:t>
            </a:r>
            <a:endParaRPr lang="en-US" sz="2400" dirty="0">
              <a:latin typeface="Consolas" panose="020B0609020204030204" pitchFamily="49" charset="0"/>
            </a:endParaRPr>
          </a:p>
        </p:txBody>
      </p:sp>
      <p:sp>
        <p:nvSpPr>
          <p:cNvPr id="8" name="TextBox 7"/>
          <p:cNvSpPr txBox="1"/>
          <p:nvPr/>
        </p:nvSpPr>
        <p:spPr>
          <a:xfrm>
            <a:off x="162455" y="857677"/>
            <a:ext cx="4611344" cy="646331"/>
          </a:xfrm>
          <a:prstGeom prst="rect">
            <a:avLst/>
          </a:prstGeom>
          <a:noFill/>
        </p:spPr>
        <p:txBody>
          <a:bodyPr wrap="square" rtlCol="0">
            <a:spAutoFit/>
          </a:bodyPr>
          <a:lstStyle/>
          <a:p>
            <a:r>
              <a:rPr lang="en-US" sz="3600" dirty="0">
                <a:solidFill>
                  <a:srgbClr val="418AB3"/>
                </a:solidFill>
                <a:ea typeface="+mj-ea"/>
                <a:cs typeface="+mj-cs"/>
              </a:rPr>
              <a:t>Generic function</a:t>
            </a:r>
            <a:endParaRPr lang="en-US" dirty="0"/>
          </a:p>
        </p:txBody>
      </p:sp>
      <p:sp>
        <p:nvSpPr>
          <p:cNvPr id="9" name="TextBox 8"/>
          <p:cNvSpPr txBox="1"/>
          <p:nvPr/>
        </p:nvSpPr>
        <p:spPr>
          <a:xfrm>
            <a:off x="5648855" y="857677"/>
            <a:ext cx="5904970" cy="646331"/>
          </a:xfrm>
          <a:prstGeom prst="rect">
            <a:avLst/>
          </a:prstGeom>
          <a:noFill/>
        </p:spPr>
        <p:txBody>
          <a:bodyPr wrap="square" rtlCol="0">
            <a:spAutoFit/>
          </a:bodyPr>
          <a:lstStyle/>
          <a:p>
            <a:r>
              <a:rPr lang="en-US" sz="3600" dirty="0">
                <a:solidFill>
                  <a:srgbClr val="418AB3"/>
                </a:solidFill>
                <a:ea typeface="+mj-ea"/>
                <a:cs typeface="+mj-cs"/>
              </a:rPr>
              <a:t>Readable, meaningful code</a:t>
            </a:r>
            <a:endParaRPr lang="en-US" dirty="0"/>
          </a:p>
        </p:txBody>
      </p:sp>
    </p:spTree>
    <p:extLst>
      <p:ext uri="{BB962C8B-B14F-4D97-AF65-F5344CB8AC3E}">
        <p14:creationId xmlns:p14="http://schemas.microsoft.com/office/powerpoint/2010/main" val="552562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0168-9DF4-4102-B003-674DF8EC8DEF}"/>
              </a:ext>
            </a:extLst>
          </p:cNvPr>
          <p:cNvSpPr>
            <a:spLocks noGrp="1"/>
          </p:cNvSpPr>
          <p:nvPr>
            <p:ph type="title"/>
          </p:nvPr>
        </p:nvSpPr>
        <p:spPr/>
        <p:txBody>
          <a:bodyPr/>
          <a:lstStyle/>
          <a:p>
            <a:r>
              <a:rPr lang="en-US" dirty="0"/>
              <a:t>Macro cleaning – Not nearly as easy</a:t>
            </a:r>
          </a:p>
        </p:txBody>
      </p:sp>
      <p:sp>
        <p:nvSpPr>
          <p:cNvPr id="3" name="Content Placeholder 2">
            <a:extLst>
              <a:ext uri="{FF2B5EF4-FFF2-40B4-BE49-F238E27FC236}">
                <a16:creationId xmlns:a16="http://schemas.microsoft.com/office/drawing/2014/main" id="{653383E5-BF03-41FE-ADA9-3FD07716A17E}"/>
              </a:ext>
            </a:extLst>
          </p:cNvPr>
          <p:cNvSpPr>
            <a:spLocks noGrp="1"/>
          </p:cNvSpPr>
          <p:nvPr>
            <p:ph idx="1"/>
          </p:nvPr>
        </p:nvSpPr>
        <p:spPr>
          <a:xfrm>
            <a:off x="677334" y="2160589"/>
            <a:ext cx="4556818" cy="3880773"/>
          </a:xfrm>
        </p:spPr>
        <p:txBody>
          <a:bodyPr>
            <a:normAutofit fontScale="92500" lnSpcReduction="20000"/>
          </a:bodyPr>
          <a:lstStyle/>
          <a:p>
            <a:r>
              <a:rPr lang="en-US" sz="3200" dirty="0"/>
              <a:t>Systems architecture</a:t>
            </a:r>
          </a:p>
          <a:p>
            <a:r>
              <a:rPr lang="en-US" sz="3200" dirty="0"/>
              <a:t>Systems design</a:t>
            </a:r>
          </a:p>
          <a:p>
            <a:r>
              <a:rPr lang="en-US" sz="3200" dirty="0"/>
              <a:t>Class organization</a:t>
            </a:r>
          </a:p>
          <a:p>
            <a:r>
              <a:rPr lang="en-US" sz="3200" dirty="0"/>
              <a:t>Flowcharts</a:t>
            </a:r>
          </a:p>
          <a:p>
            <a:r>
              <a:rPr lang="en-US" sz="3200" dirty="0"/>
              <a:t>UML</a:t>
            </a:r>
          </a:p>
          <a:p>
            <a:r>
              <a:rPr lang="en-US" sz="3200" dirty="0"/>
              <a:t>Design patterns</a:t>
            </a:r>
          </a:p>
          <a:p>
            <a:r>
              <a:rPr lang="en-US" sz="3200" dirty="0"/>
              <a:t>General code/algorithm flow</a:t>
            </a:r>
          </a:p>
        </p:txBody>
      </p:sp>
      <p:sp>
        <p:nvSpPr>
          <p:cNvPr id="5" name="Right Brace 4"/>
          <p:cNvSpPr/>
          <p:nvPr/>
        </p:nvSpPr>
        <p:spPr>
          <a:xfrm>
            <a:off x="4967649" y="2160589"/>
            <a:ext cx="533006" cy="3884623"/>
          </a:xfrm>
          <a:prstGeom prst="rightBrace">
            <a:avLst>
              <a:gd name="adj1" fmla="val 21365"/>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849139" y="1838068"/>
            <a:ext cx="3104361" cy="1569660"/>
          </a:xfrm>
          <a:prstGeom prst="rect">
            <a:avLst/>
          </a:prstGeom>
          <a:noFill/>
        </p:spPr>
        <p:txBody>
          <a:bodyPr wrap="square" rtlCol="0">
            <a:spAutoFit/>
          </a:bodyPr>
          <a:lstStyle/>
          <a:p>
            <a:r>
              <a:rPr lang="en-US" sz="2400" dirty="0"/>
              <a:t>Ideally, before development starts—like an architect creating blueprints</a:t>
            </a:r>
          </a:p>
        </p:txBody>
      </p:sp>
      <p:sp>
        <p:nvSpPr>
          <p:cNvPr id="8" name="TextBox 7"/>
          <p:cNvSpPr txBox="1"/>
          <p:nvPr/>
        </p:nvSpPr>
        <p:spPr>
          <a:xfrm>
            <a:off x="5849139" y="4023971"/>
            <a:ext cx="3424863" cy="1569660"/>
          </a:xfrm>
          <a:prstGeom prst="rect">
            <a:avLst/>
          </a:prstGeom>
          <a:noFill/>
        </p:spPr>
        <p:txBody>
          <a:bodyPr wrap="square" rtlCol="0">
            <a:spAutoFit/>
          </a:bodyPr>
          <a:lstStyle/>
          <a:p>
            <a:r>
              <a:rPr lang="en-US" sz="2400" dirty="0"/>
              <a:t>In practice…</a:t>
            </a:r>
          </a:p>
          <a:p>
            <a:r>
              <a:rPr lang="en-US" sz="2400" dirty="0"/>
              <a:t>Plan, then develop</a:t>
            </a:r>
          </a:p>
          <a:p>
            <a:r>
              <a:rPr lang="en-US" sz="2400" dirty="0"/>
              <a:t>Plan some more, develop some more </a:t>
            </a:r>
          </a:p>
        </p:txBody>
      </p:sp>
      <p:grpSp>
        <p:nvGrpSpPr>
          <p:cNvPr id="11" name="Group 10"/>
          <p:cNvGrpSpPr/>
          <p:nvPr/>
        </p:nvGrpSpPr>
        <p:grpSpPr>
          <a:xfrm>
            <a:off x="8239125" y="4023971"/>
            <a:ext cx="2966489" cy="1384995"/>
            <a:chOff x="8239125" y="3623921"/>
            <a:chExt cx="2966489" cy="1384995"/>
          </a:xfrm>
        </p:grpSpPr>
        <p:sp>
          <p:nvSpPr>
            <p:cNvPr id="4" name="Rectangle 3"/>
            <p:cNvSpPr/>
            <p:nvPr/>
          </p:nvSpPr>
          <p:spPr>
            <a:xfrm>
              <a:off x="9463969" y="3623921"/>
              <a:ext cx="1741645" cy="1384995"/>
            </a:xfrm>
            <a:prstGeom prst="rect">
              <a:avLst/>
            </a:prstGeom>
            <a:solidFill>
              <a:schemeClr val="bg1"/>
            </a:solidFill>
            <a:ln>
              <a:solidFill>
                <a:schemeClr val="tx2"/>
              </a:solidFill>
            </a:ln>
          </p:spPr>
          <p:txBody>
            <a:bodyPr wrap="square" rtlCol="0">
              <a:spAutoFit/>
            </a:bodyPr>
            <a:lstStyle/>
            <a:p>
              <a:r>
                <a:rPr lang="en-US" sz="1400" dirty="0"/>
                <a:t>AKA fix the old, busted plan you didn’t realize was busted until weeks/months into development…</a:t>
              </a:r>
            </a:p>
          </p:txBody>
        </p:sp>
        <p:cxnSp>
          <p:nvCxnSpPr>
            <p:cNvPr id="10" name="Straight Arrow Connector 9"/>
            <p:cNvCxnSpPr>
              <a:stCxn id="4" idx="1"/>
            </p:cNvCxnSpPr>
            <p:nvPr/>
          </p:nvCxnSpPr>
          <p:spPr>
            <a:xfrm flipH="1">
              <a:off x="8239125" y="4316419"/>
              <a:ext cx="1224844" cy="255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705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500"/>
                                        <p:tgtEl>
                                          <p:spTgt spid="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fade">
                                      <p:cBhvr>
                                        <p:cTn id="25" dur="500"/>
                                        <p:tgtEl>
                                          <p:spTgt spid="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Effect transition="in" filter="fade">
                                      <p:cBhvr>
                                        <p:cTn id="30" dur="500"/>
                                        <p:tgtEl>
                                          <p:spTgt spid="8">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generated with high confidence">
            <a:extLst>
              <a:ext uri="{FF2B5EF4-FFF2-40B4-BE49-F238E27FC236}">
                <a16:creationId xmlns:a16="http://schemas.microsoft.com/office/drawing/2014/main" id="{440656D1-E381-43FC-9976-28BA101696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9275" y="0"/>
            <a:ext cx="10372724" cy="6858000"/>
          </a:xfrm>
          <a:prstGeom prst="rect">
            <a:avLst/>
          </a:prstGeom>
        </p:spPr>
      </p:pic>
      <p:sp>
        <p:nvSpPr>
          <p:cNvPr id="2" name="Title 1">
            <a:extLst>
              <a:ext uri="{FF2B5EF4-FFF2-40B4-BE49-F238E27FC236}">
                <a16:creationId xmlns:a16="http://schemas.microsoft.com/office/drawing/2014/main" id="{2AA4857B-1496-4DF6-B92B-89FA8DE16F58}"/>
              </a:ext>
            </a:extLst>
          </p:cNvPr>
          <p:cNvSpPr>
            <a:spLocks noGrp="1"/>
          </p:cNvSpPr>
          <p:nvPr>
            <p:ph type="title"/>
          </p:nvPr>
        </p:nvSpPr>
        <p:spPr>
          <a:xfrm>
            <a:off x="123824" y="127000"/>
            <a:ext cx="2981325" cy="1625600"/>
          </a:xfrm>
        </p:spPr>
        <p:txBody>
          <a:bodyPr>
            <a:normAutofit fontScale="90000"/>
          </a:bodyPr>
          <a:lstStyle/>
          <a:p>
            <a:r>
              <a:rPr lang="en-US" dirty="0"/>
              <a:t>Macro cleaning</a:t>
            </a:r>
            <a:br>
              <a:rPr lang="en-US" dirty="0"/>
            </a:br>
            <a:r>
              <a:rPr lang="en-US" dirty="0"/>
              <a:t>Not always easy…</a:t>
            </a:r>
          </a:p>
        </p:txBody>
      </p:sp>
      <p:sp>
        <p:nvSpPr>
          <p:cNvPr id="4" name="TextBox 3">
            <a:extLst>
              <a:ext uri="{FF2B5EF4-FFF2-40B4-BE49-F238E27FC236}">
                <a16:creationId xmlns:a16="http://schemas.microsoft.com/office/drawing/2014/main" id="{967648E7-30A1-4B9A-9630-BB66CC9CA856}"/>
              </a:ext>
            </a:extLst>
          </p:cNvPr>
          <p:cNvSpPr txBox="1"/>
          <p:nvPr/>
        </p:nvSpPr>
        <p:spPr>
          <a:xfrm>
            <a:off x="241300" y="5038062"/>
            <a:ext cx="3054350" cy="1200329"/>
          </a:xfrm>
          <a:prstGeom prst="rect">
            <a:avLst/>
          </a:prstGeom>
          <a:solidFill>
            <a:schemeClr val="accent3"/>
          </a:solidFill>
          <a:ln w="28575">
            <a:solidFill>
              <a:schemeClr val="tx1"/>
            </a:solidFill>
          </a:ln>
        </p:spPr>
        <p:txBody>
          <a:bodyPr wrap="square" rtlCol="0">
            <a:spAutoFit/>
          </a:bodyPr>
          <a:lstStyle>
            <a:defPPr>
              <a:defRPr lang="en-US"/>
            </a:defPPr>
          </a:lstStyle>
          <a:p>
            <a:r>
              <a:rPr lang="en-US" dirty="0">
                <a:solidFill>
                  <a:schemeClr val="bg1"/>
                </a:solidFill>
              </a:rPr>
              <a:t>Trying to understand large numbers of classes and their relationships takes a lot of time and practice</a:t>
            </a:r>
          </a:p>
        </p:txBody>
      </p:sp>
    </p:spTree>
    <p:extLst>
      <p:ext uri="{BB962C8B-B14F-4D97-AF65-F5344CB8AC3E}">
        <p14:creationId xmlns:p14="http://schemas.microsoft.com/office/powerpoint/2010/main" val="154744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9436"/>
            <a:ext cx="8596668" cy="787977"/>
          </a:xfrm>
        </p:spPr>
        <p:txBody>
          <a:bodyPr/>
          <a:lstStyle/>
          <a:p>
            <a:r>
              <a:rPr lang="en-US" dirty="0"/>
              <a:t>Move code into functions</a:t>
            </a:r>
          </a:p>
        </p:txBody>
      </p:sp>
      <p:sp>
        <p:nvSpPr>
          <p:cNvPr id="4" name="Rectangle 3"/>
          <p:cNvSpPr/>
          <p:nvPr/>
        </p:nvSpPr>
        <p:spPr>
          <a:xfrm>
            <a:off x="401782" y="1223930"/>
            <a:ext cx="5815445" cy="5478423"/>
          </a:xfrm>
          <a:prstGeom prst="rect">
            <a:avLst/>
          </a:prstGeom>
          <a:solidFill>
            <a:schemeClr val="bg1">
              <a:lumMod val="95000"/>
            </a:schemeClr>
          </a:solidFill>
          <a:ln w="28575">
            <a:solidFill>
              <a:schemeClr val="tx1"/>
            </a:solidFill>
          </a:ln>
        </p:spPr>
        <p:txBody>
          <a:bodyPr wrap="square">
            <a:spAutoFit/>
          </a:bodyPr>
          <a:lstStyle/>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value1;</a:t>
            </a:r>
          </a:p>
          <a:p>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 {</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an numeric value: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value1;</a:t>
            </a:r>
          </a:p>
          <a:p>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"Bad value entered."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cin.clear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cin.ignore</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numeric_limits</a:t>
            </a:r>
            <a:r>
              <a:rPr lang="en-US" sz="1400" dirty="0">
                <a:solidFill>
                  <a:srgbClr val="000000"/>
                </a:solidFill>
                <a:latin typeface="Consolas" panose="020B0609020204030204" pitchFamily="49" charset="0"/>
              </a:rPr>
              <a:t>&lt;</a:t>
            </a:r>
            <a:r>
              <a:rPr lang="en-US" sz="1400" dirty="0" err="1">
                <a:solidFill>
                  <a:srgbClr val="2B91AF"/>
                </a:solidFill>
                <a:latin typeface="Consolas" panose="020B0609020204030204" pitchFamily="49" charset="0"/>
              </a:rPr>
              <a:t>streamsize</a:t>
            </a:r>
            <a:r>
              <a:rPr lang="en-US" sz="1400" dirty="0">
                <a:solidFill>
                  <a:srgbClr val="000000"/>
                </a:solidFill>
                <a:latin typeface="Consolas" panose="020B0609020204030204" pitchFamily="49" charset="0"/>
              </a:rPr>
              <a:t>&gt;::max(), </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else</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	break</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value2;</a:t>
            </a:r>
          </a:p>
          <a:p>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 {</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an numeric value: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value2;</a:t>
            </a:r>
          </a:p>
          <a:p>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"Bad value entered."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cin.clear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cin.ignore</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numeric_limits</a:t>
            </a:r>
            <a:r>
              <a:rPr lang="en-US" sz="1400" dirty="0">
                <a:solidFill>
                  <a:srgbClr val="000000"/>
                </a:solidFill>
                <a:latin typeface="Consolas" panose="020B0609020204030204" pitchFamily="49" charset="0"/>
              </a:rPr>
              <a:t>&lt;</a:t>
            </a:r>
            <a:r>
              <a:rPr lang="en-US" sz="1400" dirty="0" err="1">
                <a:solidFill>
                  <a:srgbClr val="2B91AF"/>
                </a:solidFill>
                <a:latin typeface="Consolas" panose="020B0609020204030204" pitchFamily="49" charset="0"/>
              </a:rPr>
              <a:t>streamsize</a:t>
            </a:r>
            <a:r>
              <a:rPr lang="en-US" sz="1400" dirty="0">
                <a:solidFill>
                  <a:srgbClr val="000000"/>
                </a:solidFill>
                <a:latin typeface="Consolas" panose="020B0609020204030204" pitchFamily="49" charset="0"/>
              </a:rPr>
              <a:t>&gt;::max(), </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else</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	break</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grpSp>
        <p:nvGrpSpPr>
          <p:cNvPr id="13" name="Group 12"/>
          <p:cNvGrpSpPr/>
          <p:nvPr/>
        </p:nvGrpSpPr>
        <p:grpSpPr>
          <a:xfrm>
            <a:off x="337704" y="733424"/>
            <a:ext cx="11204114" cy="3365796"/>
            <a:chOff x="337704" y="733424"/>
            <a:chExt cx="11204114" cy="3365796"/>
          </a:xfrm>
        </p:grpSpPr>
        <p:sp>
          <p:nvSpPr>
            <p:cNvPr id="8" name="Rectangle 7"/>
            <p:cNvSpPr/>
            <p:nvPr/>
          </p:nvSpPr>
          <p:spPr>
            <a:xfrm>
              <a:off x="337704" y="1156395"/>
              <a:ext cx="5938404" cy="2942825"/>
            </a:xfrm>
            <a:prstGeom prst="rect">
              <a:avLst/>
            </a:prstGeom>
            <a:noFill/>
            <a:ln w="762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9" name="TextBox 8"/>
            <p:cNvSpPr txBox="1"/>
            <p:nvPr/>
          </p:nvSpPr>
          <p:spPr>
            <a:xfrm>
              <a:off x="7006186" y="733424"/>
              <a:ext cx="4535632" cy="1194090"/>
            </a:xfrm>
            <a:prstGeom prst="rect">
              <a:avLst/>
            </a:prstGeom>
            <a:solidFill>
              <a:schemeClr val="bg1"/>
            </a:solidFill>
            <a:ln w="762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vl6pPr>
                <a:defRPr>
                  <a:solidFill>
                    <a:schemeClr val="accent6"/>
                  </a:solidFill>
                </a:defRPr>
              </a:lvl6pPr>
              <a:lvl7pPr>
                <a:defRPr>
                  <a:solidFill>
                    <a:schemeClr val="accent6"/>
                  </a:solidFill>
                </a:defRPr>
              </a:lvl7pPr>
              <a:lvl8pPr>
                <a:defRPr>
                  <a:solidFill>
                    <a:schemeClr val="accent6"/>
                  </a:solidFill>
                </a:defRPr>
              </a:lvl8pPr>
              <a:lvl9pPr>
                <a:defRPr>
                  <a:solidFill>
                    <a:schemeClr val="accent6"/>
                  </a:solidFill>
                </a:defRPr>
              </a:lvl9pPr>
            </a:lstStyle>
            <a:p>
              <a:pPr algn="l"/>
              <a:r>
                <a:rPr lang="en-US" dirty="0">
                  <a:solidFill>
                    <a:schemeClr val="tx1"/>
                  </a:solidFill>
                </a:rPr>
                <a:t>There’s a lot of stuff happening here, but it’s really for one purpose:</a:t>
              </a:r>
            </a:p>
            <a:p>
              <a:pPr algn="l"/>
              <a:endParaRPr lang="en-US" dirty="0">
                <a:solidFill>
                  <a:schemeClr val="tx1"/>
                </a:solidFill>
              </a:endParaRPr>
            </a:p>
            <a:p>
              <a:pPr algn="l"/>
              <a:r>
                <a:rPr lang="en-US" b="1" dirty="0">
                  <a:solidFill>
                    <a:schemeClr val="tx1"/>
                  </a:solidFill>
                </a:rPr>
                <a:t>Get a number from a user</a:t>
              </a:r>
            </a:p>
          </p:txBody>
        </p:sp>
        <p:cxnSp>
          <p:nvCxnSpPr>
            <p:cNvPr id="11" name="Straight Connector 10"/>
            <p:cNvCxnSpPr>
              <a:stCxn id="9" idx="1"/>
            </p:cNvCxnSpPr>
            <p:nvPr/>
          </p:nvCxnSpPr>
          <p:spPr>
            <a:xfrm flipH="1">
              <a:off x="6276108" y="1330469"/>
              <a:ext cx="730078" cy="295708"/>
            </a:xfrm>
            <a:prstGeom prst="line">
              <a:avLst/>
            </a:prstGeom>
            <a:noFill/>
            <a:ln w="762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cxnSp>
      </p:grpSp>
      <p:sp>
        <p:nvSpPr>
          <p:cNvPr id="19" name="TextBox 18"/>
          <p:cNvSpPr txBox="1"/>
          <p:nvPr/>
        </p:nvSpPr>
        <p:spPr>
          <a:xfrm>
            <a:off x="7006186" y="2314600"/>
            <a:ext cx="3807864" cy="400110"/>
          </a:xfrm>
          <a:prstGeom prst="rect">
            <a:avLst/>
          </a:prstGeom>
          <a:solidFill>
            <a:schemeClr val="accent6"/>
          </a:solidFill>
          <a:ln w="38100">
            <a:solidFill>
              <a:schemeClr val="tx1"/>
            </a:solidFill>
          </a:ln>
        </p:spPr>
        <p:txBody>
          <a:bodyPr wrap="square" rtlCol="0">
            <a:spAutoFit/>
          </a:bodyPr>
          <a:lstStyle>
            <a:defPPr>
              <a:defRPr lang="en-US"/>
            </a:defPPr>
            <a:lvl1pPr>
              <a:defRPr sz="2400">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2000" dirty="0"/>
              <a:t>Why not turn it into a function?</a:t>
            </a:r>
          </a:p>
        </p:txBody>
      </p:sp>
    </p:spTree>
    <p:extLst>
      <p:ext uri="{BB962C8B-B14F-4D97-AF65-F5344CB8AC3E}">
        <p14:creationId xmlns:p14="http://schemas.microsoft.com/office/powerpoint/2010/main" val="187351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9436"/>
            <a:ext cx="8596668" cy="787977"/>
          </a:xfrm>
        </p:spPr>
        <p:txBody>
          <a:bodyPr/>
          <a:lstStyle/>
          <a:p>
            <a:r>
              <a:rPr lang="en-US" dirty="0"/>
              <a:t>Move code into functions</a:t>
            </a:r>
          </a:p>
        </p:txBody>
      </p:sp>
      <p:grpSp>
        <p:nvGrpSpPr>
          <p:cNvPr id="7" name="Group 6"/>
          <p:cNvGrpSpPr/>
          <p:nvPr/>
        </p:nvGrpSpPr>
        <p:grpSpPr>
          <a:xfrm>
            <a:off x="6094269" y="4807358"/>
            <a:ext cx="5761758" cy="707886"/>
            <a:chOff x="6057901" y="3499835"/>
            <a:chExt cx="5761758" cy="707886"/>
          </a:xfrm>
        </p:grpSpPr>
        <p:sp>
          <p:nvSpPr>
            <p:cNvPr id="5" name="Rectangle 4"/>
            <p:cNvSpPr/>
            <p:nvPr/>
          </p:nvSpPr>
          <p:spPr>
            <a:xfrm>
              <a:off x="7656368" y="3499835"/>
              <a:ext cx="4163291" cy="707886"/>
            </a:xfrm>
            <a:prstGeom prst="rect">
              <a:avLst/>
            </a:prstGeom>
            <a:solidFill>
              <a:schemeClr val="bg1">
                <a:lumMod val="95000"/>
              </a:schemeClr>
            </a:solidFill>
            <a:ln w="28575">
              <a:solidFill>
                <a:schemeClr val="tx1"/>
              </a:solidFill>
            </a:ln>
          </p:spPr>
          <p:txBody>
            <a:bodyPr wrap="square">
              <a:spAutoFit/>
            </a:bodyPr>
            <a:lstStyle/>
            <a:p>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value1 = </a:t>
              </a:r>
              <a:r>
                <a:rPr lang="en-US" sz="2000" dirty="0" err="1">
                  <a:solidFill>
                    <a:srgbClr val="000000"/>
                  </a:solidFill>
                  <a:latin typeface="Consolas" panose="020B0609020204030204" pitchFamily="49" charset="0"/>
                </a:rPr>
                <a:t>NumericInput</a:t>
              </a:r>
              <a:r>
                <a:rPr lang="en-US" sz="2000" dirty="0">
                  <a:solidFill>
                    <a:srgbClr val="000000"/>
                  </a:solidFill>
                  <a:latin typeface="Consolas" panose="020B0609020204030204" pitchFamily="49" charset="0"/>
                </a:rPr>
                <a:t>();</a:t>
              </a:r>
            </a:p>
            <a:p>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value2 = </a:t>
              </a:r>
              <a:r>
                <a:rPr lang="en-US" sz="2000" dirty="0" err="1">
                  <a:solidFill>
                    <a:srgbClr val="000000"/>
                  </a:solidFill>
                  <a:latin typeface="Consolas" panose="020B0609020204030204" pitchFamily="49" charset="0"/>
                </a:rPr>
                <a:t>NumericInput</a:t>
              </a:r>
              <a:r>
                <a:rPr lang="en-US" sz="2000" dirty="0">
                  <a:solidFill>
                    <a:srgbClr val="000000"/>
                  </a:solidFill>
                  <a:latin typeface="Consolas" panose="020B0609020204030204" pitchFamily="49" charset="0"/>
                </a:rPr>
                <a:t>();</a:t>
              </a:r>
            </a:p>
          </p:txBody>
        </p:sp>
        <p:sp>
          <p:nvSpPr>
            <p:cNvPr id="6" name="Right Arrow 5"/>
            <p:cNvSpPr/>
            <p:nvPr/>
          </p:nvSpPr>
          <p:spPr>
            <a:xfrm>
              <a:off x="6057901" y="3656846"/>
              <a:ext cx="1408834" cy="393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401782" y="1223930"/>
            <a:ext cx="5815445" cy="5478423"/>
          </a:xfrm>
          <a:prstGeom prst="rect">
            <a:avLst/>
          </a:prstGeom>
          <a:solidFill>
            <a:schemeClr val="bg1">
              <a:lumMod val="95000"/>
            </a:schemeClr>
          </a:solidFill>
          <a:ln w="28575">
            <a:solidFill>
              <a:schemeClr val="tx1"/>
            </a:solidFill>
          </a:ln>
        </p:spPr>
        <p:txBody>
          <a:bodyPr wrap="square">
            <a:spAutoFit/>
          </a:bodyPr>
          <a:lstStyle/>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value1;</a:t>
            </a:r>
          </a:p>
          <a:p>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 {</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an numeric value: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value1;</a:t>
            </a:r>
          </a:p>
          <a:p>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"Bad value entered."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cin.clear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cin.ignore</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numeric_limits</a:t>
            </a:r>
            <a:r>
              <a:rPr lang="en-US" sz="1400" dirty="0">
                <a:solidFill>
                  <a:srgbClr val="000000"/>
                </a:solidFill>
                <a:latin typeface="Consolas" panose="020B0609020204030204" pitchFamily="49" charset="0"/>
              </a:rPr>
              <a:t>&lt;</a:t>
            </a:r>
            <a:r>
              <a:rPr lang="en-US" sz="1400" dirty="0" err="1">
                <a:solidFill>
                  <a:srgbClr val="2B91AF"/>
                </a:solidFill>
                <a:latin typeface="Consolas" panose="020B0609020204030204" pitchFamily="49" charset="0"/>
              </a:rPr>
              <a:t>streamsize</a:t>
            </a:r>
            <a:r>
              <a:rPr lang="en-US" sz="1400" dirty="0">
                <a:solidFill>
                  <a:srgbClr val="000000"/>
                </a:solidFill>
                <a:latin typeface="Consolas" panose="020B0609020204030204" pitchFamily="49" charset="0"/>
              </a:rPr>
              <a:t>&gt;::max(), </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else</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	break</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value2;</a:t>
            </a:r>
          </a:p>
          <a:p>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 {</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an numeric value: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value2;</a:t>
            </a:r>
          </a:p>
          <a:p>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"Bad value entered."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cin.clear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cin.ignore</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numeric_limits</a:t>
            </a:r>
            <a:r>
              <a:rPr lang="en-US" sz="1400" dirty="0">
                <a:solidFill>
                  <a:srgbClr val="000000"/>
                </a:solidFill>
                <a:latin typeface="Consolas" panose="020B0609020204030204" pitchFamily="49" charset="0"/>
              </a:rPr>
              <a:t>&lt;</a:t>
            </a:r>
            <a:r>
              <a:rPr lang="en-US" sz="1400" dirty="0" err="1">
                <a:solidFill>
                  <a:srgbClr val="2B91AF"/>
                </a:solidFill>
                <a:latin typeface="Consolas" panose="020B0609020204030204" pitchFamily="49" charset="0"/>
              </a:rPr>
              <a:t>streamsize</a:t>
            </a:r>
            <a:r>
              <a:rPr lang="en-US" sz="1400" dirty="0">
                <a:solidFill>
                  <a:srgbClr val="000000"/>
                </a:solidFill>
                <a:latin typeface="Consolas" panose="020B0609020204030204" pitchFamily="49" charset="0"/>
              </a:rPr>
              <a:t>&gt;::max(), </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else</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	break</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
        <p:nvSpPr>
          <p:cNvPr id="15" name="Rectangle 14"/>
          <p:cNvSpPr/>
          <p:nvPr/>
        </p:nvSpPr>
        <p:spPr>
          <a:xfrm>
            <a:off x="6094268" y="1087575"/>
            <a:ext cx="5995555" cy="3539430"/>
          </a:xfrm>
          <a:prstGeom prst="rect">
            <a:avLst/>
          </a:prstGeom>
          <a:solidFill>
            <a:schemeClr val="bg1">
              <a:lumMod val="95000"/>
            </a:schemeClr>
          </a:solidFill>
          <a:ln w="28575">
            <a:solidFill>
              <a:schemeClr val="tx1"/>
            </a:solidFill>
          </a:ln>
        </p:spPr>
        <p:txBody>
          <a:bodyPr wrap="square">
            <a:spAutoFit/>
          </a:bodyPr>
          <a:lstStyle/>
          <a:p>
            <a:pPr defTabSz="228600"/>
            <a:r>
              <a:rPr lang="en-US" sz="1400" dirty="0" err="1">
                <a:solidFill>
                  <a:srgbClr val="0000FF"/>
                </a:solidFill>
                <a:latin typeface="Consolas" panose="020B0609020204030204" pitchFamily="49" charset="0"/>
              </a:rPr>
              <a:t>int</a:t>
            </a:r>
            <a:r>
              <a:rPr lang="en-US" sz="1400" dirty="0">
                <a:solidFill>
                  <a:srgbClr val="0000FF"/>
                </a:solidFill>
                <a:latin typeface="Consolas" panose="020B0609020204030204" pitchFamily="49" charset="0"/>
              </a:rPr>
              <a:t> </a:t>
            </a:r>
            <a:r>
              <a:rPr lang="en-US" sz="1400" dirty="0" err="1">
                <a:solidFill>
                  <a:srgbClr val="000000"/>
                </a:solidFill>
                <a:latin typeface="Consolas" panose="020B0609020204030204" pitchFamily="49" charset="0"/>
              </a:rPr>
              <a:t>NumericInput</a:t>
            </a:r>
            <a:r>
              <a:rPr lang="en-US" sz="1400" dirty="0">
                <a:solidFill>
                  <a:srgbClr val="000000"/>
                </a:solidFill>
                <a:latin typeface="Consolas" panose="020B0609020204030204" pitchFamily="49" charset="0"/>
              </a:rPr>
              <a:t>()</a:t>
            </a:r>
          </a:p>
          <a:p>
            <a:pPr defTabSz="228600"/>
            <a:r>
              <a:rPr lang="en-US" sz="1400" dirty="0">
                <a:solidFill>
                  <a:srgbClr val="000000"/>
                </a:solidFill>
                <a:latin typeface="Consolas" panose="020B0609020204030204" pitchFamily="49" charset="0"/>
              </a:rPr>
              <a:t>{</a:t>
            </a:r>
          </a:p>
          <a:p>
            <a:pPr defTabSz="228600"/>
            <a:r>
              <a:rPr lang="en-US" sz="1400" dirty="0">
                <a:solidFill>
                  <a:srgbClr val="0000FF"/>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value;</a:t>
            </a:r>
          </a:p>
          <a:p>
            <a:pPr defTabSz="228600"/>
            <a:r>
              <a:rPr lang="en-US" sz="1400" dirty="0">
                <a:solidFill>
                  <a:srgbClr val="0000FF"/>
                </a:solidFill>
                <a:latin typeface="Consolas" panose="020B0609020204030204" pitchFamily="49" charset="0"/>
              </a:rPr>
              <a:t>	while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 {</a:t>
            </a:r>
          </a:p>
          <a:p>
            <a:pPr defTabSz="228600"/>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an numeric value: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defTabSz="228600"/>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value2;</a:t>
            </a:r>
          </a:p>
          <a:p>
            <a:pPr defTabSz="228600"/>
            <a:r>
              <a:rPr lang="en-US" sz="1400" dirty="0">
                <a:solidFill>
                  <a:srgbClr val="0000FF"/>
                </a:solidFill>
                <a:latin typeface="Consolas" panose="020B0609020204030204" pitchFamily="49" charset="0"/>
              </a:rPr>
              <a:t>		if</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p>
          <a:p>
            <a:pPr defTabSz="228600"/>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"Bad value entered."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defTabSz="228600"/>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cin.clear</a:t>
            </a:r>
            <a:r>
              <a:rPr lang="en-US" sz="1400" dirty="0">
                <a:solidFill>
                  <a:srgbClr val="000000"/>
                </a:solidFill>
                <a:latin typeface="Consolas" panose="020B0609020204030204" pitchFamily="49" charset="0"/>
              </a:rPr>
              <a:t>();</a:t>
            </a:r>
          </a:p>
          <a:p>
            <a:pPr defTabSz="228600"/>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cin.ignore</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numeric_limits</a:t>
            </a:r>
            <a:r>
              <a:rPr lang="en-US" sz="1400" dirty="0">
                <a:solidFill>
                  <a:srgbClr val="000000"/>
                </a:solidFill>
                <a:latin typeface="Consolas" panose="020B0609020204030204" pitchFamily="49" charset="0"/>
              </a:rPr>
              <a:t>&lt;</a:t>
            </a:r>
            <a:r>
              <a:rPr lang="en-US" sz="1400" dirty="0" err="1">
                <a:solidFill>
                  <a:srgbClr val="2B91AF"/>
                </a:solidFill>
                <a:latin typeface="Consolas" panose="020B0609020204030204" pitchFamily="49" charset="0"/>
              </a:rPr>
              <a:t>streamsize</a:t>
            </a:r>
            <a:r>
              <a:rPr lang="en-US" sz="1400" dirty="0">
                <a:solidFill>
                  <a:srgbClr val="000000"/>
                </a:solidFill>
                <a:latin typeface="Consolas" panose="020B0609020204030204" pitchFamily="49" charset="0"/>
              </a:rPr>
              <a:t>&gt;::max(), </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a:t>
            </a:r>
          </a:p>
          <a:p>
            <a:pPr defTabSz="228600"/>
            <a:r>
              <a:rPr lang="en-US" sz="1400" dirty="0">
                <a:solidFill>
                  <a:srgbClr val="000000"/>
                </a:solidFill>
                <a:latin typeface="Consolas" panose="020B0609020204030204" pitchFamily="49" charset="0"/>
              </a:rPr>
              <a:t>		}</a:t>
            </a:r>
          </a:p>
          <a:p>
            <a:pPr defTabSz="228600"/>
            <a:r>
              <a:rPr lang="en-US" sz="1400" dirty="0">
                <a:solidFill>
                  <a:srgbClr val="0000FF"/>
                </a:solidFill>
                <a:latin typeface="Consolas" panose="020B0609020204030204" pitchFamily="49" charset="0"/>
              </a:rPr>
              <a:t>		else</a:t>
            </a:r>
            <a:endParaRPr lang="en-US" sz="1400" dirty="0">
              <a:solidFill>
                <a:srgbClr val="000000"/>
              </a:solidFill>
              <a:latin typeface="Consolas" panose="020B0609020204030204" pitchFamily="49" charset="0"/>
            </a:endParaRPr>
          </a:p>
          <a:p>
            <a:pPr defTabSz="228600"/>
            <a:r>
              <a:rPr lang="en-US" sz="1400" dirty="0">
                <a:solidFill>
                  <a:srgbClr val="0000FF"/>
                </a:solidFill>
                <a:latin typeface="Consolas" panose="020B0609020204030204" pitchFamily="49" charset="0"/>
              </a:rPr>
              <a:t>			break</a:t>
            </a:r>
            <a:r>
              <a:rPr lang="en-US" sz="1400" dirty="0">
                <a:solidFill>
                  <a:srgbClr val="000000"/>
                </a:solidFill>
                <a:latin typeface="Consolas" panose="020B0609020204030204" pitchFamily="49" charset="0"/>
              </a:rPr>
              <a:t>;</a:t>
            </a:r>
          </a:p>
          <a:p>
            <a:pPr defTabSz="228600"/>
            <a:r>
              <a:rPr lang="en-US" sz="1400" dirty="0">
                <a:solidFill>
                  <a:srgbClr val="000000"/>
                </a:solidFill>
                <a:latin typeface="Consolas" panose="020B0609020204030204" pitchFamily="49" charset="0"/>
              </a:rPr>
              <a:t>	}</a:t>
            </a:r>
          </a:p>
          <a:p>
            <a:pPr defTabSz="228600"/>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value;</a:t>
            </a:r>
          </a:p>
          <a:p>
            <a:pPr defTabSz="228600"/>
            <a:r>
              <a:rPr lang="en-US" sz="1400" dirty="0">
                <a:solidFill>
                  <a:srgbClr val="000000"/>
                </a:solidFill>
                <a:latin typeface="Consolas" panose="020B0609020204030204" pitchFamily="49" charset="0"/>
              </a:rPr>
              <a:t>}</a:t>
            </a:r>
            <a:endParaRPr lang="en-US" sz="1400" dirty="0"/>
          </a:p>
        </p:txBody>
      </p:sp>
      <p:grpSp>
        <p:nvGrpSpPr>
          <p:cNvPr id="17" name="Group 16"/>
          <p:cNvGrpSpPr/>
          <p:nvPr/>
        </p:nvGrpSpPr>
        <p:grpSpPr>
          <a:xfrm>
            <a:off x="6743700" y="5718940"/>
            <a:ext cx="5112327" cy="1030207"/>
            <a:chOff x="6743700" y="5718940"/>
            <a:chExt cx="5112327" cy="1030207"/>
          </a:xfrm>
        </p:grpSpPr>
        <p:sp>
          <p:nvSpPr>
            <p:cNvPr id="14" name="Rectangle 13"/>
            <p:cNvSpPr/>
            <p:nvPr/>
          </p:nvSpPr>
          <p:spPr>
            <a:xfrm>
              <a:off x="6934971" y="5718940"/>
              <a:ext cx="4921056" cy="369332"/>
            </a:xfrm>
            <a:prstGeom prst="rect">
              <a:avLst/>
            </a:prstGeom>
            <a:solidFill>
              <a:schemeClr val="accent6"/>
            </a:solidFill>
            <a:ln w="38100">
              <a:solidFill>
                <a:schemeClr val="tx1"/>
              </a:solidFill>
            </a:ln>
          </p:spPr>
          <p:txBody>
            <a:bodyPr wrap="square" rtlCol="0">
              <a:spAutoFit/>
            </a:bodyPr>
            <a:lstStyle/>
            <a:p>
              <a:r>
                <a:rPr lang="en-US" dirty="0">
                  <a:solidFill>
                    <a:schemeClr val="bg1"/>
                  </a:solidFill>
                </a:rPr>
                <a:t>Same results, but your code is more readable</a:t>
              </a:r>
            </a:p>
          </p:txBody>
        </p:sp>
        <p:sp>
          <p:nvSpPr>
            <p:cNvPr id="16" name="Rectangle 15"/>
            <p:cNvSpPr/>
            <p:nvPr/>
          </p:nvSpPr>
          <p:spPr>
            <a:xfrm>
              <a:off x="6743700" y="6102816"/>
              <a:ext cx="5112327" cy="646331"/>
            </a:xfrm>
            <a:prstGeom prst="rect">
              <a:avLst/>
            </a:prstGeom>
            <a:solidFill>
              <a:schemeClr val="accent6"/>
            </a:solidFill>
            <a:ln w="38100">
              <a:solidFill>
                <a:schemeClr val="tx1"/>
              </a:solidFill>
            </a:ln>
          </p:spPr>
          <p:txBody>
            <a:bodyPr wrap="square" rtlCol="0">
              <a:spAutoFit/>
            </a:bodyPr>
            <a:lstStyle/>
            <a:p>
              <a:r>
                <a:rPr lang="en-US" dirty="0">
                  <a:solidFill>
                    <a:schemeClr val="bg1"/>
                  </a:solidFill>
                </a:rPr>
                <a:t>Also… these two lines are much easier to write! Ever need to do this again, elsewhere? Easy!</a:t>
              </a:r>
            </a:p>
          </p:txBody>
        </p:sp>
      </p:grpSp>
      <p:sp>
        <p:nvSpPr>
          <p:cNvPr id="18" name="TextBox 17"/>
          <p:cNvSpPr txBox="1"/>
          <p:nvPr/>
        </p:nvSpPr>
        <p:spPr>
          <a:xfrm>
            <a:off x="6217227" y="617425"/>
            <a:ext cx="2964873" cy="400110"/>
          </a:xfrm>
          <a:prstGeom prst="rect">
            <a:avLst/>
          </a:prstGeom>
          <a:solidFill>
            <a:schemeClr val="accent6"/>
          </a:solidFill>
          <a:ln w="38100">
            <a:solidFill>
              <a:schemeClr val="tx1"/>
            </a:solidFill>
          </a:ln>
        </p:spPr>
        <p:txBody>
          <a:bodyPr wrap="square" rtlCol="0">
            <a:spAutoFit/>
          </a:bodyPr>
          <a:lstStyle>
            <a:defPPr>
              <a:defRPr lang="en-US"/>
            </a:defPPr>
            <a:lvl1pPr>
              <a:defRPr sz="2400">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2000" dirty="0"/>
              <a:t>Refactor into a function</a:t>
            </a:r>
          </a:p>
        </p:txBody>
      </p:sp>
    </p:spTree>
    <p:extLst>
      <p:ext uri="{BB962C8B-B14F-4D97-AF65-F5344CB8AC3E}">
        <p14:creationId xmlns:p14="http://schemas.microsoft.com/office/powerpoint/2010/main" val="199877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325"/>
          </a:xfrm>
        </p:spPr>
        <p:txBody>
          <a:bodyPr/>
          <a:lstStyle/>
          <a:p>
            <a:r>
              <a:rPr lang="en-US" dirty="0"/>
              <a:t>It’s a book</a:t>
            </a:r>
          </a:p>
        </p:txBody>
      </p:sp>
      <p:pic>
        <p:nvPicPr>
          <p:cNvPr id="1026" name="Picture 2" descr="Image result for clean code 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1590675"/>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38699" y="1933575"/>
            <a:ext cx="4905376" cy="830997"/>
          </a:xfrm>
          <a:prstGeom prst="rect">
            <a:avLst/>
          </a:prstGeom>
          <a:noFill/>
        </p:spPr>
        <p:txBody>
          <a:bodyPr wrap="square" rtlCol="0">
            <a:spAutoFit/>
          </a:bodyPr>
          <a:lstStyle/>
          <a:p>
            <a:r>
              <a:rPr lang="en-US" sz="2400" dirty="0"/>
              <a:t>Not about how to write code, but how to write readable code</a:t>
            </a:r>
          </a:p>
        </p:txBody>
      </p:sp>
      <p:sp>
        <p:nvSpPr>
          <p:cNvPr id="7" name="TextBox 6"/>
          <p:cNvSpPr txBox="1"/>
          <p:nvPr/>
        </p:nvSpPr>
        <p:spPr>
          <a:xfrm>
            <a:off x="4838699" y="2894915"/>
            <a:ext cx="4905376" cy="830997"/>
          </a:xfrm>
          <a:prstGeom prst="rect">
            <a:avLst/>
          </a:prstGeom>
          <a:noFill/>
        </p:spPr>
        <p:txBody>
          <a:bodyPr wrap="square" rtlCol="0">
            <a:spAutoFit/>
          </a:bodyPr>
          <a:lstStyle/>
          <a:p>
            <a:r>
              <a:rPr lang="en-US" sz="2400" dirty="0"/>
              <a:t>Code you (or someone else!) can easily modify later</a:t>
            </a:r>
          </a:p>
        </p:txBody>
      </p:sp>
    </p:spTree>
    <p:extLst>
      <p:ext uri="{BB962C8B-B14F-4D97-AF65-F5344CB8AC3E}">
        <p14:creationId xmlns:p14="http://schemas.microsoft.com/office/powerpoint/2010/main" val="1442205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5918"/>
            <a:ext cx="8596668" cy="676275"/>
          </a:xfrm>
        </p:spPr>
        <p:txBody>
          <a:bodyPr/>
          <a:lstStyle/>
          <a:p>
            <a:r>
              <a:rPr lang="en-US" dirty="0"/>
              <a:t>Another Example</a:t>
            </a:r>
          </a:p>
        </p:txBody>
      </p:sp>
      <p:sp>
        <p:nvSpPr>
          <p:cNvPr id="4" name="Rectangle 3"/>
          <p:cNvSpPr/>
          <p:nvPr/>
        </p:nvSpPr>
        <p:spPr>
          <a:xfrm>
            <a:off x="677334" y="1134912"/>
            <a:ext cx="8523816" cy="1569660"/>
          </a:xfrm>
          <a:prstGeom prst="rect">
            <a:avLst/>
          </a:prstGeom>
        </p:spPr>
        <p:txBody>
          <a:bodyPr wrap="square">
            <a:spAutoFit/>
          </a:bodyPr>
          <a:lstStyle/>
          <a:p>
            <a:r>
              <a:rPr lang="nl-NL" sz="2400" dirty="0">
                <a:solidFill>
                  <a:srgbClr val="2B91AF"/>
                </a:solidFill>
                <a:latin typeface="Consolas" panose="020B0609020204030204" pitchFamily="49" charset="0"/>
              </a:rPr>
              <a:t>Student</a:t>
            </a:r>
            <a:r>
              <a:rPr lang="nl-NL" sz="2400" dirty="0">
                <a:solidFill>
                  <a:srgbClr val="000000"/>
                </a:solidFill>
                <a:latin typeface="Consolas" panose="020B0609020204030204" pitchFamily="49" charset="0"/>
              </a:rPr>
              <a:t> student(</a:t>
            </a:r>
            <a:r>
              <a:rPr lang="nl-NL" sz="2400" dirty="0">
                <a:solidFill>
                  <a:srgbClr val="A31515"/>
                </a:solidFill>
                <a:latin typeface="Consolas" panose="020B0609020204030204" pitchFamily="49" charset="0"/>
              </a:rPr>
              <a:t>"J. Kirk"</a:t>
            </a:r>
            <a:r>
              <a:rPr lang="nl-NL" sz="2400" dirty="0">
                <a:solidFill>
                  <a:srgbClr val="000000"/>
                </a:solidFill>
                <a:latin typeface="Consolas" panose="020B0609020204030204" pitchFamily="49" charset="0"/>
              </a:rPr>
              <a:t>, 41, 3.6);</a:t>
            </a:r>
          </a:p>
          <a:p>
            <a:r>
              <a:rPr lang="nl-NL" sz="2400" dirty="0">
                <a:solidFill>
                  <a:srgbClr val="2B91AF"/>
                </a:solidFill>
                <a:latin typeface="Consolas" panose="020B0609020204030204" pitchFamily="49" charset="0"/>
              </a:rPr>
              <a:t>Student</a:t>
            </a:r>
            <a:r>
              <a:rPr lang="nl-NL" sz="2400" dirty="0">
                <a:solidFill>
                  <a:srgbClr val="000000"/>
                </a:solidFill>
                <a:latin typeface="Consolas" panose="020B0609020204030204" pitchFamily="49" charset="0"/>
              </a:rPr>
              <a:t> student2(</a:t>
            </a:r>
            <a:r>
              <a:rPr lang="nl-NL" sz="2400" dirty="0">
                <a:solidFill>
                  <a:srgbClr val="A31515"/>
                </a:solidFill>
                <a:latin typeface="Consolas" panose="020B0609020204030204" pitchFamily="49" charset="0"/>
              </a:rPr>
              <a:t>"S. Pock"</a:t>
            </a:r>
            <a:r>
              <a:rPr lang="nl-NL" sz="2400" dirty="0">
                <a:solidFill>
                  <a:srgbClr val="000000"/>
                </a:solidFill>
                <a:latin typeface="Consolas" panose="020B0609020204030204" pitchFamily="49" charset="0"/>
              </a:rPr>
              <a:t>, 162, 4.12);</a:t>
            </a:r>
          </a:p>
          <a:p>
            <a:r>
              <a:rPr lang="en-US" sz="2400" dirty="0">
                <a:solidFill>
                  <a:srgbClr val="2B91AF"/>
                </a:solidFill>
                <a:latin typeface="Consolas" panose="020B0609020204030204" pitchFamily="49" charset="0"/>
              </a:rPr>
              <a:t>Student</a:t>
            </a:r>
            <a:r>
              <a:rPr lang="en-US" sz="2400" dirty="0">
                <a:solidFill>
                  <a:srgbClr val="000000"/>
                </a:solidFill>
                <a:latin typeface="Consolas" panose="020B0609020204030204" pitchFamily="49" charset="0"/>
              </a:rPr>
              <a:t> student3(</a:t>
            </a:r>
            <a:r>
              <a:rPr lang="en-US" sz="2400" dirty="0">
                <a:solidFill>
                  <a:srgbClr val="A31515"/>
                </a:solidFill>
                <a:latin typeface="Consolas" panose="020B0609020204030204" pitchFamily="49" charset="0"/>
              </a:rPr>
              <a:t>"J. Picard"</a:t>
            </a:r>
            <a:r>
              <a:rPr lang="en-US" sz="2400" dirty="0">
                <a:solidFill>
                  <a:srgbClr val="000000"/>
                </a:solidFill>
                <a:latin typeface="Consolas" panose="020B0609020204030204" pitchFamily="49" charset="0"/>
              </a:rPr>
              <a:t>, 58, 3.94);</a:t>
            </a:r>
          </a:p>
          <a:p>
            <a:r>
              <a:rPr lang="en-US" sz="2400" dirty="0">
                <a:solidFill>
                  <a:srgbClr val="008000"/>
                </a:solidFill>
                <a:latin typeface="Consolas" panose="020B0609020204030204" pitchFamily="49" charset="0"/>
              </a:rPr>
              <a:t>// Etc… So many variables…</a:t>
            </a:r>
          </a:p>
        </p:txBody>
      </p:sp>
      <p:sp>
        <p:nvSpPr>
          <p:cNvPr id="6" name="Rectangle 5"/>
          <p:cNvSpPr/>
          <p:nvPr/>
        </p:nvSpPr>
        <p:spPr>
          <a:xfrm>
            <a:off x="677333" y="2917292"/>
            <a:ext cx="9490172" cy="3785652"/>
          </a:xfrm>
          <a:prstGeom prst="rect">
            <a:avLst/>
          </a:prstGeom>
        </p:spPr>
        <p:txBody>
          <a:bodyPr wrap="square">
            <a:spAutoFit/>
          </a:bodyPr>
          <a:lstStyle/>
          <a:p>
            <a:r>
              <a:rPr lang="en-US" sz="2400" dirty="0">
                <a:solidFill>
                  <a:srgbClr val="008000"/>
                </a:solidFill>
                <a:latin typeface="Consolas" panose="020B0609020204030204" pitchFamily="49" charset="0"/>
              </a:rPr>
              <a:t>// Vector to the rescue—one course to hold them all!</a:t>
            </a:r>
            <a:endParaRPr lang="en-US"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Student</a:t>
            </a:r>
            <a:r>
              <a:rPr lang="en-US" sz="2400" dirty="0">
                <a:solidFill>
                  <a:srgbClr val="000000"/>
                </a:solidFill>
                <a:latin typeface="Consolas" panose="020B0609020204030204" pitchFamily="49" charset="0"/>
              </a:rPr>
              <a:t>&gt; cop3503;</a:t>
            </a:r>
            <a:endParaRPr lang="en-US" sz="2400" dirty="0">
              <a:solidFill>
                <a:srgbClr val="008000"/>
              </a:solidFill>
              <a:latin typeface="Consolas" panose="020B0609020204030204" pitchFamily="49" charset="0"/>
            </a:endParaRPr>
          </a:p>
          <a:p>
            <a:r>
              <a:rPr lang="en-US" sz="2400" dirty="0">
                <a:solidFill>
                  <a:srgbClr val="000000"/>
                </a:solidFill>
                <a:latin typeface="Consolas" panose="020B0609020204030204" pitchFamily="49" charset="0"/>
              </a:rPr>
              <a:t>cop3503.push_back(</a:t>
            </a:r>
            <a:r>
              <a:rPr lang="en-US" sz="2400" dirty="0">
                <a:solidFill>
                  <a:srgbClr val="2B91AF"/>
                </a:solidFill>
                <a:latin typeface="Consolas" panose="020B0609020204030204" pitchFamily="49" charset="0"/>
              </a:rPr>
              <a:t>Student</a:t>
            </a:r>
            <a:r>
              <a:rPr lang="nl-NL" sz="2400" dirty="0">
                <a:solidFill>
                  <a:srgbClr val="000000"/>
                </a:solidFill>
                <a:latin typeface="Consolas" panose="020B0609020204030204" pitchFamily="49" charset="0"/>
              </a:rPr>
              <a:t>(</a:t>
            </a:r>
            <a:r>
              <a:rPr lang="nl-NL" sz="2400" dirty="0">
                <a:solidFill>
                  <a:srgbClr val="A31515"/>
                </a:solidFill>
                <a:latin typeface="Consolas" panose="020B0609020204030204" pitchFamily="49" charset="0"/>
              </a:rPr>
              <a:t>"J. Kirk"</a:t>
            </a:r>
            <a:r>
              <a:rPr lang="nl-NL" sz="2400" dirty="0">
                <a:solidFill>
                  <a:srgbClr val="000000"/>
                </a:solidFill>
                <a:latin typeface="Consolas" panose="020B0609020204030204" pitchFamily="49" charset="0"/>
              </a:rPr>
              <a:t>, 41, 3.6));</a:t>
            </a:r>
          </a:p>
          <a:p>
            <a:r>
              <a:rPr lang="en-US" sz="2400" dirty="0">
                <a:solidFill>
                  <a:srgbClr val="000000"/>
                </a:solidFill>
                <a:latin typeface="Consolas" panose="020B0609020204030204" pitchFamily="49" charset="0"/>
              </a:rPr>
              <a:t>cop3503.push_back(</a:t>
            </a:r>
            <a:r>
              <a:rPr lang="en-US" sz="2400" dirty="0">
                <a:solidFill>
                  <a:srgbClr val="2B91AF"/>
                </a:solidFill>
                <a:latin typeface="Consolas" panose="020B0609020204030204" pitchFamily="49" charset="0"/>
              </a:rPr>
              <a:t>Student</a:t>
            </a:r>
            <a:r>
              <a:rPr lang="nl-NL" sz="2400" dirty="0">
                <a:solidFill>
                  <a:srgbClr val="000000"/>
                </a:solidFill>
                <a:latin typeface="Consolas" panose="020B0609020204030204" pitchFamily="49" charset="0"/>
              </a:rPr>
              <a:t>(</a:t>
            </a:r>
            <a:r>
              <a:rPr lang="nl-NL" sz="2400" dirty="0">
                <a:solidFill>
                  <a:srgbClr val="A31515"/>
                </a:solidFill>
                <a:latin typeface="Consolas" panose="020B0609020204030204" pitchFamily="49" charset="0"/>
              </a:rPr>
              <a:t>"S. Pock"</a:t>
            </a:r>
            <a:r>
              <a:rPr lang="nl-NL" sz="2400" dirty="0">
                <a:solidFill>
                  <a:srgbClr val="000000"/>
                </a:solidFill>
                <a:latin typeface="Consolas" panose="020B0609020204030204" pitchFamily="49" charset="0"/>
              </a:rPr>
              <a:t>, 162, 4.12));</a:t>
            </a:r>
          </a:p>
          <a:p>
            <a:r>
              <a:rPr lang="en-US" sz="2400" dirty="0">
                <a:solidFill>
                  <a:srgbClr val="000000"/>
                </a:solidFill>
                <a:latin typeface="Consolas" panose="020B0609020204030204" pitchFamily="49" charset="0"/>
              </a:rPr>
              <a:t>cop3503.push_back(</a:t>
            </a:r>
            <a:r>
              <a:rPr lang="en-US" sz="2400" dirty="0">
                <a:solidFill>
                  <a:srgbClr val="2B91AF"/>
                </a:solidFill>
                <a:latin typeface="Consolas" panose="020B0609020204030204" pitchFamily="49" charset="0"/>
              </a:rPr>
              <a:t>Student</a:t>
            </a:r>
            <a:r>
              <a:rPr lang="nl-NL"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"J. Picard"</a:t>
            </a:r>
            <a:r>
              <a:rPr lang="en-US" sz="2400" dirty="0">
                <a:solidFill>
                  <a:srgbClr val="000000"/>
                </a:solidFill>
                <a:latin typeface="Consolas" panose="020B0609020204030204" pitchFamily="49" charset="0"/>
              </a:rPr>
              <a:t>, 58, 3.94</a:t>
            </a:r>
            <a:r>
              <a:rPr lang="nl-NL" sz="2400" dirty="0">
                <a:solidFill>
                  <a:srgbClr val="000000"/>
                </a:solidFill>
                <a:latin typeface="Consolas" panose="020B0609020204030204" pitchFamily="49" charset="0"/>
              </a:rPr>
              <a:t>));</a:t>
            </a:r>
          </a:p>
          <a:p>
            <a:endParaRPr lang="en-US" sz="2400" dirty="0">
              <a:solidFill>
                <a:srgbClr val="008000"/>
              </a:solidFill>
              <a:latin typeface="Consolas" panose="020B0609020204030204" pitchFamily="49" charset="0"/>
            </a:endParaRPr>
          </a:p>
          <a:p>
            <a:r>
              <a:rPr lang="en-US" sz="2400" dirty="0">
                <a:solidFill>
                  <a:srgbClr val="008000"/>
                </a:solidFill>
                <a:latin typeface="Consolas" panose="020B0609020204030204" pitchFamily="49" charset="0"/>
              </a:rPr>
              <a:t>// What about more courses?</a:t>
            </a:r>
          </a:p>
          <a:p>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Student</a:t>
            </a:r>
            <a:r>
              <a:rPr lang="en-US" sz="2400" dirty="0">
                <a:solidFill>
                  <a:srgbClr val="000000"/>
                </a:solidFill>
                <a:latin typeface="Consolas" panose="020B0609020204030204" pitchFamily="49" charset="0"/>
              </a:rPr>
              <a:t>&gt; cop3502;</a:t>
            </a:r>
            <a:r>
              <a:rPr lang="en-US" sz="2400" dirty="0">
                <a:solidFill>
                  <a:srgbClr val="008000"/>
                </a:solidFill>
                <a:latin typeface="Consolas" panose="020B0609020204030204" pitchFamily="49" charset="0"/>
              </a:rPr>
              <a:t> // Another course</a:t>
            </a:r>
            <a:endParaRPr lang="en-US" sz="2400" dirty="0"/>
          </a:p>
          <a:p>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Student</a:t>
            </a:r>
            <a:r>
              <a:rPr lang="en-US" sz="2400" dirty="0">
                <a:solidFill>
                  <a:srgbClr val="000000"/>
                </a:solidFill>
                <a:latin typeface="Consolas" panose="020B0609020204030204" pitchFamily="49" charset="0"/>
              </a:rPr>
              <a:t>&gt; cen3031;</a:t>
            </a:r>
            <a:r>
              <a:rPr lang="en-US" sz="2400" dirty="0">
                <a:solidFill>
                  <a:srgbClr val="008000"/>
                </a:solidFill>
                <a:latin typeface="Consolas" panose="020B0609020204030204" pitchFamily="49" charset="0"/>
              </a:rPr>
              <a:t> // ANOTHER course</a:t>
            </a:r>
          </a:p>
          <a:p>
            <a:pPr lvl="0"/>
            <a:r>
              <a:rPr lang="en-US" sz="2400" dirty="0">
                <a:solidFill>
                  <a:srgbClr val="008000"/>
                </a:solidFill>
                <a:latin typeface="Consolas" panose="020B0609020204030204" pitchFamily="49" charset="0"/>
              </a:rPr>
              <a:t>// Ugh, so many variables! Time for another vector!</a:t>
            </a:r>
          </a:p>
        </p:txBody>
      </p:sp>
    </p:spTree>
    <p:extLst>
      <p:ext uri="{BB962C8B-B14F-4D97-AF65-F5344CB8AC3E}">
        <p14:creationId xmlns:p14="http://schemas.microsoft.com/office/powerpoint/2010/main" val="84336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500"/>
                                        <p:tgtEl>
                                          <p:spTgt spid="6">
                                            <p:txEl>
                                              <p:p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500"/>
                                        <p:tgtEl>
                                          <p:spTgt spid="6">
                                            <p:txEl>
                                              <p:pRg st="2" end="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500"/>
                                        <p:tgtEl>
                                          <p:spTgt spid="6">
                                            <p:txEl>
                                              <p:pRg st="3" end="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fade">
                                      <p:cBhvr>
                                        <p:cTn id="47" dur="500"/>
                                        <p:tgtEl>
                                          <p:spTgt spid="6">
                                            <p:txEl>
                                              <p:pRg st="7" end="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8" end="8"/>
                                            </p:txEl>
                                          </p:spTgt>
                                        </p:tgtEl>
                                        <p:attrNameLst>
                                          <p:attrName>style.visibility</p:attrName>
                                        </p:attrNameLst>
                                      </p:cBhvr>
                                      <p:to>
                                        <p:strVal val="visible"/>
                                      </p:to>
                                    </p:set>
                                    <p:animEffect transition="in" filter="fade">
                                      <p:cBhvr>
                                        <p:cTn id="50" dur="500"/>
                                        <p:tgtEl>
                                          <p:spTgt spid="6">
                                            <p:txEl>
                                              <p:pRg st="8" end="8"/>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Effect transition="in" filter="fade">
                                      <p:cBhvr>
                                        <p:cTn id="53"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750"/>
          </a:xfrm>
        </p:spPr>
        <p:txBody>
          <a:bodyPr/>
          <a:lstStyle/>
          <a:p>
            <a:r>
              <a:rPr lang="en-US" dirty="0"/>
              <a:t>Another Example</a:t>
            </a:r>
          </a:p>
        </p:txBody>
      </p:sp>
      <p:sp>
        <p:nvSpPr>
          <p:cNvPr id="4" name="Rectangle 3"/>
          <p:cNvSpPr/>
          <p:nvPr/>
        </p:nvSpPr>
        <p:spPr>
          <a:xfrm>
            <a:off x="677334" y="1276350"/>
            <a:ext cx="9895416" cy="2308324"/>
          </a:xfrm>
          <a:prstGeom prst="rect">
            <a:avLst/>
          </a:prstGeom>
        </p:spPr>
        <p:txBody>
          <a:bodyPr wrap="square">
            <a:spAutoFit/>
          </a:bodyPr>
          <a:lstStyle/>
          <a:p>
            <a:r>
              <a:rPr lang="en-US" sz="2400" dirty="0">
                <a:solidFill>
                  <a:srgbClr val="008000"/>
                </a:solidFill>
                <a:latin typeface="Consolas" panose="020B0609020204030204" pitchFamily="49" charset="0"/>
              </a:rPr>
              <a:t>// Much nicer! One variable for all the courses</a:t>
            </a:r>
          </a:p>
          <a:p>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Student</a:t>
            </a:r>
            <a:r>
              <a:rPr lang="en-US" sz="2400" dirty="0">
                <a:solidFill>
                  <a:srgbClr val="000000"/>
                </a:solidFill>
                <a:latin typeface="Consolas" panose="020B0609020204030204" pitchFamily="49" charset="0"/>
              </a:rPr>
              <a:t>&gt;&gt; </a:t>
            </a:r>
            <a:r>
              <a:rPr lang="en-US" sz="2400" dirty="0" err="1">
                <a:solidFill>
                  <a:srgbClr val="000000"/>
                </a:solidFill>
                <a:latin typeface="Consolas" panose="020B0609020204030204" pitchFamily="49" charset="0"/>
              </a:rPr>
              <a:t>courses_Sciences</a:t>
            </a:r>
            <a:r>
              <a:rPr lang="en-US" sz="2400" dirty="0">
                <a:solidFill>
                  <a:srgbClr val="000000"/>
                </a:solidFill>
                <a:latin typeface="Consolas" panose="020B0609020204030204" pitchFamily="49" charset="0"/>
              </a:rPr>
              <a:t>;</a:t>
            </a:r>
          </a:p>
          <a:p>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Student</a:t>
            </a:r>
            <a:r>
              <a:rPr lang="en-US" sz="2400" dirty="0">
                <a:solidFill>
                  <a:srgbClr val="000000"/>
                </a:solidFill>
                <a:latin typeface="Consolas" panose="020B0609020204030204" pitchFamily="49" charset="0"/>
              </a:rPr>
              <a:t>&gt;&gt; </a:t>
            </a:r>
            <a:r>
              <a:rPr lang="en-US" sz="2400" dirty="0" err="1">
                <a:solidFill>
                  <a:srgbClr val="000000"/>
                </a:solidFill>
                <a:latin typeface="Consolas" panose="020B0609020204030204" pitchFamily="49" charset="0"/>
              </a:rPr>
              <a:t>courses_Arts</a:t>
            </a:r>
            <a:r>
              <a:rPr lang="en-US" sz="2400" dirty="0">
                <a:solidFill>
                  <a:srgbClr val="000000"/>
                </a:solidFill>
                <a:latin typeface="Consolas" panose="020B0609020204030204" pitchFamily="49" charset="0"/>
              </a:rPr>
              <a:t>;</a:t>
            </a:r>
          </a:p>
          <a:p>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Student</a:t>
            </a:r>
            <a:r>
              <a:rPr lang="en-US" sz="2400" dirty="0">
                <a:solidFill>
                  <a:srgbClr val="000000"/>
                </a:solidFill>
                <a:latin typeface="Consolas" panose="020B0609020204030204" pitchFamily="49" charset="0"/>
              </a:rPr>
              <a:t>&gt;&gt; </a:t>
            </a:r>
            <a:r>
              <a:rPr lang="en-US" sz="2400" dirty="0" err="1">
                <a:solidFill>
                  <a:srgbClr val="000000"/>
                </a:solidFill>
                <a:latin typeface="Consolas" panose="020B0609020204030204" pitchFamily="49" charset="0"/>
              </a:rPr>
              <a:t>courses_Engineering</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dirty="0">
                <a:solidFill>
                  <a:srgbClr val="008000"/>
                </a:solidFill>
                <a:latin typeface="Consolas" panose="020B0609020204030204" pitchFamily="49" charset="0"/>
              </a:rPr>
              <a:t>// Math, psychology, philosophy… ugh, too many variables!</a:t>
            </a:r>
          </a:p>
        </p:txBody>
      </p:sp>
      <p:sp>
        <p:nvSpPr>
          <p:cNvPr id="6" name="Rectangle 5"/>
          <p:cNvSpPr/>
          <p:nvPr/>
        </p:nvSpPr>
        <p:spPr>
          <a:xfrm>
            <a:off x="677332" y="3786664"/>
            <a:ext cx="10771717" cy="2677656"/>
          </a:xfrm>
          <a:prstGeom prst="rect">
            <a:avLst/>
          </a:prstGeom>
        </p:spPr>
        <p:txBody>
          <a:bodyPr wrap="square">
            <a:spAutoFit/>
          </a:bodyPr>
          <a:lstStyle/>
          <a:p>
            <a:pPr lvl="0"/>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problemsolved</a:t>
            </a:r>
            <a:endParaRPr lang="en-US" sz="2400" dirty="0">
              <a:solidFill>
                <a:srgbClr val="008000"/>
              </a:solidFill>
              <a:latin typeface="Consolas" panose="020B0609020204030204" pitchFamily="49" charset="0"/>
            </a:endParaRPr>
          </a:p>
          <a:p>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Student</a:t>
            </a:r>
            <a:r>
              <a:rPr lang="en-US" sz="2400" dirty="0">
                <a:solidFill>
                  <a:srgbClr val="000000"/>
                </a:solidFill>
                <a:latin typeface="Consolas" panose="020B0609020204030204" pitchFamily="49" charset="0"/>
              </a:rPr>
              <a:t>&gt;&gt;&gt; </a:t>
            </a:r>
            <a:r>
              <a:rPr lang="en-US" sz="2400" dirty="0" err="1">
                <a:solidFill>
                  <a:srgbClr val="000000"/>
                </a:solidFill>
                <a:latin typeface="Consolas" panose="020B0609020204030204" pitchFamily="49" charset="0"/>
              </a:rPr>
              <a:t>university_MIT</a:t>
            </a:r>
            <a:r>
              <a:rPr lang="en-US" sz="2400" dirty="0">
                <a:solidFill>
                  <a:srgbClr val="000000"/>
                </a:solidFill>
                <a:latin typeface="Consolas" panose="020B0609020204030204" pitchFamily="49" charset="0"/>
              </a:rPr>
              <a:t>;</a:t>
            </a:r>
            <a:endParaRPr lang="en-US" sz="2400" dirty="0">
              <a:solidFill>
                <a:srgbClr val="008000"/>
              </a:solidFill>
              <a:latin typeface="Consolas" panose="020B0609020204030204" pitchFamily="49" charset="0"/>
            </a:endParaRPr>
          </a:p>
          <a:p>
            <a:pPr lvl="0"/>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Student</a:t>
            </a:r>
            <a:r>
              <a:rPr lang="en-US" sz="2400" dirty="0">
                <a:solidFill>
                  <a:srgbClr val="000000"/>
                </a:solidFill>
                <a:latin typeface="Consolas" panose="020B0609020204030204" pitchFamily="49" charset="0"/>
              </a:rPr>
              <a:t>&gt;&gt;&gt; </a:t>
            </a:r>
            <a:r>
              <a:rPr lang="en-US" sz="2400" dirty="0" err="1">
                <a:solidFill>
                  <a:srgbClr val="000000"/>
                </a:solidFill>
                <a:latin typeface="Consolas" panose="020B0609020204030204" pitchFamily="49" charset="0"/>
              </a:rPr>
              <a:t>university_UF</a:t>
            </a:r>
            <a:r>
              <a:rPr lang="en-US" sz="2400" dirty="0">
                <a:solidFill>
                  <a:srgbClr val="000000"/>
                </a:solidFill>
                <a:latin typeface="Consolas" panose="020B0609020204030204" pitchFamily="49" charset="0"/>
              </a:rPr>
              <a:t>;</a:t>
            </a:r>
          </a:p>
          <a:p>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Student</a:t>
            </a:r>
            <a:r>
              <a:rPr lang="en-US" sz="2400" dirty="0">
                <a:solidFill>
                  <a:srgbClr val="000000"/>
                </a:solidFill>
                <a:latin typeface="Consolas" panose="020B0609020204030204" pitchFamily="49" charset="0"/>
              </a:rPr>
              <a:t>&gt;&gt;&gt; </a:t>
            </a:r>
            <a:r>
              <a:rPr lang="en-US" sz="2400" dirty="0" err="1">
                <a:solidFill>
                  <a:srgbClr val="000000"/>
                </a:solidFill>
                <a:latin typeface="Consolas" panose="020B0609020204030204" pitchFamily="49" charset="0"/>
              </a:rPr>
              <a:t>university_UCF</a:t>
            </a:r>
            <a:r>
              <a:rPr lang="en-US" sz="2400" dirty="0">
                <a:solidFill>
                  <a:srgbClr val="000000"/>
                </a:solidFill>
                <a:latin typeface="Consolas" panose="020B0609020204030204" pitchFamily="49" charset="0"/>
              </a:rPr>
              <a:t>;</a:t>
            </a:r>
          </a:p>
          <a:p>
            <a:pPr lvl="0"/>
            <a:endParaRPr lang="en-US" sz="2400" dirty="0">
              <a:solidFill>
                <a:srgbClr val="008000"/>
              </a:solidFill>
              <a:latin typeface="Consolas" panose="020B0609020204030204" pitchFamily="49" charset="0"/>
            </a:endParaRPr>
          </a:p>
          <a:p>
            <a:pPr lvl="0"/>
            <a:r>
              <a:rPr lang="en-US" sz="2400" dirty="0">
                <a:solidFill>
                  <a:srgbClr val="008000"/>
                </a:solidFill>
                <a:latin typeface="Consolas" panose="020B0609020204030204" pitchFamily="49" charset="0"/>
              </a:rPr>
              <a:t>// So many universities… too many variables!</a:t>
            </a:r>
          </a:p>
          <a:p>
            <a:pPr lvl="0"/>
            <a:r>
              <a:rPr lang="en-US" sz="2400" dirty="0">
                <a:solidFill>
                  <a:srgbClr val="008000"/>
                </a:solidFill>
                <a:latin typeface="Consolas" panose="020B0609020204030204" pitchFamily="49" charset="0"/>
              </a:rPr>
              <a:t>// Time for another vector!</a:t>
            </a:r>
          </a:p>
        </p:txBody>
      </p:sp>
    </p:spTree>
    <p:extLst>
      <p:ext uri="{BB962C8B-B14F-4D97-AF65-F5344CB8AC3E}">
        <p14:creationId xmlns:p14="http://schemas.microsoft.com/office/powerpoint/2010/main" val="306109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500"/>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fade">
                                      <p:cBhvr>
                                        <p:cTn id="38" dur="500"/>
                                        <p:tgtEl>
                                          <p:spTgt spid="6">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500"/>
                                        <p:tgtEl>
                                          <p:spTgt spid="6">
                                            <p:txEl>
                                              <p:pRg st="5" end="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750"/>
          </a:xfrm>
        </p:spPr>
        <p:txBody>
          <a:bodyPr/>
          <a:lstStyle/>
          <a:p>
            <a:r>
              <a:rPr lang="en-US" dirty="0"/>
              <a:t>#</a:t>
            </a:r>
            <a:r>
              <a:rPr lang="en-US" dirty="0" err="1"/>
              <a:t>pleasemakeitstop</a:t>
            </a:r>
            <a:endParaRPr lang="en-US" dirty="0"/>
          </a:p>
        </p:txBody>
      </p:sp>
      <p:sp>
        <p:nvSpPr>
          <p:cNvPr id="4" name="Rectangle 3"/>
          <p:cNvSpPr/>
          <p:nvPr/>
        </p:nvSpPr>
        <p:spPr>
          <a:xfrm>
            <a:off x="677334" y="1633835"/>
            <a:ext cx="9895416" cy="1692771"/>
          </a:xfrm>
          <a:prstGeom prst="rect">
            <a:avLst/>
          </a:prstGeom>
        </p:spPr>
        <p:txBody>
          <a:bodyPr wrap="square">
            <a:spAutoFit/>
          </a:bodyPr>
          <a:lstStyle/>
          <a:p>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Student</a:t>
            </a:r>
            <a:r>
              <a:rPr lang="en-US" sz="2000" dirty="0">
                <a:solidFill>
                  <a:srgbClr val="000000"/>
                </a:solidFill>
                <a:latin typeface="Consolas" panose="020B0609020204030204" pitchFamily="49" charset="0"/>
              </a:rPr>
              <a:t>&gt;&gt;&gt;&gt; </a:t>
            </a:r>
            <a:r>
              <a:rPr lang="en-US" sz="2000" dirty="0" err="1">
                <a:solidFill>
                  <a:srgbClr val="000000"/>
                </a:solidFill>
                <a:latin typeface="Consolas" panose="020B0609020204030204" pitchFamily="49" charset="0"/>
              </a:rPr>
              <a:t>universities_UnitedStates</a:t>
            </a:r>
            <a:r>
              <a:rPr lang="en-US" sz="2000" dirty="0">
                <a:solidFill>
                  <a:srgbClr val="000000"/>
                </a:solidFill>
                <a:latin typeface="Consolas" panose="020B0609020204030204" pitchFamily="49" charset="0"/>
              </a:rPr>
              <a:t>;</a:t>
            </a:r>
          </a:p>
          <a:p>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Student</a:t>
            </a:r>
            <a:r>
              <a:rPr lang="en-US" sz="2000" dirty="0">
                <a:solidFill>
                  <a:srgbClr val="000000"/>
                </a:solidFill>
                <a:latin typeface="Consolas" panose="020B0609020204030204" pitchFamily="49" charset="0"/>
              </a:rPr>
              <a:t>&gt;&gt;&gt;&gt; </a:t>
            </a:r>
            <a:r>
              <a:rPr lang="en-US" sz="2000" dirty="0" err="1">
                <a:solidFill>
                  <a:srgbClr val="000000"/>
                </a:solidFill>
                <a:latin typeface="Consolas" panose="020B0609020204030204" pitchFamily="49" charset="0"/>
              </a:rPr>
              <a:t>universities_Germany</a:t>
            </a:r>
            <a:r>
              <a:rPr lang="en-US" sz="2000" dirty="0">
                <a:solidFill>
                  <a:srgbClr val="000000"/>
                </a:solidFill>
                <a:latin typeface="Consolas" panose="020B0609020204030204" pitchFamily="49" charset="0"/>
              </a:rPr>
              <a:t>;</a:t>
            </a:r>
          </a:p>
          <a:p>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Student</a:t>
            </a:r>
            <a:r>
              <a:rPr lang="en-US" sz="2000" dirty="0">
                <a:solidFill>
                  <a:srgbClr val="000000"/>
                </a:solidFill>
                <a:latin typeface="Consolas" panose="020B0609020204030204" pitchFamily="49" charset="0"/>
              </a:rPr>
              <a:t>&gt;&gt;&gt;&gt; </a:t>
            </a:r>
            <a:r>
              <a:rPr lang="en-US" sz="2000" dirty="0" err="1">
                <a:solidFill>
                  <a:srgbClr val="000000"/>
                </a:solidFill>
                <a:latin typeface="Consolas" panose="020B0609020204030204" pitchFamily="49" charset="0"/>
              </a:rPr>
              <a:t>universities_France</a:t>
            </a:r>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400" dirty="0">
                <a:solidFill>
                  <a:srgbClr val="008000"/>
                </a:solidFill>
                <a:latin typeface="Consolas" panose="020B0609020204030204" pitchFamily="49" charset="0"/>
              </a:rPr>
              <a:t>// So many countries… so many variables… </a:t>
            </a:r>
            <a:r>
              <a:rPr lang="en-US" sz="2400" dirty="0">
                <a:solidFill>
                  <a:srgbClr val="008000"/>
                </a:solidFill>
                <a:latin typeface="Consolas" panose="020B0609020204030204" pitchFamily="49" charset="0"/>
                <a:sym typeface="Wingdings" panose="05000000000000000000" pitchFamily="2" charset="2"/>
              </a:rPr>
              <a:t></a:t>
            </a:r>
            <a:endParaRPr lang="en-US" sz="2400" dirty="0">
              <a:solidFill>
                <a:srgbClr val="008000"/>
              </a:solidFill>
              <a:latin typeface="Consolas" panose="020B0609020204030204" pitchFamily="49" charset="0"/>
            </a:endParaRPr>
          </a:p>
        </p:txBody>
      </p:sp>
      <p:sp>
        <p:nvSpPr>
          <p:cNvPr id="6" name="Rectangle 5"/>
          <p:cNvSpPr/>
          <p:nvPr/>
        </p:nvSpPr>
        <p:spPr>
          <a:xfrm>
            <a:off x="677332" y="3786664"/>
            <a:ext cx="10771717" cy="2431435"/>
          </a:xfrm>
          <a:prstGeom prst="rect">
            <a:avLst/>
          </a:prstGeom>
        </p:spPr>
        <p:txBody>
          <a:bodyPr wrap="square">
            <a:spAutoFit/>
          </a:bodyPr>
          <a:lstStyle/>
          <a:p>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muchbetter</a:t>
            </a:r>
            <a:endParaRPr lang="en-US" sz="2400" dirty="0">
              <a:solidFill>
                <a:srgbClr val="008000"/>
              </a:solidFill>
              <a:latin typeface="Consolas" panose="020B0609020204030204" pitchFamily="49" charset="0"/>
            </a:endParaRPr>
          </a:p>
          <a:p>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Student</a:t>
            </a:r>
            <a:r>
              <a:rPr lang="en-US" sz="2000" dirty="0">
                <a:solidFill>
                  <a:srgbClr val="000000"/>
                </a:solidFill>
                <a:latin typeface="Consolas" panose="020B0609020204030204" pitchFamily="49" charset="0"/>
              </a:rPr>
              <a:t>&gt;&gt;&gt;&gt;&gt; </a:t>
            </a:r>
            <a:r>
              <a:rPr lang="en-US" sz="2000" dirty="0" err="1">
                <a:solidFill>
                  <a:srgbClr val="000000"/>
                </a:solidFill>
                <a:latin typeface="Consolas" panose="020B0609020204030204" pitchFamily="49" charset="0"/>
              </a:rPr>
              <a:t>universities_Earth</a:t>
            </a:r>
            <a:r>
              <a:rPr lang="en-US" sz="2000" dirty="0">
                <a:solidFill>
                  <a:srgbClr val="000000"/>
                </a:solidFill>
                <a:latin typeface="Consolas" panose="020B0609020204030204" pitchFamily="49" charset="0"/>
              </a:rPr>
              <a:t>;</a:t>
            </a:r>
          </a:p>
          <a:p>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Student</a:t>
            </a:r>
            <a:r>
              <a:rPr lang="en-US" sz="2000" dirty="0">
                <a:solidFill>
                  <a:srgbClr val="000000"/>
                </a:solidFill>
                <a:latin typeface="Consolas" panose="020B0609020204030204" pitchFamily="49" charset="0"/>
              </a:rPr>
              <a:t>&gt;&gt;&gt;&gt;&gt; </a:t>
            </a:r>
            <a:r>
              <a:rPr lang="en-US" sz="2000" dirty="0" err="1">
                <a:solidFill>
                  <a:srgbClr val="000000"/>
                </a:solidFill>
                <a:latin typeface="Consolas" panose="020B0609020204030204" pitchFamily="49" charset="0"/>
              </a:rPr>
              <a:t>universities_Mars</a:t>
            </a:r>
            <a:r>
              <a:rPr lang="en-US" sz="2000" dirty="0">
                <a:solidFill>
                  <a:srgbClr val="000000"/>
                </a:solidFill>
                <a:latin typeface="Consolas" panose="020B0609020204030204" pitchFamily="49" charset="0"/>
              </a:rPr>
              <a:t>;</a:t>
            </a:r>
          </a:p>
          <a:p>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Student</a:t>
            </a:r>
            <a:r>
              <a:rPr lang="en-US" sz="2000" dirty="0">
                <a:solidFill>
                  <a:srgbClr val="000000"/>
                </a:solidFill>
                <a:latin typeface="Consolas" panose="020B0609020204030204" pitchFamily="49" charset="0"/>
              </a:rPr>
              <a:t>&gt;&gt;&gt;&gt;&gt; </a:t>
            </a:r>
            <a:r>
              <a:rPr lang="en-US" sz="2000" dirty="0" err="1">
                <a:solidFill>
                  <a:srgbClr val="000000"/>
                </a:solidFill>
                <a:latin typeface="Consolas" panose="020B0609020204030204" pitchFamily="49" charset="0"/>
              </a:rPr>
              <a:t>universities_Moon</a:t>
            </a:r>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400" dirty="0">
                <a:solidFill>
                  <a:srgbClr val="008000"/>
                </a:solidFill>
                <a:latin typeface="Consolas" panose="020B0609020204030204" pitchFamily="49" charset="0"/>
              </a:rPr>
              <a:t>// Now, what was J. Picard’s GPA?</a:t>
            </a:r>
          </a:p>
          <a:p>
            <a:r>
              <a:rPr lang="en-US" sz="2400" dirty="0">
                <a:solidFill>
                  <a:srgbClr val="0000FF"/>
                </a:solidFill>
                <a:latin typeface="Consolas" panose="020B0609020204030204" pitchFamily="49" charset="0"/>
              </a:rPr>
              <a:t>float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gpa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universities_Earth</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0</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1</a:t>
            </a:r>
            <a:r>
              <a:rPr lang="en-US" sz="2400" dirty="0">
                <a:solidFill>
                  <a:srgbClr val="008080"/>
                </a:solidFill>
                <a:latin typeface="Consolas" panose="020B0609020204030204" pitchFamily="49" charset="0"/>
              </a:rPr>
              <a:t>][</a:t>
            </a:r>
            <a:r>
              <a:rPr lang="en-US" sz="2400">
                <a:solidFill>
                  <a:srgbClr val="000000"/>
                </a:solidFill>
                <a:latin typeface="Consolas" panose="020B0609020204030204" pitchFamily="49" charset="0"/>
              </a:rPr>
              <a:t>2</a:t>
            </a:r>
            <a:r>
              <a:rPr lang="en-US" sz="2400">
                <a:solidFill>
                  <a:srgbClr val="008080"/>
                </a:solidFill>
                <a:latin typeface="Consolas" panose="020B0609020204030204" pitchFamily="49" charset="0"/>
              </a:rPr>
              <a:t>][</a:t>
            </a:r>
            <a:r>
              <a:rPr lang="en-US" sz="2400">
                <a:solidFill>
                  <a:srgbClr val="000000"/>
                </a:solidFill>
                <a:latin typeface="Consolas" panose="020B0609020204030204" pitchFamily="49" charset="0"/>
              </a:rPr>
              <a:t>0</a:t>
            </a:r>
            <a:r>
              <a:rPr lang="en-US" sz="240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2</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.GPA();</a:t>
            </a:r>
          </a:p>
        </p:txBody>
      </p:sp>
      <p:grpSp>
        <p:nvGrpSpPr>
          <p:cNvPr id="7" name="Group 6"/>
          <p:cNvGrpSpPr/>
          <p:nvPr/>
        </p:nvGrpSpPr>
        <p:grpSpPr>
          <a:xfrm>
            <a:off x="3362325" y="4803904"/>
            <a:ext cx="2747963" cy="792034"/>
            <a:chOff x="3200400" y="4803904"/>
            <a:chExt cx="2747963" cy="792034"/>
          </a:xfrm>
        </p:grpSpPr>
        <p:sp>
          <p:nvSpPr>
            <p:cNvPr id="3" name="Down Arrow 2"/>
            <p:cNvSpPr/>
            <p:nvPr/>
          </p:nvSpPr>
          <p:spPr>
            <a:xfrm rot="18392031">
              <a:off x="4991101" y="4638675"/>
              <a:ext cx="342900" cy="157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200400" y="4803904"/>
              <a:ext cx="2162132" cy="369332"/>
            </a:xfrm>
            <a:prstGeom prst="rect">
              <a:avLst/>
            </a:prstGeom>
            <a:solidFill>
              <a:schemeClr val="bg1"/>
            </a:solidFill>
            <a:ln>
              <a:solidFill>
                <a:schemeClr val="tx2"/>
              </a:solidFill>
            </a:ln>
          </p:spPr>
          <p:txBody>
            <a:bodyPr wrap="square" rtlCol="0">
              <a:spAutoFit/>
            </a:bodyPr>
            <a:lstStyle>
              <a:defPPr>
                <a:defRPr lang="en-US"/>
              </a:defPPr>
            </a:lstStyle>
            <a:p>
              <a:r>
                <a:rPr lang="en-US" dirty="0"/>
                <a:t>The United States</a:t>
              </a:r>
            </a:p>
          </p:txBody>
        </p:sp>
      </p:grpSp>
      <p:grpSp>
        <p:nvGrpSpPr>
          <p:cNvPr id="8" name="Group 7"/>
          <p:cNvGrpSpPr/>
          <p:nvPr/>
        </p:nvGrpSpPr>
        <p:grpSpPr>
          <a:xfrm>
            <a:off x="5686255" y="4434572"/>
            <a:ext cx="805580" cy="1377396"/>
            <a:chOff x="3124030" y="5167997"/>
            <a:chExt cx="805580" cy="1377396"/>
          </a:xfrm>
        </p:grpSpPr>
        <p:sp>
          <p:nvSpPr>
            <p:cNvPr id="9" name="Down Arrow 8"/>
            <p:cNvSpPr/>
            <p:nvPr/>
          </p:nvSpPr>
          <p:spPr>
            <a:xfrm rot="20263102">
              <a:off x="3586710" y="5452548"/>
              <a:ext cx="342900" cy="1092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124030" y="5167997"/>
              <a:ext cx="771654" cy="369332"/>
            </a:xfrm>
            <a:prstGeom prst="rect">
              <a:avLst/>
            </a:prstGeom>
            <a:solidFill>
              <a:schemeClr val="bg1"/>
            </a:solidFill>
            <a:ln>
              <a:solidFill>
                <a:schemeClr val="tx2"/>
              </a:solidFill>
            </a:ln>
          </p:spPr>
          <p:txBody>
            <a:bodyPr wrap="square" rtlCol="0">
              <a:spAutoFit/>
            </a:bodyPr>
            <a:lstStyle>
              <a:defPPr>
                <a:defRPr lang="en-US"/>
              </a:defPPr>
            </a:lstStyle>
            <a:p>
              <a:pPr algn="ctr"/>
              <a:r>
                <a:rPr lang="en-US" dirty="0"/>
                <a:t>UF</a:t>
              </a:r>
            </a:p>
          </p:txBody>
        </p:sp>
      </p:grpSp>
      <p:grpSp>
        <p:nvGrpSpPr>
          <p:cNvPr id="11" name="Group 10"/>
          <p:cNvGrpSpPr/>
          <p:nvPr/>
        </p:nvGrpSpPr>
        <p:grpSpPr>
          <a:xfrm>
            <a:off x="6276259" y="3974514"/>
            <a:ext cx="1631846" cy="1862407"/>
            <a:chOff x="2963292" y="4682987"/>
            <a:chExt cx="1631846" cy="1862407"/>
          </a:xfrm>
        </p:grpSpPr>
        <p:sp>
          <p:nvSpPr>
            <p:cNvPr id="12" name="Down Arrow 11"/>
            <p:cNvSpPr/>
            <p:nvPr/>
          </p:nvSpPr>
          <p:spPr>
            <a:xfrm>
              <a:off x="3586710" y="4956623"/>
              <a:ext cx="342900" cy="15887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63292" y="4682987"/>
              <a:ext cx="1631846" cy="369332"/>
            </a:xfrm>
            <a:prstGeom prst="rect">
              <a:avLst/>
            </a:prstGeom>
            <a:solidFill>
              <a:schemeClr val="bg1"/>
            </a:solidFill>
            <a:ln>
              <a:solidFill>
                <a:schemeClr val="tx2"/>
              </a:solidFill>
            </a:ln>
          </p:spPr>
          <p:txBody>
            <a:bodyPr wrap="square" rtlCol="0">
              <a:spAutoFit/>
            </a:bodyPr>
            <a:lstStyle>
              <a:defPPr>
                <a:defRPr lang="en-US"/>
              </a:defPPr>
            </a:lstStyle>
            <a:p>
              <a:pPr algn="ctr"/>
              <a:r>
                <a:rPr lang="en-US" dirty="0"/>
                <a:t>Engineering</a:t>
              </a:r>
            </a:p>
          </p:txBody>
        </p:sp>
      </p:grpSp>
      <p:grpSp>
        <p:nvGrpSpPr>
          <p:cNvPr id="14" name="Group 13"/>
          <p:cNvGrpSpPr/>
          <p:nvPr/>
        </p:nvGrpSpPr>
        <p:grpSpPr>
          <a:xfrm>
            <a:off x="7441299" y="4463741"/>
            <a:ext cx="1426711" cy="1367023"/>
            <a:chOff x="3172989" y="5172411"/>
            <a:chExt cx="1426711" cy="1367571"/>
          </a:xfrm>
        </p:grpSpPr>
        <p:sp>
          <p:nvSpPr>
            <p:cNvPr id="15" name="Down Arrow 14"/>
            <p:cNvSpPr/>
            <p:nvPr/>
          </p:nvSpPr>
          <p:spPr>
            <a:xfrm rot="1214474">
              <a:off x="3407217" y="5463074"/>
              <a:ext cx="342900" cy="1076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172989" y="5172411"/>
              <a:ext cx="1426711" cy="369332"/>
            </a:xfrm>
            <a:prstGeom prst="rect">
              <a:avLst/>
            </a:prstGeom>
            <a:solidFill>
              <a:schemeClr val="bg1"/>
            </a:solidFill>
            <a:ln>
              <a:solidFill>
                <a:schemeClr val="tx2"/>
              </a:solidFill>
            </a:ln>
          </p:spPr>
          <p:txBody>
            <a:bodyPr wrap="square" rtlCol="0">
              <a:spAutoFit/>
            </a:bodyPr>
            <a:lstStyle>
              <a:defPPr>
                <a:defRPr lang="en-US"/>
              </a:defPPr>
            </a:lstStyle>
            <a:p>
              <a:pPr algn="ctr"/>
              <a:r>
                <a:rPr lang="en-US" dirty="0"/>
                <a:t>COP3503</a:t>
              </a:r>
            </a:p>
          </p:txBody>
        </p:sp>
      </p:grpSp>
      <p:grpSp>
        <p:nvGrpSpPr>
          <p:cNvPr id="17" name="Group 16"/>
          <p:cNvGrpSpPr/>
          <p:nvPr/>
        </p:nvGrpSpPr>
        <p:grpSpPr>
          <a:xfrm>
            <a:off x="8060486" y="4543620"/>
            <a:ext cx="2512264" cy="942597"/>
            <a:chOff x="2288731" y="5281503"/>
            <a:chExt cx="2512264" cy="942975"/>
          </a:xfrm>
        </p:grpSpPr>
        <p:sp>
          <p:nvSpPr>
            <p:cNvPr id="18" name="Down Arrow 17"/>
            <p:cNvSpPr/>
            <p:nvPr/>
          </p:nvSpPr>
          <p:spPr>
            <a:xfrm rot="2856446">
              <a:off x="2818188" y="5351984"/>
              <a:ext cx="343037" cy="14019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172989" y="5281503"/>
              <a:ext cx="1628006" cy="646590"/>
            </a:xfrm>
            <a:prstGeom prst="rect">
              <a:avLst/>
            </a:prstGeom>
            <a:solidFill>
              <a:schemeClr val="bg1"/>
            </a:solidFill>
            <a:ln>
              <a:solidFill>
                <a:schemeClr val="tx2"/>
              </a:solidFill>
            </a:ln>
          </p:spPr>
          <p:txBody>
            <a:bodyPr wrap="square" rtlCol="0">
              <a:spAutoFit/>
            </a:bodyPr>
            <a:lstStyle>
              <a:defPPr>
                <a:defRPr lang="en-US"/>
              </a:defPPr>
            </a:lstStyle>
            <a:p>
              <a:pPr algn="ctr"/>
              <a:r>
                <a:rPr lang="en-US" dirty="0"/>
                <a:t>3</a:t>
              </a:r>
              <a:r>
                <a:rPr lang="en-US" baseline="30000" dirty="0"/>
                <a:t>rd</a:t>
              </a:r>
              <a:r>
                <a:rPr lang="en-US" dirty="0"/>
                <a:t> student on the roster</a:t>
              </a:r>
            </a:p>
          </p:txBody>
        </p:sp>
      </p:grpSp>
      <p:sp>
        <p:nvSpPr>
          <p:cNvPr id="20" name="Rectangle 19"/>
          <p:cNvSpPr/>
          <p:nvPr/>
        </p:nvSpPr>
        <p:spPr>
          <a:xfrm>
            <a:off x="677332" y="6218099"/>
            <a:ext cx="1544012" cy="461665"/>
          </a:xfrm>
          <a:prstGeom prst="rect">
            <a:avLst/>
          </a:prstGeom>
        </p:spPr>
        <p:txBody>
          <a:bodyPr wrap="none">
            <a:spAutoFit/>
          </a:bodyPr>
          <a:lstStyle/>
          <a:p>
            <a:r>
              <a:rPr lang="en-US" sz="2400" dirty="0">
                <a:solidFill>
                  <a:srgbClr val="008000"/>
                </a:solidFill>
                <a:latin typeface="Consolas" panose="020B0609020204030204" pitchFamily="49" charset="0"/>
              </a:rPr>
              <a:t>// Easy!</a:t>
            </a:r>
          </a:p>
        </p:txBody>
      </p:sp>
      <p:sp>
        <p:nvSpPr>
          <p:cNvPr id="21" name="Rectangle 20"/>
          <p:cNvSpPr/>
          <p:nvPr/>
        </p:nvSpPr>
        <p:spPr>
          <a:xfrm>
            <a:off x="2106082" y="6218099"/>
            <a:ext cx="1034257" cy="461665"/>
          </a:xfrm>
          <a:prstGeom prst="rect">
            <a:avLst/>
          </a:prstGeom>
        </p:spPr>
        <p:txBody>
          <a:bodyPr wrap="none">
            <a:spAutoFit/>
          </a:bodyPr>
          <a:lstStyle/>
          <a:p>
            <a:r>
              <a:rPr lang="en-US" sz="2400" dirty="0">
                <a:solidFill>
                  <a:srgbClr val="008000"/>
                </a:solidFill>
                <a:latin typeface="Consolas" panose="020B0609020204030204" pitchFamily="49" charset="0"/>
              </a:rPr>
              <a:t>(</a:t>
            </a:r>
            <a:r>
              <a:rPr lang="en-US" sz="2400" dirty="0" err="1">
                <a:solidFill>
                  <a:srgbClr val="008000"/>
                </a:solidFill>
                <a:latin typeface="Consolas" panose="020B0609020204030204" pitchFamily="49" charset="0"/>
              </a:rPr>
              <a:t>ish</a:t>
            </a:r>
            <a:r>
              <a:rPr lang="en-US" sz="2400" dirty="0">
                <a:solidFill>
                  <a:srgbClr val="008000"/>
                </a:solidFill>
                <a:latin typeface="Consolas" panose="020B0609020204030204" pitchFamily="49" charset="0"/>
              </a:rPr>
              <a:t>)</a:t>
            </a:r>
          </a:p>
        </p:txBody>
      </p:sp>
      <p:sp>
        <p:nvSpPr>
          <p:cNvPr id="22" name="Rectangle 21"/>
          <p:cNvSpPr/>
          <p:nvPr/>
        </p:nvSpPr>
        <p:spPr>
          <a:xfrm>
            <a:off x="2999615" y="6293777"/>
            <a:ext cx="1830950" cy="369332"/>
          </a:xfrm>
          <a:prstGeom prst="rect">
            <a:avLst/>
          </a:prstGeom>
        </p:spPr>
        <p:txBody>
          <a:bodyPr wrap="none">
            <a:spAutoFit/>
          </a:bodyPr>
          <a:lstStyle/>
          <a:p>
            <a:r>
              <a:rPr lang="en-US" dirty="0">
                <a:solidFill>
                  <a:srgbClr val="008000"/>
                </a:solidFill>
                <a:latin typeface="Consolas" panose="020B0609020204030204" pitchFamily="49" charset="0"/>
              </a:rPr>
              <a:t>(not really…)</a:t>
            </a:r>
          </a:p>
        </p:txBody>
      </p:sp>
      <p:sp>
        <p:nvSpPr>
          <p:cNvPr id="23" name="Rectangle 22"/>
          <p:cNvSpPr/>
          <p:nvPr/>
        </p:nvSpPr>
        <p:spPr>
          <a:xfrm>
            <a:off x="4695782" y="6342726"/>
            <a:ext cx="3166251" cy="307777"/>
          </a:xfrm>
          <a:prstGeom prst="rect">
            <a:avLst/>
          </a:prstGeom>
        </p:spPr>
        <p:txBody>
          <a:bodyPr wrap="none">
            <a:spAutoFit/>
          </a:bodyPr>
          <a:lstStyle/>
          <a:p>
            <a:r>
              <a:rPr lang="en-US" sz="1400" dirty="0">
                <a:solidFill>
                  <a:srgbClr val="008000"/>
                </a:solidFill>
                <a:latin typeface="Consolas" panose="020B0609020204030204" pitchFamily="49" charset="0"/>
              </a:rPr>
              <a:t>(please don’t code like this…)</a:t>
            </a:r>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403017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500"/>
                                        <p:tgtEl>
                                          <p:spTgt spid="6">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fade">
                                      <p:cBhvr>
                                        <p:cTn id="45" dur="500"/>
                                        <p:tgtEl>
                                          <p:spTgt spid="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Effect transition="in" filter="fade">
                                      <p:cBhvr>
                                        <p:cTn id="50" dur="500"/>
                                        <p:tgtEl>
                                          <p:spTgt spid="6">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childTnLst>
                          </p:cTn>
                        </p:par>
                        <p:par>
                          <p:cTn id="81" fill="hold">
                            <p:stCondLst>
                              <p:cond delay="500"/>
                            </p:stCondLst>
                            <p:childTnLst>
                              <p:par>
                                <p:cTn id="82" presetID="10" presetClass="entr" presetSubtype="0" fill="hold" grpId="0" nodeType="afterEffect">
                                  <p:stCondLst>
                                    <p:cond delay="100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500"/>
                                        <p:tgtEl>
                                          <p:spTgt spid="21"/>
                                        </p:tgtEl>
                                      </p:cBhvr>
                                    </p:animEffect>
                                  </p:childTnLst>
                                </p:cTn>
                              </p:par>
                            </p:childTnLst>
                          </p:cTn>
                        </p:par>
                        <p:par>
                          <p:cTn id="85" fill="hold">
                            <p:stCondLst>
                              <p:cond delay="2000"/>
                            </p:stCondLst>
                            <p:childTnLst>
                              <p:par>
                                <p:cTn id="86" presetID="10" presetClass="entr" presetSubtype="0" fill="hold" grpId="0" nodeType="afterEffect">
                                  <p:stCondLst>
                                    <p:cond delay="100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par>
                          <p:cTn id="89" fill="hold">
                            <p:stCondLst>
                              <p:cond delay="3500"/>
                            </p:stCondLst>
                            <p:childTnLst>
                              <p:par>
                                <p:cTn id="90" presetID="10" presetClass="entr" presetSubtype="0" fill="hold" grpId="0" nodeType="afterEffect">
                                  <p:stCondLst>
                                    <p:cond delay="100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2475"/>
          </a:xfrm>
        </p:spPr>
        <p:txBody>
          <a:bodyPr/>
          <a:lstStyle/>
          <a:p>
            <a:r>
              <a:rPr lang="en-US" dirty="0"/>
              <a:t>Sanity Check…</a:t>
            </a:r>
          </a:p>
        </p:txBody>
      </p:sp>
      <p:sp>
        <p:nvSpPr>
          <p:cNvPr id="3" name="Content Placeholder 2"/>
          <p:cNvSpPr>
            <a:spLocks noGrp="1"/>
          </p:cNvSpPr>
          <p:nvPr>
            <p:ph idx="1"/>
          </p:nvPr>
        </p:nvSpPr>
        <p:spPr>
          <a:xfrm>
            <a:off x="677334" y="1647826"/>
            <a:ext cx="8596668" cy="1215420"/>
          </a:xfrm>
        </p:spPr>
        <p:txBody>
          <a:bodyPr/>
          <a:lstStyle/>
          <a:p>
            <a:r>
              <a:rPr lang="en-US" dirty="0"/>
              <a:t>Why would you ever write code like that?</a:t>
            </a:r>
          </a:p>
          <a:p>
            <a:r>
              <a:rPr lang="en-US" dirty="0"/>
              <a:t>Answer: You wouldn’t. You SHOULDN’T. It’s atrocious.</a:t>
            </a:r>
          </a:p>
          <a:p>
            <a:r>
              <a:rPr lang="en-US" dirty="0"/>
              <a:t>Solution: Encapsulation – Wrap the data up!</a:t>
            </a:r>
          </a:p>
        </p:txBody>
      </p:sp>
      <p:sp>
        <p:nvSpPr>
          <p:cNvPr id="4" name="Rectangle 3"/>
          <p:cNvSpPr/>
          <p:nvPr/>
        </p:nvSpPr>
        <p:spPr>
          <a:xfrm>
            <a:off x="677334" y="3914777"/>
            <a:ext cx="4666191" cy="2862322"/>
          </a:xfrm>
          <a:prstGeom prst="rect">
            <a:avLst/>
          </a:prstGeom>
        </p:spPr>
        <p:txBody>
          <a:bodyPr wrap="square">
            <a:spAutoFit/>
          </a:bodyPr>
          <a:lstStyle/>
          <a:p>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Student</a:t>
            </a:r>
            <a:r>
              <a:rPr lang="en-US" dirty="0">
                <a:solidFill>
                  <a:srgbClr val="000000"/>
                </a:solidFill>
                <a:latin typeface="Consolas" panose="020B0609020204030204" pitchFamily="49" charset="0"/>
              </a:rPr>
              <a:t>&gt;</a:t>
            </a:r>
          </a:p>
          <a:p>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Student</a:t>
            </a:r>
            <a:r>
              <a:rPr lang="en-US" dirty="0">
                <a:solidFill>
                  <a:srgbClr val="000000"/>
                </a:solidFill>
                <a:latin typeface="Consolas" panose="020B0609020204030204" pitchFamily="49" charset="0"/>
              </a:rPr>
              <a:t>&gt;&gt;</a:t>
            </a:r>
          </a:p>
          <a:p>
            <a:endParaRPr lang="en-US" dirty="0">
              <a:solidFill>
                <a:srgbClr val="000000"/>
              </a:solidFill>
              <a:latin typeface="Consolas" panose="020B0609020204030204" pitchFamily="49" charset="0"/>
            </a:endParaRPr>
          </a:p>
          <a:p>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Course</a:t>
            </a:r>
            <a:r>
              <a:rPr lang="en-US" dirty="0">
                <a:solidFill>
                  <a:srgbClr val="000000"/>
                </a:solidFill>
                <a:latin typeface="Consolas" panose="020B0609020204030204" pitchFamily="49" charset="0"/>
              </a:rPr>
              <a:t>&gt;</a:t>
            </a:r>
          </a:p>
          <a:p>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Course</a:t>
            </a:r>
            <a:r>
              <a:rPr lang="en-US" dirty="0">
                <a:solidFill>
                  <a:srgbClr val="000000"/>
                </a:solidFill>
                <a:latin typeface="Consolas" panose="020B0609020204030204" pitchFamily="49" charset="0"/>
              </a:rPr>
              <a:t>&gt;&gt;</a:t>
            </a:r>
          </a:p>
          <a:p>
            <a:endParaRPr lang="en-US" dirty="0">
              <a:solidFill>
                <a:srgbClr val="000000"/>
              </a:solidFill>
              <a:latin typeface="Consolas" panose="020B0609020204030204" pitchFamily="49" charset="0"/>
            </a:endParaRPr>
          </a:p>
          <a:p>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College</a:t>
            </a:r>
            <a:r>
              <a:rPr lang="en-US" dirty="0">
                <a:solidFill>
                  <a:srgbClr val="000000"/>
                </a:solidFill>
                <a:latin typeface="Consolas" panose="020B0609020204030204" pitchFamily="49" charset="0"/>
              </a:rPr>
              <a:t>&gt;</a:t>
            </a:r>
          </a:p>
          <a:p>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College</a:t>
            </a:r>
            <a:r>
              <a:rPr lang="en-US" dirty="0">
                <a:solidFill>
                  <a:srgbClr val="000000"/>
                </a:solidFill>
                <a:latin typeface="Consolas" panose="020B0609020204030204" pitchFamily="49" charset="0"/>
              </a:rPr>
              <a:t>&gt;&gt;</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Etc</a:t>
            </a:r>
            <a:r>
              <a:rPr lang="en-US" dirty="0">
                <a:solidFill>
                  <a:srgbClr val="008000"/>
                </a:solidFill>
                <a:latin typeface="Consolas" panose="020B0609020204030204" pitchFamily="49" charset="0"/>
              </a:rPr>
              <a:t> etc…</a:t>
            </a:r>
          </a:p>
        </p:txBody>
      </p:sp>
      <p:sp>
        <p:nvSpPr>
          <p:cNvPr id="5" name="Rectangle 4"/>
          <p:cNvSpPr/>
          <p:nvPr/>
        </p:nvSpPr>
        <p:spPr>
          <a:xfrm>
            <a:off x="5343524" y="3914777"/>
            <a:ext cx="5695951" cy="2585323"/>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2B91AF"/>
                </a:solidFill>
                <a:latin typeface="Consolas" panose="020B0609020204030204" pitchFamily="49" charset="0"/>
              </a:rPr>
              <a:t> Course </a:t>
            </a:r>
            <a:r>
              <a:rPr lang="en-US" dirty="0">
                <a:latin typeface="Consolas" panose="020B0609020204030204" pitchFamily="49" charset="0"/>
              </a:rPr>
              <a:t>{</a:t>
            </a:r>
            <a:r>
              <a:rPr lang="en-US" dirty="0">
                <a:solidFill>
                  <a:srgbClr val="2B91AF"/>
                </a:solidFill>
                <a:latin typeface="Consolas" panose="020B0609020204030204" pitchFamily="49" charset="0"/>
              </a:rPr>
              <a:t> 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Student</a:t>
            </a:r>
            <a:r>
              <a:rPr lang="en-US" dirty="0">
                <a:solidFill>
                  <a:srgbClr val="000000"/>
                </a:solidFill>
                <a:latin typeface="Consolas" panose="020B0609020204030204" pitchFamily="49" charset="0"/>
              </a:rPr>
              <a:t>&gt;; };</a:t>
            </a:r>
            <a:r>
              <a:rPr lang="en-US" dirty="0">
                <a:solidFill>
                  <a:srgbClr val="2B91AF"/>
                </a:solidFill>
                <a:latin typeface="Consolas" panose="020B0609020204030204" pitchFamily="49" charset="0"/>
              </a:rPr>
              <a:t> </a:t>
            </a:r>
          </a:p>
          <a:p>
            <a:r>
              <a:rPr lang="en-US" dirty="0">
                <a:solidFill>
                  <a:srgbClr val="2B91AF"/>
                </a:solidFill>
                <a:latin typeface="Consolas" panose="020B0609020204030204" pitchFamily="49" charset="0"/>
              </a:rPr>
              <a:t>vector</a:t>
            </a:r>
            <a:r>
              <a:rPr lang="en-US" dirty="0">
                <a:latin typeface="Consolas" panose="020B0609020204030204" pitchFamily="49" charset="0"/>
              </a:rPr>
              <a:t>&lt;</a:t>
            </a:r>
            <a:r>
              <a:rPr lang="en-US" dirty="0">
                <a:solidFill>
                  <a:srgbClr val="2B91AF"/>
                </a:solidFill>
                <a:latin typeface="Consolas" panose="020B0609020204030204" pitchFamily="49" charset="0"/>
              </a:rPr>
              <a:t>Course</a:t>
            </a:r>
            <a:r>
              <a:rPr lang="en-US" dirty="0">
                <a:latin typeface="Consolas" panose="020B0609020204030204" pitchFamily="49" charset="0"/>
              </a:rPr>
              <a:t>&gt; </a:t>
            </a:r>
            <a:r>
              <a:rPr lang="en-US" dirty="0" err="1">
                <a:latin typeface="Consolas" panose="020B0609020204030204" pitchFamily="49" charset="0"/>
              </a:rPr>
              <a:t>college_Engineering</a:t>
            </a:r>
            <a:r>
              <a:rPr lang="en-US" dirty="0">
                <a:latin typeface="Consolas" panose="020B0609020204030204" pitchFamily="49" charset="0"/>
              </a:rPr>
              <a:t>;</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2B91AF"/>
                </a:solidFill>
                <a:latin typeface="Consolas" panose="020B0609020204030204" pitchFamily="49" charset="0"/>
              </a:rPr>
              <a:t>College </a:t>
            </a:r>
            <a:r>
              <a:rPr lang="en-US" dirty="0">
                <a:latin typeface="Consolas" panose="020B0609020204030204" pitchFamily="49" charset="0"/>
              </a:rPr>
              <a:t>{</a:t>
            </a:r>
            <a:r>
              <a:rPr lang="en-US" dirty="0">
                <a:solidFill>
                  <a:srgbClr val="2B91AF"/>
                </a:solidFill>
                <a:latin typeface="Consolas" panose="020B0609020204030204" pitchFamily="49" charset="0"/>
              </a:rPr>
              <a:t> 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Course</a:t>
            </a:r>
            <a:r>
              <a:rPr lang="en-US" dirty="0">
                <a:solidFill>
                  <a:srgbClr val="000000"/>
                </a:solidFill>
                <a:latin typeface="Consolas" panose="020B0609020204030204" pitchFamily="49" charset="0"/>
              </a:rPr>
              <a:t>&gt;; };</a:t>
            </a:r>
            <a:endParaRPr lang="en-US" dirty="0">
              <a:solidFill>
                <a:srgbClr val="2B91AF"/>
              </a:solidFill>
              <a:latin typeface="Consolas" panose="020B0609020204030204" pitchFamily="49" charset="0"/>
            </a:endParaRPr>
          </a:p>
          <a:p>
            <a:r>
              <a:rPr lang="en-US" dirty="0">
                <a:solidFill>
                  <a:srgbClr val="2B91AF"/>
                </a:solidFill>
                <a:latin typeface="Consolas" panose="020B0609020204030204" pitchFamily="49" charset="0"/>
              </a:rPr>
              <a:t>vector</a:t>
            </a:r>
            <a:r>
              <a:rPr lang="en-US" dirty="0">
                <a:latin typeface="Consolas" panose="020B0609020204030204" pitchFamily="49" charset="0"/>
              </a:rPr>
              <a:t>&lt;</a:t>
            </a:r>
            <a:r>
              <a:rPr lang="en-US" dirty="0">
                <a:solidFill>
                  <a:srgbClr val="2B91AF"/>
                </a:solidFill>
                <a:latin typeface="Consolas" panose="020B0609020204030204" pitchFamily="49" charset="0"/>
              </a:rPr>
              <a:t>College</a:t>
            </a:r>
            <a:r>
              <a:rPr lang="en-US" dirty="0">
                <a:latin typeface="Consolas" panose="020B0609020204030204" pitchFamily="49" charset="0"/>
              </a:rPr>
              <a:t>&gt; </a:t>
            </a:r>
            <a:r>
              <a:rPr lang="en-US" dirty="0" err="1">
                <a:latin typeface="Consolas" panose="020B0609020204030204" pitchFamily="49" charset="0"/>
              </a:rPr>
              <a:t>colleges_UF</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2B91AF"/>
                </a:solidFill>
                <a:latin typeface="Consolas" panose="020B0609020204030204" pitchFamily="49" charset="0"/>
              </a:rPr>
              <a:t>University </a:t>
            </a:r>
            <a:r>
              <a:rPr lang="en-US" dirty="0">
                <a:latin typeface="Consolas" panose="020B0609020204030204" pitchFamily="49" charset="0"/>
              </a:rPr>
              <a:t>{</a:t>
            </a:r>
            <a:r>
              <a:rPr lang="en-US" dirty="0">
                <a:solidFill>
                  <a:srgbClr val="2B91AF"/>
                </a:solidFill>
                <a:latin typeface="Consolas" panose="020B0609020204030204" pitchFamily="49" charset="0"/>
              </a:rPr>
              <a:t> 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College</a:t>
            </a:r>
            <a:r>
              <a:rPr lang="en-US" dirty="0">
                <a:solidFill>
                  <a:srgbClr val="000000"/>
                </a:solidFill>
                <a:latin typeface="Consolas" panose="020B0609020204030204" pitchFamily="49" charset="0"/>
              </a:rPr>
              <a:t>&gt;; };</a:t>
            </a:r>
            <a:endParaRPr lang="en-US" dirty="0">
              <a:solidFill>
                <a:srgbClr val="2B91AF"/>
              </a:solidFill>
              <a:latin typeface="Consolas" panose="020B0609020204030204" pitchFamily="49" charset="0"/>
            </a:endParaRPr>
          </a:p>
          <a:p>
            <a:r>
              <a:rPr lang="en-US" dirty="0">
                <a:solidFill>
                  <a:srgbClr val="2B91AF"/>
                </a:solidFill>
                <a:latin typeface="Consolas" panose="020B0609020204030204" pitchFamily="49" charset="0"/>
              </a:rPr>
              <a:t>vector</a:t>
            </a:r>
            <a:r>
              <a:rPr lang="en-US" dirty="0">
                <a:latin typeface="Consolas" panose="020B0609020204030204" pitchFamily="49" charset="0"/>
              </a:rPr>
              <a:t>&lt;</a:t>
            </a:r>
            <a:r>
              <a:rPr lang="en-US" dirty="0">
                <a:solidFill>
                  <a:srgbClr val="2B91AF"/>
                </a:solidFill>
                <a:latin typeface="Consolas" panose="020B0609020204030204" pitchFamily="49" charset="0"/>
              </a:rPr>
              <a:t>University</a:t>
            </a:r>
            <a:r>
              <a:rPr lang="en-US" dirty="0">
                <a:latin typeface="Consolas" panose="020B0609020204030204" pitchFamily="49" charset="0"/>
              </a:rPr>
              <a:t>&gt; </a:t>
            </a:r>
            <a:r>
              <a:rPr lang="en-US" dirty="0" err="1">
                <a:latin typeface="Consolas" panose="020B0609020204030204" pitchFamily="49" charset="0"/>
              </a:rPr>
              <a:t>universities_SouthEast</a:t>
            </a:r>
            <a:r>
              <a:rPr lang="en-US" dirty="0">
                <a:latin typeface="Consolas" panose="020B0609020204030204" pitchFamily="49" charset="0"/>
              </a:rPr>
              <a:t>;</a:t>
            </a:r>
          </a:p>
          <a:p>
            <a:endParaRPr lang="en-US" dirty="0">
              <a:latin typeface="Consolas" panose="020B0609020204030204" pitchFamily="49" charset="0"/>
            </a:endParaRPr>
          </a:p>
        </p:txBody>
      </p:sp>
      <p:sp>
        <p:nvSpPr>
          <p:cNvPr id="6" name="Right Arrow 5"/>
          <p:cNvSpPr/>
          <p:nvPr/>
        </p:nvSpPr>
        <p:spPr>
          <a:xfrm>
            <a:off x="3905250" y="4105275"/>
            <a:ext cx="1247775"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905250" y="4950263"/>
            <a:ext cx="1247775"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905250" y="5735093"/>
            <a:ext cx="1247775"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7333" y="3053744"/>
            <a:ext cx="9619191" cy="646331"/>
          </a:xfrm>
          <a:prstGeom prst="rect">
            <a:avLst/>
          </a:prstGeom>
        </p:spPr>
        <p:txBody>
          <a:bodyPr wrap="square">
            <a:spAutoFit/>
          </a:bodyPr>
          <a:lstStyle/>
          <a:p>
            <a:r>
              <a:rPr lang="en-US" dirty="0">
                <a:solidFill>
                  <a:srgbClr val="008000"/>
                </a:solidFill>
                <a:latin typeface="Consolas" panose="020B0609020204030204" pitchFamily="49" charset="0"/>
              </a:rPr>
              <a:t>// This is ugly, gross, and probably should be avoided</a:t>
            </a:r>
          </a:p>
          <a:p>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Student</a:t>
            </a:r>
            <a:r>
              <a:rPr lang="en-US" dirty="0">
                <a:solidFill>
                  <a:srgbClr val="000000"/>
                </a:solidFill>
                <a:latin typeface="Consolas" panose="020B0609020204030204" pitchFamily="49" charset="0"/>
              </a:rPr>
              <a:t>&gt;&gt;&gt;&gt;&gt; </a:t>
            </a:r>
            <a:r>
              <a:rPr lang="en-US" dirty="0" err="1">
                <a:solidFill>
                  <a:srgbClr val="000000"/>
                </a:solidFill>
                <a:latin typeface="Consolas" panose="020B0609020204030204" pitchFamily="49" charset="0"/>
              </a:rPr>
              <a:t>universties_Earth</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9802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500"/>
                                        <p:tgtEl>
                                          <p:spTgt spid="5">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fade">
                                      <p:cBhvr>
                                        <p:cTn id="39" dur="500"/>
                                        <p:tgtEl>
                                          <p:spTgt spid="5">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fade">
                                      <p:cBhvr>
                                        <p:cTn id="50" dur="500"/>
                                        <p:tgtEl>
                                          <p:spTgt spid="4">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animEffect transition="in" filter="fade">
                                      <p:cBhvr>
                                        <p:cTn id="53" dur="500"/>
                                        <p:tgtEl>
                                          <p:spTgt spid="4">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6" end="6"/>
                                            </p:txEl>
                                          </p:spTgt>
                                        </p:tgtEl>
                                        <p:attrNameLst>
                                          <p:attrName>style.visibility</p:attrName>
                                        </p:attrNameLst>
                                      </p:cBhvr>
                                      <p:to>
                                        <p:strVal val="visible"/>
                                      </p:to>
                                    </p:set>
                                    <p:animEffect transition="in" filter="fade">
                                      <p:cBhvr>
                                        <p:cTn id="58" dur="500"/>
                                        <p:tgtEl>
                                          <p:spTgt spid="5">
                                            <p:txEl>
                                              <p:pRg st="6" end="6"/>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7" end="7"/>
                                            </p:txEl>
                                          </p:spTgt>
                                        </p:tgtEl>
                                        <p:attrNameLst>
                                          <p:attrName>style.visibility</p:attrName>
                                        </p:attrNameLst>
                                      </p:cBhvr>
                                      <p:to>
                                        <p:strVal val="visible"/>
                                      </p:to>
                                    </p:set>
                                    <p:animEffect transition="in" filter="fade">
                                      <p:cBhvr>
                                        <p:cTn id="64" dur="500"/>
                                        <p:tgtEl>
                                          <p:spTgt spid="5">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
                                            <p:txEl>
                                              <p:pRg st="9" end="9"/>
                                            </p:txEl>
                                          </p:spTgt>
                                        </p:tgtEl>
                                        <p:attrNameLst>
                                          <p:attrName>style.visibility</p:attrName>
                                        </p:attrNameLst>
                                      </p:cBhvr>
                                      <p:to>
                                        <p:strVal val="visible"/>
                                      </p:to>
                                    </p:set>
                                    <p:animEffect transition="in" filter="fade">
                                      <p:cBhvr>
                                        <p:cTn id="6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2475"/>
          </a:xfrm>
        </p:spPr>
        <p:txBody>
          <a:bodyPr/>
          <a:lstStyle/>
          <a:p>
            <a:r>
              <a:rPr lang="en-US" dirty="0"/>
              <a:t>Identifiers make code easier to read</a:t>
            </a:r>
          </a:p>
        </p:txBody>
      </p:sp>
      <p:sp>
        <p:nvSpPr>
          <p:cNvPr id="3" name="Content Placeholder 2"/>
          <p:cNvSpPr>
            <a:spLocks noGrp="1"/>
          </p:cNvSpPr>
          <p:nvPr>
            <p:ph idx="1"/>
          </p:nvPr>
        </p:nvSpPr>
        <p:spPr>
          <a:xfrm>
            <a:off x="677334" y="2647562"/>
            <a:ext cx="8596668" cy="514349"/>
          </a:xfrm>
        </p:spPr>
        <p:txBody>
          <a:bodyPr/>
          <a:lstStyle/>
          <a:p>
            <a:r>
              <a:rPr lang="en-US" dirty="0"/>
              <a:t>Which of these is easier to read?</a:t>
            </a:r>
          </a:p>
        </p:txBody>
      </p:sp>
      <p:sp>
        <p:nvSpPr>
          <p:cNvPr id="9" name="Rectangle 8"/>
          <p:cNvSpPr/>
          <p:nvPr/>
        </p:nvSpPr>
        <p:spPr>
          <a:xfrm>
            <a:off x="677333" y="3339402"/>
            <a:ext cx="9619191" cy="369332"/>
          </a:xfrm>
          <a:prstGeom prst="rect">
            <a:avLst/>
          </a:prstGeom>
        </p:spPr>
        <p:txBody>
          <a:bodyPr wrap="square">
            <a:spAutoFit/>
          </a:bodyPr>
          <a:lstStyle/>
          <a:p>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College</a:t>
            </a:r>
            <a:r>
              <a:rPr lang="en-US" dirty="0">
                <a:solidFill>
                  <a:srgbClr val="000000"/>
                </a:solidFill>
                <a:latin typeface="Consolas" panose="020B0609020204030204" pitchFamily="49" charset="0"/>
              </a:rPr>
              <a:t>&gt; engineering = </a:t>
            </a:r>
            <a:r>
              <a:rPr lang="en-US" dirty="0" err="1">
                <a:solidFill>
                  <a:srgbClr val="000000"/>
                </a:solidFill>
                <a:latin typeface="Consolas" panose="020B0609020204030204" pitchFamily="49" charset="0"/>
              </a:rPr>
              <a:t>unis_Earth</a:t>
            </a:r>
            <a:r>
              <a:rPr lang="en-US" dirty="0">
                <a:solidFill>
                  <a:srgbClr val="000000"/>
                </a:solidFill>
                <a:latin typeface="Consolas" panose="020B0609020204030204" pitchFamily="49" charset="0"/>
              </a:rPr>
              <a:t>[1].</a:t>
            </a:r>
            <a:r>
              <a:rPr lang="en-US" dirty="0" err="1">
                <a:solidFill>
                  <a:srgbClr val="000000"/>
                </a:solidFill>
                <a:latin typeface="Consolas" panose="020B0609020204030204" pitchFamily="49" charset="0"/>
              </a:rPr>
              <a:t>GetCollege</a:t>
            </a:r>
            <a:r>
              <a:rPr lang="en-US" dirty="0">
                <a:solidFill>
                  <a:srgbClr val="000000"/>
                </a:solidFill>
                <a:latin typeface="Consolas" panose="020B0609020204030204" pitchFamily="49" charset="0"/>
              </a:rPr>
              <a:t>(0);</a:t>
            </a:r>
            <a:endParaRPr lang="en-US" dirty="0"/>
          </a:p>
        </p:txBody>
      </p:sp>
      <p:sp>
        <p:nvSpPr>
          <p:cNvPr id="11" name="Rectangle 10"/>
          <p:cNvSpPr/>
          <p:nvPr/>
        </p:nvSpPr>
        <p:spPr>
          <a:xfrm>
            <a:off x="677332" y="4862866"/>
            <a:ext cx="11344949" cy="369332"/>
          </a:xfrm>
          <a:prstGeom prst="rect">
            <a:avLst/>
          </a:prstGeom>
        </p:spPr>
        <p:txBody>
          <a:bodyPr wrap="square">
            <a:spAutoFit/>
          </a:bodyPr>
          <a:lstStyle/>
          <a:p>
            <a:r>
              <a:rPr lang="en-US" dirty="0">
                <a:solidFill>
                  <a:srgbClr val="2B91A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College</a:t>
            </a:r>
            <a:r>
              <a:rPr lang="en-US" dirty="0">
                <a:solidFill>
                  <a:srgbClr val="000000"/>
                </a:solidFill>
                <a:latin typeface="Consolas" panose="020B0609020204030204" pitchFamily="49" charset="0"/>
              </a:rPr>
              <a:t>&gt; engineering = </a:t>
            </a:r>
            <a:r>
              <a:rPr lang="en-US" dirty="0" err="1">
                <a:solidFill>
                  <a:srgbClr val="000000"/>
                </a:solidFill>
                <a:latin typeface="Consolas" panose="020B0609020204030204" pitchFamily="49" charset="0"/>
              </a:rPr>
              <a:t>unis_Earth</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UNIVERSITIES</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MIT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GetCollege</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COLLEGES</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ENG</a:t>
            </a:r>
            <a:r>
              <a:rPr lang="en-US" dirty="0">
                <a:solidFill>
                  <a:srgbClr val="000000"/>
                </a:solidFill>
                <a:latin typeface="Consolas" panose="020B0609020204030204" pitchFamily="49" charset="0"/>
              </a:rPr>
              <a:t>);</a:t>
            </a:r>
            <a:endParaRPr lang="en-US" dirty="0"/>
          </a:p>
        </p:txBody>
      </p:sp>
      <p:sp>
        <p:nvSpPr>
          <p:cNvPr id="13" name="Content Placeholder 2"/>
          <p:cNvSpPr txBox="1">
            <a:spLocks/>
          </p:cNvSpPr>
          <p:nvPr/>
        </p:nvSpPr>
        <p:spPr>
          <a:xfrm>
            <a:off x="677334" y="4055447"/>
            <a:ext cx="8596668" cy="5143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-VS-</a:t>
            </a:r>
          </a:p>
        </p:txBody>
      </p:sp>
      <p:sp>
        <p:nvSpPr>
          <p:cNvPr id="14" name="Rectangle 13"/>
          <p:cNvSpPr/>
          <p:nvPr/>
        </p:nvSpPr>
        <p:spPr>
          <a:xfrm>
            <a:off x="677332" y="1362075"/>
            <a:ext cx="7561793" cy="923330"/>
          </a:xfrm>
          <a:prstGeom prst="rect">
            <a:avLst/>
          </a:prstGeom>
        </p:spPr>
        <p:txBody>
          <a:bodyPr wrap="square">
            <a:spAutoFit/>
          </a:bodyPr>
          <a:lstStyle/>
          <a:p>
            <a:r>
              <a:rPr lang="en-US" dirty="0">
                <a:solidFill>
                  <a:srgbClr val="008000"/>
                </a:solidFill>
                <a:latin typeface="Consolas" panose="020B0609020204030204" pitchFamily="49" charset="0"/>
              </a:rPr>
              <a:t>// User-defined identifiers specifically for your program</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enum</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UNIVERSITIES</a:t>
            </a:r>
            <a:r>
              <a:rPr lang="en-US" dirty="0">
                <a:solidFill>
                  <a:srgbClr val="000000"/>
                </a:solidFill>
                <a:latin typeface="Consolas" panose="020B0609020204030204" pitchFamily="49" charset="0"/>
              </a:rPr>
              <a:t> { </a:t>
            </a:r>
            <a:r>
              <a:rPr lang="en-US" dirty="0">
                <a:solidFill>
                  <a:srgbClr val="2F4F4F"/>
                </a:solidFill>
                <a:latin typeface="Consolas" panose="020B0609020204030204" pitchFamily="49" charset="0"/>
              </a:rPr>
              <a:t>UF</a:t>
            </a:r>
            <a:r>
              <a:rPr lang="en-US" dirty="0">
                <a:solidFill>
                  <a:srgbClr val="000000"/>
                </a:solidFill>
                <a:latin typeface="Consolas" panose="020B0609020204030204" pitchFamily="49" charset="0"/>
              </a:rPr>
              <a:t> = 0, </a:t>
            </a:r>
            <a:r>
              <a:rPr lang="en-US" dirty="0">
                <a:solidFill>
                  <a:srgbClr val="2F4F4F"/>
                </a:solidFill>
                <a:latin typeface="Consolas" panose="020B0609020204030204" pitchFamily="49" charset="0"/>
              </a:rPr>
              <a:t>MIT</a:t>
            </a:r>
            <a:r>
              <a:rPr lang="en-US" dirty="0">
                <a:solidFill>
                  <a:srgbClr val="000000"/>
                </a:solidFill>
                <a:latin typeface="Consolas" panose="020B0609020204030204" pitchFamily="49" charset="0"/>
              </a:rPr>
              <a:t> = 1, </a:t>
            </a:r>
            <a:r>
              <a:rPr lang="en-US" dirty="0">
                <a:solidFill>
                  <a:srgbClr val="2F4F4F"/>
                </a:solidFill>
                <a:latin typeface="Consolas" panose="020B0609020204030204" pitchFamily="49" charset="0"/>
              </a:rPr>
              <a:t>HARVARD</a:t>
            </a:r>
            <a:r>
              <a:rPr lang="en-US" dirty="0">
                <a:solidFill>
                  <a:srgbClr val="000000"/>
                </a:solidFill>
                <a:latin typeface="Consolas" panose="020B0609020204030204" pitchFamily="49" charset="0"/>
              </a:rPr>
              <a:t> = 2 };</a:t>
            </a:r>
          </a:p>
          <a:p>
            <a:r>
              <a:rPr lang="en-US" dirty="0" err="1">
                <a:solidFill>
                  <a:srgbClr val="0000FF"/>
                </a:solidFill>
                <a:latin typeface="Consolas" panose="020B0609020204030204" pitchFamily="49" charset="0"/>
              </a:rPr>
              <a:t>enum</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COLLEGES</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ENG</a:t>
            </a:r>
            <a:r>
              <a:rPr lang="en-US" dirty="0">
                <a:solidFill>
                  <a:srgbClr val="000000"/>
                </a:solidFill>
                <a:latin typeface="Consolas" panose="020B0609020204030204" pitchFamily="49" charset="0"/>
              </a:rPr>
              <a:t> = 0, </a:t>
            </a:r>
            <a:r>
              <a:rPr lang="en-US" dirty="0">
                <a:solidFill>
                  <a:srgbClr val="2F4F4F"/>
                </a:solidFill>
                <a:latin typeface="Consolas" panose="020B0609020204030204" pitchFamily="49" charset="0"/>
              </a:rPr>
              <a:t>ART </a:t>
            </a:r>
            <a:r>
              <a:rPr lang="en-US" dirty="0">
                <a:solidFill>
                  <a:srgbClr val="000000"/>
                </a:solidFill>
                <a:latin typeface="Consolas" panose="020B0609020204030204" pitchFamily="49" charset="0"/>
              </a:rPr>
              <a:t>= 1, </a:t>
            </a:r>
            <a:r>
              <a:rPr lang="en-US" dirty="0">
                <a:solidFill>
                  <a:srgbClr val="2F4F4F"/>
                </a:solidFill>
                <a:latin typeface="Consolas" panose="020B0609020204030204" pitchFamily="49" charset="0"/>
              </a:rPr>
              <a:t>MED</a:t>
            </a:r>
            <a:r>
              <a:rPr lang="en-US" dirty="0">
                <a:solidFill>
                  <a:srgbClr val="000000"/>
                </a:solidFill>
                <a:latin typeface="Consolas" panose="020B0609020204030204" pitchFamily="49" charset="0"/>
              </a:rPr>
              <a:t> = 2, </a:t>
            </a:r>
            <a:r>
              <a:rPr lang="en-US" dirty="0">
                <a:solidFill>
                  <a:srgbClr val="2F4F4F"/>
                </a:solidFill>
                <a:latin typeface="Consolas" panose="020B0609020204030204" pitchFamily="49" charset="0"/>
              </a:rPr>
              <a:t>JOURN</a:t>
            </a:r>
            <a:r>
              <a:rPr lang="en-US" dirty="0">
                <a:solidFill>
                  <a:srgbClr val="000000"/>
                </a:solidFill>
                <a:latin typeface="Consolas" panose="020B0609020204030204" pitchFamily="49" charset="0"/>
              </a:rPr>
              <a:t> = 3};</a:t>
            </a:r>
          </a:p>
        </p:txBody>
      </p:sp>
      <p:sp>
        <p:nvSpPr>
          <p:cNvPr id="15" name="TextBox 14"/>
          <p:cNvSpPr txBox="1"/>
          <p:nvPr/>
        </p:nvSpPr>
        <p:spPr>
          <a:xfrm>
            <a:off x="8656361" y="1919500"/>
            <a:ext cx="2580218" cy="923330"/>
          </a:xfrm>
          <a:prstGeom prst="rect">
            <a:avLst/>
          </a:prstGeom>
          <a:solidFill>
            <a:schemeClr val="bg1"/>
          </a:solidFill>
          <a:ln w="28575">
            <a:solidFill>
              <a:schemeClr val="tx1"/>
            </a:solidFill>
          </a:ln>
        </p:spPr>
        <p:txBody>
          <a:bodyPr wrap="square" rtlCol="0">
            <a:spAutoFit/>
          </a:bodyPr>
          <a:lstStyle/>
          <a:p>
            <a:r>
              <a:rPr lang="en-US" dirty="0"/>
              <a:t>Fundamentally they’re both doing the same type of operation:</a:t>
            </a:r>
          </a:p>
        </p:txBody>
      </p:sp>
      <p:grpSp>
        <p:nvGrpSpPr>
          <p:cNvPr id="23" name="Group 22"/>
          <p:cNvGrpSpPr/>
          <p:nvPr/>
        </p:nvGrpSpPr>
        <p:grpSpPr>
          <a:xfrm>
            <a:off x="4779170" y="3653132"/>
            <a:ext cx="2357438" cy="1277691"/>
            <a:chOff x="4779170" y="3653132"/>
            <a:chExt cx="2357438" cy="1277691"/>
          </a:xfrm>
        </p:grpSpPr>
        <p:sp>
          <p:nvSpPr>
            <p:cNvPr id="17" name="Up Arrow 16"/>
            <p:cNvSpPr/>
            <p:nvPr/>
          </p:nvSpPr>
          <p:spPr>
            <a:xfrm>
              <a:off x="5834064" y="3653132"/>
              <a:ext cx="247650" cy="4023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Up Arrow 19"/>
            <p:cNvSpPr/>
            <p:nvPr/>
          </p:nvSpPr>
          <p:spPr>
            <a:xfrm rot="10800000">
              <a:off x="6029854" y="4528508"/>
              <a:ext cx="247650" cy="4023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TextBox 15"/>
            <p:cNvSpPr txBox="1"/>
            <p:nvPr/>
          </p:nvSpPr>
          <p:spPr>
            <a:xfrm>
              <a:off x="4779170" y="4011690"/>
              <a:ext cx="2357438" cy="584775"/>
            </a:xfrm>
            <a:prstGeom prst="rect">
              <a:avLst/>
            </a:prstGeom>
            <a:solidFill>
              <a:schemeClr val="bg1"/>
            </a:solidFill>
            <a:ln w="28575">
              <a:solidFill>
                <a:schemeClr val="tx1"/>
              </a:solidFill>
            </a:ln>
          </p:spPr>
          <p:txBody>
            <a:bodyPr wrap="square" rtlCol="0">
              <a:spAutoFit/>
            </a:bodyPr>
            <a:lstStyle>
              <a:defPPr>
                <a:defRPr lang="en-US"/>
              </a:defPPr>
            </a:lstStyle>
            <a:p>
              <a:r>
                <a:rPr lang="en-US" sz="1600" dirty="0"/>
                <a:t>Retrieving some object from a particular index</a:t>
              </a:r>
            </a:p>
          </p:txBody>
        </p:sp>
      </p:grpSp>
      <p:grpSp>
        <p:nvGrpSpPr>
          <p:cNvPr id="24" name="Group 23"/>
          <p:cNvGrpSpPr/>
          <p:nvPr/>
        </p:nvGrpSpPr>
        <p:grpSpPr>
          <a:xfrm>
            <a:off x="7772156" y="3715620"/>
            <a:ext cx="3464423" cy="1170936"/>
            <a:chOff x="7772156" y="3715620"/>
            <a:chExt cx="3464423" cy="1170936"/>
          </a:xfrm>
        </p:grpSpPr>
        <p:sp>
          <p:nvSpPr>
            <p:cNvPr id="21" name="Up Arrow 20"/>
            <p:cNvSpPr/>
            <p:nvPr/>
          </p:nvSpPr>
          <p:spPr>
            <a:xfrm rot="18270669">
              <a:off x="7849489" y="3638287"/>
              <a:ext cx="247650" cy="4023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Up Arrow 21"/>
            <p:cNvSpPr/>
            <p:nvPr/>
          </p:nvSpPr>
          <p:spPr>
            <a:xfrm rot="7200000">
              <a:off x="10058765" y="4561573"/>
              <a:ext cx="247650" cy="4023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TextBox 18"/>
            <p:cNvSpPr txBox="1"/>
            <p:nvPr/>
          </p:nvSpPr>
          <p:spPr>
            <a:xfrm>
              <a:off x="7889362" y="4029461"/>
              <a:ext cx="3347217" cy="584775"/>
            </a:xfrm>
            <a:prstGeom prst="rect">
              <a:avLst/>
            </a:prstGeom>
            <a:solidFill>
              <a:schemeClr val="bg1"/>
            </a:solidFill>
            <a:ln w="28575">
              <a:solidFill>
                <a:schemeClr val="tx1"/>
              </a:solidFill>
            </a:ln>
          </p:spPr>
          <p:txBody>
            <a:bodyPr wrap="square" rtlCol="0">
              <a:spAutoFit/>
            </a:bodyPr>
            <a:lstStyle>
              <a:defPPr>
                <a:defRPr lang="en-US"/>
              </a:defPPr>
            </a:lstStyle>
            <a:p>
              <a:r>
                <a:rPr lang="en-US" sz="1600" dirty="0"/>
                <a:t>Invoking a function of that object, retrieving additional data</a:t>
              </a:r>
            </a:p>
          </p:txBody>
        </p:sp>
      </p:grpSp>
      <p:sp>
        <p:nvSpPr>
          <p:cNvPr id="25" name="TextBox 24"/>
          <p:cNvSpPr txBox="1"/>
          <p:nvPr/>
        </p:nvSpPr>
        <p:spPr>
          <a:xfrm>
            <a:off x="4458228" y="5525268"/>
            <a:ext cx="4104748" cy="923330"/>
          </a:xfrm>
          <a:prstGeom prst="rect">
            <a:avLst/>
          </a:prstGeom>
          <a:solidFill>
            <a:schemeClr val="accent6"/>
          </a:solidFill>
          <a:ln w="38100">
            <a:solidFill>
              <a:schemeClr val="tx1"/>
            </a:solidFill>
          </a:ln>
        </p:spPr>
        <p:txBody>
          <a:bodyPr wrap="square" rtlCol="0">
            <a:spAutoFit/>
          </a:bodyPr>
          <a:lstStyle>
            <a:defPPr>
              <a:defRPr lang="en-US"/>
            </a:defPPr>
            <a:lvl1pPr>
              <a:defRPr sz="2400">
                <a:solidFill>
                  <a:schemeClr val="bg1"/>
                </a:solidFill>
              </a:defRPr>
            </a:lvl1pPr>
          </a:lstStyle>
          <a:p>
            <a:r>
              <a:rPr lang="en-US" sz="1800" dirty="0"/>
              <a:t>None of this matters to your compiler. This is to help you, the human being writing (or READING) the code.</a:t>
            </a:r>
          </a:p>
        </p:txBody>
      </p:sp>
    </p:spTree>
    <p:extLst>
      <p:ext uri="{BB962C8B-B14F-4D97-AF65-F5344CB8AC3E}">
        <p14:creationId xmlns:p14="http://schemas.microsoft.com/office/powerpoint/2010/main" val="187631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animBg="1"/>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650423"/>
          </a:xfrm>
        </p:spPr>
        <p:txBody>
          <a:bodyPr/>
          <a:lstStyle/>
          <a:p>
            <a:r>
              <a:rPr lang="en-US" dirty="0"/>
              <a:t>Google’s Style Guide</a:t>
            </a:r>
          </a:p>
        </p:txBody>
      </p:sp>
      <p:sp>
        <p:nvSpPr>
          <p:cNvPr id="3" name="Content Placeholder 2"/>
          <p:cNvSpPr>
            <a:spLocks noGrp="1"/>
          </p:cNvSpPr>
          <p:nvPr>
            <p:ph idx="1"/>
          </p:nvPr>
        </p:nvSpPr>
        <p:spPr>
          <a:xfrm>
            <a:off x="677334" y="1617664"/>
            <a:ext cx="8596668" cy="4535486"/>
          </a:xfrm>
        </p:spPr>
        <p:txBody>
          <a:bodyPr>
            <a:normAutofit/>
          </a:bodyPr>
          <a:lstStyle/>
          <a:p>
            <a:r>
              <a:rPr lang="en-US" sz="2400" dirty="0">
                <a:hlinkClick r:id="rId2"/>
              </a:rPr>
              <a:t>https://google.github.io/styleguide/cppguide.html</a:t>
            </a:r>
            <a:endParaRPr lang="en-US" sz="2400" dirty="0"/>
          </a:p>
          <a:p>
            <a:endParaRPr lang="en-US" sz="2400" dirty="0"/>
          </a:p>
          <a:p>
            <a:r>
              <a:rPr lang="en-US" sz="2400" dirty="0"/>
              <a:t>Recommendations for all aspects of writing your code</a:t>
            </a:r>
          </a:p>
          <a:p>
            <a:pPr lvl="1"/>
            <a:r>
              <a:rPr lang="en-US" sz="2200" dirty="0"/>
              <a:t>Braces, naming conventions, things to use, things to avoid, </a:t>
            </a:r>
            <a:r>
              <a:rPr lang="en-US" sz="2200" dirty="0" err="1"/>
              <a:t>etc</a:t>
            </a:r>
            <a:endParaRPr lang="en-US" sz="2200" dirty="0"/>
          </a:p>
          <a:p>
            <a:r>
              <a:rPr lang="en-US" sz="2400" dirty="0"/>
              <a:t>Not the ultimate, gospel, be-all and end-all style guide that you should memorize and follow Or Else™</a:t>
            </a:r>
          </a:p>
          <a:p>
            <a:r>
              <a:rPr lang="en-US" sz="2400" dirty="0"/>
              <a:t>You may encounter style guides on a job</a:t>
            </a:r>
          </a:p>
          <a:p>
            <a:pPr lvl="1"/>
            <a:r>
              <a:rPr lang="en-US" sz="2200" dirty="0"/>
              <a:t>Everyone will follow that same style, like it or not</a:t>
            </a:r>
          </a:p>
        </p:txBody>
      </p:sp>
    </p:spTree>
    <p:extLst>
      <p:ext uri="{BB962C8B-B14F-4D97-AF65-F5344CB8AC3E}">
        <p14:creationId xmlns:p14="http://schemas.microsoft.com/office/powerpoint/2010/main" val="425262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87C5-C2C4-4367-BBF7-482DAFC7F23C}"/>
              </a:ext>
            </a:extLst>
          </p:cNvPr>
          <p:cNvSpPr>
            <a:spLocks noGrp="1"/>
          </p:cNvSpPr>
          <p:nvPr>
            <p:ph type="title"/>
          </p:nvPr>
        </p:nvSpPr>
        <p:spPr/>
        <p:txBody>
          <a:bodyPr/>
          <a:lstStyle/>
          <a:p>
            <a:r>
              <a:rPr lang="en-US" dirty="0"/>
              <a:t>Clarity is the key</a:t>
            </a:r>
          </a:p>
        </p:txBody>
      </p:sp>
      <p:sp>
        <p:nvSpPr>
          <p:cNvPr id="3" name="Content Placeholder 2">
            <a:extLst>
              <a:ext uri="{FF2B5EF4-FFF2-40B4-BE49-F238E27FC236}">
                <a16:creationId xmlns:a16="http://schemas.microsoft.com/office/drawing/2014/main" id="{0CE3F37F-7F4D-4276-B9FC-6F6F303E260A}"/>
              </a:ext>
            </a:extLst>
          </p:cNvPr>
          <p:cNvSpPr>
            <a:spLocks noGrp="1"/>
          </p:cNvSpPr>
          <p:nvPr>
            <p:ph idx="1"/>
          </p:nvPr>
        </p:nvSpPr>
        <p:spPr>
          <a:xfrm>
            <a:off x="677334" y="1558637"/>
            <a:ext cx="8596668" cy="5034395"/>
          </a:xfrm>
        </p:spPr>
        <p:txBody>
          <a:bodyPr>
            <a:normAutofit/>
          </a:bodyPr>
          <a:lstStyle/>
          <a:p>
            <a:r>
              <a:rPr lang="en-US" sz="2800" dirty="0"/>
              <a:t>Can someone else EASILY understand your code?</a:t>
            </a:r>
          </a:p>
          <a:p>
            <a:pPr lvl="1"/>
            <a:r>
              <a:rPr lang="en-US" sz="2600" dirty="0"/>
              <a:t>Without an interpreter, translation chart, decoder ring, </a:t>
            </a:r>
            <a:r>
              <a:rPr lang="en-US" sz="2600" dirty="0" err="1"/>
              <a:t>etc</a:t>
            </a:r>
            <a:r>
              <a:rPr lang="en-US" sz="2600" dirty="0"/>
              <a:t>?</a:t>
            </a:r>
          </a:p>
          <a:p>
            <a:r>
              <a:rPr lang="en-US" sz="2800" dirty="0"/>
              <a:t>Can you understand your own code days (or weeks, or months…) later?</a:t>
            </a:r>
          </a:p>
          <a:p>
            <a:r>
              <a:rPr lang="en-US" sz="2800" dirty="0"/>
              <a:t>Consistency is more important than any one style</a:t>
            </a:r>
          </a:p>
          <a:p>
            <a:r>
              <a:rPr lang="en-US" sz="2800" dirty="0"/>
              <a:t>If you open a code file you haven’t seen before, does the style make it easier or harder to read?</a:t>
            </a:r>
          </a:p>
          <a:p>
            <a:r>
              <a:rPr lang="en-US" sz="2800" dirty="0"/>
              <a:t>What if every class had a different style? Every function? Every file? Not fun.</a:t>
            </a:r>
          </a:p>
        </p:txBody>
      </p:sp>
    </p:spTree>
    <p:extLst>
      <p:ext uri="{BB962C8B-B14F-4D97-AF65-F5344CB8AC3E}">
        <p14:creationId xmlns:p14="http://schemas.microsoft.com/office/powerpoint/2010/main" val="398012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750"/>
          </a:xfrm>
        </p:spPr>
        <p:txBody>
          <a:bodyPr/>
          <a:lstStyle/>
          <a:p>
            <a:r>
              <a:rPr lang="en-US" dirty="0"/>
              <a:t>Comments – Use them? Waste of time?</a:t>
            </a:r>
          </a:p>
        </p:txBody>
      </p:sp>
      <p:sp>
        <p:nvSpPr>
          <p:cNvPr id="3" name="Content Placeholder 2"/>
          <p:cNvSpPr>
            <a:spLocks noGrp="1"/>
          </p:cNvSpPr>
          <p:nvPr>
            <p:ph idx="1"/>
          </p:nvPr>
        </p:nvSpPr>
        <p:spPr>
          <a:xfrm>
            <a:off x="677334" y="1628775"/>
            <a:ext cx="9136880" cy="3876675"/>
          </a:xfrm>
        </p:spPr>
        <p:txBody>
          <a:bodyPr>
            <a:normAutofit/>
          </a:bodyPr>
          <a:lstStyle/>
          <a:p>
            <a:r>
              <a:rPr lang="en-US" sz="2000" dirty="0"/>
              <a:t>Different schools of thought:</a:t>
            </a:r>
          </a:p>
          <a:p>
            <a:endParaRPr lang="en-US" sz="2000" dirty="0"/>
          </a:p>
          <a:p>
            <a:pPr marL="0" indent="0">
              <a:buNone/>
            </a:pPr>
            <a:r>
              <a:rPr lang="en-US" sz="2000" dirty="0"/>
              <a:t>1. </a:t>
            </a:r>
            <a:r>
              <a:rPr lang="en-US" sz="2000" b="1" dirty="0">
                <a:solidFill>
                  <a:schemeClr val="accent3"/>
                </a:solidFill>
              </a:rPr>
              <a:t>Document EVERYTHING</a:t>
            </a:r>
            <a:r>
              <a:rPr lang="en-US" sz="2000" dirty="0"/>
              <a:t> – all code should have plain language descriptions</a:t>
            </a:r>
          </a:p>
          <a:p>
            <a:pPr marL="0" indent="0">
              <a:buNone/>
            </a:pPr>
            <a:r>
              <a:rPr lang="en-US" sz="2000" dirty="0"/>
              <a:t>2. </a:t>
            </a:r>
            <a:r>
              <a:rPr lang="en-US" sz="2000" b="1" dirty="0">
                <a:solidFill>
                  <a:schemeClr val="accent3"/>
                </a:solidFill>
              </a:rPr>
              <a:t>Document NOTHING</a:t>
            </a:r>
            <a:r>
              <a:rPr lang="en-US" sz="2000" dirty="0"/>
              <a:t> – code should be self-documenting</a:t>
            </a:r>
          </a:p>
          <a:p>
            <a:endParaRPr lang="en-US" sz="2000" dirty="0"/>
          </a:p>
          <a:p>
            <a:r>
              <a:rPr lang="en-US" sz="2000" dirty="0"/>
              <a:t>A mix of the two: write code in such a way that it’s easy to understand (for yourself, and someone else later), AND…</a:t>
            </a:r>
          </a:p>
          <a:p>
            <a:r>
              <a:rPr lang="en-US" sz="2000" dirty="0"/>
              <a:t>Use comments to explain certain process that might not be intuitive or require external information</a:t>
            </a:r>
          </a:p>
        </p:txBody>
      </p:sp>
      <p:pic>
        <p:nvPicPr>
          <p:cNvPr id="4" name="Picture 3"/>
          <p:cNvPicPr>
            <a:picLocks noChangeAspect="1"/>
          </p:cNvPicPr>
          <p:nvPr/>
        </p:nvPicPr>
        <p:blipFill>
          <a:blip r:embed="rId2"/>
          <a:stretch>
            <a:fillRect/>
          </a:stretch>
        </p:blipFill>
        <p:spPr>
          <a:xfrm>
            <a:off x="677334" y="5595937"/>
            <a:ext cx="9582150" cy="523875"/>
          </a:xfrm>
          <a:prstGeom prst="rect">
            <a:avLst/>
          </a:prstGeom>
        </p:spPr>
      </p:pic>
      <p:sp>
        <p:nvSpPr>
          <p:cNvPr id="5" name="TextBox 4"/>
          <p:cNvSpPr txBox="1"/>
          <p:nvPr/>
        </p:nvSpPr>
        <p:spPr>
          <a:xfrm>
            <a:off x="809626" y="6162674"/>
            <a:ext cx="3790950" cy="646331"/>
          </a:xfrm>
          <a:prstGeom prst="rect">
            <a:avLst/>
          </a:prstGeom>
          <a:solidFill>
            <a:schemeClr val="accent3"/>
          </a:solidFill>
          <a:ln w="38100">
            <a:solidFill>
              <a:schemeClr val="tx1"/>
            </a:solidFill>
          </a:ln>
        </p:spPr>
        <p:txBody>
          <a:bodyPr wrap="square" rtlCol="0">
            <a:spAutoFit/>
          </a:bodyPr>
          <a:lstStyle>
            <a:defPPr>
              <a:defRPr lang="en-US"/>
            </a:defPPr>
            <a:lvl1pPr>
              <a:defRPr sz="2400">
                <a:solidFill>
                  <a:schemeClr val="bg1"/>
                </a:solidFill>
              </a:defRPr>
            </a:lvl1pPr>
          </a:lstStyle>
          <a:p>
            <a:r>
              <a:rPr lang="en-US" sz="1800" dirty="0"/>
              <a:t>Why 3? What is this magic number? Do I need to look that up?</a:t>
            </a:r>
          </a:p>
        </p:txBody>
      </p:sp>
      <p:sp>
        <p:nvSpPr>
          <p:cNvPr id="6" name="TextBox 5"/>
          <p:cNvSpPr txBox="1"/>
          <p:nvPr/>
        </p:nvSpPr>
        <p:spPr>
          <a:xfrm>
            <a:off x="4975668" y="6162674"/>
            <a:ext cx="3790950" cy="646331"/>
          </a:xfrm>
          <a:prstGeom prst="rect">
            <a:avLst/>
          </a:prstGeom>
          <a:solidFill>
            <a:schemeClr val="accent3"/>
          </a:solidFill>
          <a:ln w="38100">
            <a:solidFill>
              <a:schemeClr val="tx1"/>
            </a:solidFill>
          </a:ln>
        </p:spPr>
        <p:txBody>
          <a:bodyPr wrap="square" rtlCol="0">
            <a:spAutoFit/>
          </a:bodyPr>
          <a:lstStyle>
            <a:defPPr>
              <a:defRPr lang="en-US"/>
            </a:defPPr>
            <a:lvl1pPr>
              <a:defRPr>
                <a:solidFill>
                  <a:schemeClr val="bg1"/>
                </a:solidFill>
              </a:defRPr>
            </a:lvl1pPr>
          </a:lstStyle>
          <a:p>
            <a:r>
              <a:rPr lang="en-US" dirty="0"/>
              <a:t>Does this comment NEED to be here? Does it hurt, or help?</a:t>
            </a:r>
          </a:p>
        </p:txBody>
      </p:sp>
    </p:spTree>
    <p:extLst>
      <p:ext uri="{BB962C8B-B14F-4D97-AF65-F5344CB8AC3E}">
        <p14:creationId xmlns:p14="http://schemas.microsoft.com/office/powerpoint/2010/main" val="206413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150"/>
          </a:xfrm>
        </p:spPr>
        <p:txBody>
          <a:bodyPr/>
          <a:lstStyle/>
          <a:p>
            <a:r>
              <a:rPr lang="en-US" dirty="0"/>
              <a:t>Self-Documenting Comments</a:t>
            </a:r>
          </a:p>
        </p:txBody>
      </p:sp>
      <p:sp>
        <p:nvSpPr>
          <p:cNvPr id="3" name="Content Placeholder 2"/>
          <p:cNvSpPr>
            <a:spLocks noGrp="1"/>
          </p:cNvSpPr>
          <p:nvPr>
            <p:ph idx="1"/>
          </p:nvPr>
        </p:nvSpPr>
        <p:spPr>
          <a:xfrm>
            <a:off x="677334" y="1676401"/>
            <a:ext cx="8596668" cy="466724"/>
          </a:xfrm>
        </p:spPr>
        <p:txBody>
          <a:bodyPr>
            <a:normAutofit/>
          </a:bodyPr>
          <a:lstStyle/>
          <a:p>
            <a:r>
              <a:rPr lang="en-US" sz="2000" dirty="0"/>
              <a:t>Code written in such a way that its intent is clear</a:t>
            </a:r>
          </a:p>
        </p:txBody>
      </p:sp>
      <p:sp>
        <p:nvSpPr>
          <p:cNvPr id="4" name="Rectangle 3"/>
          <p:cNvSpPr/>
          <p:nvPr/>
        </p:nvSpPr>
        <p:spPr>
          <a:xfrm>
            <a:off x="408960" y="2493913"/>
            <a:ext cx="9133416" cy="1477328"/>
          </a:xfrm>
          <a:prstGeom prst="rect">
            <a:avLst/>
          </a:prstGeom>
        </p:spPr>
        <p:txBody>
          <a:bodyPr wrap="square">
            <a:spAutoFit/>
          </a:bodyPr>
          <a:lstStyle/>
          <a:p>
            <a:r>
              <a:rPr lang="en-US" dirty="0">
                <a:solidFill>
                  <a:srgbClr val="2B91AF"/>
                </a:solidFill>
                <a:latin typeface="Consolas" panose="020B0609020204030204" pitchFamily="49" charset="0"/>
              </a:rPr>
              <a:t>Point3D</a:t>
            </a:r>
            <a:r>
              <a:rPr lang="en-US" dirty="0">
                <a:solidFill>
                  <a:srgbClr val="000000"/>
                </a:solidFill>
                <a:latin typeface="Consolas" panose="020B0609020204030204" pitchFamily="49" charset="0"/>
              </a:rPr>
              <a:t> position = </a:t>
            </a:r>
            <a:r>
              <a:rPr lang="en-US" dirty="0" err="1">
                <a:solidFill>
                  <a:srgbClr val="000000"/>
                </a:solidFill>
                <a:latin typeface="Consolas" panose="020B0609020204030204" pitchFamily="49" charset="0"/>
              </a:rPr>
              <a:t>targetObject.GetPosition</a:t>
            </a:r>
            <a:r>
              <a:rPr lang="en-US" dirty="0">
                <a:solidFill>
                  <a:srgbClr val="000000"/>
                </a:solidFill>
                <a:latin typeface="Consolas" panose="020B0609020204030204" pitchFamily="49" charset="0"/>
              </a:rPr>
              <a:t>();</a:t>
            </a:r>
          </a:p>
          <a:p>
            <a:r>
              <a:rPr lang="en-US" dirty="0">
                <a:solidFill>
                  <a:srgbClr val="2B91AF"/>
                </a:solidFill>
                <a:latin typeface="Consolas" panose="020B0609020204030204" pitchFamily="49" charset="0"/>
              </a:rPr>
              <a:t>Point3D</a:t>
            </a:r>
            <a:r>
              <a:rPr lang="en-US" dirty="0">
                <a:solidFill>
                  <a:srgbClr val="000000"/>
                </a:solidFill>
                <a:latin typeface="Consolas" panose="020B0609020204030204" pitchFamily="49" charset="0"/>
              </a:rPr>
              <a:t> destination = </a:t>
            </a:r>
            <a:r>
              <a:rPr lang="en-US" dirty="0" err="1">
                <a:solidFill>
                  <a:srgbClr val="000000"/>
                </a:solidFill>
                <a:latin typeface="Consolas" panose="020B0609020204030204" pitchFamily="49" charset="0"/>
              </a:rPr>
              <a:t>currentLevel.Exit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GetPosition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2B91AF"/>
                </a:solidFill>
                <a:latin typeface="Consolas" panose="020B0609020204030204" pitchFamily="49" charset="0"/>
              </a:rPr>
              <a:t>UnitPath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pathOut</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NavSystem</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FindShortestPath</a:t>
            </a:r>
            <a:r>
              <a:rPr lang="en-US" dirty="0">
                <a:solidFill>
                  <a:srgbClr val="000000"/>
                </a:solidFill>
                <a:latin typeface="Consolas" panose="020B0609020204030204" pitchFamily="49" charset="0"/>
              </a:rPr>
              <a:t>(position, destination);</a:t>
            </a:r>
          </a:p>
          <a:p>
            <a:r>
              <a:rPr lang="en-US" dirty="0" err="1">
                <a:solidFill>
                  <a:srgbClr val="000000"/>
                </a:solidFill>
                <a:latin typeface="Consolas" panose="020B0609020204030204" pitchFamily="49" charset="0"/>
              </a:rPr>
              <a:t>targetObject.SetPath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pathOut</a:t>
            </a:r>
            <a:r>
              <a:rPr lang="en-US" dirty="0">
                <a:solidFill>
                  <a:srgbClr val="000000"/>
                </a:solidFill>
                <a:latin typeface="Consolas" panose="020B0609020204030204" pitchFamily="49" charset="0"/>
              </a:rPr>
              <a:t>);</a:t>
            </a:r>
            <a:endParaRPr lang="en-US" dirty="0"/>
          </a:p>
        </p:txBody>
      </p:sp>
      <p:sp>
        <p:nvSpPr>
          <p:cNvPr id="6" name="Content Placeholder 2"/>
          <p:cNvSpPr txBox="1">
            <a:spLocks/>
          </p:cNvSpPr>
          <p:nvPr/>
        </p:nvSpPr>
        <p:spPr>
          <a:xfrm>
            <a:off x="677334" y="4803041"/>
            <a:ext cx="8596668" cy="1073883"/>
          </a:xfrm>
          <a:prstGeom prst="rect">
            <a:avLst/>
          </a:prstGeom>
        </p:spPr>
        <p:txBody>
          <a:bodyPr vert="horz" wrap="none"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a:t>If someone had never seen this code before, could they make sense of it at all?</a:t>
            </a:r>
          </a:p>
          <a:p>
            <a:r>
              <a:rPr lang="en-US" sz="2000" dirty="0"/>
              <a:t>You don’t need to know the inner workings of each function or class object</a:t>
            </a:r>
          </a:p>
          <a:p>
            <a:r>
              <a:rPr lang="en-US" sz="2000" dirty="0"/>
              <a:t>What would comments for this look like?</a:t>
            </a:r>
          </a:p>
        </p:txBody>
      </p:sp>
    </p:spTree>
    <p:extLst>
      <p:ext uri="{BB962C8B-B14F-4D97-AF65-F5344CB8AC3E}">
        <p14:creationId xmlns:p14="http://schemas.microsoft.com/office/powerpoint/2010/main" val="147982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150"/>
          </a:xfrm>
        </p:spPr>
        <p:txBody>
          <a:bodyPr/>
          <a:lstStyle/>
          <a:p>
            <a:r>
              <a:rPr lang="en-US" dirty="0"/>
              <a:t>Self-Documenting Comments</a:t>
            </a:r>
          </a:p>
        </p:txBody>
      </p:sp>
      <p:sp>
        <p:nvSpPr>
          <p:cNvPr id="4" name="Rectangle 3"/>
          <p:cNvSpPr/>
          <p:nvPr/>
        </p:nvSpPr>
        <p:spPr>
          <a:xfrm>
            <a:off x="408960" y="1550938"/>
            <a:ext cx="9133416" cy="3139321"/>
          </a:xfrm>
          <a:prstGeom prst="rect">
            <a:avLst/>
          </a:prstGeom>
        </p:spPr>
        <p:txBody>
          <a:bodyPr wrap="square">
            <a:spAutoFit/>
          </a:bodyPr>
          <a:lstStyle/>
          <a:p>
            <a:r>
              <a:rPr lang="en-US" dirty="0">
                <a:solidFill>
                  <a:srgbClr val="008000"/>
                </a:solidFill>
                <a:latin typeface="Consolas" panose="020B0609020204030204" pitchFamily="49" charset="0"/>
              </a:rPr>
              <a:t>// Get the current position of the target</a:t>
            </a:r>
            <a:endParaRPr lang="en-US" dirty="0">
              <a:solidFill>
                <a:srgbClr val="000000"/>
              </a:solidFill>
              <a:latin typeface="Consolas" panose="020B0609020204030204" pitchFamily="49" charset="0"/>
            </a:endParaRPr>
          </a:p>
          <a:p>
            <a:r>
              <a:rPr lang="en-US" dirty="0">
                <a:solidFill>
                  <a:srgbClr val="2B91AF"/>
                </a:solidFill>
                <a:latin typeface="Consolas" panose="020B0609020204030204" pitchFamily="49" charset="0"/>
              </a:rPr>
              <a:t>Point3D</a:t>
            </a:r>
            <a:r>
              <a:rPr lang="en-US" dirty="0">
                <a:solidFill>
                  <a:srgbClr val="000000"/>
                </a:solidFill>
                <a:latin typeface="Consolas" panose="020B0609020204030204" pitchFamily="49" charset="0"/>
              </a:rPr>
              <a:t> position = </a:t>
            </a:r>
            <a:r>
              <a:rPr lang="en-US" dirty="0" err="1">
                <a:solidFill>
                  <a:srgbClr val="000000"/>
                </a:solidFill>
                <a:latin typeface="Consolas" panose="020B0609020204030204" pitchFamily="49" charset="0"/>
              </a:rPr>
              <a:t>targetObject.GetPosition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Get the location of the level exit</a:t>
            </a:r>
            <a:endParaRPr lang="en-US" dirty="0">
              <a:solidFill>
                <a:srgbClr val="000000"/>
              </a:solidFill>
              <a:latin typeface="Consolas" panose="020B0609020204030204" pitchFamily="49" charset="0"/>
            </a:endParaRPr>
          </a:p>
          <a:p>
            <a:r>
              <a:rPr lang="en-US" dirty="0">
                <a:solidFill>
                  <a:srgbClr val="2B91AF"/>
                </a:solidFill>
                <a:latin typeface="Consolas" panose="020B0609020204030204" pitchFamily="49" charset="0"/>
              </a:rPr>
              <a:t>Point3D</a:t>
            </a:r>
            <a:r>
              <a:rPr lang="en-US" dirty="0">
                <a:solidFill>
                  <a:srgbClr val="000000"/>
                </a:solidFill>
                <a:latin typeface="Consolas" panose="020B0609020204030204" pitchFamily="49" charset="0"/>
              </a:rPr>
              <a:t> destination = </a:t>
            </a:r>
            <a:r>
              <a:rPr lang="en-US" dirty="0" err="1">
                <a:solidFill>
                  <a:srgbClr val="000000"/>
                </a:solidFill>
                <a:latin typeface="Consolas" panose="020B0609020204030204" pitchFamily="49" charset="0"/>
              </a:rPr>
              <a:t>currentLevel.Exit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GetPosition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Find a path between the target and the exit</a:t>
            </a:r>
            <a:endParaRPr lang="en-US" dirty="0">
              <a:solidFill>
                <a:srgbClr val="000000"/>
              </a:solidFill>
              <a:latin typeface="Consolas" panose="020B0609020204030204" pitchFamily="49" charset="0"/>
            </a:endParaRPr>
          </a:p>
          <a:p>
            <a:r>
              <a:rPr lang="en-US" dirty="0" err="1">
                <a:solidFill>
                  <a:srgbClr val="2B91AF"/>
                </a:solidFill>
                <a:latin typeface="Consolas" panose="020B0609020204030204" pitchFamily="49" charset="0"/>
              </a:rPr>
              <a:t>UnitPath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pathOut</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NavSystem</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FindShortestPath</a:t>
            </a:r>
            <a:r>
              <a:rPr lang="en-US" dirty="0">
                <a:solidFill>
                  <a:srgbClr val="000000"/>
                </a:solidFill>
                <a:latin typeface="Consolas" panose="020B0609020204030204" pitchFamily="49" charset="0"/>
              </a:rPr>
              <a:t>(position, destination);</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Set the target's path</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targetObject.SetPath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pathOut</a:t>
            </a:r>
            <a:r>
              <a:rPr lang="en-US" dirty="0">
                <a:solidFill>
                  <a:srgbClr val="000000"/>
                </a:solidFill>
                <a:latin typeface="Consolas" panose="020B0609020204030204" pitchFamily="49" charset="0"/>
              </a:rPr>
              <a:t>);</a:t>
            </a:r>
            <a:endParaRPr lang="en-US" dirty="0"/>
          </a:p>
        </p:txBody>
      </p:sp>
      <p:sp>
        <p:nvSpPr>
          <p:cNvPr id="7" name="Rectangle 6"/>
          <p:cNvSpPr/>
          <p:nvPr/>
        </p:nvSpPr>
        <p:spPr>
          <a:xfrm>
            <a:off x="408960" y="4960888"/>
            <a:ext cx="9133416" cy="1477328"/>
          </a:xfrm>
          <a:prstGeom prst="rect">
            <a:avLst/>
          </a:prstGeom>
        </p:spPr>
        <p:txBody>
          <a:bodyPr wrap="square">
            <a:spAutoFit/>
          </a:bodyPr>
          <a:lstStyle/>
          <a:p>
            <a:r>
              <a:rPr lang="en-US" dirty="0">
                <a:solidFill>
                  <a:srgbClr val="2B91AF"/>
                </a:solidFill>
                <a:latin typeface="Consolas" panose="020B0609020204030204" pitchFamily="49" charset="0"/>
              </a:rPr>
              <a:t>Point3D</a:t>
            </a:r>
            <a:r>
              <a:rPr lang="en-US" dirty="0">
                <a:solidFill>
                  <a:srgbClr val="000000"/>
                </a:solidFill>
                <a:latin typeface="Consolas" panose="020B0609020204030204" pitchFamily="49" charset="0"/>
              </a:rPr>
              <a:t> position = </a:t>
            </a:r>
            <a:r>
              <a:rPr lang="en-US" dirty="0" err="1">
                <a:solidFill>
                  <a:srgbClr val="000000"/>
                </a:solidFill>
                <a:latin typeface="Consolas" panose="020B0609020204030204" pitchFamily="49" charset="0"/>
              </a:rPr>
              <a:t>targetObject.GetPosition</a:t>
            </a:r>
            <a:r>
              <a:rPr lang="en-US" dirty="0">
                <a:solidFill>
                  <a:srgbClr val="000000"/>
                </a:solidFill>
                <a:latin typeface="Consolas" panose="020B0609020204030204" pitchFamily="49" charset="0"/>
              </a:rPr>
              <a:t>();</a:t>
            </a:r>
          </a:p>
          <a:p>
            <a:r>
              <a:rPr lang="en-US" dirty="0">
                <a:solidFill>
                  <a:srgbClr val="2B91AF"/>
                </a:solidFill>
                <a:latin typeface="Consolas" panose="020B0609020204030204" pitchFamily="49" charset="0"/>
              </a:rPr>
              <a:t>Point3D</a:t>
            </a:r>
            <a:r>
              <a:rPr lang="en-US" dirty="0">
                <a:solidFill>
                  <a:srgbClr val="000000"/>
                </a:solidFill>
                <a:latin typeface="Consolas" panose="020B0609020204030204" pitchFamily="49" charset="0"/>
              </a:rPr>
              <a:t> destination = </a:t>
            </a:r>
            <a:r>
              <a:rPr lang="en-US" dirty="0" err="1">
                <a:solidFill>
                  <a:srgbClr val="000000"/>
                </a:solidFill>
                <a:latin typeface="Consolas" panose="020B0609020204030204" pitchFamily="49" charset="0"/>
              </a:rPr>
              <a:t>currentLevel.Exit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GetPosition</a:t>
            </a:r>
            <a:r>
              <a:rPr lang="en-US" dirty="0">
                <a:solidFill>
                  <a:srgbClr val="000000"/>
                </a:solidFill>
                <a:latin typeface="Consolas" panose="020B0609020204030204" pitchFamily="49" charset="0"/>
              </a:rPr>
              <a:t>();</a:t>
            </a:r>
          </a:p>
          <a:p>
            <a:r>
              <a:rPr lang="en-US" dirty="0" err="1">
                <a:solidFill>
                  <a:srgbClr val="2B91AF"/>
                </a:solidFill>
                <a:latin typeface="Consolas" panose="020B0609020204030204" pitchFamily="49" charset="0"/>
              </a:rPr>
              <a:t>UnitPath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pathOut</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NavSystem</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FindShortestPath</a:t>
            </a:r>
            <a:r>
              <a:rPr lang="en-US" dirty="0">
                <a:solidFill>
                  <a:srgbClr val="000000"/>
                </a:solidFill>
                <a:latin typeface="Consolas" panose="020B0609020204030204" pitchFamily="49" charset="0"/>
              </a:rPr>
              <a:t>(position, destination);</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targetObject.SetPath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pathOut</a:t>
            </a:r>
            <a:r>
              <a:rPr lang="en-US" dirty="0">
                <a:solidFill>
                  <a:srgbClr val="000000"/>
                </a:solidFill>
                <a:latin typeface="Consolas" panose="020B0609020204030204" pitchFamily="49" charset="0"/>
              </a:rPr>
              <a:t>);</a:t>
            </a:r>
            <a:endParaRPr lang="en-US" dirty="0"/>
          </a:p>
        </p:txBody>
      </p:sp>
      <p:sp>
        <p:nvSpPr>
          <p:cNvPr id="8" name="TextBox 7"/>
          <p:cNvSpPr txBox="1"/>
          <p:nvPr/>
        </p:nvSpPr>
        <p:spPr>
          <a:xfrm>
            <a:off x="5059680" y="5974209"/>
            <a:ext cx="4612640" cy="646331"/>
          </a:xfrm>
          <a:prstGeom prst="rect">
            <a:avLst/>
          </a:prstGeom>
          <a:solidFill>
            <a:schemeClr val="bg1"/>
          </a:solidFill>
          <a:ln w="28575">
            <a:solidFill>
              <a:schemeClr val="tx1"/>
            </a:solidFill>
          </a:ln>
        </p:spPr>
        <p:txBody>
          <a:bodyPr wrap="square" rtlCol="0">
            <a:spAutoFit/>
          </a:bodyPr>
          <a:lstStyle/>
          <a:p>
            <a:r>
              <a:rPr lang="en-US" dirty="0"/>
              <a:t>Clean, straight-forward, easily readable;</a:t>
            </a:r>
          </a:p>
          <a:p>
            <a:r>
              <a:rPr lang="en-US" dirty="0"/>
              <a:t>comments get in the way, in this case.</a:t>
            </a:r>
          </a:p>
        </p:txBody>
      </p:sp>
    </p:spTree>
    <p:extLst>
      <p:ext uri="{BB962C8B-B14F-4D97-AF65-F5344CB8AC3E}">
        <p14:creationId xmlns:p14="http://schemas.microsoft.com/office/powerpoint/2010/main" val="21160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clean code?</a:t>
            </a:r>
            <a:br>
              <a:rPr lang="en-US" dirty="0"/>
            </a:br>
            <a:r>
              <a:rPr lang="en-US" dirty="0"/>
              <a:t>	Bjarne </a:t>
            </a:r>
            <a:r>
              <a:rPr lang="en-US" dirty="0" err="1"/>
              <a:t>Stroustrup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686" y="2538845"/>
            <a:ext cx="2857500" cy="3276600"/>
          </a:xfrm>
          <a:prstGeom prst="rect">
            <a:avLst/>
          </a:prstGeom>
        </p:spPr>
      </p:pic>
      <p:sp>
        <p:nvSpPr>
          <p:cNvPr id="5" name="TextBox 4"/>
          <p:cNvSpPr txBox="1"/>
          <p:nvPr/>
        </p:nvSpPr>
        <p:spPr>
          <a:xfrm>
            <a:off x="457200" y="1769278"/>
            <a:ext cx="6364840" cy="4616648"/>
          </a:xfrm>
          <a:prstGeom prst="rect">
            <a:avLst/>
          </a:prstGeom>
          <a:noFill/>
        </p:spPr>
        <p:txBody>
          <a:bodyPr wrap="square" rtlCol="0">
            <a:spAutoFit/>
          </a:bodyPr>
          <a:lstStyle/>
          <a:p>
            <a:r>
              <a:rPr lang="en-US" b="1" dirty="0"/>
              <a:t>Creator of C++ and author of </a:t>
            </a:r>
            <a:r>
              <a:rPr lang="en-US" b="1" i="1" dirty="0"/>
              <a:t>The C++ Programming Language</a:t>
            </a:r>
          </a:p>
          <a:p>
            <a:endParaRPr lang="en-US" dirty="0"/>
          </a:p>
          <a:p>
            <a:r>
              <a:rPr lang="en-US" sz="2400" i="1" dirty="0"/>
              <a:t>“I like my code to be elegant and efficient. The logic should be straightforward to make it hard for bugs to hide, the dependencies minimal to ease maintenance, error handling complete according to an articulated strategy, and performance close to optimal so as not to tempt people to make the code messy with unprincipled optimizations. Clean code does one thing well.</a:t>
            </a:r>
            <a:r>
              <a:rPr lang="en-US" sz="2400" dirty="0"/>
              <a:t>”</a:t>
            </a:r>
          </a:p>
        </p:txBody>
      </p:sp>
      <p:cxnSp>
        <p:nvCxnSpPr>
          <p:cNvPr id="13" name="Straight Connector 12"/>
          <p:cNvCxnSpPr/>
          <p:nvPr/>
        </p:nvCxnSpPr>
        <p:spPr>
          <a:xfrm>
            <a:off x="1144555" y="3352800"/>
            <a:ext cx="4379167"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559837" y="5921829"/>
            <a:ext cx="5710334" cy="385665"/>
            <a:chOff x="559837" y="5921829"/>
            <a:chExt cx="5710334" cy="385665"/>
          </a:xfrm>
        </p:grpSpPr>
        <p:cxnSp>
          <p:nvCxnSpPr>
            <p:cNvPr id="30" name="Straight Connector 29"/>
            <p:cNvCxnSpPr/>
            <p:nvPr/>
          </p:nvCxnSpPr>
          <p:spPr>
            <a:xfrm>
              <a:off x="2656114" y="5921829"/>
              <a:ext cx="3614057"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9837" y="6307494"/>
              <a:ext cx="727787" cy="0"/>
            </a:xfrm>
            <a:prstGeom prst="line">
              <a:avLst/>
            </a:prstGeom>
            <a:ln w="762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400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6300"/>
          </a:xfrm>
        </p:spPr>
        <p:txBody>
          <a:bodyPr/>
          <a:lstStyle/>
          <a:p>
            <a:r>
              <a:rPr lang="en-US" dirty="0"/>
              <a:t>Function comment blocks</a:t>
            </a:r>
          </a:p>
        </p:txBody>
      </p:sp>
      <p:sp>
        <p:nvSpPr>
          <p:cNvPr id="4" name="Rectangle 3"/>
          <p:cNvSpPr/>
          <p:nvPr/>
        </p:nvSpPr>
        <p:spPr>
          <a:xfrm>
            <a:off x="677334" y="1561743"/>
            <a:ext cx="7971366" cy="3693319"/>
          </a:xfrm>
          <a:prstGeom prst="rect">
            <a:avLst/>
          </a:prstGeom>
        </p:spPr>
        <p:txBody>
          <a:bodyPr wrap="square">
            <a:spAutoFit/>
          </a:bodyPr>
          <a:lstStyle/>
          <a:p>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Name: Foo</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Description: Does some stuff</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Inputs: bar - number representing </a:t>
            </a:r>
            <a:r>
              <a:rPr lang="en-US" dirty="0" err="1">
                <a:solidFill>
                  <a:srgbClr val="008000"/>
                </a:solidFill>
                <a:latin typeface="Consolas" panose="020B0609020204030204" pitchFamily="49" charset="0"/>
              </a:rPr>
              <a:t>etc</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etc</a:t>
            </a:r>
            <a:r>
              <a:rPr lang="en-US" dirty="0">
                <a:solidFill>
                  <a:srgbClr val="008000"/>
                </a:solidFill>
                <a:latin typeface="Consolas" panose="020B0609020204030204" pitchFamily="49" charset="0"/>
              </a:rPr>
              <a:t> etc...</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baz</a:t>
            </a:r>
            <a:r>
              <a:rPr lang="en-US" dirty="0">
                <a:solidFill>
                  <a:srgbClr val="008000"/>
                </a:solidFill>
                <a:latin typeface="Consolas" panose="020B0609020204030204" pitchFamily="49" charset="0"/>
              </a:rPr>
              <a:t> - value used to determine if the coefficient</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of the something </a:t>
            </a:r>
            <a:r>
              <a:rPr lang="en-US" dirty="0" err="1">
                <a:solidFill>
                  <a:srgbClr val="008000"/>
                </a:solidFill>
                <a:latin typeface="Consolas" panose="020B0609020204030204" pitchFamily="49" charset="0"/>
              </a:rPr>
              <a:t>something</a:t>
            </a:r>
            <a:r>
              <a:rPr lang="en-US" dirty="0">
                <a:solidFill>
                  <a:srgbClr val="008000"/>
                </a:solidFill>
                <a:latin typeface="Consolas" panose="020B0609020204030204" pitchFamily="49" charset="0"/>
              </a:rPr>
              <a:t>, etc…</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Outputs: Whether or not some operation was successful</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Foo(</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baz</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
        <p:nvSpPr>
          <p:cNvPr id="5" name="TextBox 4"/>
          <p:cNvSpPr txBox="1"/>
          <p:nvPr/>
        </p:nvSpPr>
        <p:spPr>
          <a:xfrm>
            <a:off x="677333" y="5400675"/>
            <a:ext cx="6361641" cy="461665"/>
          </a:xfrm>
          <a:prstGeom prst="rect">
            <a:avLst/>
          </a:prstGeom>
          <a:noFill/>
        </p:spPr>
        <p:txBody>
          <a:bodyPr wrap="square" rtlCol="0">
            <a:spAutoFit/>
          </a:bodyPr>
          <a:lstStyle/>
          <a:p>
            <a:r>
              <a:rPr lang="en-US" sz="2400" dirty="0"/>
              <a:t>Arguably this is useful… or it may be overkill</a:t>
            </a:r>
          </a:p>
        </p:txBody>
      </p:sp>
      <p:sp>
        <p:nvSpPr>
          <p:cNvPr id="6" name="TextBox 5"/>
          <p:cNvSpPr txBox="1"/>
          <p:nvPr/>
        </p:nvSpPr>
        <p:spPr>
          <a:xfrm>
            <a:off x="677333" y="5862340"/>
            <a:ext cx="8133292" cy="461665"/>
          </a:xfrm>
          <a:prstGeom prst="rect">
            <a:avLst/>
          </a:prstGeom>
          <a:noFill/>
        </p:spPr>
        <p:txBody>
          <a:bodyPr wrap="square" rtlCol="0">
            <a:spAutoFit/>
          </a:bodyPr>
          <a:lstStyle/>
          <a:p>
            <a:r>
              <a:rPr lang="en-US" sz="2400" dirty="0"/>
              <a:t>Depends on the team, the project, coding standards, </a:t>
            </a:r>
            <a:r>
              <a:rPr lang="en-US" sz="2400" dirty="0" err="1"/>
              <a:t>etc</a:t>
            </a:r>
            <a:endParaRPr lang="en-US" sz="2400" dirty="0"/>
          </a:p>
        </p:txBody>
      </p:sp>
    </p:spTree>
    <p:extLst>
      <p:ext uri="{BB962C8B-B14F-4D97-AF65-F5344CB8AC3E}">
        <p14:creationId xmlns:p14="http://schemas.microsoft.com/office/powerpoint/2010/main" val="169199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840"/>
          </a:xfrm>
        </p:spPr>
        <p:txBody>
          <a:bodyPr/>
          <a:lstStyle/>
          <a:p>
            <a:r>
              <a:rPr lang="en-US" dirty="0"/>
              <a:t>Comments as algorithm planners</a:t>
            </a:r>
          </a:p>
        </p:txBody>
      </p:sp>
      <p:pic>
        <p:nvPicPr>
          <p:cNvPr id="7" name="Picture 6"/>
          <p:cNvPicPr>
            <a:picLocks noChangeAspect="1"/>
          </p:cNvPicPr>
          <p:nvPr/>
        </p:nvPicPr>
        <p:blipFill>
          <a:blip r:embed="rId2"/>
          <a:stretch>
            <a:fillRect/>
          </a:stretch>
        </p:blipFill>
        <p:spPr>
          <a:xfrm>
            <a:off x="677334" y="2148225"/>
            <a:ext cx="6562725" cy="781050"/>
          </a:xfrm>
          <a:prstGeom prst="rect">
            <a:avLst/>
          </a:prstGeom>
        </p:spPr>
      </p:pic>
      <p:sp>
        <p:nvSpPr>
          <p:cNvPr id="9" name="TextBox 8"/>
          <p:cNvSpPr txBox="1"/>
          <p:nvPr/>
        </p:nvSpPr>
        <p:spPr>
          <a:xfrm>
            <a:off x="677334" y="1501150"/>
            <a:ext cx="5445443" cy="461665"/>
          </a:xfrm>
          <a:prstGeom prst="rect">
            <a:avLst/>
          </a:prstGeom>
          <a:noFill/>
        </p:spPr>
        <p:txBody>
          <a:bodyPr wrap="square" rtlCol="0">
            <a:spAutoFit/>
          </a:bodyPr>
          <a:lstStyle/>
          <a:p>
            <a:r>
              <a:rPr lang="en-US" sz="2400" dirty="0"/>
              <a:t>Which of these is easier to debug?</a:t>
            </a:r>
          </a:p>
        </p:txBody>
      </p:sp>
      <p:pic>
        <p:nvPicPr>
          <p:cNvPr id="10" name="Picture 9"/>
          <p:cNvPicPr>
            <a:picLocks noChangeAspect="1"/>
          </p:cNvPicPr>
          <p:nvPr/>
        </p:nvPicPr>
        <p:blipFill>
          <a:blip r:embed="rId3"/>
          <a:stretch>
            <a:fillRect/>
          </a:stretch>
        </p:blipFill>
        <p:spPr>
          <a:xfrm>
            <a:off x="677334" y="3300095"/>
            <a:ext cx="9705975" cy="3448050"/>
          </a:xfrm>
          <a:prstGeom prst="rect">
            <a:avLst/>
          </a:prstGeom>
        </p:spPr>
      </p:pic>
      <p:sp>
        <p:nvSpPr>
          <p:cNvPr id="11" name="TextBox 10"/>
          <p:cNvSpPr txBox="1"/>
          <p:nvPr/>
        </p:nvSpPr>
        <p:spPr>
          <a:xfrm>
            <a:off x="7345680" y="1316484"/>
            <a:ext cx="4612640" cy="1754326"/>
          </a:xfrm>
          <a:prstGeom prst="rect">
            <a:avLst/>
          </a:prstGeom>
          <a:solidFill>
            <a:schemeClr val="bg1"/>
          </a:solidFill>
          <a:ln w="28575">
            <a:solidFill>
              <a:schemeClr val="tx1"/>
            </a:solidFill>
          </a:ln>
        </p:spPr>
        <p:txBody>
          <a:bodyPr wrap="square" rtlCol="0">
            <a:spAutoFit/>
          </a:bodyPr>
          <a:lstStyle/>
          <a:p>
            <a:pPr marL="342900" indent="-342900">
              <a:buAutoNum type="arabicPeriod"/>
            </a:pPr>
            <a:r>
              <a:rPr lang="en-US" dirty="0"/>
              <a:t>Write comments describing the steps</a:t>
            </a:r>
          </a:p>
          <a:p>
            <a:pPr marL="342900" indent="-342900">
              <a:buAutoNum type="arabicPeriod"/>
            </a:pPr>
            <a:r>
              <a:rPr lang="en-US" dirty="0"/>
              <a:t>Evaluate those steps – reorder as needed</a:t>
            </a:r>
          </a:p>
          <a:p>
            <a:pPr marL="342900" indent="-342900">
              <a:buAutoNum type="arabicPeriod"/>
            </a:pPr>
            <a:r>
              <a:rPr lang="en-US" dirty="0"/>
              <a:t>Write code to coincide with those steps</a:t>
            </a:r>
          </a:p>
          <a:p>
            <a:pPr marL="342900" indent="-342900">
              <a:buAutoNum type="arabicPeriod"/>
            </a:pPr>
            <a:r>
              <a:rPr lang="en-US" dirty="0"/>
              <a:t>Erase comments (if code no longer requires additional explanation)</a:t>
            </a:r>
          </a:p>
        </p:txBody>
      </p:sp>
    </p:spTree>
    <p:extLst>
      <p:ext uri="{BB962C8B-B14F-4D97-AF65-F5344CB8AC3E}">
        <p14:creationId xmlns:p14="http://schemas.microsoft.com/office/powerpoint/2010/main" val="119314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fade">
                                      <p:cBhvr>
                                        <p:cTn id="20" dur="500"/>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Effect transition="in" filter="fade">
                                      <p:cBhvr>
                                        <p:cTn id="25" dur="500"/>
                                        <p:tgtEl>
                                          <p:spTgt spid="11">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2" end="2"/>
                                            </p:txEl>
                                          </p:spTgt>
                                        </p:tgtEl>
                                        <p:attrNameLst>
                                          <p:attrName>style.visibility</p:attrName>
                                        </p:attrNameLst>
                                      </p:cBhvr>
                                      <p:to>
                                        <p:strVal val="visible"/>
                                      </p:to>
                                    </p:set>
                                    <p:animEffect transition="in" filter="fade">
                                      <p:cBhvr>
                                        <p:cTn id="30" dur="500"/>
                                        <p:tgtEl>
                                          <p:spTgt spid="1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animEffect transition="in" filter="fade">
                                      <p:cBhvr>
                                        <p:cTn id="35"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6300"/>
          </a:xfrm>
        </p:spPr>
        <p:txBody>
          <a:bodyPr/>
          <a:lstStyle/>
          <a:p>
            <a:r>
              <a:rPr lang="en-US" dirty="0"/>
              <a:t>Algorithm exercise - PBJ</a:t>
            </a:r>
          </a:p>
        </p:txBody>
      </p:sp>
      <p:sp>
        <p:nvSpPr>
          <p:cNvPr id="3" name="Content Placeholder 2"/>
          <p:cNvSpPr>
            <a:spLocks noGrp="1"/>
          </p:cNvSpPr>
          <p:nvPr>
            <p:ph idx="1"/>
          </p:nvPr>
        </p:nvSpPr>
        <p:spPr>
          <a:xfrm>
            <a:off x="677334" y="1485900"/>
            <a:ext cx="8596668" cy="466726"/>
          </a:xfrm>
        </p:spPr>
        <p:txBody>
          <a:bodyPr/>
          <a:lstStyle/>
          <a:p>
            <a:r>
              <a:rPr lang="en-US" dirty="0"/>
              <a:t>How to make a peanut butter and jelly sandwich? What are the steps?</a:t>
            </a:r>
          </a:p>
        </p:txBody>
      </p:sp>
      <p:grpSp>
        <p:nvGrpSpPr>
          <p:cNvPr id="4" name="Group 3">
            <a:extLst>
              <a:ext uri="{FF2B5EF4-FFF2-40B4-BE49-F238E27FC236}">
                <a16:creationId xmlns:a16="http://schemas.microsoft.com/office/drawing/2014/main" id="{63BDE635-BFD5-4692-9514-FC9E04FC5F4B}"/>
              </a:ext>
            </a:extLst>
          </p:cNvPr>
          <p:cNvGrpSpPr/>
          <p:nvPr/>
        </p:nvGrpSpPr>
        <p:grpSpPr>
          <a:xfrm>
            <a:off x="5522231" y="2362200"/>
            <a:ext cx="3633913" cy="2830105"/>
            <a:chOff x="2862482" y="2724556"/>
            <a:chExt cx="5125487" cy="3991749"/>
          </a:xfrm>
        </p:grpSpPr>
        <p:pic>
          <p:nvPicPr>
            <p:cNvPr id="5" name="Picture 4" descr="A picture containing clipart&#10;&#10;Description generated with high confidence">
              <a:extLst>
                <a:ext uri="{FF2B5EF4-FFF2-40B4-BE49-F238E27FC236}">
                  <a16:creationId xmlns:a16="http://schemas.microsoft.com/office/drawing/2014/main" id="{BD046CD8-76E5-4B99-98B6-EEEC79996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482" y="4375666"/>
              <a:ext cx="5125487" cy="2340639"/>
            </a:xfrm>
            <a:prstGeom prst="rect">
              <a:avLst/>
            </a:prstGeom>
          </p:spPr>
        </p:pic>
        <p:pic>
          <p:nvPicPr>
            <p:cNvPr id="6" name="Picture 2" descr="Jar of Peanut Butter and Jelly">
              <a:extLst>
                <a:ext uri="{FF2B5EF4-FFF2-40B4-BE49-F238E27FC236}">
                  <a16:creationId xmlns:a16="http://schemas.microsoft.com/office/drawing/2014/main" id="{42753784-7D4B-4708-86F6-2AF951B35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865" y="2724556"/>
              <a:ext cx="3015331" cy="2299461"/>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BFF45937-F452-499A-A221-EB478400D16A}"/>
              </a:ext>
            </a:extLst>
          </p:cNvPr>
          <p:cNvSpPr txBox="1"/>
          <p:nvPr/>
        </p:nvSpPr>
        <p:spPr>
          <a:xfrm>
            <a:off x="6387217" y="5192305"/>
            <a:ext cx="1903940" cy="584775"/>
          </a:xfrm>
          <a:prstGeom prst="rect">
            <a:avLst/>
          </a:prstGeom>
          <a:noFill/>
        </p:spPr>
        <p:txBody>
          <a:bodyPr wrap="square" rtlCol="0">
            <a:spAutoFit/>
          </a:bodyPr>
          <a:lstStyle/>
          <a:p>
            <a:r>
              <a:rPr lang="en-US" sz="3200" dirty="0"/>
              <a:t>#</a:t>
            </a:r>
            <a:r>
              <a:rPr lang="en-US" sz="3200" dirty="0" err="1"/>
              <a:t>nailedit</a:t>
            </a:r>
            <a:endParaRPr lang="en-US" sz="3200" dirty="0"/>
          </a:p>
        </p:txBody>
      </p:sp>
      <p:sp>
        <p:nvSpPr>
          <p:cNvPr id="10" name="Rectangle 9"/>
          <p:cNvSpPr/>
          <p:nvPr/>
        </p:nvSpPr>
        <p:spPr>
          <a:xfrm>
            <a:off x="677334" y="2595256"/>
            <a:ext cx="4351866" cy="1200329"/>
          </a:xfrm>
          <a:prstGeom prst="rect">
            <a:avLst/>
          </a:prstGeom>
        </p:spPr>
        <p:txBody>
          <a:bodyPr wrap="square">
            <a:spAutoFit/>
          </a:bodyPr>
          <a:lstStyle/>
          <a:p>
            <a:r>
              <a:rPr lang="en-US" sz="2400" dirty="0"/>
              <a:t>1. Put peanut butter on bread</a:t>
            </a:r>
          </a:p>
          <a:p>
            <a:r>
              <a:rPr lang="en-US" sz="2400" dirty="0"/>
              <a:t>2. Put jelly on bread</a:t>
            </a:r>
          </a:p>
          <a:p>
            <a:r>
              <a:rPr lang="en-US" sz="2400" dirty="0"/>
              <a:t>3. Eat sandwich</a:t>
            </a:r>
          </a:p>
        </p:txBody>
      </p:sp>
      <p:sp>
        <p:nvSpPr>
          <p:cNvPr id="11" name="Rectangle 10"/>
          <p:cNvSpPr/>
          <p:nvPr/>
        </p:nvSpPr>
        <p:spPr>
          <a:xfrm>
            <a:off x="677334" y="4576751"/>
            <a:ext cx="4713816" cy="1569660"/>
          </a:xfrm>
          <a:prstGeom prst="rect">
            <a:avLst/>
          </a:prstGeom>
        </p:spPr>
        <p:txBody>
          <a:bodyPr wrap="square">
            <a:spAutoFit/>
          </a:bodyPr>
          <a:lstStyle/>
          <a:p>
            <a:r>
              <a:rPr lang="en-US" sz="2400" dirty="0"/>
              <a:t>Perhaps a bit more complicated than that…</a:t>
            </a:r>
          </a:p>
          <a:p>
            <a:endParaRPr lang="en-US" sz="2400" dirty="0"/>
          </a:p>
          <a:p>
            <a:r>
              <a:rPr lang="en-US" sz="2400" dirty="0"/>
              <a:t>What would the actual steps be?</a:t>
            </a:r>
          </a:p>
        </p:txBody>
      </p:sp>
    </p:spTree>
    <p:extLst>
      <p:ext uri="{BB962C8B-B14F-4D97-AF65-F5344CB8AC3E}">
        <p14:creationId xmlns:p14="http://schemas.microsoft.com/office/powerpoint/2010/main" val="427441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500"/>
                            </p:stCondLst>
                            <p:childTnLst>
                              <p:par>
                                <p:cTn id="24" presetID="10" presetClass="entr" presetSubtype="0" fill="hold" grpId="0" nodeType="afterEffect">
                                  <p:stCondLst>
                                    <p:cond delay="200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animEffect transition="in" filter="fade">
                                      <p:cBhvr>
                                        <p:cTn id="36"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3850"/>
            <a:ext cx="8596668" cy="685800"/>
          </a:xfrm>
        </p:spPr>
        <p:txBody>
          <a:bodyPr/>
          <a:lstStyle/>
          <a:p>
            <a:r>
              <a:rPr lang="en-US" dirty="0"/>
              <a:t>Algorithm exercise - PBJ</a:t>
            </a:r>
          </a:p>
        </p:txBody>
      </p:sp>
      <p:sp>
        <p:nvSpPr>
          <p:cNvPr id="3" name="Content Placeholder 2"/>
          <p:cNvSpPr>
            <a:spLocks noGrp="1"/>
          </p:cNvSpPr>
          <p:nvPr>
            <p:ph idx="1"/>
          </p:nvPr>
        </p:nvSpPr>
        <p:spPr>
          <a:xfrm>
            <a:off x="677334" y="1171575"/>
            <a:ext cx="8596668" cy="466726"/>
          </a:xfrm>
        </p:spPr>
        <p:txBody>
          <a:bodyPr/>
          <a:lstStyle/>
          <a:p>
            <a:r>
              <a:rPr lang="en-US" dirty="0"/>
              <a:t>There’s a lot that goes into “simple” tasks</a:t>
            </a:r>
          </a:p>
        </p:txBody>
      </p:sp>
      <p:sp>
        <p:nvSpPr>
          <p:cNvPr id="10" name="Rectangle 9"/>
          <p:cNvSpPr/>
          <p:nvPr/>
        </p:nvSpPr>
        <p:spPr>
          <a:xfrm>
            <a:off x="677332" y="1743075"/>
            <a:ext cx="7361768" cy="5055230"/>
          </a:xfrm>
          <a:prstGeom prst="rect">
            <a:avLst/>
          </a:prstGeom>
        </p:spPr>
        <p:txBody>
          <a:bodyPr wrap="square">
            <a:spAutoFit/>
          </a:bodyPr>
          <a:lstStyle/>
          <a:p>
            <a:pPr marL="457200" indent="-457200">
              <a:buAutoNum type="arabicPeriod"/>
            </a:pPr>
            <a:r>
              <a:rPr lang="en-US" sz="2400" dirty="0"/>
              <a:t>Get ingredients from pantry</a:t>
            </a:r>
          </a:p>
          <a:p>
            <a:pPr marL="457200" indent="-457200">
              <a:buFontTx/>
              <a:buAutoNum type="arabicPeriod"/>
            </a:pPr>
            <a:r>
              <a:rPr lang="en-US" sz="2400" dirty="0"/>
              <a:t>Get plate</a:t>
            </a:r>
          </a:p>
          <a:p>
            <a:pPr marL="457200" indent="-457200">
              <a:buFontTx/>
              <a:buAutoNum type="arabicPeriod"/>
            </a:pPr>
            <a:r>
              <a:rPr lang="en-US" sz="2400" dirty="0"/>
              <a:t>Get spreading utensil</a:t>
            </a:r>
          </a:p>
          <a:p>
            <a:pPr marL="457200" indent="-457200">
              <a:buAutoNum type="arabicPeriod"/>
            </a:pPr>
            <a:r>
              <a:rPr lang="en-US" sz="2400" dirty="0"/>
              <a:t>Open jars/containers</a:t>
            </a:r>
          </a:p>
          <a:p>
            <a:pPr marL="457200" indent="-457200">
              <a:buAutoNum type="arabicPeriod"/>
            </a:pPr>
            <a:r>
              <a:rPr lang="en-US" sz="2400" dirty="0"/>
              <a:t>Put 2 slices of bread on plate</a:t>
            </a:r>
          </a:p>
          <a:p>
            <a:pPr marL="457200" indent="-457200">
              <a:buAutoNum type="arabicPeriod"/>
            </a:pPr>
            <a:r>
              <a:rPr lang="en-US" sz="2400" dirty="0"/>
              <a:t>Get peanut butter from jar with spreading utensil</a:t>
            </a:r>
          </a:p>
          <a:p>
            <a:pPr marL="457200" indent="-457200">
              <a:buAutoNum type="arabicPeriod"/>
            </a:pPr>
            <a:r>
              <a:rPr lang="en-US" sz="2400" dirty="0"/>
              <a:t>Spread on bread</a:t>
            </a:r>
          </a:p>
          <a:p>
            <a:pPr marL="457200" indent="-457200">
              <a:buAutoNum type="arabicPeriod"/>
            </a:pPr>
            <a:r>
              <a:rPr lang="en-US" sz="2400" dirty="0"/>
              <a:t>OPTIONAL: Clean off knife? </a:t>
            </a:r>
            <a:r>
              <a:rPr lang="en-US" sz="1050" dirty="0"/>
              <a:t>(Or just mix PB&amp;J like some sort of barbarian…?)</a:t>
            </a:r>
          </a:p>
          <a:p>
            <a:pPr marL="457200" indent="-457200">
              <a:buAutoNum type="arabicPeriod"/>
            </a:pPr>
            <a:r>
              <a:rPr lang="en-US" sz="2400" dirty="0"/>
              <a:t>Repeat steps 6 and 7 with jelly on other piece of bread</a:t>
            </a:r>
          </a:p>
          <a:p>
            <a:pPr marL="457200" indent="-457200">
              <a:buAutoNum type="arabicPeriod"/>
            </a:pPr>
            <a:r>
              <a:rPr lang="en-US" sz="2400" dirty="0"/>
              <a:t>Put pieces of bread together</a:t>
            </a:r>
            <a:br>
              <a:rPr lang="en-US" sz="2400" dirty="0"/>
            </a:br>
            <a:r>
              <a:rPr lang="en-US" sz="2400" dirty="0"/>
              <a:t>(jelly/PB side IN, why do I have to specify this?)</a:t>
            </a:r>
          </a:p>
        </p:txBody>
      </p:sp>
      <p:sp>
        <p:nvSpPr>
          <p:cNvPr id="7" name="TextBox 6"/>
          <p:cNvSpPr txBox="1"/>
          <p:nvPr/>
        </p:nvSpPr>
        <p:spPr>
          <a:xfrm>
            <a:off x="6991349" y="1897618"/>
            <a:ext cx="4200525" cy="1354217"/>
          </a:xfrm>
          <a:prstGeom prst="rect">
            <a:avLst/>
          </a:prstGeom>
          <a:solidFill>
            <a:schemeClr val="bg1"/>
          </a:solidFill>
          <a:ln w="28575">
            <a:solidFill>
              <a:schemeClr val="tx1"/>
            </a:solidFill>
          </a:ln>
        </p:spPr>
        <p:txBody>
          <a:bodyPr wrap="square" rtlCol="0">
            <a:spAutoFit/>
          </a:bodyPr>
          <a:lstStyle/>
          <a:p>
            <a:r>
              <a:rPr lang="en-US" sz="2800" dirty="0">
                <a:solidFill>
                  <a:schemeClr val="accent1"/>
                </a:solidFill>
                <a:latin typeface="+mj-lt"/>
                <a:ea typeface="+mj-ea"/>
                <a:cs typeface="+mj-cs"/>
              </a:rPr>
              <a:t>Possible Problems</a:t>
            </a:r>
          </a:p>
          <a:p>
            <a:pPr marL="285750" indent="-285750">
              <a:buFont typeface="Arial" panose="020B0604020202020204" pitchFamily="34" charset="0"/>
              <a:buChar char="•"/>
            </a:pPr>
            <a:r>
              <a:rPr lang="en-US" dirty="0"/>
              <a:t>What if you don’t have one or more ingredients?</a:t>
            </a:r>
          </a:p>
          <a:p>
            <a:pPr marL="285750" indent="-285750">
              <a:buFont typeface="Arial" panose="020B0604020202020204" pitchFamily="34" charset="0"/>
              <a:buChar char="•"/>
            </a:pPr>
            <a:r>
              <a:rPr lang="en-US" dirty="0"/>
              <a:t>What if you don’t have a plate?</a:t>
            </a:r>
          </a:p>
        </p:txBody>
      </p:sp>
      <p:sp>
        <p:nvSpPr>
          <p:cNvPr id="8" name="Rectangle 7"/>
          <p:cNvSpPr/>
          <p:nvPr/>
        </p:nvSpPr>
        <p:spPr>
          <a:xfrm>
            <a:off x="7277098" y="3589733"/>
            <a:ext cx="3781427" cy="1200329"/>
          </a:xfrm>
          <a:prstGeom prst="rect">
            <a:avLst/>
          </a:prstGeom>
          <a:solidFill>
            <a:schemeClr val="bg1"/>
          </a:solidFill>
          <a:ln w="28575">
            <a:solidFill>
              <a:schemeClr val="tx1"/>
            </a:solidFill>
          </a:ln>
        </p:spPr>
        <p:txBody>
          <a:bodyPr wrap="square">
            <a:spAutoFit/>
          </a:bodyPr>
          <a:lstStyle/>
          <a:p>
            <a:r>
              <a:rPr lang="en-US" dirty="0"/>
              <a:t>Add additional steps as required. A finished algorithm can go through lots of revisions (you’ve all certainly experienced this by now)</a:t>
            </a:r>
          </a:p>
        </p:txBody>
      </p:sp>
    </p:spTree>
    <p:extLst>
      <p:ext uri="{BB962C8B-B14F-4D97-AF65-F5344CB8AC3E}">
        <p14:creationId xmlns:p14="http://schemas.microsoft.com/office/powerpoint/2010/main" val="117036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fade">
                                      <p:cBhvr>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fade">
                                      <p:cBhvr>
                                        <p:cTn id="52" dur="50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nodeType="with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fade">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7">
                                            <p:txEl>
                                              <p:pRg st="1" end="1"/>
                                            </p:txEl>
                                          </p:spTgt>
                                        </p:tgtEl>
                                        <p:attrNameLst>
                                          <p:attrName>style.visibility</p:attrName>
                                        </p:attrNameLst>
                                      </p:cBhvr>
                                      <p:to>
                                        <p:strVal val="visible"/>
                                      </p:to>
                                    </p:set>
                                    <p:animEffect transition="in" filter="fade">
                                      <p:cBhvr>
                                        <p:cTn id="65" dur="500"/>
                                        <p:tgtEl>
                                          <p:spTgt spid="7">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7">
                                            <p:txEl>
                                              <p:pRg st="2" end="2"/>
                                            </p:txEl>
                                          </p:spTgt>
                                        </p:tgtEl>
                                        <p:attrNameLst>
                                          <p:attrName>style.visibility</p:attrName>
                                        </p:attrNameLst>
                                      </p:cBhvr>
                                      <p:to>
                                        <p:strVal val="visible"/>
                                      </p:to>
                                    </p:set>
                                    <p:animEffect transition="in" filter="fade">
                                      <p:cBhvr>
                                        <p:cTn id="70" dur="500"/>
                                        <p:tgtEl>
                                          <p:spTgt spid="7">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6300"/>
          </a:xfrm>
        </p:spPr>
        <p:txBody>
          <a:bodyPr/>
          <a:lstStyle/>
          <a:p>
            <a:r>
              <a:rPr lang="en-US" dirty="0"/>
              <a:t>Out of date comments</a:t>
            </a:r>
          </a:p>
        </p:txBody>
      </p:sp>
      <p:pic>
        <p:nvPicPr>
          <p:cNvPr id="6" name="Picture 5"/>
          <p:cNvPicPr>
            <a:picLocks noChangeAspect="1"/>
          </p:cNvPicPr>
          <p:nvPr/>
        </p:nvPicPr>
        <p:blipFill>
          <a:blip r:embed="rId2"/>
          <a:stretch>
            <a:fillRect/>
          </a:stretch>
        </p:blipFill>
        <p:spPr>
          <a:xfrm>
            <a:off x="677333" y="2624138"/>
            <a:ext cx="7581900" cy="1971675"/>
          </a:xfrm>
          <a:prstGeom prst="rect">
            <a:avLst/>
          </a:prstGeom>
        </p:spPr>
      </p:pic>
      <p:sp>
        <p:nvSpPr>
          <p:cNvPr id="10" name="TextBox 9"/>
          <p:cNvSpPr txBox="1"/>
          <p:nvPr/>
        </p:nvSpPr>
        <p:spPr>
          <a:xfrm>
            <a:off x="677333" y="1557634"/>
            <a:ext cx="6828367" cy="461665"/>
          </a:xfrm>
          <a:prstGeom prst="rect">
            <a:avLst/>
          </a:prstGeom>
          <a:noFill/>
        </p:spPr>
        <p:txBody>
          <a:bodyPr wrap="square" rtlCol="0">
            <a:spAutoFit/>
          </a:bodyPr>
          <a:lstStyle/>
          <a:p>
            <a:r>
              <a:rPr lang="en-US" sz="2400" dirty="0"/>
              <a:t>All comments run the risk of becoming outdated</a:t>
            </a:r>
          </a:p>
        </p:txBody>
      </p:sp>
      <p:sp>
        <p:nvSpPr>
          <p:cNvPr id="11" name="TextBox 10"/>
          <p:cNvSpPr txBox="1"/>
          <p:nvPr/>
        </p:nvSpPr>
        <p:spPr>
          <a:xfrm>
            <a:off x="677333" y="1943397"/>
            <a:ext cx="6828367" cy="461665"/>
          </a:xfrm>
          <a:prstGeom prst="rect">
            <a:avLst/>
          </a:prstGeom>
          <a:noFill/>
        </p:spPr>
        <p:txBody>
          <a:bodyPr wrap="square" rtlCol="0">
            <a:spAutoFit/>
          </a:bodyPr>
          <a:lstStyle/>
          <a:p>
            <a:r>
              <a:rPr lang="en-US" sz="2400" dirty="0"/>
              <a:t>Sometimes this is referred as going </a:t>
            </a:r>
            <a:r>
              <a:rPr lang="en-US" sz="2400" b="1" dirty="0">
                <a:solidFill>
                  <a:schemeClr val="accent3"/>
                </a:solidFill>
              </a:rPr>
              <a:t>stale</a:t>
            </a:r>
          </a:p>
        </p:txBody>
      </p:sp>
      <p:sp>
        <p:nvSpPr>
          <p:cNvPr id="15" name="TextBox 14"/>
          <p:cNvSpPr txBox="1"/>
          <p:nvPr/>
        </p:nvSpPr>
        <p:spPr>
          <a:xfrm>
            <a:off x="2387600" y="5856625"/>
            <a:ext cx="3860800" cy="369332"/>
          </a:xfrm>
          <a:prstGeom prst="rect">
            <a:avLst/>
          </a:prstGeom>
          <a:noFill/>
        </p:spPr>
        <p:txBody>
          <a:bodyPr wrap="square" rtlCol="0">
            <a:spAutoFit/>
          </a:bodyPr>
          <a:lstStyle/>
          <a:p>
            <a:pPr algn="ctr"/>
            <a:r>
              <a:rPr lang="en-US" dirty="0"/>
              <a:t>Broken code? Or broken comment?</a:t>
            </a:r>
          </a:p>
        </p:txBody>
      </p:sp>
      <p:sp>
        <p:nvSpPr>
          <p:cNvPr id="17" name="TextBox 16"/>
          <p:cNvSpPr txBox="1"/>
          <p:nvPr/>
        </p:nvSpPr>
        <p:spPr>
          <a:xfrm>
            <a:off x="477520" y="6196183"/>
            <a:ext cx="7680960" cy="338554"/>
          </a:xfrm>
          <a:prstGeom prst="rect">
            <a:avLst/>
          </a:prstGeom>
          <a:noFill/>
        </p:spPr>
        <p:txBody>
          <a:bodyPr wrap="square" rtlCol="0">
            <a:spAutoFit/>
          </a:bodyPr>
          <a:lstStyle/>
          <a:p>
            <a:pPr algn="ctr"/>
            <a:r>
              <a:rPr lang="en-US" sz="1600" dirty="0"/>
              <a:t>(The real question: Why even put that comment there in the first place?)</a:t>
            </a:r>
          </a:p>
        </p:txBody>
      </p:sp>
      <p:grpSp>
        <p:nvGrpSpPr>
          <p:cNvPr id="20" name="Group 19"/>
          <p:cNvGrpSpPr/>
          <p:nvPr/>
        </p:nvGrpSpPr>
        <p:grpSpPr>
          <a:xfrm>
            <a:off x="677333" y="4969244"/>
            <a:ext cx="7013787" cy="672474"/>
            <a:chOff x="677333" y="4969244"/>
            <a:chExt cx="7013787" cy="672474"/>
          </a:xfrm>
        </p:grpSpPr>
        <p:grpSp>
          <p:nvGrpSpPr>
            <p:cNvPr id="16" name="Group 15"/>
            <p:cNvGrpSpPr/>
            <p:nvPr/>
          </p:nvGrpSpPr>
          <p:grpSpPr>
            <a:xfrm>
              <a:off x="677333" y="4995387"/>
              <a:ext cx="7013787" cy="646331"/>
              <a:chOff x="677333" y="4995387"/>
              <a:chExt cx="7013787" cy="646331"/>
            </a:xfrm>
          </p:grpSpPr>
          <p:sp>
            <p:nvSpPr>
              <p:cNvPr id="12" name="Rectangle 11"/>
              <p:cNvSpPr/>
              <p:nvPr/>
            </p:nvSpPr>
            <p:spPr>
              <a:xfrm>
                <a:off x="677333" y="4995387"/>
                <a:ext cx="2472267" cy="646331"/>
              </a:xfrm>
              <a:prstGeom prst="rect">
                <a:avLst/>
              </a:prstGeom>
            </p:spPr>
            <p:txBody>
              <a:bodyPr wrap="square">
                <a:spAutoFit/>
              </a:bodyPr>
              <a:lstStyle/>
              <a:p>
                <a:r>
                  <a:rPr lang="en-US" dirty="0">
                    <a:solidFill>
                      <a:srgbClr val="008000"/>
                    </a:solidFill>
                    <a:latin typeface="Consolas" panose="020B0609020204030204" pitchFamily="49" charset="0"/>
                  </a:rPr>
                  <a:t>// Initialize to 5</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x = 5;</a:t>
                </a:r>
              </a:p>
            </p:txBody>
          </p:sp>
          <p:sp>
            <p:nvSpPr>
              <p:cNvPr id="13" name="Rectangle 12"/>
              <p:cNvSpPr/>
              <p:nvPr/>
            </p:nvSpPr>
            <p:spPr>
              <a:xfrm>
                <a:off x="5218853" y="4995387"/>
                <a:ext cx="2472267" cy="646331"/>
              </a:xfrm>
              <a:prstGeom prst="rect">
                <a:avLst/>
              </a:prstGeom>
            </p:spPr>
            <p:txBody>
              <a:bodyPr wrap="square">
                <a:spAutoFit/>
              </a:bodyPr>
              <a:lstStyle/>
              <a:p>
                <a:r>
                  <a:rPr lang="en-US" dirty="0">
                    <a:solidFill>
                      <a:srgbClr val="008000"/>
                    </a:solidFill>
                    <a:latin typeface="Consolas" panose="020B0609020204030204" pitchFamily="49" charset="0"/>
                  </a:rPr>
                  <a:t>// Initialize to 5</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x = 12;</a:t>
                </a:r>
              </a:p>
            </p:txBody>
          </p:sp>
          <p:sp>
            <p:nvSpPr>
              <p:cNvPr id="14" name="Right Arrow 13"/>
              <p:cNvSpPr/>
              <p:nvPr/>
            </p:nvSpPr>
            <p:spPr>
              <a:xfrm>
                <a:off x="3495462" y="5150278"/>
                <a:ext cx="1310640" cy="336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3846618" y="4969244"/>
              <a:ext cx="942763" cy="307777"/>
            </a:xfrm>
            <a:prstGeom prst="rect">
              <a:avLst/>
            </a:prstGeom>
            <a:noFill/>
          </p:spPr>
          <p:txBody>
            <a:bodyPr wrap="square" rtlCol="0">
              <a:spAutoFit/>
            </a:bodyPr>
            <a:lstStyle/>
            <a:p>
              <a:r>
                <a:rPr lang="en-US" sz="1400" dirty="0"/>
                <a:t>Later…</a:t>
              </a:r>
            </a:p>
          </p:txBody>
        </p:sp>
      </p:grpSp>
    </p:spTree>
    <p:extLst>
      <p:ext uri="{BB962C8B-B14F-4D97-AF65-F5344CB8AC3E}">
        <p14:creationId xmlns:p14="http://schemas.microsoft.com/office/powerpoint/2010/main" val="192983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924" y="61911"/>
            <a:ext cx="10677525" cy="838200"/>
          </a:xfrm>
        </p:spPr>
        <p:txBody>
          <a:bodyPr/>
          <a:lstStyle/>
          <a:p>
            <a:r>
              <a:rPr lang="en-US" dirty="0"/>
              <a:t>Random comments from </a:t>
            </a:r>
            <a:r>
              <a:rPr lang="en-US" b="1" dirty="0" err="1"/>
              <a:t>Homeworld</a:t>
            </a:r>
            <a:r>
              <a:rPr lang="en-US" dirty="0"/>
              <a:t> code</a:t>
            </a:r>
          </a:p>
        </p:txBody>
      </p:sp>
      <p:pic>
        <p:nvPicPr>
          <p:cNvPr id="7" name="Picture 6"/>
          <p:cNvPicPr>
            <a:picLocks noChangeAspect="1"/>
          </p:cNvPicPr>
          <p:nvPr/>
        </p:nvPicPr>
        <p:blipFill>
          <a:blip r:embed="rId2"/>
          <a:stretch>
            <a:fillRect/>
          </a:stretch>
        </p:blipFill>
        <p:spPr>
          <a:xfrm>
            <a:off x="542925" y="816768"/>
            <a:ext cx="9982200" cy="1323975"/>
          </a:xfrm>
          <a:prstGeom prst="rect">
            <a:avLst/>
          </a:prstGeom>
        </p:spPr>
      </p:pic>
      <p:pic>
        <p:nvPicPr>
          <p:cNvPr id="9" name="Picture 8"/>
          <p:cNvPicPr>
            <a:picLocks noChangeAspect="1"/>
          </p:cNvPicPr>
          <p:nvPr/>
        </p:nvPicPr>
        <p:blipFill>
          <a:blip r:embed="rId3"/>
          <a:stretch>
            <a:fillRect/>
          </a:stretch>
        </p:blipFill>
        <p:spPr>
          <a:xfrm>
            <a:off x="542925" y="2227658"/>
            <a:ext cx="6858000" cy="485775"/>
          </a:xfrm>
          <a:prstGeom prst="rect">
            <a:avLst/>
          </a:prstGeom>
        </p:spPr>
      </p:pic>
      <p:pic>
        <p:nvPicPr>
          <p:cNvPr id="10" name="Picture 9"/>
          <p:cNvPicPr>
            <a:picLocks noChangeAspect="1"/>
          </p:cNvPicPr>
          <p:nvPr/>
        </p:nvPicPr>
        <p:blipFill>
          <a:blip r:embed="rId4"/>
          <a:stretch>
            <a:fillRect/>
          </a:stretch>
        </p:blipFill>
        <p:spPr>
          <a:xfrm>
            <a:off x="542925" y="2800348"/>
            <a:ext cx="6296025" cy="1419225"/>
          </a:xfrm>
          <a:prstGeom prst="rect">
            <a:avLst/>
          </a:prstGeom>
        </p:spPr>
      </p:pic>
      <p:pic>
        <p:nvPicPr>
          <p:cNvPr id="12" name="Picture 11"/>
          <p:cNvPicPr>
            <a:picLocks noChangeAspect="1"/>
          </p:cNvPicPr>
          <p:nvPr/>
        </p:nvPicPr>
        <p:blipFill>
          <a:blip r:embed="rId5"/>
          <a:stretch>
            <a:fillRect/>
          </a:stretch>
        </p:blipFill>
        <p:spPr>
          <a:xfrm>
            <a:off x="290512" y="5937642"/>
            <a:ext cx="11820525" cy="666750"/>
          </a:xfrm>
          <a:prstGeom prst="rect">
            <a:avLst/>
          </a:prstGeom>
        </p:spPr>
      </p:pic>
      <p:pic>
        <p:nvPicPr>
          <p:cNvPr id="13" name="Picture 12"/>
          <p:cNvPicPr>
            <a:picLocks noChangeAspect="1"/>
          </p:cNvPicPr>
          <p:nvPr/>
        </p:nvPicPr>
        <p:blipFill>
          <a:blip r:embed="rId6"/>
          <a:stretch>
            <a:fillRect/>
          </a:stretch>
        </p:blipFill>
        <p:spPr>
          <a:xfrm>
            <a:off x="542925" y="4292795"/>
            <a:ext cx="9953625" cy="1571625"/>
          </a:xfrm>
          <a:prstGeom prst="rect">
            <a:avLst/>
          </a:prstGeom>
        </p:spPr>
      </p:pic>
      <p:sp>
        <p:nvSpPr>
          <p:cNvPr id="8" name="TextBox 7"/>
          <p:cNvSpPr txBox="1"/>
          <p:nvPr/>
        </p:nvSpPr>
        <p:spPr>
          <a:xfrm>
            <a:off x="7732568" y="2658483"/>
            <a:ext cx="3713018" cy="1200329"/>
          </a:xfrm>
          <a:prstGeom prst="rect">
            <a:avLst/>
          </a:prstGeom>
          <a:solidFill>
            <a:schemeClr val="accent6"/>
          </a:solidFill>
          <a:ln w="38100">
            <a:solidFill>
              <a:schemeClr val="tx1"/>
            </a:solidFill>
          </a:ln>
        </p:spPr>
        <p:txBody>
          <a:bodyPr wrap="square" rtlCol="0">
            <a:spAutoFit/>
          </a:bodyPr>
          <a:lstStyle>
            <a:defPPr>
              <a:defRPr lang="en-US"/>
            </a:defPPr>
            <a:lvl1pPr algn="ctr">
              <a:defRPr sz="2400">
                <a:solidFill>
                  <a:schemeClr val="bg1"/>
                </a:solidFill>
              </a:defRPr>
            </a:lvl1pPr>
          </a:lstStyle>
          <a:p>
            <a:pPr algn="l"/>
            <a:r>
              <a:rPr lang="en-US" dirty="0"/>
              <a:t>Some of these comments may be more helpful than others…</a:t>
            </a:r>
          </a:p>
        </p:txBody>
      </p:sp>
    </p:spTree>
    <p:extLst>
      <p:ext uri="{BB962C8B-B14F-4D97-AF65-F5344CB8AC3E}">
        <p14:creationId xmlns:p14="http://schemas.microsoft.com/office/powerpoint/2010/main" val="385490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2475"/>
          </a:xfrm>
        </p:spPr>
        <p:txBody>
          <a:bodyPr/>
          <a:lstStyle/>
          <a:p>
            <a:r>
              <a:rPr lang="en-US" dirty="0"/>
              <a:t>Behavioral code vs Structural Code</a:t>
            </a:r>
          </a:p>
        </p:txBody>
      </p:sp>
      <p:sp>
        <p:nvSpPr>
          <p:cNvPr id="3" name="Content Placeholder 2"/>
          <p:cNvSpPr>
            <a:spLocks noGrp="1"/>
          </p:cNvSpPr>
          <p:nvPr>
            <p:ph idx="1"/>
          </p:nvPr>
        </p:nvSpPr>
        <p:spPr>
          <a:xfrm>
            <a:off x="677334" y="1531939"/>
            <a:ext cx="8596668" cy="4980621"/>
          </a:xfrm>
        </p:spPr>
        <p:txBody>
          <a:bodyPr>
            <a:noAutofit/>
          </a:bodyPr>
          <a:lstStyle/>
          <a:p>
            <a:r>
              <a:rPr lang="en-US" sz="2000" b="1" dirty="0">
                <a:solidFill>
                  <a:schemeClr val="accent3"/>
                </a:solidFill>
              </a:rPr>
              <a:t>Structural</a:t>
            </a:r>
            <a:r>
              <a:rPr lang="en-US" sz="2000" dirty="0"/>
              <a:t> code is what your program DOES – the overall steps</a:t>
            </a:r>
          </a:p>
          <a:p>
            <a:r>
              <a:rPr lang="en-US" sz="2000" b="1" dirty="0">
                <a:solidFill>
                  <a:schemeClr val="accent3"/>
                </a:solidFill>
              </a:rPr>
              <a:t>Behavioral</a:t>
            </a:r>
            <a:r>
              <a:rPr lang="en-US" sz="2000" dirty="0"/>
              <a:t> code is what various things IN your program do</a:t>
            </a:r>
          </a:p>
          <a:p>
            <a:r>
              <a:rPr lang="en-US" sz="2000" dirty="0"/>
              <a:t>Writing out the steps for your program can be the structural code:</a:t>
            </a:r>
          </a:p>
          <a:p>
            <a:pPr lvl="1"/>
            <a:r>
              <a:rPr lang="en-US" sz="1800" dirty="0"/>
              <a:t>For each file to load, do something</a:t>
            </a:r>
          </a:p>
          <a:p>
            <a:pPr lvl="1"/>
            <a:r>
              <a:rPr lang="en-US" sz="1800" dirty="0"/>
              <a:t>For each object currently stored, call some function</a:t>
            </a:r>
          </a:p>
          <a:p>
            <a:pPr lvl="1"/>
            <a:r>
              <a:rPr lang="en-US" sz="1800" dirty="0"/>
              <a:t>Based on user input, do option 1 or 2</a:t>
            </a:r>
          </a:p>
          <a:p>
            <a:pPr lvl="1"/>
            <a:r>
              <a:rPr lang="en-US" sz="1800" dirty="0" err="1"/>
              <a:t>Etc</a:t>
            </a:r>
            <a:endParaRPr lang="en-US" sz="1800" dirty="0"/>
          </a:p>
          <a:p>
            <a:r>
              <a:rPr lang="en-US" sz="2000" dirty="0"/>
              <a:t>Figuring out the </a:t>
            </a:r>
            <a:r>
              <a:rPr lang="en-US" sz="2000" b="1" dirty="0">
                <a:solidFill>
                  <a:schemeClr val="accent3"/>
                </a:solidFill>
              </a:rPr>
              <a:t>details</a:t>
            </a:r>
            <a:r>
              <a:rPr lang="en-US" sz="2000" dirty="0"/>
              <a:t> of each of those steps, those are the behavioral parts</a:t>
            </a:r>
          </a:p>
          <a:p>
            <a:pPr lvl="1"/>
            <a:r>
              <a:rPr lang="en-US" sz="1800" dirty="0"/>
              <a:t>Typically “behavior” is used in connection with objects – classes, structures, </a:t>
            </a:r>
            <a:r>
              <a:rPr lang="en-US" sz="1800" dirty="0" err="1"/>
              <a:t>etc</a:t>
            </a:r>
            <a:endParaRPr lang="en-US" sz="1800" dirty="0"/>
          </a:p>
          <a:p>
            <a:pPr lvl="1"/>
            <a:r>
              <a:rPr lang="en-US" sz="1800" dirty="0"/>
              <a:t>Write THAT code somewhere else—leave main() for high-level operations</a:t>
            </a:r>
          </a:p>
        </p:txBody>
      </p:sp>
      <p:sp>
        <p:nvSpPr>
          <p:cNvPr id="4" name="TextBox 3"/>
          <p:cNvSpPr txBox="1"/>
          <p:nvPr/>
        </p:nvSpPr>
        <p:spPr>
          <a:xfrm>
            <a:off x="8910082" y="1903227"/>
            <a:ext cx="2945219" cy="2308324"/>
          </a:xfrm>
          <a:prstGeom prst="rect">
            <a:avLst/>
          </a:prstGeom>
          <a:solidFill>
            <a:schemeClr val="bg1"/>
          </a:solidFill>
          <a:ln w="38100">
            <a:solidFill>
              <a:schemeClr val="tx1"/>
            </a:solidFill>
          </a:ln>
        </p:spPr>
        <p:txBody>
          <a:bodyPr wrap="square" rtlCol="0">
            <a:spAutoFit/>
          </a:bodyPr>
          <a:lstStyle/>
          <a:p>
            <a:r>
              <a:rPr lang="en-US" dirty="0"/>
              <a:t>Building a structure FIRST can help determine the rest of your code.</a:t>
            </a:r>
          </a:p>
          <a:p>
            <a:endParaRPr lang="en-US" dirty="0"/>
          </a:p>
          <a:p>
            <a:r>
              <a:rPr lang="en-US" dirty="0"/>
              <a:t>The implementation details (the “behavior” of your program) has to support its structure.</a:t>
            </a:r>
          </a:p>
        </p:txBody>
      </p:sp>
    </p:spTree>
    <p:extLst>
      <p:ext uri="{BB962C8B-B14F-4D97-AF65-F5344CB8AC3E}">
        <p14:creationId xmlns:p14="http://schemas.microsoft.com/office/powerpoint/2010/main" val="377036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5632"/>
          </a:xfrm>
        </p:spPr>
        <p:txBody>
          <a:bodyPr/>
          <a:lstStyle/>
          <a:p>
            <a:r>
              <a:rPr lang="en-US" dirty="0"/>
              <a:t>Structure</a:t>
            </a:r>
          </a:p>
        </p:txBody>
      </p:sp>
      <p:sp>
        <p:nvSpPr>
          <p:cNvPr id="4" name="TextBox 3"/>
          <p:cNvSpPr txBox="1"/>
          <p:nvPr/>
        </p:nvSpPr>
        <p:spPr>
          <a:xfrm>
            <a:off x="452006" y="1839191"/>
            <a:ext cx="9253104" cy="4247317"/>
          </a:xfrm>
          <a:prstGeom prst="rect">
            <a:avLst/>
          </a:prstGeom>
          <a:noFill/>
        </p:spPr>
        <p:txBody>
          <a:bodyPr wrap="square" rtlCol="0">
            <a:spAutoFit/>
          </a:bodyPr>
          <a:lstStyle/>
          <a:p>
            <a:r>
              <a:rPr lang="en-US" dirty="0">
                <a:solidFill>
                  <a:srgbClr val="000000"/>
                </a:solidFill>
                <a:latin typeface="Consolas" panose="020B0609020204030204" pitchFamily="49" charset="0"/>
              </a:rPr>
              <a:t>sf::</a:t>
            </a:r>
            <a:r>
              <a:rPr lang="en-US" dirty="0" err="1">
                <a:solidFill>
                  <a:srgbClr val="2B91AF"/>
                </a:solidFill>
                <a:latin typeface="Consolas" panose="020B0609020204030204" pitchFamily="49" charset="0"/>
              </a:rPr>
              <a:t>RenderWindow</a:t>
            </a:r>
            <a:r>
              <a:rPr lang="en-US" dirty="0">
                <a:solidFill>
                  <a:srgbClr val="000000"/>
                </a:solidFill>
                <a:latin typeface="Consolas" panose="020B0609020204030204" pitchFamily="49" charset="0"/>
              </a:rPr>
              <a:t> window(sf::</a:t>
            </a:r>
            <a:r>
              <a:rPr lang="en-US" dirty="0" err="1">
                <a:solidFill>
                  <a:srgbClr val="2B91AF"/>
                </a:solidFill>
                <a:latin typeface="Consolas" panose="020B0609020204030204" pitchFamily="49" charset="0"/>
              </a:rPr>
              <a:t>VideoMode</a:t>
            </a:r>
            <a:r>
              <a:rPr lang="en-US" dirty="0">
                <a:solidFill>
                  <a:srgbClr val="000000"/>
                </a:solidFill>
                <a:latin typeface="Consolas" panose="020B0609020204030204" pitchFamily="49" charset="0"/>
              </a:rPr>
              <a:t>(1920, 1080), </a:t>
            </a:r>
            <a:r>
              <a:rPr lang="en-US" dirty="0">
                <a:solidFill>
                  <a:srgbClr val="A31515"/>
                </a:solidFill>
                <a:latin typeface="Consolas" panose="020B0609020204030204" pitchFamily="49" charset="0"/>
              </a:rPr>
              <a:t>"Game of the Year"</a:t>
            </a:r>
            <a:r>
              <a:rPr lang="en-US" dirty="0">
                <a:solidFill>
                  <a:srgbClr val="000000"/>
                </a:solidFill>
                <a:latin typeface="Consolas" panose="020B0609020204030204" pitchFamily="49" charset="0"/>
              </a:rPr>
              <a:t>);</a:t>
            </a:r>
          </a:p>
          <a:p>
            <a:endParaRPr lang="en-US" dirty="0">
              <a:solidFill>
                <a:srgbClr val="2B91AF"/>
              </a:solidFill>
              <a:latin typeface="Consolas" panose="020B0609020204030204" pitchFamily="49" charset="0"/>
            </a:endParaRPr>
          </a:p>
          <a:p>
            <a:r>
              <a:rPr lang="en-US" dirty="0">
                <a:solidFill>
                  <a:srgbClr val="2B91AF"/>
                </a:solidFill>
                <a:latin typeface="Consolas" panose="020B0609020204030204" pitchFamily="49" charset="0"/>
              </a:rPr>
              <a:t>Game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myGame</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myGame.Initialize</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window.isOpen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sf::</a:t>
            </a:r>
            <a:r>
              <a:rPr lang="en-US" dirty="0">
                <a:solidFill>
                  <a:srgbClr val="2B91AF"/>
                </a:solidFill>
                <a:latin typeface="Consolas" panose="020B0609020204030204" pitchFamily="49" charset="0"/>
              </a:rPr>
              <a:t>Event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event</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while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window.pollEvent</a:t>
            </a:r>
            <a:r>
              <a:rPr lang="en-US" dirty="0">
                <a:solidFill>
                  <a:srgbClr val="000000"/>
                </a:solidFill>
                <a:latin typeface="Consolas" panose="020B0609020204030204" pitchFamily="49" charset="0"/>
              </a:rPr>
              <a:t>(event))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myGame.Update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myGame.Draw</a:t>
            </a:r>
            <a:r>
              <a:rPr lang="en-US" dirty="0">
                <a:solidFill>
                  <a:srgbClr val="000000"/>
                </a:solidFill>
                <a:latin typeface="Consolas" panose="020B0609020204030204" pitchFamily="49" charset="0"/>
              </a:rPr>
              <a:t>(window);</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myGame.Shutdown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return 0;</a:t>
            </a:r>
            <a:endParaRPr lang="en-US" dirty="0"/>
          </a:p>
        </p:txBody>
      </p:sp>
      <p:sp>
        <p:nvSpPr>
          <p:cNvPr id="5" name="TextBox 4"/>
          <p:cNvSpPr txBox="1"/>
          <p:nvPr/>
        </p:nvSpPr>
        <p:spPr>
          <a:xfrm>
            <a:off x="3236769" y="2561359"/>
            <a:ext cx="3106882" cy="461665"/>
          </a:xfrm>
          <a:prstGeom prst="rect">
            <a:avLst/>
          </a:prstGeom>
          <a:solidFill>
            <a:schemeClr val="accent3"/>
          </a:solidFill>
          <a:ln w="38100">
            <a:solidFill>
              <a:schemeClr val="tx1"/>
            </a:solidFill>
          </a:ln>
        </p:spPr>
        <p:txBody>
          <a:bodyPr wrap="square" rtlCol="0">
            <a:spAutoFit/>
          </a:bodyPr>
          <a:lstStyle>
            <a:defPPr>
              <a:defRPr lang="en-US"/>
            </a:defPPr>
            <a:lvl1pPr algn="ctr">
              <a:defRPr sz="2400">
                <a:solidFill>
                  <a:schemeClr val="bg1"/>
                </a:solidFill>
              </a:defRPr>
            </a:lvl1pPr>
          </a:lstStyle>
          <a:p>
            <a:pPr algn="l"/>
            <a:r>
              <a:rPr lang="en-US" dirty="0"/>
              <a:t>1. Start the program</a:t>
            </a:r>
          </a:p>
        </p:txBody>
      </p:sp>
      <p:sp>
        <p:nvSpPr>
          <p:cNvPr id="6" name="TextBox 5"/>
          <p:cNvSpPr txBox="1"/>
          <p:nvPr/>
        </p:nvSpPr>
        <p:spPr>
          <a:xfrm>
            <a:off x="3735533" y="4399267"/>
            <a:ext cx="6541075" cy="461665"/>
          </a:xfrm>
          <a:prstGeom prst="rect">
            <a:avLst/>
          </a:prstGeom>
          <a:solidFill>
            <a:schemeClr val="accent3"/>
          </a:solidFill>
          <a:ln w="38100">
            <a:solidFill>
              <a:schemeClr val="tx1"/>
            </a:solidFill>
          </a:ln>
        </p:spPr>
        <p:txBody>
          <a:bodyPr wrap="square" rtlCol="0">
            <a:spAutoFit/>
          </a:bodyPr>
          <a:lstStyle/>
          <a:p>
            <a:r>
              <a:rPr lang="en-US" sz="2400" dirty="0">
                <a:solidFill>
                  <a:schemeClr val="bg1"/>
                </a:solidFill>
              </a:rPr>
              <a:t>2. Do the thing (in 2 steps, update then draw)</a:t>
            </a:r>
          </a:p>
        </p:txBody>
      </p:sp>
      <p:sp>
        <p:nvSpPr>
          <p:cNvPr id="7" name="TextBox 6"/>
          <p:cNvSpPr txBox="1"/>
          <p:nvPr/>
        </p:nvSpPr>
        <p:spPr>
          <a:xfrm>
            <a:off x="2878282" y="5383440"/>
            <a:ext cx="5803323" cy="1200329"/>
          </a:xfrm>
          <a:prstGeom prst="rect">
            <a:avLst/>
          </a:prstGeom>
          <a:solidFill>
            <a:schemeClr val="accent3"/>
          </a:solidFill>
          <a:ln w="38100">
            <a:solidFill>
              <a:schemeClr val="tx1"/>
            </a:solidFill>
          </a:ln>
        </p:spPr>
        <p:txBody>
          <a:bodyPr wrap="square" rtlCol="0">
            <a:spAutoFit/>
          </a:bodyPr>
          <a:lstStyle>
            <a:defPPr>
              <a:defRPr lang="en-US"/>
            </a:defPPr>
            <a:lvl1pPr algn="ctr">
              <a:defRPr sz="2400">
                <a:solidFill>
                  <a:schemeClr val="bg1"/>
                </a:solidFill>
              </a:defRPr>
            </a:lvl1pPr>
          </a:lstStyle>
          <a:p>
            <a:pPr algn="l"/>
            <a:r>
              <a:rPr lang="en-US" dirty="0"/>
              <a:t>3. Stop doing the thing, clean up whatever needs cleaning (free dynamic memory, write data to a file, </a:t>
            </a:r>
            <a:r>
              <a:rPr lang="en-US" dirty="0" err="1"/>
              <a:t>etc</a:t>
            </a:r>
            <a:r>
              <a:rPr lang="en-US" dirty="0"/>
              <a:t>)</a:t>
            </a:r>
          </a:p>
        </p:txBody>
      </p:sp>
      <p:sp>
        <p:nvSpPr>
          <p:cNvPr id="8" name="TextBox 7"/>
          <p:cNvSpPr txBox="1"/>
          <p:nvPr/>
        </p:nvSpPr>
        <p:spPr>
          <a:xfrm>
            <a:off x="8194964" y="470098"/>
            <a:ext cx="3713018" cy="1200329"/>
          </a:xfrm>
          <a:prstGeom prst="rect">
            <a:avLst/>
          </a:prstGeom>
          <a:solidFill>
            <a:schemeClr val="accent6"/>
          </a:solidFill>
          <a:ln w="38100">
            <a:solidFill>
              <a:schemeClr val="tx1"/>
            </a:solidFill>
          </a:ln>
        </p:spPr>
        <p:txBody>
          <a:bodyPr wrap="square" rtlCol="0">
            <a:spAutoFit/>
          </a:bodyPr>
          <a:lstStyle>
            <a:defPPr>
              <a:defRPr lang="en-US"/>
            </a:defPPr>
            <a:lvl1pPr algn="ctr">
              <a:defRPr sz="2400">
                <a:solidFill>
                  <a:schemeClr val="bg1"/>
                </a:solidFill>
              </a:defRPr>
            </a:lvl1pPr>
          </a:lstStyle>
          <a:p>
            <a:pPr algn="l"/>
            <a:r>
              <a:rPr lang="en-US" dirty="0"/>
              <a:t>HOW does the “</a:t>
            </a:r>
            <a:r>
              <a:rPr lang="en-US" dirty="0" err="1"/>
              <a:t>myGame</a:t>
            </a:r>
            <a:r>
              <a:rPr lang="en-US" dirty="0"/>
              <a:t>” variable do these different things?</a:t>
            </a:r>
          </a:p>
        </p:txBody>
      </p:sp>
      <p:sp>
        <p:nvSpPr>
          <p:cNvPr id="9" name="TextBox 8"/>
          <p:cNvSpPr txBox="1"/>
          <p:nvPr/>
        </p:nvSpPr>
        <p:spPr>
          <a:xfrm>
            <a:off x="7829550" y="2293703"/>
            <a:ext cx="4125191" cy="1200329"/>
          </a:xfrm>
          <a:prstGeom prst="rect">
            <a:avLst/>
          </a:prstGeom>
          <a:solidFill>
            <a:schemeClr val="accent6"/>
          </a:solidFill>
          <a:ln w="38100">
            <a:solidFill>
              <a:schemeClr val="tx1"/>
            </a:solidFill>
          </a:ln>
        </p:spPr>
        <p:txBody>
          <a:bodyPr wrap="square" rtlCol="0">
            <a:spAutoFit/>
          </a:bodyPr>
          <a:lstStyle>
            <a:defPPr>
              <a:defRPr lang="en-US"/>
            </a:defPPr>
            <a:lvl1pPr algn="ctr">
              <a:defRPr sz="2400">
                <a:solidFill>
                  <a:schemeClr val="bg1"/>
                </a:solidFill>
              </a:defRPr>
            </a:lvl1pPr>
          </a:lstStyle>
          <a:p>
            <a:pPr algn="l"/>
            <a:r>
              <a:rPr lang="en-US" dirty="0"/>
              <a:t>As far as the </a:t>
            </a:r>
            <a:r>
              <a:rPr lang="en-US" b="1" dirty="0"/>
              <a:t>STRUCTURE</a:t>
            </a:r>
            <a:r>
              <a:rPr lang="en-US" dirty="0"/>
              <a:t> of this program (and the Game class), it doesn’t matter</a:t>
            </a:r>
          </a:p>
        </p:txBody>
      </p:sp>
    </p:spTree>
    <p:extLst>
      <p:ext uri="{BB962C8B-B14F-4D97-AF65-F5344CB8AC3E}">
        <p14:creationId xmlns:p14="http://schemas.microsoft.com/office/powerpoint/2010/main" val="29298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a:xfrm>
            <a:off x="677334" y="1692998"/>
            <a:ext cx="8596668" cy="4110325"/>
          </a:xfrm>
        </p:spPr>
        <p:txBody>
          <a:bodyPr>
            <a:normAutofit/>
          </a:bodyPr>
          <a:lstStyle/>
          <a:p>
            <a:r>
              <a:rPr lang="en-US" sz="2400" dirty="0"/>
              <a:t>Code cleanliness can be a little bit subjective</a:t>
            </a:r>
          </a:p>
          <a:p>
            <a:r>
              <a:rPr lang="en-US" sz="2400" dirty="0"/>
              <a:t>A little bit of thought and effort goes a long way</a:t>
            </a:r>
          </a:p>
          <a:p>
            <a:r>
              <a:rPr lang="en-US" sz="2400" dirty="0"/>
              <a:t>Think about code structure before you just dive in</a:t>
            </a:r>
          </a:p>
          <a:p>
            <a:r>
              <a:rPr lang="en-US" sz="2400" dirty="0"/>
              <a:t>What do you want your program to DO?</a:t>
            </a:r>
          </a:p>
          <a:p>
            <a:r>
              <a:rPr lang="en-US" sz="2400" dirty="0"/>
              <a:t>How can you achieve that in a way that’s easy to read or easy to modify later?</a:t>
            </a:r>
          </a:p>
          <a:p>
            <a:r>
              <a:rPr lang="en-US" sz="2400" dirty="0"/>
              <a:t>What kinds of choices can you make before you even write code that can help make that code easier to write, or easier to read later on?</a:t>
            </a:r>
          </a:p>
        </p:txBody>
      </p:sp>
    </p:spTree>
    <p:extLst>
      <p:ext uri="{BB962C8B-B14F-4D97-AF65-F5344CB8AC3E}">
        <p14:creationId xmlns:p14="http://schemas.microsoft.com/office/powerpoint/2010/main" val="276506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clean code?</a:t>
            </a:r>
            <a:br>
              <a:rPr lang="en-US" dirty="0"/>
            </a:br>
            <a:r>
              <a:rPr lang="en-US" dirty="0"/>
              <a:t>	Grady </a:t>
            </a:r>
            <a:r>
              <a:rPr lang="en-US" dirty="0" err="1"/>
              <a:t>Booch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686" y="2857932"/>
            <a:ext cx="2857500" cy="2638425"/>
          </a:xfrm>
          <a:prstGeom prst="rect">
            <a:avLst/>
          </a:prstGeom>
        </p:spPr>
      </p:pic>
      <p:sp>
        <p:nvSpPr>
          <p:cNvPr id="5" name="TextBox 4"/>
          <p:cNvSpPr txBox="1"/>
          <p:nvPr/>
        </p:nvSpPr>
        <p:spPr>
          <a:xfrm>
            <a:off x="457200" y="1769278"/>
            <a:ext cx="6364840" cy="3139321"/>
          </a:xfrm>
          <a:prstGeom prst="rect">
            <a:avLst/>
          </a:prstGeom>
          <a:noFill/>
        </p:spPr>
        <p:txBody>
          <a:bodyPr wrap="square" rtlCol="0">
            <a:spAutoFit/>
          </a:bodyPr>
          <a:lstStyle/>
          <a:p>
            <a:r>
              <a:rPr lang="en-US" b="1" dirty="0"/>
              <a:t>Author of </a:t>
            </a:r>
            <a:r>
              <a:rPr lang="en-US" b="1" i="1" dirty="0"/>
              <a:t>Object Oriented Analysis and Design with Applications</a:t>
            </a:r>
          </a:p>
          <a:p>
            <a:endParaRPr lang="en-US" dirty="0"/>
          </a:p>
          <a:p>
            <a:r>
              <a:rPr lang="en-US" sz="2400" i="1" dirty="0"/>
              <a:t>“Clean code is simple and direct. Clean code reads like well-written prose. Clean code never obscures the designer’s intent but rather is full of crisp abstractions and straightforward lines of control.”</a:t>
            </a:r>
            <a:endParaRPr lang="en-US" sz="2400" dirty="0"/>
          </a:p>
          <a:p>
            <a:endParaRPr lang="en-US" sz="2400" dirty="0"/>
          </a:p>
        </p:txBody>
      </p:sp>
      <p:cxnSp>
        <p:nvCxnSpPr>
          <p:cNvPr id="60" name="Straight Connector 59"/>
          <p:cNvCxnSpPr>
            <a:stCxn id="5" idx="1"/>
          </p:cNvCxnSpPr>
          <p:nvPr/>
        </p:nvCxnSpPr>
        <p:spPr>
          <a:xfrm>
            <a:off x="457200" y="3338939"/>
            <a:ext cx="4170784" cy="325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47396" y="3744686"/>
            <a:ext cx="4988767"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70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clean code?</a:t>
            </a:r>
            <a:br>
              <a:rPr lang="en-US" dirty="0"/>
            </a:br>
            <a:r>
              <a:rPr lang="en-US" dirty="0"/>
              <a:t>	“Big” Dave Thomas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950" y="2258008"/>
            <a:ext cx="2713699" cy="3238349"/>
          </a:xfrm>
          <a:prstGeom prst="rect">
            <a:avLst/>
          </a:prstGeom>
        </p:spPr>
      </p:pic>
      <p:sp>
        <p:nvSpPr>
          <p:cNvPr id="5" name="TextBox 4"/>
          <p:cNvSpPr txBox="1"/>
          <p:nvPr/>
        </p:nvSpPr>
        <p:spPr>
          <a:xfrm>
            <a:off x="457200" y="1769278"/>
            <a:ext cx="6777750" cy="4893647"/>
          </a:xfrm>
          <a:prstGeom prst="rect">
            <a:avLst/>
          </a:prstGeom>
          <a:noFill/>
        </p:spPr>
        <p:txBody>
          <a:bodyPr wrap="square" rtlCol="0">
            <a:spAutoFit/>
          </a:bodyPr>
          <a:lstStyle/>
          <a:p>
            <a:r>
              <a:rPr lang="en-US" b="1" dirty="0"/>
              <a:t>Founder of Object Technology International, co-author of </a:t>
            </a:r>
            <a:r>
              <a:rPr lang="en-US" b="1" i="1" dirty="0"/>
              <a:t>The Pragmatic Programmer</a:t>
            </a:r>
            <a:r>
              <a:rPr lang="en-US" b="1" dirty="0"/>
              <a:t>, coiner of the phrase “Don’t Repeat Yourself” (as it relates to code)</a:t>
            </a:r>
          </a:p>
          <a:p>
            <a:endParaRPr lang="en-US" dirty="0"/>
          </a:p>
          <a:p>
            <a:r>
              <a:rPr lang="en-US" sz="2400" i="1" dirty="0"/>
              <a:t>“Clean code can be read, and enhanced by a developer other than its original author. It has unit and acceptance tests. It has meaningful names. It provides one way rather than many ways for doing one thing. It has minimal dependencies, which are explicitly defined, and provides a clear and minimal API. Code should be literate since depending on the language, not all necessary information can be expressed clearly in code alone.”</a:t>
            </a:r>
            <a:endParaRPr lang="en-US" sz="2400" dirty="0"/>
          </a:p>
        </p:txBody>
      </p:sp>
      <p:cxnSp>
        <p:nvCxnSpPr>
          <p:cNvPr id="7" name="Straight Connector 6"/>
          <p:cNvCxnSpPr/>
          <p:nvPr/>
        </p:nvCxnSpPr>
        <p:spPr>
          <a:xfrm>
            <a:off x="2313992" y="3274462"/>
            <a:ext cx="1617306"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53616" y="3290207"/>
            <a:ext cx="6164425" cy="367004"/>
            <a:chOff x="553616" y="3004457"/>
            <a:chExt cx="6164425" cy="367004"/>
          </a:xfrm>
        </p:grpSpPr>
        <p:cxnSp>
          <p:nvCxnSpPr>
            <p:cNvPr id="10" name="Straight Connector 9"/>
            <p:cNvCxnSpPr/>
            <p:nvPr/>
          </p:nvCxnSpPr>
          <p:spPr>
            <a:xfrm>
              <a:off x="4721290" y="3004457"/>
              <a:ext cx="199675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3616" y="3371461"/>
              <a:ext cx="5492621" cy="0"/>
            </a:xfrm>
            <a:prstGeom prst="line">
              <a:avLst/>
            </a:prstGeom>
            <a:ln w="762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311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2948"/>
            <a:ext cx="8596668" cy="1320800"/>
          </a:xfrm>
        </p:spPr>
        <p:txBody>
          <a:bodyPr/>
          <a:lstStyle/>
          <a:p>
            <a:r>
              <a:rPr lang="en-US" dirty="0"/>
              <a:t>What is clean code?</a:t>
            </a:r>
            <a:br>
              <a:rPr lang="en-US" dirty="0"/>
            </a:br>
            <a:r>
              <a:rPr lang="en-US" dirty="0"/>
              <a:t>	Michael Feathers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196" y="2258008"/>
            <a:ext cx="2543206" cy="3238349"/>
          </a:xfrm>
          <a:prstGeom prst="rect">
            <a:avLst/>
          </a:prstGeom>
        </p:spPr>
      </p:pic>
      <p:sp>
        <p:nvSpPr>
          <p:cNvPr id="5" name="TextBox 4"/>
          <p:cNvSpPr txBox="1"/>
          <p:nvPr/>
        </p:nvSpPr>
        <p:spPr>
          <a:xfrm>
            <a:off x="457200" y="1769278"/>
            <a:ext cx="6364840" cy="5078313"/>
          </a:xfrm>
          <a:prstGeom prst="rect">
            <a:avLst/>
          </a:prstGeom>
          <a:noFill/>
        </p:spPr>
        <p:txBody>
          <a:bodyPr wrap="square" rtlCol="0">
            <a:spAutoFit/>
          </a:bodyPr>
          <a:lstStyle/>
          <a:p>
            <a:r>
              <a:rPr lang="en-US" b="1" dirty="0"/>
              <a:t>Author of </a:t>
            </a:r>
            <a:r>
              <a:rPr lang="en-US" b="1" i="1" dirty="0"/>
              <a:t>Working Effectively with Legacy Code</a:t>
            </a:r>
          </a:p>
          <a:p>
            <a:endParaRPr lang="en-US" dirty="0"/>
          </a:p>
          <a:p>
            <a:r>
              <a:rPr lang="en-US" sz="2400" i="1" dirty="0"/>
              <a:t>“I could list all of the qualities that I notice in clean code, but there is one overarching quality that leads to all of them. Clean code always looks like it was written by someone who cares. There is nothing obvious that you can do to make it better. All of those things were thought about by the code’s author, and if you try to imagine improvements, you’re led back to where you are, sitting in appreciation of the code someone left for you—code left by someone who cares deeply about the craft.”</a:t>
            </a:r>
            <a:endParaRPr lang="en-US" sz="2400" dirty="0"/>
          </a:p>
        </p:txBody>
      </p:sp>
      <p:grpSp>
        <p:nvGrpSpPr>
          <p:cNvPr id="15" name="Group 14"/>
          <p:cNvGrpSpPr/>
          <p:nvPr/>
        </p:nvGrpSpPr>
        <p:grpSpPr>
          <a:xfrm>
            <a:off x="539393" y="3477802"/>
            <a:ext cx="6195317" cy="719191"/>
            <a:chOff x="539393" y="3477802"/>
            <a:chExt cx="6195317" cy="719191"/>
          </a:xfrm>
        </p:grpSpPr>
        <p:cxnSp>
          <p:nvCxnSpPr>
            <p:cNvPr id="6" name="Straight Connector 5"/>
            <p:cNvCxnSpPr/>
            <p:nvPr/>
          </p:nvCxnSpPr>
          <p:spPr>
            <a:xfrm>
              <a:off x="5260369" y="3477802"/>
              <a:ext cx="147434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9393" y="3837398"/>
              <a:ext cx="608230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0490" y="4196993"/>
              <a:ext cx="1412697"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6248400" y="199618"/>
            <a:ext cx="5628640" cy="3539262"/>
            <a:chOff x="6248400" y="199618"/>
            <a:chExt cx="5628640" cy="3539262"/>
          </a:xfrm>
        </p:grpSpPr>
        <p:sp>
          <p:nvSpPr>
            <p:cNvPr id="3" name="TextBox 2"/>
            <p:cNvSpPr txBox="1"/>
            <p:nvPr/>
          </p:nvSpPr>
          <p:spPr>
            <a:xfrm>
              <a:off x="6248400" y="199618"/>
              <a:ext cx="5628640" cy="1938992"/>
            </a:xfrm>
            <a:prstGeom prst="rect">
              <a:avLst/>
            </a:prstGeom>
            <a:solidFill>
              <a:schemeClr val="bg1"/>
            </a:solidFill>
            <a:ln w="28575">
              <a:solidFill>
                <a:schemeClr val="tx1"/>
              </a:solidFill>
            </a:ln>
          </p:spPr>
          <p:txBody>
            <a:bodyPr wrap="square" rtlCol="0">
              <a:spAutoFit/>
            </a:bodyPr>
            <a:lstStyle/>
            <a:p>
              <a:r>
                <a:rPr lang="en-US" sz="2400" dirty="0"/>
                <a:t>Why did you write that code? There is </a:t>
              </a:r>
              <a:r>
                <a:rPr lang="en-US" sz="2400" b="1" dirty="0">
                  <a:solidFill>
                    <a:schemeClr val="accent3"/>
                  </a:solidFill>
                </a:rPr>
                <a:t>ALWAYS</a:t>
              </a:r>
              <a:r>
                <a:rPr lang="en-US" sz="2400" dirty="0"/>
                <a:t> a reason.</a:t>
              </a:r>
            </a:p>
            <a:p>
              <a:r>
                <a:rPr lang="en-US" sz="2400" dirty="0"/>
                <a:t>Even if that reason is “I don’t know how to do it any better.”</a:t>
              </a:r>
            </a:p>
            <a:p>
              <a:r>
                <a:rPr lang="en-US" sz="2400" dirty="0"/>
                <a:t>Or, “I just didn’t care to do it better.”</a:t>
              </a:r>
            </a:p>
          </p:txBody>
        </p:sp>
        <p:sp>
          <p:nvSpPr>
            <p:cNvPr id="7" name="Bent-Up Arrow 6"/>
            <p:cNvSpPr/>
            <p:nvPr/>
          </p:nvSpPr>
          <p:spPr>
            <a:xfrm>
              <a:off x="6929120" y="2258008"/>
              <a:ext cx="391076" cy="148087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617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2948"/>
            <a:ext cx="8596668" cy="1320800"/>
          </a:xfrm>
        </p:spPr>
        <p:txBody>
          <a:bodyPr/>
          <a:lstStyle/>
          <a:p>
            <a:r>
              <a:rPr lang="en-US" dirty="0"/>
              <a:t>What is clean code?</a:t>
            </a:r>
            <a:br>
              <a:rPr lang="en-US" dirty="0"/>
            </a:br>
            <a:r>
              <a:rPr lang="en-US" dirty="0"/>
              <a:t>	Ron Jeffries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196" y="2508090"/>
            <a:ext cx="2543206" cy="2738185"/>
          </a:xfrm>
          <a:prstGeom prst="rect">
            <a:avLst/>
          </a:prstGeom>
        </p:spPr>
      </p:pic>
      <p:sp>
        <p:nvSpPr>
          <p:cNvPr id="5" name="TextBox 4"/>
          <p:cNvSpPr txBox="1"/>
          <p:nvPr/>
        </p:nvSpPr>
        <p:spPr>
          <a:xfrm>
            <a:off x="457200" y="1493748"/>
            <a:ext cx="6862996" cy="4924425"/>
          </a:xfrm>
          <a:prstGeom prst="rect">
            <a:avLst/>
          </a:prstGeom>
          <a:noFill/>
        </p:spPr>
        <p:txBody>
          <a:bodyPr wrap="square" rtlCol="0">
            <a:spAutoFit/>
          </a:bodyPr>
          <a:lstStyle/>
          <a:p>
            <a:r>
              <a:rPr lang="en-US" b="1" dirty="0"/>
              <a:t>Author of </a:t>
            </a:r>
            <a:r>
              <a:rPr lang="en-US" b="1" i="1" dirty="0"/>
              <a:t>Extreme Programming Installed</a:t>
            </a:r>
            <a:r>
              <a:rPr lang="en-US" b="1" dirty="0"/>
              <a:t> and </a:t>
            </a:r>
            <a:r>
              <a:rPr lang="en-US" b="1" i="1" dirty="0"/>
              <a:t>Extreme Programming Adventures in C#</a:t>
            </a:r>
            <a:endParaRPr lang="en-US" dirty="0"/>
          </a:p>
          <a:p>
            <a:endParaRPr lang="en-US" i="1" dirty="0"/>
          </a:p>
          <a:p>
            <a:r>
              <a:rPr lang="en-US" sz="2000" i="1" dirty="0"/>
              <a:t>Simple Code:</a:t>
            </a:r>
            <a:endParaRPr lang="en-US" sz="2000" dirty="0"/>
          </a:p>
          <a:p>
            <a:r>
              <a:rPr lang="en-US" sz="2000" dirty="0"/>
              <a:t>• </a:t>
            </a:r>
            <a:r>
              <a:rPr lang="en-US" sz="2000" i="1" dirty="0"/>
              <a:t>Contains no duplication;</a:t>
            </a:r>
            <a:endParaRPr lang="en-US" sz="2000" dirty="0"/>
          </a:p>
          <a:p>
            <a:r>
              <a:rPr lang="en-US" sz="2000" dirty="0"/>
              <a:t>• </a:t>
            </a:r>
            <a:r>
              <a:rPr lang="en-US" sz="2000" i="1" dirty="0"/>
              <a:t>Minimizes the number of entities such as classes, methods, functions, and the like.</a:t>
            </a:r>
            <a:endParaRPr lang="en-US" sz="2000" dirty="0"/>
          </a:p>
          <a:p>
            <a:endParaRPr lang="en-US" sz="2000" i="1" dirty="0"/>
          </a:p>
          <a:p>
            <a:r>
              <a:rPr lang="en-US" sz="2000" i="1" dirty="0"/>
              <a:t>When the same thing is done over and over, it’s a sign that there is an idea in our mind that is not well represented in the code. I try to figure out what it is. Then I try to express that idea more clearly.</a:t>
            </a:r>
          </a:p>
          <a:p>
            <a:endParaRPr lang="en-US" sz="2000" dirty="0"/>
          </a:p>
          <a:p>
            <a:r>
              <a:rPr lang="en-US" sz="2000" i="1" dirty="0"/>
              <a:t>Expressiveness to me includes meaningful names, and I am likely to change the names of things several times before I settle in.</a:t>
            </a:r>
            <a:endParaRPr lang="en-US" sz="1200" dirty="0"/>
          </a:p>
        </p:txBody>
      </p:sp>
      <p:cxnSp>
        <p:nvCxnSpPr>
          <p:cNvPr id="7" name="Straight Connector 6"/>
          <p:cNvCxnSpPr/>
          <p:nvPr/>
        </p:nvCxnSpPr>
        <p:spPr>
          <a:xfrm>
            <a:off x="775699" y="2953820"/>
            <a:ext cx="26815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28950" y="5736619"/>
            <a:ext cx="311499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90600" y="6022369"/>
            <a:ext cx="577215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160393" y="5807316"/>
            <a:ext cx="4311747" cy="830997"/>
          </a:xfrm>
          <a:prstGeom prst="rect">
            <a:avLst/>
          </a:prstGeom>
          <a:solidFill>
            <a:schemeClr val="accent6"/>
          </a:solidFill>
          <a:ln w="38100">
            <a:solidFill>
              <a:schemeClr val="tx1"/>
            </a:solidFill>
          </a:ln>
        </p:spPr>
        <p:txBody>
          <a:bodyPr wrap="square" rtlCol="0">
            <a:spAutoFit/>
          </a:bodyPr>
          <a:lstStyle>
            <a:defPPr>
              <a:defRPr lang="en-US"/>
            </a:defPPr>
            <a:lvl1pPr>
              <a:defRPr sz="2400">
                <a:solidFill>
                  <a:schemeClr val="bg1"/>
                </a:solidFill>
              </a:defRPr>
            </a:lvl1pPr>
          </a:lstStyle>
          <a:p>
            <a:r>
              <a:rPr lang="en-US" dirty="0"/>
              <a:t>Don’t get it right and perfect the first time? No problem!</a:t>
            </a:r>
          </a:p>
        </p:txBody>
      </p:sp>
    </p:spTree>
    <p:extLst>
      <p:ext uri="{BB962C8B-B14F-4D97-AF65-F5344CB8AC3E}">
        <p14:creationId xmlns:p14="http://schemas.microsoft.com/office/powerpoint/2010/main" val="294192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608" y="609600"/>
            <a:ext cx="8596668" cy="1320800"/>
          </a:xfrm>
        </p:spPr>
        <p:txBody>
          <a:bodyPr/>
          <a:lstStyle/>
          <a:p>
            <a:r>
              <a:rPr lang="en-US" dirty="0"/>
              <a:t>So… what </a:t>
            </a:r>
            <a:r>
              <a:rPr lang="en-US" u="sng" dirty="0"/>
              <a:t>exactly</a:t>
            </a:r>
            <a:r>
              <a:rPr lang="en-US" dirty="0"/>
              <a:t> is clean code?</a:t>
            </a:r>
          </a:p>
        </p:txBody>
      </p:sp>
      <p:sp>
        <p:nvSpPr>
          <p:cNvPr id="3" name="Content Placeholder 2"/>
          <p:cNvSpPr>
            <a:spLocks noGrp="1"/>
          </p:cNvSpPr>
          <p:nvPr>
            <p:ph idx="1"/>
          </p:nvPr>
        </p:nvSpPr>
        <p:spPr/>
        <p:txBody>
          <a:bodyPr>
            <a:normAutofit/>
          </a:bodyPr>
          <a:lstStyle/>
          <a:p>
            <a:r>
              <a:rPr lang="en-US" sz="2400" dirty="0"/>
              <a:t>A lot of things!</a:t>
            </a:r>
          </a:p>
          <a:p>
            <a:pPr marL="457200" lvl="1" indent="0">
              <a:buNone/>
            </a:pPr>
            <a:r>
              <a:rPr lang="en-US" sz="2000" dirty="0"/>
              <a:t>Or… maybe a lot of synonyms for the same thing?</a:t>
            </a:r>
          </a:p>
          <a:p>
            <a:r>
              <a:rPr lang="en-US" sz="2400" dirty="0"/>
              <a:t>Subjective?</a:t>
            </a:r>
          </a:p>
          <a:p>
            <a:endParaRPr lang="en-US" sz="2400" dirty="0"/>
          </a:p>
          <a:p>
            <a:r>
              <a:rPr lang="en-US" sz="2400" dirty="0"/>
              <a:t>Developing a “code-sense” is key</a:t>
            </a:r>
          </a:p>
          <a:p>
            <a:r>
              <a:rPr lang="en-US" sz="2400" dirty="0"/>
              <a:t>Can you tell if code is unclean?</a:t>
            </a:r>
          </a:p>
          <a:p>
            <a:pPr lvl="1"/>
            <a:r>
              <a:rPr lang="en-US" sz="2200" dirty="0"/>
              <a:t>If so, great! If not… how do you learn?</a:t>
            </a:r>
          </a:p>
        </p:txBody>
      </p:sp>
    </p:spTree>
    <p:extLst>
      <p:ext uri="{BB962C8B-B14F-4D97-AF65-F5344CB8AC3E}">
        <p14:creationId xmlns:p14="http://schemas.microsoft.com/office/powerpoint/2010/main" val="215690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3500</TotalTime>
  <Words>4202</Words>
  <Application>Microsoft Office PowerPoint</Application>
  <PresentationFormat>Widescreen</PresentationFormat>
  <Paragraphs>596</Paragraphs>
  <Slides>48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Consolas</vt:lpstr>
      <vt:lpstr>Trebuchet MS</vt:lpstr>
      <vt:lpstr>Wingdings</vt:lpstr>
      <vt:lpstr>Wingdings 3</vt:lpstr>
      <vt:lpstr>Facet</vt:lpstr>
      <vt:lpstr>Clean Code</vt:lpstr>
      <vt:lpstr>What is clean code?</vt:lpstr>
      <vt:lpstr>It’s a book</vt:lpstr>
      <vt:lpstr>What is clean code?  Bjarne Stroustrup</vt:lpstr>
      <vt:lpstr>What is clean code?  Grady Booch</vt:lpstr>
      <vt:lpstr>What is clean code?  “Big” Dave Thomas</vt:lpstr>
      <vt:lpstr>What is clean code?  Michael Feathers</vt:lpstr>
      <vt:lpstr>What is clean code?  Ron Jeffries</vt:lpstr>
      <vt:lpstr>So… what exactly is clean code?</vt:lpstr>
      <vt:lpstr>PowerPoint Presentation</vt:lpstr>
      <vt:lpstr>How to clean code?</vt:lpstr>
      <vt:lpstr>Micro cleaning – Easy to do!</vt:lpstr>
      <vt:lpstr>Micro cleaning - pretty simple</vt:lpstr>
      <vt:lpstr>Names – Make them distinct</vt:lpstr>
      <vt:lpstr>Exceptions can/do exist</vt:lpstr>
      <vt:lpstr>Code style encapsulates lots of things</vt:lpstr>
      <vt:lpstr>Brace Style – Wars have been waged over this one</vt:lpstr>
      <vt:lpstr>Braces – combination of the two</vt:lpstr>
      <vt:lpstr>Braces - The “I don’t care at all” style</vt:lpstr>
      <vt:lpstr>Context can make a difference</vt:lpstr>
      <vt:lpstr>Example – from Clean Code</vt:lpstr>
      <vt:lpstr>Example</vt:lpstr>
      <vt:lpstr>PowerPoint Presentation</vt:lpstr>
      <vt:lpstr>PowerPoint Presentation</vt:lpstr>
      <vt:lpstr>PowerPoint Presentation</vt:lpstr>
      <vt:lpstr>Macro cleaning – Not nearly as easy</vt:lpstr>
      <vt:lpstr>Macro cleaning Not always easy…</vt:lpstr>
      <vt:lpstr>Move code into functions</vt:lpstr>
      <vt:lpstr>Move code into functions</vt:lpstr>
      <vt:lpstr>Another Example</vt:lpstr>
      <vt:lpstr>Another Example</vt:lpstr>
      <vt:lpstr>#pleasemakeitstop</vt:lpstr>
      <vt:lpstr>Sanity Check…</vt:lpstr>
      <vt:lpstr>Identifiers make code easier to read</vt:lpstr>
      <vt:lpstr>Google’s Style Guide</vt:lpstr>
      <vt:lpstr>Clarity is the key</vt:lpstr>
      <vt:lpstr>Comments – Use them? Waste of time?</vt:lpstr>
      <vt:lpstr>Self-Documenting Comments</vt:lpstr>
      <vt:lpstr>Self-Documenting Comments</vt:lpstr>
      <vt:lpstr>Function comment blocks</vt:lpstr>
      <vt:lpstr>Comments as algorithm planners</vt:lpstr>
      <vt:lpstr>Algorithm exercise - PBJ</vt:lpstr>
      <vt:lpstr>Algorithm exercise - PBJ</vt:lpstr>
      <vt:lpstr>Out of date comments</vt:lpstr>
      <vt:lpstr>Random comments from Homeworld code</vt:lpstr>
      <vt:lpstr>Behavioral code vs Structural Code</vt:lpstr>
      <vt:lpstr>Structure</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Fox</dc:creator>
  <cp:lastModifiedBy>joshuafox@ufl.edu</cp:lastModifiedBy>
  <cp:revision>280</cp:revision>
  <dcterms:created xsi:type="dcterms:W3CDTF">2018-03-12T16:56:38Z</dcterms:created>
  <dcterms:modified xsi:type="dcterms:W3CDTF">2021-03-15T21:03:31Z</dcterms:modified>
</cp:coreProperties>
</file>