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9"/>
  </p:notesMasterIdLst>
  <p:sldIdLst>
    <p:sldId id="256" r:id="rId2"/>
    <p:sldId id="257" r:id="rId3"/>
    <p:sldId id="258" r:id="rId4"/>
    <p:sldId id="270" r:id="rId5"/>
    <p:sldId id="271" r:id="rId6"/>
    <p:sldId id="259" r:id="rId7"/>
    <p:sldId id="260" r:id="rId8"/>
    <p:sldId id="261" r:id="rId9"/>
    <p:sldId id="292" r:id="rId10"/>
    <p:sldId id="277" r:id="rId11"/>
    <p:sldId id="262" r:id="rId12"/>
    <p:sldId id="287" r:id="rId13"/>
    <p:sldId id="285" r:id="rId14"/>
    <p:sldId id="268" r:id="rId15"/>
    <p:sldId id="288" r:id="rId16"/>
    <p:sldId id="263" r:id="rId17"/>
    <p:sldId id="265" r:id="rId18"/>
    <p:sldId id="291" r:id="rId19"/>
    <p:sldId id="267" r:id="rId20"/>
    <p:sldId id="266" r:id="rId21"/>
    <p:sldId id="269" r:id="rId22"/>
    <p:sldId id="279" r:id="rId23"/>
    <p:sldId id="280" r:id="rId24"/>
    <p:sldId id="272" r:id="rId25"/>
    <p:sldId id="273" r:id="rId26"/>
    <p:sldId id="295" r:id="rId27"/>
    <p:sldId id="296" r:id="rId28"/>
    <p:sldId id="297" r:id="rId29"/>
    <p:sldId id="293" r:id="rId30"/>
    <p:sldId id="294" r:id="rId31"/>
    <p:sldId id="274" r:id="rId32"/>
    <p:sldId id="276" r:id="rId33"/>
    <p:sldId id="278" r:id="rId34"/>
    <p:sldId id="281" r:id="rId35"/>
    <p:sldId id="282" r:id="rId36"/>
    <p:sldId id="275" r:id="rId37"/>
    <p:sldId id="28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50B92-345C-414E-B226-AB2132787C7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541A2-F8EC-407B-BD61-9126D8B8A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7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8546B-73AF-409A-B891-53D4ED39BC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44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8546B-73AF-409A-B891-53D4ED39BC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99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8546B-73AF-409A-B891-53D4ED39BC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77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8546B-73AF-409A-B891-53D4ED39BC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78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8546B-73AF-409A-B891-53D4ED39BC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44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8546B-73AF-409A-B891-53D4ED39BC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47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8546B-73AF-409A-B891-53D4ED39BC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26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8546B-73AF-409A-B891-53D4ED39BC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6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8546B-73AF-409A-B891-53D4ED39BC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29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8546B-73AF-409A-B891-53D4ED39BC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9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8546B-73AF-409A-B891-53D4ED39BC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61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8546B-73AF-409A-B891-53D4ED39BC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93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41A2-F8EC-407B-BD61-9126D8B8A16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71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41A2-F8EC-407B-BD61-9126D8B8A16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66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8546B-73AF-409A-B891-53D4ED39BC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94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8546B-73AF-409A-B891-53D4ED39BC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37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8546B-73AF-409A-B891-53D4ED39BC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10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8546B-73AF-409A-B891-53D4ED39BC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14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41A2-F8EC-407B-BD61-9126D8B8A16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381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41A2-F8EC-407B-BD61-9126D8B8A16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002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41A2-F8EC-407B-BD61-9126D8B8A16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113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41A2-F8EC-407B-BD61-9126D8B8A16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7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8546B-73AF-409A-B891-53D4ED39BC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591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8546B-73AF-409A-B891-53D4ED39BC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78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8546B-73AF-409A-B891-53D4ED39BC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50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8546B-73AF-409A-B891-53D4ED39BC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27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8546B-73AF-409A-B891-53D4ED39BC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14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8546B-73AF-409A-B891-53D4ED39BC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93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8546B-73AF-409A-B891-53D4ED39BC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81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41A2-F8EC-407B-BD61-9126D8B8A1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07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D0E9-E8A7-4A31-A0CA-24A40AAE655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991B-0ED1-4A63-89F8-5CC3395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6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D0E9-E8A7-4A31-A0CA-24A40AAE655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991B-0ED1-4A63-89F8-5CC3395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9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D0E9-E8A7-4A31-A0CA-24A40AAE655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991B-0ED1-4A63-89F8-5CC33950F1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1970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D0E9-E8A7-4A31-A0CA-24A40AAE655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991B-0ED1-4A63-89F8-5CC3395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53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D0E9-E8A7-4A31-A0CA-24A40AAE655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991B-0ED1-4A63-89F8-5CC33950F1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D0E9-E8A7-4A31-A0CA-24A40AAE655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991B-0ED1-4A63-89F8-5CC3395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57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D0E9-E8A7-4A31-A0CA-24A40AAE655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991B-0ED1-4A63-89F8-5CC3395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3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D0E9-E8A7-4A31-A0CA-24A40AAE655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991B-0ED1-4A63-89F8-5CC3395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9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D0E9-E8A7-4A31-A0CA-24A40AAE655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991B-0ED1-4A63-89F8-5CC3395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7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D0E9-E8A7-4A31-A0CA-24A40AAE655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991B-0ED1-4A63-89F8-5CC3395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5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D0E9-E8A7-4A31-A0CA-24A40AAE655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991B-0ED1-4A63-89F8-5CC3395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D0E9-E8A7-4A31-A0CA-24A40AAE655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991B-0ED1-4A63-89F8-5CC3395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5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D0E9-E8A7-4A31-A0CA-24A40AAE655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991B-0ED1-4A63-89F8-5CC3395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D0E9-E8A7-4A31-A0CA-24A40AAE655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991B-0ED1-4A63-89F8-5CC3395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4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D0E9-E8A7-4A31-A0CA-24A40AAE655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991B-0ED1-4A63-89F8-5CC3395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9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991B-0ED1-4A63-89F8-5CC33950F1D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D0E9-E8A7-4A31-A0CA-24A40AAE6551}" type="datetimeFigureOut">
              <a:rPr lang="en-US" smtClean="0"/>
              <a:t>10/12/2020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8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DD0E9-E8A7-4A31-A0CA-24A40AAE655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D2991B-0ED1-4A63-89F8-5CC33950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8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Line Compiling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Programs from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31939"/>
            <a:ext cx="6875991" cy="39846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nameOfProgram</a:t>
            </a:r>
            <a:r>
              <a:rPr lang="en-US" dirty="0">
                <a:solidFill>
                  <a:schemeClr val="tx1"/>
                </a:solidFill>
              </a:rPr>
              <a:t>&gt; - Execute a program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2048801"/>
            <a:ext cx="6524625" cy="4572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981325" y="5777984"/>
            <a:ext cx="8286750" cy="369332"/>
            <a:chOff x="2981325" y="5777984"/>
            <a:chExt cx="8286750" cy="369332"/>
          </a:xfrm>
        </p:grpSpPr>
        <p:sp>
          <p:nvSpPr>
            <p:cNvPr id="5" name="Left Arrow 4"/>
            <p:cNvSpPr/>
            <p:nvPr/>
          </p:nvSpPr>
          <p:spPr>
            <a:xfrm>
              <a:off x="2981325" y="5829300"/>
              <a:ext cx="5143500" cy="2667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48787" y="5777984"/>
              <a:ext cx="3019288" cy="36933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Which we can execute here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008476" y="829336"/>
            <a:ext cx="6810375" cy="1677326"/>
            <a:chOff x="5008476" y="829336"/>
            <a:chExt cx="6810375" cy="167732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8476" y="1354137"/>
              <a:ext cx="6810375" cy="115252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124825" y="829336"/>
              <a:ext cx="1466713" cy="36933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This code…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96332" y="2964279"/>
            <a:ext cx="3859786" cy="646331"/>
            <a:chOff x="296332" y="2964279"/>
            <a:chExt cx="3859786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296332" y="2964279"/>
              <a:ext cx="1742017" cy="64633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Turns into this executable…</a:t>
              </a:r>
            </a:p>
          </p:txBody>
        </p:sp>
        <p:sp>
          <p:nvSpPr>
            <p:cNvPr id="12" name="Left Arrow 11"/>
            <p:cNvSpPr/>
            <p:nvPr/>
          </p:nvSpPr>
          <p:spPr>
            <a:xfrm rot="10800000">
              <a:off x="2038350" y="3154095"/>
              <a:ext cx="2117768" cy="2667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692746" y="2686224"/>
            <a:ext cx="3641795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Some operating systems may have different requirements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46" y="3481621"/>
            <a:ext cx="3641795" cy="20313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b="1" dirty="0" smtClean="0">
                <a:solidFill>
                  <a:srgbClr val="FFC000"/>
                </a:solidFill>
              </a:rPr>
              <a:t>Windows</a:t>
            </a:r>
            <a:r>
              <a:rPr lang="en-US" dirty="0" smtClean="0"/>
              <a:t>:</a:t>
            </a:r>
          </a:p>
          <a:p>
            <a:r>
              <a:rPr lang="en-US" dirty="0" smtClean="0"/>
              <a:t>example </a:t>
            </a:r>
            <a:r>
              <a:rPr lang="en-US" dirty="0"/>
              <a:t>(or example.exe)</a:t>
            </a:r>
          </a:p>
          <a:p>
            <a:endParaRPr lang="en-US" dirty="0"/>
          </a:p>
          <a:p>
            <a:r>
              <a:rPr lang="en-US" b="1" dirty="0">
                <a:solidFill>
                  <a:srgbClr val="FFC000"/>
                </a:solidFill>
              </a:rPr>
              <a:t>Unix</a:t>
            </a:r>
            <a:r>
              <a:rPr lang="en-US" dirty="0"/>
              <a:t>: ./</a:t>
            </a:r>
            <a:r>
              <a:rPr lang="en-US" dirty="0" smtClean="0"/>
              <a:t>example.exe</a:t>
            </a:r>
          </a:p>
          <a:p>
            <a:r>
              <a:rPr lang="en-US" sz="3600" dirty="0" smtClean="0"/>
              <a:t>./</a:t>
            </a:r>
            <a:r>
              <a:rPr lang="en-US" dirty="0" smtClean="0"/>
              <a:t> means </a:t>
            </a:r>
            <a:r>
              <a:rPr lang="en-US" dirty="0"/>
              <a:t>start in the current directory</a:t>
            </a:r>
          </a:p>
        </p:txBody>
      </p:sp>
    </p:spTree>
    <p:extLst>
      <p:ext uri="{BB962C8B-B14F-4D97-AF65-F5344CB8AC3E}">
        <p14:creationId xmlns:p14="http://schemas.microsoft.com/office/powerpoint/2010/main" val="280556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from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1171"/>
            <a:ext cx="8596668" cy="4930064"/>
          </a:xfrm>
        </p:spPr>
        <p:txBody>
          <a:bodyPr>
            <a:noAutofit/>
          </a:bodyPr>
          <a:lstStyle/>
          <a:p>
            <a:r>
              <a:rPr lang="en-US" sz="2400" dirty="0" smtClean="0"/>
              <a:t>You don’t have to write code in an IDE</a:t>
            </a:r>
          </a:p>
          <a:p>
            <a:r>
              <a:rPr lang="en-US" sz="2400" dirty="0" smtClean="0"/>
              <a:t>It makes some aspects of development easier, convenient, but it’s not strictly NECESSARY</a:t>
            </a:r>
          </a:p>
          <a:p>
            <a:pPr lvl="1"/>
            <a:r>
              <a:rPr lang="en-US" sz="2000" dirty="0" smtClean="0"/>
              <a:t>For some tasks, or projects of a certain size, it can be difficult to work effectively without one</a:t>
            </a:r>
          </a:p>
          <a:p>
            <a:r>
              <a:rPr lang="en-US" sz="2400" dirty="0" smtClean="0"/>
              <a:t>The COMPILER determines whether or not you’ve written valid code</a:t>
            </a:r>
          </a:p>
          <a:p>
            <a:r>
              <a:rPr lang="en-US" sz="2400" dirty="0" smtClean="0"/>
              <a:t>Behind </a:t>
            </a:r>
            <a:r>
              <a:rPr lang="en-US" sz="2400" dirty="0"/>
              <a:t>the scenes, your IDE uses the same </a:t>
            </a:r>
            <a:r>
              <a:rPr lang="en-US" sz="2400" dirty="0" smtClean="0"/>
              <a:t>compiler</a:t>
            </a:r>
          </a:p>
          <a:p>
            <a:endParaRPr lang="en-US" sz="2400" dirty="0"/>
          </a:p>
          <a:p>
            <a:r>
              <a:rPr lang="en-US" sz="2400" dirty="0" smtClean="0"/>
              <a:t>Every step your IDE performs can be executed “by hand” from the command line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6698070" y="1053237"/>
            <a:ext cx="5386039" cy="1754326"/>
            <a:chOff x="6698070" y="1053237"/>
            <a:chExt cx="5386039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9363212" y="1053237"/>
              <a:ext cx="2720897" cy="1754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 this:</a:t>
              </a:r>
            </a:p>
            <a:p>
              <a:endParaRPr lang="en-US" dirty="0" smtClean="0"/>
            </a:p>
            <a:p>
              <a:r>
                <a:rPr lang="en-US" dirty="0" smtClean="0"/>
                <a:t>How did people write and compile the code to create an IDE, before the existence of an IDE?</a:t>
              </a:r>
              <a:endParaRPr lang="en-US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6698070" y="1605775"/>
              <a:ext cx="2453268" cy="3692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Image result for mind blown 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338" y="3152265"/>
            <a:ext cx="285750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63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from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>
            <a:noAutofit/>
          </a:bodyPr>
          <a:lstStyle/>
          <a:p>
            <a:r>
              <a:rPr lang="en-US" sz="2400" dirty="0"/>
              <a:t>Fundamentally, your code is compiled by this process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/>
              <a:t>Run </a:t>
            </a:r>
            <a:r>
              <a:rPr lang="en-US" sz="2400" b="1" dirty="0" err="1" smtClean="0">
                <a:solidFill>
                  <a:srgbClr val="FF0000"/>
                </a:solidFill>
              </a:rPr>
              <a:t>NameOfCompilerProgram</a:t>
            </a:r>
            <a:r>
              <a:rPr lang="en-US" sz="2400" dirty="0" smtClean="0"/>
              <a:t>, </a:t>
            </a:r>
            <a:r>
              <a:rPr lang="en-US" sz="2400" dirty="0"/>
              <a:t>indicating which files you want to use to build a </a:t>
            </a:r>
            <a:r>
              <a:rPr lang="en-US" sz="2400" dirty="0" smtClean="0"/>
              <a:t>program</a:t>
            </a:r>
          </a:p>
          <a:p>
            <a:endParaRPr lang="en-US" sz="2400" dirty="0"/>
          </a:p>
          <a:p>
            <a:r>
              <a:rPr lang="en-US" sz="2400" dirty="0"/>
              <a:t>Those files are </a:t>
            </a:r>
            <a:r>
              <a:rPr lang="en-US" sz="2400" dirty="0" smtClean="0"/>
              <a:t>then sent </a:t>
            </a:r>
            <a:r>
              <a:rPr lang="en-US" sz="2400" dirty="0"/>
              <a:t>through the stages of the C++ build process (Preprocessor, Compiler, Linker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Assuming no errors, the output is an executable, the program you wrote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61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g++ - The C++ compiler from GCC</a:t>
            </a:r>
            <a:br>
              <a:rPr lang="en-US" dirty="0" smtClean="0"/>
            </a:br>
            <a:r>
              <a:rPr lang="en-US" dirty="0" smtClean="0"/>
              <a:t>(the GNU Compiler Collection)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7778353" cy="187884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g++</a:t>
            </a:r>
            <a:r>
              <a:rPr lang="en-US" sz="2400" dirty="0" smtClean="0"/>
              <a:t>, or </a:t>
            </a:r>
            <a:r>
              <a:rPr lang="en-US" sz="2400" b="1" dirty="0">
                <a:solidFill>
                  <a:srgbClr val="FF0000"/>
                </a:solidFill>
              </a:rPr>
              <a:t>g++.exe</a:t>
            </a:r>
            <a:r>
              <a:rPr lang="en-US" sz="2400" dirty="0" smtClean="0"/>
              <a:t> is the name of the compiler program</a:t>
            </a:r>
            <a:endParaRPr lang="en-US" sz="2400" dirty="0"/>
          </a:p>
          <a:p>
            <a:r>
              <a:rPr lang="en-US" sz="2400" dirty="0" smtClean="0"/>
              <a:t>It accepts arguments in the form of code files as well as compiler options</a:t>
            </a:r>
          </a:p>
          <a:p>
            <a:pPr lvl="1"/>
            <a:r>
              <a:rPr lang="en-US" sz="2000" dirty="0" smtClean="0"/>
              <a:t>We’ll talk more about command-line arguments later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43578" y="4593714"/>
            <a:ext cx="6878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 single file program (main.cpp), the simplest command to create a program from it would be: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3579" y="5471158"/>
            <a:ext cx="66118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&gt; g++ main.cpp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754" y="2306720"/>
            <a:ext cx="3115356" cy="158658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687" y="4916880"/>
            <a:ext cx="3351491" cy="160141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8998300" y="4185567"/>
            <a:ext cx="19544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&gt;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g++ main.cpp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3578" y="5975363"/>
            <a:ext cx="6878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(Build a program using main.cpp as the only file, and use the default name of the final executable)</a:t>
            </a:r>
          </a:p>
        </p:txBody>
      </p:sp>
    </p:spTree>
    <p:extLst>
      <p:ext uri="{BB962C8B-B14F-4D97-AF65-F5344CB8AC3E}">
        <p14:creationId xmlns:p14="http://schemas.microsoft.com/office/powerpoint/2010/main" val="213502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093"/>
          </a:xfrm>
        </p:spPr>
        <p:txBody>
          <a:bodyPr/>
          <a:lstStyle/>
          <a:p>
            <a:r>
              <a:rPr lang="en-US" dirty="0" smtClean="0"/>
              <a:t>Building with multiple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9146"/>
            <a:ext cx="9927476" cy="963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In a directory with files: </a:t>
            </a:r>
            <a:r>
              <a:rPr lang="en-US" sz="2400" b="1" dirty="0" smtClean="0">
                <a:solidFill>
                  <a:srgbClr val="FF0000"/>
                </a:solidFill>
              </a:rPr>
              <a:t>main.cpp</a:t>
            </a:r>
            <a:r>
              <a:rPr lang="en-US" sz="2400" dirty="0" smtClean="0"/>
              <a:t>, </a:t>
            </a:r>
            <a:r>
              <a:rPr lang="en-US" sz="2400" b="1" dirty="0">
                <a:solidFill>
                  <a:srgbClr val="FF0000"/>
                </a:solidFill>
              </a:rPr>
              <a:t>vehicle.cpp</a:t>
            </a:r>
            <a:r>
              <a:rPr lang="en-US" sz="2400" dirty="0" smtClean="0"/>
              <a:t> and </a:t>
            </a:r>
            <a:r>
              <a:rPr lang="en-US" sz="2400" b="1" dirty="0" err="1">
                <a:solidFill>
                  <a:srgbClr val="FF0000"/>
                </a:solidFill>
              </a:rPr>
              <a:t>vehicle.h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13468" y="4922758"/>
            <a:ext cx="4319906" cy="1118417"/>
            <a:chOff x="1413468" y="4667521"/>
            <a:chExt cx="4319906" cy="1118417"/>
          </a:xfrm>
        </p:grpSpPr>
        <p:sp>
          <p:nvSpPr>
            <p:cNvPr id="8" name="TextBox 7"/>
            <p:cNvSpPr txBox="1"/>
            <p:nvPr/>
          </p:nvSpPr>
          <p:spPr>
            <a:xfrm>
              <a:off x="1417105" y="4924164"/>
              <a:ext cx="4316269" cy="86177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Compile ALL .</a:t>
              </a:r>
              <a:r>
                <a:rPr lang="en-US" dirty="0" err="1"/>
                <a:t>cpp</a:t>
              </a:r>
              <a:r>
                <a:rPr lang="en-US" dirty="0"/>
                <a:t> files in this </a:t>
              </a:r>
              <a:r>
                <a:rPr lang="en-US" dirty="0" smtClean="0"/>
                <a:t>directory</a:t>
              </a:r>
              <a:br>
                <a:rPr lang="en-US" dirty="0" smtClean="0"/>
              </a:br>
              <a:r>
                <a:rPr lang="en-US" dirty="0" smtClean="0"/>
                <a:t>(the </a:t>
              </a:r>
              <a:r>
                <a:rPr lang="en-US" sz="3200" dirty="0" smtClean="0"/>
                <a:t>*</a:t>
              </a:r>
              <a:r>
                <a:rPr lang="en-US" dirty="0" smtClean="0"/>
                <a:t> is called a </a:t>
              </a:r>
              <a:r>
                <a:rPr lang="en-US" b="1" dirty="0" smtClean="0">
                  <a:solidFill>
                    <a:srgbClr val="FFC000"/>
                  </a:solidFill>
                </a:rPr>
                <a:t>wildcard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5" name="Right Brace 4"/>
            <p:cNvSpPr/>
            <p:nvPr/>
          </p:nvSpPr>
          <p:spPr>
            <a:xfrm rot="5400000">
              <a:off x="1661484" y="4419505"/>
              <a:ext cx="175787" cy="671819"/>
            </a:xfrm>
            <a:prstGeom prst="rightBrace">
              <a:avLst>
                <a:gd name="adj1" fmla="val 56818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787121" y="2824762"/>
            <a:ext cx="6096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&gt; g++ main.cpp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vehicle.cpp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1649" y="4499931"/>
            <a:ext cx="13436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&gt; g++ *.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cpp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1148" y="3332513"/>
            <a:ext cx="4735788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 smtClean="0"/>
              <a:t>We only specify source files</a:t>
            </a:r>
            <a:br>
              <a:rPr lang="en-US" dirty="0" smtClean="0"/>
            </a:br>
            <a:r>
              <a:rPr lang="en-US" dirty="0" smtClean="0"/>
              <a:t>(.h files are #included by those source files)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8450605" y="2307939"/>
            <a:ext cx="3006131" cy="4459527"/>
            <a:chOff x="8450605" y="2307939"/>
            <a:chExt cx="3006131" cy="445952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68788" y="2307939"/>
              <a:ext cx="2969765" cy="1502560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8788" y="4924164"/>
              <a:ext cx="2969765" cy="1843302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sp>
          <p:nvSpPr>
            <p:cNvPr id="17" name="Rectangle 16"/>
            <p:cNvSpPr/>
            <p:nvPr/>
          </p:nvSpPr>
          <p:spPr>
            <a:xfrm>
              <a:off x="8450605" y="3875362"/>
              <a:ext cx="3006131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&gt; g++ main.cpp </a:t>
              </a:r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</a:rPr>
                <a:t>vehicle.cpp</a:t>
              </a:r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9758505" y="4255967"/>
              <a:ext cx="390330" cy="61329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41649" y="4071301"/>
            <a:ext cx="735204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OR...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13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093"/>
          </a:xfrm>
        </p:spPr>
        <p:txBody>
          <a:bodyPr/>
          <a:lstStyle/>
          <a:p>
            <a:r>
              <a:rPr lang="en-US" dirty="0" smtClean="0"/>
              <a:t>Renaming the output executable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9146"/>
            <a:ext cx="9927476" cy="963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argument </a:t>
            </a:r>
            <a:r>
              <a:rPr lang="en-US" sz="2400" b="1" dirty="0" smtClean="0">
                <a:solidFill>
                  <a:srgbClr val="FF0000"/>
                </a:solidFill>
              </a:rPr>
              <a:t>–o [filename] </a:t>
            </a:r>
            <a:r>
              <a:rPr lang="en-US" sz="2400" dirty="0"/>
              <a:t>lets you specify the name of the executable that gets created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121" y="2824762"/>
            <a:ext cx="6096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&gt; g++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-o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myprogram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main.cpp vehicle.cpp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1649" y="4060028"/>
            <a:ext cx="506127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&gt; g++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-o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myprogram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*.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cpp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4999" y="3631398"/>
            <a:ext cx="735204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OR...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50605" y="2307939"/>
            <a:ext cx="3006131" cy="4470457"/>
            <a:chOff x="8450605" y="2307939"/>
            <a:chExt cx="3006131" cy="4470457"/>
          </a:xfrm>
        </p:grpSpPr>
        <p:grpSp>
          <p:nvGrpSpPr>
            <p:cNvPr id="19" name="Group 18"/>
            <p:cNvGrpSpPr/>
            <p:nvPr/>
          </p:nvGrpSpPr>
          <p:grpSpPr>
            <a:xfrm>
              <a:off x="8450605" y="2307939"/>
              <a:ext cx="3006131" cy="2561324"/>
              <a:chOff x="8450605" y="2307939"/>
              <a:chExt cx="3006131" cy="2561324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68788" y="2307939"/>
                <a:ext cx="2969765" cy="1502560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8450605" y="3875362"/>
                <a:ext cx="3006131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&gt; g++ </a:t>
                </a:r>
                <a:r>
                  <a:rPr lang="en-US" dirty="0" smtClean="0">
                    <a:solidFill>
                      <a:schemeClr val="bg1">
                        <a:lumMod val="85000"/>
                      </a:schemeClr>
                    </a:solidFill>
                  </a:rPr>
                  <a:t>-o </a:t>
                </a:r>
                <a:r>
                  <a:rPr lang="en-US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myprogram</a:t>
                </a:r>
                <a:r>
                  <a:rPr lang="en-US" dirty="0" smtClean="0">
                    <a:solidFill>
                      <a:schemeClr val="bg1">
                        <a:lumMod val="85000"/>
                      </a:schemeClr>
                    </a:solidFill>
                  </a:rPr>
                  <a:t> *.</a:t>
                </a:r>
                <a:r>
                  <a:rPr lang="en-US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cpp</a:t>
                </a:r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8" name="Down Arrow 17"/>
              <p:cNvSpPr/>
              <p:nvPr/>
            </p:nvSpPr>
            <p:spPr>
              <a:xfrm>
                <a:off x="9758505" y="4255967"/>
                <a:ext cx="390330" cy="61329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8788" y="4918551"/>
              <a:ext cx="2987948" cy="1859845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741649" y="4724358"/>
            <a:ext cx="3975799" cy="1079315"/>
            <a:chOff x="741649" y="4724358"/>
            <a:chExt cx="3975799" cy="1079315"/>
          </a:xfrm>
        </p:grpSpPr>
        <p:sp>
          <p:nvSpPr>
            <p:cNvPr id="21" name="Rectangle 20"/>
            <p:cNvSpPr/>
            <p:nvPr/>
          </p:nvSpPr>
          <p:spPr>
            <a:xfrm>
              <a:off x="741649" y="5434341"/>
              <a:ext cx="297121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&gt; g++ </a:t>
              </a:r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</a:rPr>
                <a:t>-o program_v2 *.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cpp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1649" y="4724358"/>
              <a:ext cx="3975799" cy="64633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Build again, creating a second executable with a different name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81849" y="4657294"/>
            <a:ext cx="5170893" cy="2065663"/>
            <a:chOff x="2981849" y="4657294"/>
            <a:chExt cx="5170893" cy="206566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82977" y="4657294"/>
              <a:ext cx="2969765" cy="2065663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sp>
          <p:nvSpPr>
            <p:cNvPr id="23" name="Bent-Up Arrow 22"/>
            <p:cNvSpPr/>
            <p:nvPr/>
          </p:nvSpPr>
          <p:spPr>
            <a:xfrm rot="5400000">
              <a:off x="3875566" y="4909957"/>
              <a:ext cx="413693" cy="2201128"/>
            </a:xfrm>
            <a:prstGeom prst="bentUpArrow">
              <a:avLst>
                <a:gd name="adj1" fmla="val 41499"/>
                <a:gd name="adj2" fmla="val 45109"/>
                <a:gd name="adj3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376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lots of arguments and options you can 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3579" y="2411435"/>
            <a:ext cx="66118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&gt; g++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*.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cpp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7334" y="2904230"/>
            <a:ext cx="573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do a “full build” and generate an executable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7334" y="3569931"/>
            <a:ext cx="8014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if you had dozens, hundreds of files?</a:t>
            </a:r>
            <a:br>
              <a:rPr lang="en-US" dirty="0" smtClean="0"/>
            </a:br>
            <a:r>
              <a:rPr lang="en-US" dirty="0" smtClean="0"/>
              <a:t>What if you wanted to just test if a single class (or function) just compiles?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3579" y="4774873"/>
            <a:ext cx="66118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&gt; g++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-c main.cpp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119" y="4327965"/>
            <a:ext cx="5467979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 smtClean="0"/>
              <a:t>The </a:t>
            </a:r>
            <a:r>
              <a:rPr lang="en-US" b="1" dirty="0" smtClean="0">
                <a:solidFill>
                  <a:srgbClr val="FFC000"/>
                </a:solidFill>
              </a:rPr>
              <a:t>-c option</a:t>
            </a:r>
            <a:r>
              <a:rPr lang="en-US" dirty="0" smtClean="0"/>
              <a:t> will ONLY compile the specified files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376057" y="4397075"/>
            <a:ext cx="7385381" cy="1979261"/>
            <a:chOff x="4376057" y="4397075"/>
            <a:chExt cx="7385381" cy="197926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1437" y="4397075"/>
              <a:ext cx="3150001" cy="1979261"/>
            </a:xfrm>
            <a:prstGeom prst="rect">
              <a:avLst/>
            </a:prstGeom>
          </p:spPr>
        </p:pic>
        <p:sp>
          <p:nvSpPr>
            <p:cNvPr id="11" name="Bent-Up Arrow 10"/>
            <p:cNvSpPr/>
            <p:nvPr/>
          </p:nvSpPr>
          <p:spPr>
            <a:xfrm rot="5400000">
              <a:off x="6192296" y="3327966"/>
              <a:ext cx="771751" cy="4404230"/>
            </a:xfrm>
            <a:prstGeom prst="bentUpArrow">
              <a:avLst>
                <a:gd name="adj1" fmla="val 29781"/>
                <a:gd name="adj2" fmla="val 32740"/>
                <a:gd name="adj3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992732" y="6049177"/>
            <a:ext cx="5467979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 smtClean="0"/>
              <a:t>The .o file is an </a:t>
            </a:r>
            <a:r>
              <a:rPr lang="en-US" b="1" dirty="0" smtClean="0">
                <a:solidFill>
                  <a:srgbClr val="FFC000"/>
                </a:solidFill>
              </a:rPr>
              <a:t>object file</a:t>
            </a:r>
            <a:r>
              <a:rPr lang="en-US" dirty="0" smtClean="0"/>
              <a:t>, and get used by the </a:t>
            </a:r>
            <a:r>
              <a:rPr lang="en-US" b="1" dirty="0">
                <a:solidFill>
                  <a:srgbClr val="FFC000"/>
                </a:solidFill>
              </a:rPr>
              <a:t>linker</a:t>
            </a:r>
            <a:r>
              <a:rPr lang="en-US" dirty="0" smtClean="0"/>
              <a:t> to create the final executable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6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 animBg="1"/>
      <p:bldP spid="9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907"/>
          </a:xfrm>
        </p:spPr>
        <p:txBody>
          <a:bodyPr/>
          <a:lstStyle/>
          <a:p>
            <a:r>
              <a:rPr lang="en-US" dirty="0" smtClean="0"/>
              <a:t>After compiling comes linking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732600" y="1753744"/>
            <a:ext cx="3794181" cy="1141465"/>
            <a:chOff x="732600" y="1753744"/>
            <a:chExt cx="3794181" cy="1141465"/>
          </a:xfrm>
        </p:grpSpPr>
        <p:sp>
          <p:nvSpPr>
            <p:cNvPr id="4" name="Rectangle 3"/>
            <p:cNvSpPr/>
            <p:nvPr/>
          </p:nvSpPr>
          <p:spPr>
            <a:xfrm>
              <a:off x="732600" y="2525877"/>
              <a:ext cx="304025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&gt; g++ -o </a:t>
              </a:r>
              <a:r>
                <a:rPr lang="en-US" dirty="0" err="1" smtClean="0">
                  <a:solidFill>
                    <a:schemeClr val="bg1">
                      <a:lumMod val="85000"/>
                    </a:schemeClr>
                  </a:solidFill>
                </a:rPr>
                <a:t>helloworld</a:t>
              </a:r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</a:rPr>
                <a:t>main.o</a:t>
              </a:r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2600" y="1753744"/>
              <a:ext cx="3794181" cy="6463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en-US" dirty="0"/>
                <a:t>Build the executable from a single </a:t>
              </a:r>
              <a:r>
                <a:rPr lang="en-US" b="1" dirty="0">
                  <a:solidFill>
                    <a:srgbClr val="FF0000"/>
                  </a:solidFill>
                </a:rPr>
                <a:t>object file</a:t>
              </a:r>
              <a:r>
                <a:rPr lang="en-US" dirty="0"/>
                <a:t> (NOT a code file)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2599" y="3385866"/>
            <a:ext cx="4075537" cy="1141465"/>
            <a:chOff x="732599" y="3385866"/>
            <a:chExt cx="4075537" cy="1141465"/>
          </a:xfrm>
        </p:grpSpPr>
        <p:sp>
          <p:nvSpPr>
            <p:cNvPr id="9" name="Rectangle 8"/>
            <p:cNvSpPr/>
            <p:nvPr/>
          </p:nvSpPr>
          <p:spPr>
            <a:xfrm>
              <a:off x="732599" y="4157999"/>
              <a:ext cx="407553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&gt; g++ -o </a:t>
              </a:r>
              <a:r>
                <a:rPr lang="en-US" dirty="0" err="1" smtClean="0">
                  <a:solidFill>
                    <a:schemeClr val="bg1">
                      <a:lumMod val="85000"/>
                    </a:schemeClr>
                  </a:solidFill>
                </a:rPr>
                <a:t>myprogram</a:t>
              </a:r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1">
                      <a:lumMod val="85000"/>
                    </a:schemeClr>
                  </a:solidFill>
                </a:rPr>
                <a:t>main.o</a:t>
              </a:r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1">
                      <a:lumMod val="85000"/>
                    </a:schemeClr>
                  </a:solidFill>
                </a:rPr>
                <a:t>vehicle.o</a:t>
              </a:r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2600" y="3385866"/>
              <a:ext cx="3879593" cy="6463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en-US" dirty="0"/>
                <a:t>Build an executable from MULTIPLE object files (assuming they exist)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1648" y="5127712"/>
            <a:ext cx="2800396" cy="797962"/>
            <a:chOff x="741648" y="5127712"/>
            <a:chExt cx="2800396" cy="797962"/>
          </a:xfrm>
        </p:grpSpPr>
        <p:sp>
          <p:nvSpPr>
            <p:cNvPr id="11" name="Rectangle 10"/>
            <p:cNvSpPr/>
            <p:nvPr/>
          </p:nvSpPr>
          <p:spPr>
            <a:xfrm>
              <a:off x="741649" y="5556342"/>
              <a:ext cx="270493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&gt; g++ </a:t>
              </a:r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</a:rPr>
                <a:t>-o </a:t>
              </a:r>
              <a:r>
                <a:rPr lang="en-US" dirty="0" err="1" smtClean="0">
                  <a:solidFill>
                    <a:schemeClr val="bg1">
                      <a:lumMod val="85000"/>
                    </a:schemeClr>
                  </a:solidFill>
                </a:rPr>
                <a:t>myprogram</a:t>
              </a:r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</a:rPr>
                <a:t> *.o</a:t>
              </a:r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1648" y="5127712"/>
              <a:ext cx="2800396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/>
            </a:lstStyle>
            <a:p>
              <a:pPr algn="l"/>
              <a:r>
                <a:rPr lang="en-US" dirty="0"/>
                <a:t>OR... use wildcards again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958672" y="2097362"/>
            <a:ext cx="3577213" cy="10156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2000" dirty="0"/>
              <a:t>Doing separate compile / link operations is something you might not need to do often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8673" y="3511668"/>
            <a:ext cx="4084654" cy="10156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2000" dirty="0"/>
              <a:t>In this course, we won’t have any programs (or project setups) that are so complex that we need 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58672" y="4925974"/>
            <a:ext cx="4893548" cy="70788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2000" dirty="0" smtClean="0"/>
              <a:t>In many cases, this is sufficient: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algn="l"/>
            <a:r>
              <a:rPr lang="en-US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g++ -o [</a:t>
            </a:r>
            <a:r>
              <a:rPr lang="en-US" sz="20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program_name</a:t>
            </a:r>
            <a:r>
              <a:rPr lang="en-US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] </a:t>
            </a:r>
            <a:r>
              <a:rPr lang="en-US" sz="20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cpp_file</a:t>
            </a:r>
            <a:r>
              <a:rPr lang="en-US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340936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about other compilers?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785755"/>
            <a:ext cx="8596668" cy="132618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Microsoft’s C++ compiler (called MSVC, or Microsoft Visual C++) uses an executable called </a:t>
            </a:r>
            <a:r>
              <a:rPr lang="en-US" sz="2400" b="1" dirty="0" smtClean="0">
                <a:solidFill>
                  <a:srgbClr val="FF0000"/>
                </a:solidFill>
              </a:rPr>
              <a:t>cl.exe</a:t>
            </a:r>
          </a:p>
          <a:p>
            <a:r>
              <a:rPr lang="en-US" sz="2400" dirty="0" smtClean="0"/>
              <a:t>Using it is similar (but NOT identical) to using g++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677334" y="3791149"/>
            <a:ext cx="7738905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3494BA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 GCC:</a:t>
            </a:r>
          </a:p>
          <a:p>
            <a:pPr lvl="0" defTabSz="457200">
              <a:spcBef>
                <a:spcPts val="1000"/>
              </a:spcBef>
              <a:buClr>
                <a:srgbClr val="3494BA"/>
              </a:buClr>
              <a:buSzPct val="80000"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3494BA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 MSVC:</a:t>
            </a:r>
          </a:p>
          <a:p>
            <a:pPr lvl="0" defTabSz="457200">
              <a:spcBef>
                <a:spcPts val="1000"/>
              </a:spcBef>
              <a:buClr>
                <a:srgbClr val="3494BA"/>
              </a:buClr>
              <a:buSzPct val="80000"/>
            </a:pP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49946" y="3823371"/>
            <a:ext cx="52143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&gt; 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++ [options – file(s), executable name,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etc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]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49945" y="4679668"/>
            <a:ext cx="52143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&gt; cl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[options – file(s), executable name,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etc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0203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605"/>
          </a:xfrm>
        </p:spPr>
        <p:txBody>
          <a:bodyPr/>
          <a:lstStyle/>
          <a:p>
            <a:r>
              <a:rPr lang="en-US" dirty="0" smtClean="0"/>
              <a:t>Quick and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9145"/>
            <a:ext cx="94033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 a directory with a source file called main.cpp</a:t>
            </a:r>
          </a:p>
          <a:p>
            <a:r>
              <a:rPr lang="en-US" sz="2800" dirty="0" smtClean="0"/>
              <a:t>For GCC: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&gt; g++ main.cpp	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output is </a:t>
            </a:r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a.exe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by default</a:t>
            </a:r>
          </a:p>
          <a:p>
            <a:endParaRPr lang="en-US" sz="2800" dirty="0" smtClean="0"/>
          </a:p>
          <a:p>
            <a:r>
              <a:rPr lang="en-US" sz="2800" dirty="0" smtClean="0"/>
              <a:t>For MSVC: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&gt; cl main.cpp	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output is </a:t>
            </a:r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main.exe</a:t>
            </a:r>
            <a:endParaRPr lang="en-US" sz="2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71033" y="5174670"/>
            <a:ext cx="3190352" cy="70788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2000" dirty="0" smtClean="0"/>
              <a:t>Default executable name is the </a:t>
            </a:r>
            <a:r>
              <a:rPr lang="en-US" sz="2000" b="1" dirty="0" smtClean="0">
                <a:solidFill>
                  <a:srgbClr val="FFC000"/>
                </a:solidFill>
              </a:rPr>
              <a:t>first</a:t>
            </a:r>
            <a:r>
              <a:rPr lang="en-US" sz="2000" dirty="0" smtClean="0"/>
              <a:t> file compiled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994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7395"/>
          </a:xfrm>
        </p:spPr>
        <p:txBody>
          <a:bodyPr/>
          <a:lstStyle/>
          <a:p>
            <a:r>
              <a:rPr lang="en-US" dirty="0" smtClean="0"/>
              <a:t>Command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28079"/>
            <a:ext cx="9247251" cy="441328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Command-Line Interface (CLI)</a:t>
            </a:r>
          </a:p>
          <a:p>
            <a:r>
              <a:rPr lang="en-US" sz="2800" dirty="0" smtClean="0"/>
              <a:t>Text-based method of communicating with your OS</a:t>
            </a:r>
          </a:p>
          <a:p>
            <a:pPr lvl="1"/>
            <a:r>
              <a:rPr lang="en-US" sz="2600" dirty="0" smtClean="0"/>
              <a:t>Or some other program</a:t>
            </a:r>
          </a:p>
          <a:p>
            <a:r>
              <a:rPr lang="en-US" sz="2800" dirty="0" smtClean="0"/>
              <a:t>For programs (or users) that don’t require a graphic interface (GUI)</a:t>
            </a:r>
            <a:endParaRPr lang="en-US" sz="2800" dirty="0"/>
          </a:p>
          <a:p>
            <a:r>
              <a:rPr lang="en-US" sz="2800" dirty="0" smtClean="0"/>
              <a:t>Execute core operations of the OS (creating, deleting, moving files, </a:t>
            </a:r>
            <a:r>
              <a:rPr lang="en-US" sz="2800" dirty="0" err="1" smtClean="0"/>
              <a:t>etc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Execute non-OS programs (the things you write)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426299" y="5825324"/>
            <a:ext cx="3260690" cy="70788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We’ll look at this last one to compile our programs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093"/>
          </a:xfrm>
        </p:spPr>
        <p:txBody>
          <a:bodyPr/>
          <a:lstStyle/>
          <a:p>
            <a:r>
              <a:rPr lang="en-US" dirty="0" smtClean="0"/>
              <a:t>Renaming an executable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9145"/>
            <a:ext cx="992747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 a directory with a source file called main.cpp</a:t>
            </a:r>
          </a:p>
          <a:p>
            <a:r>
              <a:rPr lang="en-US" sz="2800" dirty="0" smtClean="0"/>
              <a:t>For GCC: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&gt; g++ -o program main.cpp		</a:t>
            </a:r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program.exe</a:t>
            </a:r>
            <a:endParaRPr lang="en-US" sz="2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For MSVC: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&gt; cl /Fe: program main.cpp	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program.exe</a:t>
            </a:r>
            <a:endParaRPr lang="en-US" sz="2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40313" y="4928839"/>
            <a:ext cx="2430720" cy="1461712"/>
            <a:chOff x="7794703" y="4928839"/>
            <a:chExt cx="2430720" cy="1461712"/>
          </a:xfrm>
        </p:grpSpPr>
        <p:sp>
          <p:nvSpPr>
            <p:cNvPr id="6" name="TextBox 5"/>
            <p:cNvSpPr txBox="1"/>
            <p:nvPr/>
          </p:nvSpPr>
          <p:spPr>
            <a:xfrm>
              <a:off x="7794703" y="5374888"/>
              <a:ext cx="2430720" cy="1015663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/Fe: </a:t>
              </a:r>
            </a:p>
            <a:p>
              <a:r>
                <a:rPr lang="en-US" dirty="0" smtClean="0"/>
                <a:t>Change </a:t>
              </a:r>
              <a:r>
                <a:rPr lang="en-US" dirty="0"/>
                <a:t>the name of the executable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7973121" y="4928839"/>
              <a:ext cx="579864" cy="4460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5873262" y="5639918"/>
            <a:ext cx="2757353" cy="40011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And so on, and so on…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67731" y="5285975"/>
            <a:ext cx="3039565" cy="132343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 the end, they’re both C++ compilers, and they can more or less do the same 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6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9307"/>
            <a:ext cx="8596668" cy="683942"/>
          </a:xfrm>
        </p:spPr>
        <p:txBody>
          <a:bodyPr/>
          <a:lstStyle/>
          <a:p>
            <a:r>
              <a:rPr lang="en-US" dirty="0" smtClean="0"/>
              <a:t>What about complex builds?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1905619"/>
            <a:ext cx="10462735" cy="348029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nsolas" panose="020B0609020204030204" pitchFamily="49" charset="0"/>
              </a:rPr>
              <a:t>cl</a:t>
            </a:r>
            <a:r>
              <a:rPr lang="en-US" sz="2400" dirty="0" smtClean="0">
                <a:latin typeface="Consolas" panose="020B0609020204030204" pitchFamily="49" charset="0"/>
              </a:rPr>
              <a:t>					- the base command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nsolas" panose="020B0609020204030204" pitchFamily="49" charset="0"/>
              </a:rPr>
              <a:t>/</a:t>
            </a:r>
            <a:r>
              <a:rPr lang="en-US" sz="2400" b="1" dirty="0" err="1" smtClean="0">
                <a:latin typeface="Consolas" panose="020B0609020204030204" pitchFamily="49" charset="0"/>
              </a:rPr>
              <a:t>EHsc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			- Turn on exception handling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nsolas" panose="020B0609020204030204" pitchFamily="49" charset="0"/>
              </a:rPr>
              <a:t>/Fe</a:t>
            </a:r>
            <a:r>
              <a:rPr lang="en-US" sz="2400" dirty="0" smtClean="0">
                <a:latin typeface="Consolas" panose="020B0609020204030204" pitchFamily="49" charset="0"/>
              </a:rPr>
              <a:t>				- Name the executable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nsolas" panose="020B0609020204030204" pitchFamily="49" charset="0"/>
              </a:rPr>
              <a:t>*.</a:t>
            </a:r>
            <a:r>
              <a:rPr lang="en-US" sz="2400" b="1" dirty="0" err="1" smtClean="0">
                <a:latin typeface="Consolas" panose="020B0609020204030204" pitchFamily="49" charset="0"/>
              </a:rPr>
              <a:t>cpp</a:t>
            </a:r>
            <a:r>
              <a:rPr lang="en-US" sz="2400" b="1" dirty="0" smtClean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			- wildcard, use any file with .</a:t>
            </a:r>
            <a:r>
              <a:rPr lang="en-US" sz="2400" dirty="0" err="1" smtClean="0">
                <a:latin typeface="Consolas" panose="020B0609020204030204" pitchFamily="49" charset="0"/>
              </a:rPr>
              <a:t>cpp</a:t>
            </a:r>
            <a:r>
              <a:rPr lang="en-US" sz="2400" dirty="0" smtClean="0">
                <a:latin typeface="Consolas" panose="020B0609020204030204" pitchFamily="49" charset="0"/>
              </a:rPr>
              <a:t> extension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nsolas" panose="020B0609020204030204" pitchFamily="49" charset="0"/>
              </a:rPr>
              <a:t>/link	</a:t>
            </a:r>
            <a:r>
              <a:rPr lang="en-US" sz="2400" dirty="0" smtClean="0">
                <a:latin typeface="Consolas" panose="020B0609020204030204" pitchFamily="49" charset="0"/>
              </a:rPr>
              <a:t>			- Make use of a </a:t>
            </a:r>
            <a:r>
              <a:rPr lang="en-US" sz="2400" b="1" dirty="0" smtClean="0">
                <a:latin typeface="Consolas" panose="020B0609020204030204" pitchFamily="49" charset="0"/>
              </a:rPr>
              <a:t>library</a:t>
            </a:r>
            <a:r>
              <a:rPr lang="en-US" sz="2400" dirty="0" smtClean="0">
                <a:latin typeface="Consolas" panose="020B0609020204030204" pitchFamily="49" charset="0"/>
              </a:rPr>
              <a:t>, which contains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				  additional 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nsolas" panose="020B0609020204030204" pitchFamily="49" charset="0"/>
              </a:rPr>
              <a:t>/LIBPATH </a:t>
            </a:r>
            <a:r>
              <a:rPr lang="en-US" sz="2400" dirty="0" smtClean="0">
                <a:latin typeface="Consolas" panose="020B0609020204030204" pitchFamily="49" charset="0"/>
              </a:rPr>
              <a:t>		- Where to find some or all libraries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nsolas" panose="020B0609020204030204" pitchFamily="49" charset="0"/>
              </a:rPr>
              <a:t>pdcurses.lib</a:t>
            </a:r>
            <a:r>
              <a:rPr lang="en-US" sz="2400" dirty="0" smtClean="0">
                <a:latin typeface="Consolas" panose="020B0609020204030204" pitchFamily="49" charset="0"/>
              </a:rPr>
              <a:t>	- The actual library being linked</a:t>
            </a:r>
          </a:p>
        </p:txBody>
      </p:sp>
      <p:sp>
        <p:nvSpPr>
          <p:cNvPr id="4" name="Rectangle 3"/>
          <p:cNvSpPr/>
          <p:nvPr/>
        </p:nvSpPr>
        <p:spPr>
          <a:xfrm>
            <a:off x="520391" y="1381951"/>
            <a:ext cx="1061967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cl /</a:t>
            </a:r>
            <a:r>
              <a:rPr lang="en-US" sz="2000" dirty="0" err="1">
                <a:latin typeface="Consolas" panose="020B0609020204030204" pitchFamily="49" charset="0"/>
              </a:rPr>
              <a:t>EHsc</a:t>
            </a:r>
            <a:r>
              <a:rPr lang="en-US" sz="2000" dirty="0">
                <a:latin typeface="Consolas" panose="020B0609020204030204" pitchFamily="49" charset="0"/>
              </a:rPr>
              <a:t> /</a:t>
            </a:r>
            <a:r>
              <a:rPr lang="en-US" sz="2000" dirty="0" smtClean="0">
                <a:latin typeface="Consolas" panose="020B0609020204030204" pitchFamily="49" charset="0"/>
              </a:rPr>
              <a:t>Fe: RPG.exe </a:t>
            </a:r>
            <a:r>
              <a:rPr lang="en-US" sz="2000" dirty="0">
                <a:latin typeface="Consolas" panose="020B0609020204030204" pitchFamily="49" charset="0"/>
              </a:rPr>
              <a:t>*.</a:t>
            </a:r>
            <a:r>
              <a:rPr lang="en-US" sz="2000" dirty="0" err="1">
                <a:latin typeface="Consolas" panose="020B0609020204030204" pitchFamily="49" charset="0"/>
              </a:rPr>
              <a:t>cpp</a:t>
            </a:r>
            <a:r>
              <a:rPr lang="en-US" sz="2000" dirty="0">
                <a:latin typeface="Consolas" panose="020B0609020204030204" pitchFamily="49" charset="0"/>
              </a:rPr>
              <a:t> /link /</a:t>
            </a:r>
            <a:r>
              <a:rPr lang="en-US" sz="2000" dirty="0" err="1" smtClean="0">
                <a:latin typeface="Consolas" panose="020B0609020204030204" pitchFamily="49" charset="0"/>
              </a:rPr>
              <a:t>LIBPATH:c</a:t>
            </a:r>
            <a:r>
              <a:rPr lang="en-US" sz="2000" dirty="0" smtClean="0">
                <a:latin typeface="Consolas" panose="020B0609020204030204" pitchFamily="49" charset="0"/>
              </a:rPr>
              <a:t>:/</a:t>
            </a:r>
            <a:r>
              <a:rPr lang="en-US" sz="2000" dirty="0" err="1" smtClean="0">
                <a:latin typeface="Consolas" panose="020B0609020204030204" pitchFamily="49" charset="0"/>
              </a:rPr>
              <a:t>pdcurses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dirty="0" err="1" smtClean="0">
                <a:latin typeface="Consolas" panose="020B0609020204030204" pitchFamily="49" charset="0"/>
              </a:rPr>
              <a:t>wincon</a:t>
            </a:r>
            <a:r>
              <a:rPr lang="en-US" sz="2000" dirty="0" smtClean="0">
                <a:latin typeface="Consolas" panose="020B0609020204030204" pitchFamily="49" charset="0"/>
              </a:rPr>
              <a:t> pdcurses.lib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4364" y="5385916"/>
            <a:ext cx="3964014" cy="70788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At first glance, that might all seem like a bunch of nonsense!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61" y="5539804"/>
            <a:ext cx="2044779" cy="40011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Not all like this: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57327" y="5385916"/>
            <a:ext cx="413992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pPr defTabSz="457200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* 5;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91130" y="6284721"/>
            <a:ext cx="7506118" cy="40011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Lots of things are strange at first, especially with programming!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5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3" y="104775"/>
            <a:ext cx="8803747" cy="742950"/>
          </a:xfrm>
        </p:spPr>
        <p:txBody>
          <a:bodyPr/>
          <a:lstStyle/>
          <a:p>
            <a:r>
              <a:rPr lang="en-US" dirty="0" smtClean="0"/>
              <a:t>There are a LOT of options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9918" y="847725"/>
            <a:ext cx="189547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@</a:t>
            </a:r>
          </a:p>
          <a:p>
            <a:r>
              <a:rPr lang="en-US" sz="1400" dirty="0"/>
              <a:t>/?</a:t>
            </a:r>
          </a:p>
          <a:p>
            <a:r>
              <a:rPr lang="en-US" sz="1400" dirty="0"/>
              <a:t>/AI</a:t>
            </a:r>
          </a:p>
          <a:p>
            <a:r>
              <a:rPr lang="en-US" sz="1400" dirty="0"/>
              <a:t>/analyze</a:t>
            </a:r>
          </a:p>
          <a:p>
            <a:r>
              <a:rPr lang="en-US" sz="1400" dirty="0"/>
              <a:t>/arch</a:t>
            </a:r>
          </a:p>
          <a:p>
            <a:r>
              <a:rPr lang="en-US" sz="1400" dirty="0"/>
              <a:t>/await</a:t>
            </a:r>
          </a:p>
          <a:p>
            <a:r>
              <a:rPr lang="en-US" sz="1400" dirty="0"/>
              <a:t>/</a:t>
            </a:r>
            <a:r>
              <a:rPr lang="en-US" sz="1400" dirty="0" err="1"/>
              <a:t>bigobj</a:t>
            </a:r>
            <a:endParaRPr lang="en-US" sz="1400" dirty="0"/>
          </a:p>
          <a:p>
            <a:r>
              <a:rPr lang="en-US" sz="1400" dirty="0"/>
              <a:t>/C</a:t>
            </a:r>
          </a:p>
          <a:p>
            <a:r>
              <a:rPr lang="en-US" sz="1400" dirty="0"/>
              <a:t>/c</a:t>
            </a:r>
          </a:p>
          <a:p>
            <a:r>
              <a:rPr lang="en-US" sz="1400" dirty="0"/>
              <a:t>/</a:t>
            </a:r>
            <a:r>
              <a:rPr lang="en-US" sz="1400" dirty="0" err="1"/>
              <a:t>cgthreads</a:t>
            </a:r>
            <a:endParaRPr lang="en-US" sz="1400" dirty="0"/>
          </a:p>
          <a:p>
            <a:r>
              <a:rPr lang="en-US" sz="1400" dirty="0"/>
              <a:t>/</a:t>
            </a:r>
            <a:r>
              <a:rPr lang="en-US" sz="1400" dirty="0" err="1"/>
              <a:t>clr</a:t>
            </a:r>
            <a:endParaRPr lang="en-US" sz="1400" dirty="0"/>
          </a:p>
          <a:p>
            <a:r>
              <a:rPr lang="en-US" sz="1400" dirty="0"/>
              <a:t>/</a:t>
            </a:r>
            <a:r>
              <a:rPr lang="en-US" sz="1400" dirty="0" err="1"/>
              <a:t>constexpr</a:t>
            </a:r>
            <a:endParaRPr lang="en-US" sz="1400" dirty="0"/>
          </a:p>
          <a:p>
            <a:r>
              <a:rPr lang="en-US" sz="1400" dirty="0"/>
              <a:t>/D</a:t>
            </a:r>
          </a:p>
          <a:p>
            <a:r>
              <a:rPr lang="en-US" sz="1400" dirty="0"/>
              <a:t>/diagnostics</a:t>
            </a:r>
          </a:p>
          <a:p>
            <a:r>
              <a:rPr lang="en-US" sz="1400" dirty="0"/>
              <a:t>/doc</a:t>
            </a:r>
          </a:p>
          <a:p>
            <a:r>
              <a:rPr lang="en-US" sz="1400" dirty="0"/>
              <a:t>/E</a:t>
            </a:r>
          </a:p>
          <a:p>
            <a:r>
              <a:rPr lang="en-US" sz="1400" dirty="0"/>
              <a:t>/EH</a:t>
            </a:r>
          </a:p>
          <a:p>
            <a:r>
              <a:rPr lang="en-US" sz="1400" dirty="0"/>
              <a:t>/EP</a:t>
            </a:r>
          </a:p>
          <a:p>
            <a:r>
              <a:rPr lang="en-US" sz="1400" dirty="0"/>
              <a:t>/</a:t>
            </a:r>
            <a:r>
              <a:rPr lang="en-US" sz="1400" dirty="0" err="1"/>
              <a:t>errorReport</a:t>
            </a:r>
            <a:endParaRPr lang="en-US" sz="1400" dirty="0"/>
          </a:p>
          <a:p>
            <a:r>
              <a:rPr lang="en-US" sz="1400" dirty="0"/>
              <a:t>/execution-charset</a:t>
            </a:r>
          </a:p>
          <a:p>
            <a:r>
              <a:rPr lang="en-US" sz="1400" dirty="0"/>
              <a:t>/F</a:t>
            </a:r>
          </a:p>
          <a:p>
            <a:r>
              <a:rPr lang="en-US" sz="1400" dirty="0"/>
              <a:t>/favor</a:t>
            </a:r>
          </a:p>
          <a:p>
            <a:r>
              <a:rPr lang="en-US" sz="1400" dirty="0"/>
              <a:t>/FA</a:t>
            </a:r>
          </a:p>
          <a:p>
            <a:r>
              <a:rPr lang="en-US" sz="1400" dirty="0"/>
              <a:t>/Fa</a:t>
            </a:r>
          </a:p>
          <a:p>
            <a:r>
              <a:rPr lang="en-US" sz="1400" dirty="0"/>
              <a:t>/FC</a:t>
            </a:r>
          </a:p>
          <a:p>
            <a:r>
              <a:rPr lang="en-US" sz="1400" dirty="0"/>
              <a:t>/</a:t>
            </a:r>
            <a:r>
              <a:rPr lang="en-US" sz="1400" dirty="0" err="1"/>
              <a:t>Fd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942041" y="847725"/>
            <a:ext cx="189547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/Fe</a:t>
            </a:r>
          </a:p>
          <a:p>
            <a:r>
              <a:rPr lang="en-US" sz="1400" dirty="0"/>
              <a:t>/FI</a:t>
            </a:r>
          </a:p>
          <a:p>
            <a:r>
              <a:rPr lang="en-US" sz="1400" dirty="0"/>
              <a:t>/Fi</a:t>
            </a:r>
          </a:p>
          <a:p>
            <a:r>
              <a:rPr lang="en-US" sz="1400" dirty="0"/>
              <a:t>/</a:t>
            </a:r>
            <a:r>
              <a:rPr lang="en-US" sz="1400" dirty="0" err="1"/>
              <a:t>Fm</a:t>
            </a:r>
            <a:endParaRPr lang="en-US" sz="1400" dirty="0"/>
          </a:p>
          <a:p>
            <a:r>
              <a:rPr lang="en-US" sz="1400" dirty="0"/>
              <a:t>/</a:t>
            </a:r>
            <a:r>
              <a:rPr lang="en-US" sz="1400" dirty="0" err="1"/>
              <a:t>Fo</a:t>
            </a:r>
            <a:endParaRPr lang="en-US" sz="1400" dirty="0"/>
          </a:p>
          <a:p>
            <a:r>
              <a:rPr lang="en-US" sz="1400" dirty="0"/>
              <a:t>/</a:t>
            </a:r>
            <a:r>
              <a:rPr lang="en-US" sz="1400" dirty="0" err="1"/>
              <a:t>fp</a:t>
            </a:r>
            <a:endParaRPr lang="en-US" sz="1400" dirty="0"/>
          </a:p>
          <a:p>
            <a:r>
              <a:rPr lang="en-US" sz="1400" dirty="0"/>
              <a:t>/</a:t>
            </a:r>
            <a:r>
              <a:rPr lang="en-US" sz="1400" dirty="0" err="1"/>
              <a:t>Fp</a:t>
            </a:r>
            <a:endParaRPr lang="en-US" sz="1400" dirty="0"/>
          </a:p>
          <a:p>
            <a:r>
              <a:rPr lang="en-US" sz="1400" dirty="0"/>
              <a:t>/FR</a:t>
            </a:r>
          </a:p>
          <a:p>
            <a:r>
              <a:rPr lang="en-US" sz="1400" dirty="0"/>
              <a:t>/Fr</a:t>
            </a:r>
          </a:p>
          <a:p>
            <a:r>
              <a:rPr lang="en-US" sz="1400" dirty="0"/>
              <a:t>/FS</a:t>
            </a:r>
          </a:p>
          <a:p>
            <a:r>
              <a:rPr lang="en-US" sz="1400" dirty="0"/>
              <a:t>/FU</a:t>
            </a:r>
          </a:p>
          <a:p>
            <a:r>
              <a:rPr lang="en-US" sz="1400" dirty="0"/>
              <a:t>/</a:t>
            </a:r>
            <a:r>
              <a:rPr lang="en-US" sz="1400" dirty="0" err="1"/>
              <a:t>Fx</a:t>
            </a:r>
            <a:endParaRPr lang="en-US" sz="1400" dirty="0"/>
          </a:p>
          <a:p>
            <a:r>
              <a:rPr lang="en-US" sz="1400" dirty="0"/>
              <a:t>/GA</a:t>
            </a:r>
          </a:p>
          <a:p>
            <a:r>
              <a:rPr lang="en-US" sz="1400" dirty="0"/>
              <a:t>/</a:t>
            </a:r>
            <a:r>
              <a:rPr lang="en-US" sz="1400" dirty="0" err="1"/>
              <a:t>Gd</a:t>
            </a:r>
            <a:endParaRPr lang="en-US" sz="1400" dirty="0"/>
          </a:p>
          <a:p>
            <a:r>
              <a:rPr lang="en-US" sz="1400" dirty="0"/>
              <a:t>/Ge</a:t>
            </a:r>
          </a:p>
          <a:p>
            <a:r>
              <a:rPr lang="en-US" sz="1400" dirty="0"/>
              <a:t>/GF</a:t>
            </a:r>
          </a:p>
          <a:p>
            <a:r>
              <a:rPr lang="en-US" sz="1400" dirty="0"/>
              <a:t>/GH</a:t>
            </a:r>
          </a:p>
          <a:p>
            <a:r>
              <a:rPr lang="en-US" sz="1400" dirty="0"/>
              <a:t>/</a:t>
            </a:r>
            <a:r>
              <a:rPr lang="en-US" sz="1400" dirty="0" err="1"/>
              <a:t>Gh</a:t>
            </a:r>
            <a:endParaRPr lang="en-US" sz="1400" dirty="0"/>
          </a:p>
          <a:p>
            <a:r>
              <a:rPr lang="en-US" sz="1400" dirty="0"/>
              <a:t>/GL</a:t>
            </a:r>
          </a:p>
          <a:p>
            <a:r>
              <a:rPr lang="en-US" sz="1400" dirty="0"/>
              <a:t>/Gm</a:t>
            </a:r>
          </a:p>
          <a:p>
            <a:r>
              <a:rPr lang="en-US" sz="1400" dirty="0"/>
              <a:t>/GR</a:t>
            </a:r>
          </a:p>
          <a:p>
            <a:r>
              <a:rPr lang="en-US" sz="1400" dirty="0"/>
              <a:t>/Gr</a:t>
            </a:r>
          </a:p>
          <a:p>
            <a:r>
              <a:rPr lang="en-US" sz="1400" dirty="0"/>
              <a:t>/GS</a:t>
            </a:r>
          </a:p>
          <a:p>
            <a:r>
              <a:rPr lang="en-US" sz="1400" dirty="0"/>
              <a:t>/</a:t>
            </a:r>
            <a:r>
              <a:rPr lang="en-US" sz="1400" dirty="0" err="1"/>
              <a:t>Gs</a:t>
            </a:r>
            <a:endParaRPr lang="en-US" sz="1400" dirty="0"/>
          </a:p>
          <a:p>
            <a:r>
              <a:rPr lang="en-US" sz="1400" dirty="0"/>
              <a:t>/GT</a:t>
            </a:r>
          </a:p>
          <a:p>
            <a:r>
              <a:rPr lang="en-US" sz="1400" dirty="0"/>
              <a:t>/</a:t>
            </a:r>
            <a:r>
              <a:rPr lang="en-US" sz="1400" dirty="0" err="1"/>
              <a:t>guard:cf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184521" y="847725"/>
            <a:ext cx="189547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/</a:t>
            </a:r>
            <a:r>
              <a:rPr lang="en-US" sz="1400" dirty="0" err="1"/>
              <a:t>Gv</a:t>
            </a:r>
            <a:endParaRPr lang="en-US" sz="1400" dirty="0"/>
          </a:p>
          <a:p>
            <a:r>
              <a:rPr lang="en-US" sz="1400" dirty="0"/>
              <a:t>/</a:t>
            </a:r>
            <a:r>
              <a:rPr lang="en-US" sz="1400" dirty="0" err="1"/>
              <a:t>Gw</a:t>
            </a:r>
            <a:endParaRPr lang="en-US" sz="1400" dirty="0"/>
          </a:p>
          <a:p>
            <a:r>
              <a:rPr lang="en-US" sz="1400" dirty="0"/>
              <a:t>/GX</a:t>
            </a:r>
          </a:p>
          <a:p>
            <a:r>
              <a:rPr lang="en-US" sz="1400" dirty="0"/>
              <a:t>/</a:t>
            </a:r>
            <a:r>
              <a:rPr lang="en-US" sz="1400" dirty="0" err="1"/>
              <a:t>Gy</a:t>
            </a:r>
            <a:endParaRPr lang="en-US" sz="1400" dirty="0"/>
          </a:p>
          <a:p>
            <a:r>
              <a:rPr lang="en-US" sz="1400" dirty="0"/>
              <a:t>/GZ</a:t>
            </a:r>
          </a:p>
          <a:p>
            <a:r>
              <a:rPr lang="en-US" sz="1400" dirty="0"/>
              <a:t>/</a:t>
            </a:r>
            <a:r>
              <a:rPr lang="en-US" sz="1400" dirty="0" err="1"/>
              <a:t>Gz</a:t>
            </a:r>
            <a:endParaRPr lang="en-US" sz="1400" dirty="0"/>
          </a:p>
          <a:p>
            <a:r>
              <a:rPr lang="en-US" sz="1400" dirty="0"/>
              <a:t>/H</a:t>
            </a:r>
          </a:p>
          <a:p>
            <a:r>
              <a:rPr lang="en-US" sz="1400" dirty="0"/>
              <a:t>/HELP</a:t>
            </a:r>
          </a:p>
          <a:p>
            <a:r>
              <a:rPr lang="en-US" sz="1400" dirty="0"/>
              <a:t>/</a:t>
            </a:r>
            <a:r>
              <a:rPr lang="en-US" sz="1400" dirty="0" err="1"/>
              <a:t>homeparams</a:t>
            </a:r>
            <a:endParaRPr lang="en-US" sz="1400" dirty="0"/>
          </a:p>
          <a:p>
            <a:r>
              <a:rPr lang="en-US" sz="1400" dirty="0"/>
              <a:t>/</a:t>
            </a:r>
            <a:r>
              <a:rPr lang="en-US" sz="1400" dirty="0" err="1"/>
              <a:t>hotpatch</a:t>
            </a:r>
            <a:endParaRPr lang="en-US" sz="1400" dirty="0"/>
          </a:p>
          <a:p>
            <a:r>
              <a:rPr lang="en-US" sz="1400" dirty="0"/>
              <a:t>/I</a:t>
            </a:r>
          </a:p>
          <a:p>
            <a:r>
              <a:rPr lang="en-US" sz="1400" dirty="0"/>
              <a:t>/J</a:t>
            </a:r>
          </a:p>
          <a:p>
            <a:r>
              <a:rPr lang="en-US" sz="1400" dirty="0"/>
              <a:t>/JMC</a:t>
            </a:r>
          </a:p>
          <a:p>
            <a:r>
              <a:rPr lang="en-US" sz="1400" dirty="0"/>
              <a:t>/kernel</a:t>
            </a:r>
          </a:p>
          <a:p>
            <a:r>
              <a:rPr lang="en-US" sz="1400" dirty="0"/>
              <a:t>/LD</a:t>
            </a:r>
          </a:p>
          <a:p>
            <a:r>
              <a:rPr lang="en-US" sz="1400" dirty="0"/>
              <a:t>/</a:t>
            </a:r>
            <a:r>
              <a:rPr lang="en-US" sz="1400" dirty="0" err="1"/>
              <a:t>LDd</a:t>
            </a:r>
            <a:endParaRPr lang="en-US" sz="1400" dirty="0"/>
          </a:p>
          <a:p>
            <a:r>
              <a:rPr lang="en-US" sz="1400" dirty="0"/>
              <a:t>/link</a:t>
            </a:r>
          </a:p>
          <a:p>
            <a:r>
              <a:rPr lang="en-US" sz="1400" dirty="0"/>
              <a:t>/LN</a:t>
            </a:r>
          </a:p>
          <a:p>
            <a:r>
              <a:rPr lang="en-US" sz="1400" dirty="0"/>
              <a:t>/MD</a:t>
            </a:r>
          </a:p>
          <a:p>
            <a:r>
              <a:rPr lang="en-US" sz="1400" dirty="0"/>
              <a:t>/</a:t>
            </a:r>
            <a:r>
              <a:rPr lang="en-US" sz="1400" dirty="0" err="1"/>
              <a:t>MDd</a:t>
            </a:r>
            <a:endParaRPr lang="en-US" sz="1400" dirty="0"/>
          </a:p>
          <a:p>
            <a:r>
              <a:rPr lang="en-US" sz="1400" dirty="0"/>
              <a:t>/MP</a:t>
            </a:r>
          </a:p>
          <a:p>
            <a:r>
              <a:rPr lang="en-US" sz="1400" dirty="0"/>
              <a:t>/MT</a:t>
            </a:r>
          </a:p>
          <a:p>
            <a:r>
              <a:rPr lang="en-US" sz="1400" dirty="0"/>
              <a:t>/</a:t>
            </a:r>
            <a:r>
              <a:rPr lang="en-US" sz="1400" dirty="0" err="1"/>
              <a:t>MTd</a:t>
            </a:r>
            <a:endParaRPr lang="en-US" sz="1400" dirty="0"/>
          </a:p>
          <a:p>
            <a:r>
              <a:rPr lang="en-US" sz="1400" dirty="0"/>
              <a:t>/</a:t>
            </a:r>
            <a:r>
              <a:rPr lang="en-US" sz="1400" dirty="0" err="1"/>
              <a:t>nologo</a:t>
            </a:r>
            <a:endParaRPr lang="en-US" sz="1400" dirty="0"/>
          </a:p>
          <a:p>
            <a:r>
              <a:rPr lang="en-US" sz="1400" dirty="0"/>
              <a:t>/O1</a:t>
            </a:r>
          </a:p>
          <a:p>
            <a:r>
              <a:rPr lang="en-US" sz="1400" dirty="0"/>
              <a:t>/O2</a:t>
            </a:r>
          </a:p>
        </p:txBody>
      </p:sp>
      <p:sp>
        <p:nvSpPr>
          <p:cNvPr id="9" name="Rectangle 8"/>
          <p:cNvSpPr/>
          <p:nvPr/>
        </p:nvSpPr>
        <p:spPr>
          <a:xfrm>
            <a:off x="4629679" y="847725"/>
            <a:ext cx="211772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/Ob</a:t>
            </a:r>
          </a:p>
          <a:p>
            <a:r>
              <a:rPr lang="en-US" sz="1400" dirty="0"/>
              <a:t>/Od</a:t>
            </a:r>
          </a:p>
          <a:p>
            <a:r>
              <a:rPr lang="en-US" sz="1400" dirty="0"/>
              <a:t>/</a:t>
            </a:r>
            <a:r>
              <a:rPr lang="en-US" sz="1400" dirty="0" err="1"/>
              <a:t>Og</a:t>
            </a:r>
            <a:endParaRPr lang="en-US" sz="1400" dirty="0"/>
          </a:p>
          <a:p>
            <a:r>
              <a:rPr lang="en-US" sz="1400" dirty="0"/>
              <a:t>/Oi</a:t>
            </a:r>
          </a:p>
          <a:p>
            <a:r>
              <a:rPr lang="en-US" sz="1400" dirty="0"/>
              <a:t>/</a:t>
            </a:r>
            <a:r>
              <a:rPr lang="en-US" sz="1400" dirty="0" err="1"/>
              <a:t>openmp</a:t>
            </a:r>
            <a:endParaRPr lang="en-US" sz="1400" dirty="0"/>
          </a:p>
          <a:p>
            <a:r>
              <a:rPr lang="en-US" sz="1400" dirty="0"/>
              <a:t>/</a:t>
            </a:r>
            <a:r>
              <a:rPr lang="en-US" sz="1400" dirty="0" err="1"/>
              <a:t>Os</a:t>
            </a:r>
            <a:endParaRPr lang="en-US" sz="1400" dirty="0"/>
          </a:p>
          <a:p>
            <a:r>
              <a:rPr lang="en-US" sz="1400" dirty="0"/>
              <a:t>/</a:t>
            </a:r>
            <a:r>
              <a:rPr lang="en-US" sz="1400" dirty="0" err="1"/>
              <a:t>Ot</a:t>
            </a:r>
            <a:endParaRPr lang="en-US" sz="1400" dirty="0"/>
          </a:p>
          <a:p>
            <a:r>
              <a:rPr lang="en-US" sz="1400" dirty="0"/>
              <a:t>/Ox</a:t>
            </a:r>
          </a:p>
          <a:p>
            <a:r>
              <a:rPr lang="en-US" sz="1400" dirty="0"/>
              <a:t>/Oy</a:t>
            </a:r>
          </a:p>
          <a:p>
            <a:r>
              <a:rPr lang="en-US" sz="1400" dirty="0"/>
              <a:t>/P</a:t>
            </a:r>
          </a:p>
          <a:p>
            <a:r>
              <a:rPr lang="en-US" sz="1400" dirty="0"/>
              <a:t>/permissive-</a:t>
            </a:r>
          </a:p>
          <a:p>
            <a:r>
              <a:rPr lang="en-US" sz="1400" dirty="0"/>
              <a:t>/</a:t>
            </a:r>
            <a:r>
              <a:rPr lang="en-US" sz="1400" dirty="0" err="1"/>
              <a:t>Qfast_transcendentals</a:t>
            </a:r>
            <a:endParaRPr lang="en-US" sz="1400" dirty="0"/>
          </a:p>
          <a:p>
            <a:r>
              <a:rPr lang="en-US" sz="1400" dirty="0"/>
              <a:t>/</a:t>
            </a:r>
            <a:r>
              <a:rPr lang="en-US" sz="1400" dirty="0" err="1"/>
              <a:t>QIfist</a:t>
            </a:r>
            <a:endParaRPr lang="en-US" sz="1400" dirty="0"/>
          </a:p>
          <a:p>
            <a:r>
              <a:rPr lang="en-US" sz="1400" dirty="0"/>
              <a:t>/</a:t>
            </a:r>
            <a:r>
              <a:rPr lang="en-US" sz="1400" dirty="0" err="1"/>
              <a:t>Qimprecise_fwaits</a:t>
            </a:r>
            <a:endParaRPr lang="en-US" sz="1400" dirty="0"/>
          </a:p>
          <a:p>
            <a:r>
              <a:rPr lang="en-US" sz="1400" dirty="0"/>
              <a:t>/</a:t>
            </a:r>
            <a:r>
              <a:rPr lang="en-US" sz="1400" dirty="0" err="1" smtClean="0"/>
              <a:t>Qpar</a:t>
            </a:r>
            <a:endParaRPr lang="en-US" sz="1400" dirty="0" smtClean="0"/>
          </a:p>
          <a:p>
            <a:r>
              <a:rPr lang="en-US" sz="1400" dirty="0" smtClean="0"/>
              <a:t>/</a:t>
            </a:r>
            <a:r>
              <a:rPr lang="en-US" sz="1400" dirty="0" err="1" smtClean="0"/>
              <a:t>Qsafe_fp_loads</a:t>
            </a:r>
            <a:endParaRPr lang="en-US" sz="1400" dirty="0"/>
          </a:p>
          <a:p>
            <a:r>
              <a:rPr lang="en-US" sz="1400" dirty="0"/>
              <a:t>/</a:t>
            </a:r>
            <a:r>
              <a:rPr lang="en-US" sz="1400" dirty="0" err="1" smtClean="0"/>
              <a:t>Qvec</a:t>
            </a:r>
            <a:r>
              <a:rPr lang="en-US" sz="1400" dirty="0" smtClean="0"/>
              <a:t>-report</a:t>
            </a:r>
            <a:endParaRPr lang="en-US" sz="1400" dirty="0"/>
          </a:p>
          <a:p>
            <a:r>
              <a:rPr lang="en-US" sz="1400" dirty="0"/>
              <a:t>/RTC</a:t>
            </a:r>
          </a:p>
          <a:p>
            <a:r>
              <a:rPr lang="en-US" sz="1400" dirty="0"/>
              <a:t>/</a:t>
            </a:r>
            <a:r>
              <a:rPr lang="en-US" sz="1400" dirty="0" err="1"/>
              <a:t>sdl</a:t>
            </a:r>
            <a:endParaRPr lang="en-US" sz="1400" dirty="0"/>
          </a:p>
          <a:p>
            <a:r>
              <a:rPr lang="en-US" sz="1400" dirty="0"/>
              <a:t>/</a:t>
            </a:r>
            <a:r>
              <a:rPr lang="en-US" sz="1400" dirty="0" err="1"/>
              <a:t>showIncludes</a:t>
            </a:r>
            <a:endParaRPr lang="en-US" sz="1400" dirty="0"/>
          </a:p>
          <a:p>
            <a:r>
              <a:rPr lang="en-US" sz="1400" dirty="0"/>
              <a:t>/source-charset</a:t>
            </a:r>
          </a:p>
          <a:p>
            <a:r>
              <a:rPr lang="en-US" sz="1400" dirty="0"/>
              <a:t>/</a:t>
            </a:r>
            <a:r>
              <a:rPr lang="en-US" sz="1400" dirty="0" err="1"/>
              <a:t>std</a:t>
            </a:r>
            <a:endParaRPr lang="en-US" sz="1400" dirty="0"/>
          </a:p>
          <a:p>
            <a:r>
              <a:rPr lang="en-US" sz="1400" dirty="0"/>
              <a:t>/Tc</a:t>
            </a:r>
          </a:p>
          <a:p>
            <a:r>
              <a:rPr lang="en-US" sz="1400" dirty="0"/>
              <a:t>/TC</a:t>
            </a:r>
          </a:p>
          <a:p>
            <a:r>
              <a:rPr lang="en-US" sz="1400" dirty="0"/>
              <a:t>/</a:t>
            </a:r>
            <a:r>
              <a:rPr lang="en-US" sz="1400" dirty="0" err="1"/>
              <a:t>Tp</a:t>
            </a:r>
            <a:endParaRPr lang="en-US" sz="1400" dirty="0"/>
          </a:p>
          <a:p>
            <a:r>
              <a:rPr lang="en-US" sz="1400" dirty="0"/>
              <a:t>/TP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47406" y="847725"/>
            <a:ext cx="239077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/>
              <a:t>/U</a:t>
            </a:r>
          </a:p>
          <a:p>
            <a:r>
              <a:rPr lang="pl-PL" sz="1400" dirty="0"/>
              <a:t>/u</a:t>
            </a:r>
          </a:p>
          <a:p>
            <a:r>
              <a:rPr lang="pl-PL" sz="1400" dirty="0"/>
              <a:t>/utf-8</a:t>
            </a:r>
          </a:p>
          <a:p>
            <a:r>
              <a:rPr lang="pl-PL" sz="1400" dirty="0"/>
              <a:t>/V</a:t>
            </a:r>
          </a:p>
          <a:p>
            <a:r>
              <a:rPr lang="pl-PL" sz="1400" dirty="0"/>
              <a:t>/validate-charset</a:t>
            </a:r>
          </a:p>
          <a:p>
            <a:r>
              <a:rPr lang="pl-PL" sz="1400" dirty="0"/>
              <a:t>/vd</a:t>
            </a:r>
          </a:p>
          <a:p>
            <a:r>
              <a:rPr lang="pl-PL" sz="1400" dirty="0"/>
              <a:t>/vmb</a:t>
            </a:r>
          </a:p>
          <a:p>
            <a:r>
              <a:rPr lang="pl-PL" sz="1400" dirty="0"/>
              <a:t>/vmg</a:t>
            </a:r>
          </a:p>
          <a:p>
            <a:r>
              <a:rPr lang="pl-PL" sz="1400" dirty="0"/>
              <a:t>/vmm</a:t>
            </a:r>
          </a:p>
          <a:p>
            <a:r>
              <a:rPr lang="pl-PL" sz="1400" dirty="0"/>
              <a:t>/vms</a:t>
            </a:r>
          </a:p>
          <a:p>
            <a:r>
              <a:rPr lang="pl-PL" sz="1400" dirty="0"/>
              <a:t>/vmv</a:t>
            </a:r>
          </a:p>
          <a:p>
            <a:r>
              <a:rPr lang="pl-PL" sz="1400" dirty="0"/>
              <a:t>/volatile</a:t>
            </a:r>
          </a:p>
          <a:p>
            <a:r>
              <a:rPr lang="pl-PL" sz="1400" dirty="0"/>
              <a:t>/w</a:t>
            </a:r>
          </a:p>
          <a:p>
            <a:r>
              <a:rPr lang="pl-PL" sz="1400" dirty="0"/>
              <a:t>/W0, /W1, /W2, /W3, /W4</a:t>
            </a:r>
          </a:p>
          <a:p>
            <a:r>
              <a:rPr lang="pl-PL" sz="1400" dirty="0"/>
              <a:t>/w1, /w2, /w3, /w4</a:t>
            </a:r>
          </a:p>
          <a:p>
            <a:r>
              <a:rPr lang="pl-PL" sz="1400" dirty="0"/>
              <a:t>/Wall</a:t>
            </a:r>
          </a:p>
          <a:p>
            <a:r>
              <a:rPr lang="pl-PL" sz="1400" dirty="0"/>
              <a:t>/wd</a:t>
            </a:r>
          </a:p>
          <a:p>
            <a:r>
              <a:rPr lang="pl-PL" sz="1400" dirty="0"/>
              <a:t>/we</a:t>
            </a:r>
          </a:p>
          <a:p>
            <a:r>
              <a:rPr lang="pl-PL" sz="1400" dirty="0"/>
              <a:t>/WL</a:t>
            </a:r>
          </a:p>
          <a:p>
            <a:r>
              <a:rPr lang="pl-PL" sz="1400" dirty="0"/>
              <a:t>/wo</a:t>
            </a:r>
          </a:p>
          <a:p>
            <a:r>
              <a:rPr lang="pl-PL" sz="1400" dirty="0"/>
              <a:t>/Wp64</a:t>
            </a:r>
          </a:p>
          <a:p>
            <a:r>
              <a:rPr lang="pl-PL" sz="1400" dirty="0"/>
              <a:t>/Wv</a:t>
            </a:r>
          </a:p>
          <a:p>
            <a:r>
              <a:rPr lang="pl-PL" sz="1400" dirty="0"/>
              <a:t>/WX</a:t>
            </a:r>
          </a:p>
          <a:p>
            <a:r>
              <a:rPr lang="pl-PL" sz="1400" dirty="0"/>
              <a:t>/X</a:t>
            </a:r>
          </a:p>
          <a:p>
            <a:r>
              <a:rPr lang="pl-PL" sz="1400" dirty="0"/>
              <a:t>/Y-</a:t>
            </a:r>
          </a:p>
          <a:p>
            <a:r>
              <a:rPr lang="pl-PL" sz="1400" dirty="0"/>
              <a:t>/Yc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9252481" y="847725"/>
            <a:ext cx="88211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/>
              <a:t>/Yd</a:t>
            </a:r>
          </a:p>
          <a:p>
            <a:r>
              <a:rPr lang="pl-PL" sz="1400" dirty="0"/>
              <a:t>/Yl</a:t>
            </a:r>
          </a:p>
          <a:p>
            <a:r>
              <a:rPr lang="pl-PL" sz="1400" dirty="0"/>
              <a:t>/Yu</a:t>
            </a:r>
          </a:p>
          <a:p>
            <a:r>
              <a:rPr lang="pl-PL" sz="1400" dirty="0"/>
              <a:t>/Z7</a:t>
            </a:r>
          </a:p>
          <a:p>
            <a:r>
              <a:rPr lang="pl-PL" sz="1400" dirty="0"/>
              <a:t>/Za</a:t>
            </a:r>
          </a:p>
          <a:p>
            <a:r>
              <a:rPr lang="pl-PL" sz="1400" dirty="0"/>
              <a:t>/Zc</a:t>
            </a:r>
          </a:p>
          <a:p>
            <a:r>
              <a:rPr lang="pl-PL" sz="1400" dirty="0"/>
              <a:t>/Ze</a:t>
            </a:r>
          </a:p>
          <a:p>
            <a:r>
              <a:rPr lang="pl-PL" sz="1400" dirty="0"/>
              <a:t>/Zf</a:t>
            </a:r>
          </a:p>
          <a:p>
            <a:r>
              <a:rPr lang="pl-PL" sz="1400" dirty="0"/>
              <a:t>/Zg</a:t>
            </a:r>
          </a:p>
          <a:p>
            <a:r>
              <a:rPr lang="pl-PL" sz="1400" dirty="0"/>
              <a:t>/ZI</a:t>
            </a:r>
          </a:p>
          <a:p>
            <a:r>
              <a:rPr lang="pl-PL" sz="1400" dirty="0"/>
              <a:t>/Zi</a:t>
            </a:r>
          </a:p>
          <a:p>
            <a:r>
              <a:rPr lang="pl-PL" sz="1400" dirty="0"/>
              <a:t>/Zl</a:t>
            </a:r>
          </a:p>
          <a:p>
            <a:r>
              <a:rPr lang="pl-PL" sz="1400" dirty="0"/>
              <a:t>/Zm</a:t>
            </a:r>
          </a:p>
          <a:p>
            <a:r>
              <a:rPr lang="pl-PL" sz="1400" dirty="0"/>
              <a:t>/Zp</a:t>
            </a:r>
          </a:p>
          <a:p>
            <a:r>
              <a:rPr lang="pl-PL" sz="1400" dirty="0"/>
              <a:t>/Zs</a:t>
            </a:r>
          </a:p>
          <a:p>
            <a:r>
              <a:rPr lang="pl-PL" sz="1400" dirty="0"/>
              <a:t>/ZW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42794" y="4815780"/>
            <a:ext cx="2963332" cy="1200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400" dirty="0"/>
              <a:t>Fortunately, you don’t have to learn all of them!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37402" y="242590"/>
            <a:ext cx="4197273" cy="36933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/>
            </a:lvl1pPr>
          </a:lstStyle>
          <a:p>
            <a:r>
              <a:rPr lang="en-US" sz="1800" smtClean="0">
                <a:solidFill>
                  <a:schemeClr val="bg1"/>
                </a:solidFill>
              </a:rPr>
              <a:t>From MVSC – Microsoft’s C++ compiler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77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3" y="104775"/>
            <a:ext cx="8803747" cy="742950"/>
          </a:xfrm>
        </p:spPr>
        <p:txBody>
          <a:bodyPr/>
          <a:lstStyle/>
          <a:p>
            <a:r>
              <a:rPr lang="en-US" dirty="0" smtClean="0"/>
              <a:t>There are a LOT of options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9918" y="847725"/>
            <a:ext cx="189547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@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/?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/AI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/analyze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/arch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/await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bigobj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/C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/c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cgthreads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clr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constexpr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/D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/diagnostics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/doc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/E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/EH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/EP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errorReport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/execution-charset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/F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/favor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/FA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/Fa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/FC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Fd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42041" y="847725"/>
            <a:ext cx="189547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/Fe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/FI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/Fi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Fm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Fo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fp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Fp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/FR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/Fr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/FS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/FU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Fx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/GA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Gd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/Ge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/GF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/GH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Gh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/GL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/Gm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/GR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/Gr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/GS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Gs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/GT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guard:cf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84521" y="847725"/>
            <a:ext cx="189547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Gv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Gw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/GX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Gy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/GZ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Gz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/H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/HELP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homeparams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hotpatch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/I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/J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/JMC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/kernel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/LD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LDd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/link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/LN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/MD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MDd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/MP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/MT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MTd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nologo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/O1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/O2</a:t>
            </a:r>
          </a:p>
        </p:txBody>
      </p:sp>
      <p:sp>
        <p:nvSpPr>
          <p:cNvPr id="9" name="Rectangle 8"/>
          <p:cNvSpPr/>
          <p:nvPr/>
        </p:nvSpPr>
        <p:spPr>
          <a:xfrm>
            <a:off x="4629679" y="847725"/>
            <a:ext cx="211772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/Ob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/Od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Og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/Oi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openmp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Os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Ot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/Ox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/Oy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/P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/permissive-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Qfast_transcendentals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QIfist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Qimprecise_fwaits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Qpar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Qsafe_fp_loads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Qvec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-report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/RTC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sdl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showIncludes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/source-charset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std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/Tc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/TC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Tp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/TP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47406" y="847725"/>
            <a:ext cx="239077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/U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/u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/utf-8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/V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/validate-charset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/vd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/vmb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/vmg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/vmm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/vms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/vmv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/volatile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/w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/W0, /W1, /W2, /W3, /W4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/w1, /w2, /w3, /w4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/Wall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/wd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/we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/WL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/wo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/Wp64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/Wv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/WX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/X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/Y-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/Yc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52481" y="847725"/>
            <a:ext cx="88211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/Yd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/Yl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/Yu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/Z7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/Za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/Zc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/Ze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/Zf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/Zg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/ZI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/Zi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/Zl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/Zm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/Zp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/Zs</a:t>
            </a: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</a:rPr>
              <a:t>/ZW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37402" y="242590"/>
            <a:ext cx="4197273" cy="36933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/>
            </a:lvl1pPr>
          </a:lstStyle>
          <a:p>
            <a:r>
              <a:rPr lang="en-US" sz="1800" smtClean="0">
                <a:solidFill>
                  <a:schemeClr val="bg1"/>
                </a:solidFill>
              </a:rPr>
              <a:t>From MVSC – Microsoft’s C++ compiler</a:t>
            </a: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54095" y="2194083"/>
            <a:ext cx="5876732" cy="2529542"/>
            <a:chOff x="2319693" y="2194083"/>
            <a:chExt cx="5876732" cy="2529542"/>
          </a:xfrm>
        </p:grpSpPr>
        <p:sp>
          <p:nvSpPr>
            <p:cNvPr id="14" name="TextBox 13"/>
            <p:cNvSpPr txBox="1"/>
            <p:nvPr/>
          </p:nvSpPr>
          <p:spPr>
            <a:xfrm>
              <a:off x="2950914" y="2194083"/>
              <a:ext cx="4614291" cy="1200329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800"/>
              </a:lvl1pPr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These all serve a purpose</a:t>
              </a:r>
              <a:br>
                <a:rPr lang="en-US" sz="2400" dirty="0" smtClean="0">
                  <a:solidFill>
                    <a:schemeClr val="bg1"/>
                  </a:solidFill>
                </a:rPr>
              </a:br>
              <a:r>
                <a:rPr lang="en-US" sz="2400" dirty="0" smtClean="0">
                  <a:solidFill>
                    <a:schemeClr val="bg1"/>
                  </a:solidFill>
                </a:rPr>
                <a:t>(or did, at one point—some may be older and deprecated)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19693" y="3769518"/>
              <a:ext cx="5876732" cy="95410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800"/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Depending on what you do, you MAY need to learn SOME of them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79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larger projects? Complex projects?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29883"/>
            <a:ext cx="8596668" cy="4368679"/>
          </a:xfrm>
        </p:spPr>
        <p:txBody>
          <a:bodyPr>
            <a:noAutofit/>
          </a:bodyPr>
          <a:lstStyle/>
          <a:p>
            <a:r>
              <a:rPr lang="en-US" sz="2800" dirty="0" smtClean="0"/>
              <a:t>Multiple files, multiple folders, external libraries, different build types (x86 vs x64, Debug vs Release), etc…</a:t>
            </a:r>
          </a:p>
          <a:p>
            <a:r>
              <a:rPr lang="en-US" sz="2800" dirty="0" smtClean="0"/>
              <a:t>How do you build all of those?</a:t>
            </a:r>
          </a:p>
          <a:p>
            <a:r>
              <a:rPr lang="en-US" sz="2800" dirty="0" smtClean="0"/>
              <a:t>Either get REALLY good at remembering typing lots of complex commands (was it /</a:t>
            </a:r>
            <a:r>
              <a:rPr lang="en-US" sz="2800" dirty="0" err="1" smtClean="0"/>
              <a:t>Fo</a:t>
            </a:r>
            <a:r>
              <a:rPr lang="en-US" sz="2800" dirty="0" smtClean="0"/>
              <a:t> or /Fe that I needed?), OR…</a:t>
            </a:r>
          </a:p>
          <a:p>
            <a:r>
              <a:rPr lang="en-US" sz="2800" dirty="0" err="1" smtClean="0"/>
              <a:t>Makefiles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5023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546"/>
          </a:xfrm>
        </p:spPr>
        <p:txBody>
          <a:bodyPr/>
          <a:lstStyle/>
          <a:p>
            <a:r>
              <a:rPr lang="en-US" dirty="0" smtClean="0"/>
              <a:t>What’s a </a:t>
            </a:r>
            <a:r>
              <a:rPr lang="en-US" dirty="0" err="1" smtClean="0"/>
              <a:t>makefile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6567"/>
            <a:ext cx="8596668" cy="3045768"/>
          </a:xfrm>
        </p:spPr>
        <p:txBody>
          <a:bodyPr>
            <a:noAutofit/>
          </a:bodyPr>
          <a:lstStyle/>
          <a:p>
            <a:r>
              <a:rPr lang="en-US" sz="2400" dirty="0" smtClean="0"/>
              <a:t>A </a:t>
            </a:r>
            <a:r>
              <a:rPr lang="en-US" sz="2400" b="1" dirty="0" err="1" smtClean="0">
                <a:solidFill>
                  <a:srgbClr val="00B0F0"/>
                </a:solidFill>
              </a:rPr>
              <a:t>makefile</a:t>
            </a:r>
            <a:r>
              <a:rPr lang="en-US" sz="2400" dirty="0" smtClean="0"/>
              <a:t> is a files </a:t>
            </a:r>
            <a:r>
              <a:rPr lang="en-US" sz="2400" dirty="0" smtClean="0"/>
              <a:t>that contain a list of operations to </a:t>
            </a:r>
            <a:r>
              <a:rPr lang="en-US" sz="2400" dirty="0" smtClean="0"/>
              <a:t>perform (kind of a “to do” list)</a:t>
            </a:r>
          </a:p>
          <a:p>
            <a:r>
              <a:rPr lang="en-US" sz="2400" dirty="0" smtClean="0"/>
              <a:t>Generally used to compile code and build programs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makefile</a:t>
            </a:r>
            <a:r>
              <a:rPr lang="en-US" sz="2400" dirty="0" smtClean="0"/>
              <a:t> </a:t>
            </a:r>
            <a:r>
              <a:rPr lang="en-US" sz="2400" dirty="0" smtClean="0"/>
              <a:t>itself is just the </a:t>
            </a:r>
            <a:r>
              <a:rPr lang="en-US" sz="2400" dirty="0" smtClean="0"/>
              <a:t>instructions (the operating system and compiler will do the work)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00B0F0"/>
                </a:solidFill>
              </a:rPr>
              <a:t>make</a:t>
            </a:r>
            <a:r>
              <a:rPr lang="en-US" sz="2400" dirty="0" smtClean="0"/>
              <a:t> </a:t>
            </a:r>
            <a:r>
              <a:rPr lang="en-US" sz="2400" dirty="0" smtClean="0"/>
              <a:t>program will </a:t>
            </a:r>
            <a:r>
              <a:rPr lang="en-US" sz="2400" dirty="0" smtClean="0"/>
              <a:t>read a </a:t>
            </a:r>
            <a:r>
              <a:rPr lang="en-US" sz="2400" dirty="0" err="1" smtClean="0"/>
              <a:t>makefile</a:t>
            </a:r>
            <a:r>
              <a:rPr lang="en-US" sz="2400" dirty="0" smtClean="0"/>
              <a:t>, and pass those instructions to the appropriate program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82635" y="4756547"/>
            <a:ext cx="8191367" cy="70788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Super simple </a:t>
            </a:r>
            <a:r>
              <a:rPr lang="en-US" dirty="0" err="1"/>
              <a:t>makefile</a:t>
            </a:r>
            <a:r>
              <a:rPr lang="en-US" dirty="0"/>
              <a:t> – the command to build a program called </a:t>
            </a:r>
            <a:r>
              <a:rPr lang="en-US" dirty="0" smtClean="0"/>
              <a:t>program.exe </a:t>
            </a:r>
            <a:r>
              <a:rPr lang="en-US" dirty="0"/>
              <a:t>from the file main.cpp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44" y="5658645"/>
            <a:ext cx="8427277" cy="107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3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717279"/>
            <a:ext cx="6114318" cy="16390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546"/>
          </a:xfrm>
        </p:spPr>
        <p:txBody>
          <a:bodyPr/>
          <a:lstStyle/>
          <a:p>
            <a:r>
              <a:rPr lang="en-US" dirty="0" smtClean="0"/>
              <a:t>How do you create a </a:t>
            </a:r>
            <a:r>
              <a:rPr lang="en-US" dirty="0" err="1" smtClean="0"/>
              <a:t>makefile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6567"/>
            <a:ext cx="8596668" cy="2648475"/>
          </a:xfrm>
        </p:spPr>
        <p:txBody>
          <a:bodyPr>
            <a:noAutofit/>
          </a:bodyPr>
          <a:lstStyle/>
          <a:p>
            <a:r>
              <a:rPr lang="en-US" sz="2400" dirty="0" smtClean="0"/>
              <a:t>A </a:t>
            </a:r>
            <a:r>
              <a:rPr lang="en-US" sz="2400" dirty="0" err="1" smtClean="0"/>
              <a:t>makefile</a:t>
            </a:r>
            <a:r>
              <a:rPr lang="en-US" sz="2400" dirty="0" smtClean="0"/>
              <a:t> is just a plain text file, with these properties:</a:t>
            </a:r>
          </a:p>
          <a:p>
            <a:pPr lvl="1"/>
            <a:r>
              <a:rPr lang="en-US" sz="2200" dirty="0" smtClean="0"/>
              <a:t>Its name is (usually) just: </a:t>
            </a:r>
            <a:r>
              <a:rPr lang="en-US" sz="2200" b="1" dirty="0" err="1" smtClean="0">
                <a:solidFill>
                  <a:srgbClr val="00B0F0"/>
                </a:solidFill>
              </a:rPr>
              <a:t>makefile</a:t>
            </a:r>
            <a:endParaRPr lang="en-US" sz="2200" b="1" dirty="0" smtClean="0">
              <a:solidFill>
                <a:srgbClr val="00B0F0"/>
              </a:solidFill>
            </a:endParaRPr>
          </a:p>
          <a:p>
            <a:pPr lvl="1"/>
            <a:r>
              <a:rPr lang="en-US" sz="2200" dirty="0" smtClean="0"/>
              <a:t>It has </a:t>
            </a:r>
            <a:r>
              <a:rPr lang="en-US" sz="2200" b="1" dirty="0" smtClean="0">
                <a:solidFill>
                  <a:srgbClr val="00B0F0"/>
                </a:solidFill>
              </a:rPr>
              <a:t>no extension</a:t>
            </a:r>
            <a:r>
              <a:rPr lang="en-US" sz="2200" dirty="0" smtClean="0"/>
              <a:t>—not makefile.txt, not </a:t>
            </a:r>
            <a:r>
              <a:rPr lang="en-US" sz="2200" dirty="0" err="1" smtClean="0"/>
              <a:t>makefile.make</a:t>
            </a:r>
            <a:r>
              <a:rPr lang="en-US" sz="2200" dirty="0" smtClean="0"/>
              <a:t>, just plain </a:t>
            </a:r>
            <a:r>
              <a:rPr lang="en-US" sz="2200" dirty="0" err="1" smtClean="0"/>
              <a:t>ol</a:t>
            </a:r>
            <a:r>
              <a:rPr lang="en-US" sz="2200" dirty="0" smtClean="0"/>
              <a:t>’ </a:t>
            </a:r>
            <a:r>
              <a:rPr lang="en-US" sz="2200" b="1" dirty="0" err="1">
                <a:solidFill>
                  <a:srgbClr val="00B0F0"/>
                </a:solidFill>
              </a:rPr>
              <a:t>makefile</a:t>
            </a:r>
            <a:endParaRPr lang="en-US" sz="22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5202" y="4911562"/>
            <a:ext cx="4235379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1800" dirty="0"/>
              <a:t>You may have to turn on file extensions in your operating system’s file browser to remove any extension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703194" y="3734267"/>
            <a:ext cx="1999622" cy="1455707"/>
            <a:chOff x="1703194" y="3734267"/>
            <a:chExt cx="1999622" cy="1455707"/>
          </a:xfrm>
        </p:grpSpPr>
        <p:cxnSp>
          <p:nvCxnSpPr>
            <p:cNvPr id="11" name="Straight Arrow Connector 10"/>
            <p:cNvCxnSpPr>
              <a:stCxn id="7" idx="2"/>
            </p:cNvCxnSpPr>
            <p:nvPr/>
          </p:nvCxnSpPr>
          <p:spPr>
            <a:xfrm flipH="1">
              <a:off x="1853921" y="4103599"/>
              <a:ext cx="849084" cy="108637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03194" y="3734267"/>
              <a:ext cx="1999622" cy="36933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/>
                <a:t>This is a </a:t>
              </a:r>
              <a:r>
                <a:rPr lang="en-US" dirty="0" err="1"/>
                <a:t>makefile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34306" y="5701066"/>
            <a:ext cx="5285434" cy="979365"/>
            <a:chOff x="1934306" y="5701066"/>
            <a:chExt cx="5285434" cy="979365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1969477" y="5701066"/>
              <a:ext cx="1215851" cy="61003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934306" y="6311099"/>
              <a:ext cx="5285434" cy="36933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/>
                <a:t>THIS is an impostor, masquerading as a </a:t>
              </a:r>
              <a:r>
                <a:rPr lang="en-US" dirty="0" err="1"/>
                <a:t>makefile</a:t>
              </a:r>
              <a:r>
                <a:rPr lang="en-US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57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inside a </a:t>
            </a:r>
            <a:r>
              <a:rPr lang="en-US" dirty="0" err="1" smtClean="0"/>
              <a:t>makefile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5439"/>
            <a:ext cx="9108801" cy="1883873"/>
          </a:xfrm>
        </p:spPr>
        <p:txBody>
          <a:bodyPr>
            <a:noAutofit/>
          </a:bodyPr>
          <a:lstStyle/>
          <a:p>
            <a:r>
              <a:rPr lang="en-US" sz="2000" dirty="0"/>
              <a:t>It contains one or more </a:t>
            </a:r>
            <a:r>
              <a:rPr lang="en-US" sz="2000" b="1" dirty="0">
                <a:solidFill>
                  <a:srgbClr val="00B0F0"/>
                </a:solidFill>
              </a:rPr>
              <a:t>rules</a:t>
            </a:r>
            <a:r>
              <a:rPr lang="en-US" sz="2000" dirty="0"/>
              <a:t> that each contain a set of </a:t>
            </a:r>
            <a:r>
              <a:rPr lang="en-US" sz="2000" dirty="0" smtClean="0"/>
              <a:t>instructions</a:t>
            </a:r>
          </a:p>
          <a:p>
            <a:r>
              <a:rPr lang="en-US" sz="2000" dirty="0" smtClean="0"/>
              <a:t>The first rule is executed by default, if nothing else is specified</a:t>
            </a:r>
          </a:p>
          <a:p>
            <a:r>
              <a:rPr lang="en-US" sz="2000" dirty="0" smtClean="0"/>
              <a:t>Rules can be named anything you want</a:t>
            </a:r>
          </a:p>
          <a:p>
            <a:r>
              <a:rPr lang="en-US" sz="2000" dirty="0" smtClean="0"/>
              <a:t>Code underneath a rule must be indented with a TAB (spaces will generate errors!)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99" y="3524036"/>
            <a:ext cx="5582827" cy="31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3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“run” a </a:t>
            </a:r>
            <a:r>
              <a:rPr lang="en-US" dirty="0" err="1" smtClean="0"/>
              <a:t>makefile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18946"/>
            <a:ext cx="9195171" cy="136638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From a command-line interface, navigate to a folder containing a </a:t>
            </a:r>
            <a:r>
              <a:rPr lang="en-US" sz="2000" dirty="0" err="1" smtClean="0"/>
              <a:t>makefile</a:t>
            </a:r>
            <a:endParaRPr lang="en-US" sz="2000" dirty="0" smtClean="0"/>
          </a:p>
          <a:p>
            <a:r>
              <a:rPr lang="en-US" sz="2000" dirty="0" smtClean="0"/>
              <a:t>Run a “make” program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03" y="2878489"/>
            <a:ext cx="6548871" cy="3311296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586695" y="3240594"/>
            <a:ext cx="5335674" cy="2743200"/>
            <a:chOff x="6631913" y="3974123"/>
            <a:chExt cx="5335674" cy="2743200"/>
          </a:xfrm>
        </p:grpSpPr>
        <p:sp>
          <p:nvSpPr>
            <p:cNvPr id="6" name="TextBox 5"/>
            <p:cNvSpPr txBox="1"/>
            <p:nvPr/>
          </p:nvSpPr>
          <p:spPr>
            <a:xfrm>
              <a:off x="8320036" y="3974123"/>
              <a:ext cx="3647551" cy="230832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Both of these commands will </a:t>
              </a:r>
              <a:r>
                <a:rPr lang="en-US" dirty="0" smtClean="0"/>
                <a:t>do the </a:t>
              </a:r>
              <a:r>
                <a:rPr lang="en-US" dirty="0"/>
                <a:t>same thing:</a:t>
              </a:r>
            </a:p>
            <a:p>
              <a:endParaRPr lang="en-US" dirty="0"/>
            </a:p>
            <a:p>
              <a:r>
                <a:rPr lang="en-US" dirty="0" smtClean="0"/>
                <a:t>1. Search </a:t>
              </a:r>
              <a:r>
                <a:rPr lang="en-US" dirty="0"/>
                <a:t>the current directory for </a:t>
              </a:r>
              <a:r>
                <a:rPr lang="en-US" dirty="0" smtClean="0"/>
                <a:t>a </a:t>
              </a:r>
              <a:r>
                <a:rPr lang="en-US" dirty="0"/>
                <a:t>file named “</a:t>
              </a:r>
              <a:r>
                <a:rPr lang="en-US" dirty="0" err="1"/>
                <a:t>makefile</a:t>
              </a:r>
              <a:r>
                <a:rPr lang="en-US" dirty="0"/>
                <a:t>”</a:t>
              </a:r>
            </a:p>
            <a:p>
              <a:endParaRPr lang="en-US" dirty="0"/>
            </a:p>
            <a:p>
              <a:r>
                <a:rPr lang="en-US" dirty="0" smtClean="0"/>
                <a:t>2. Open </a:t>
              </a:r>
              <a:r>
                <a:rPr lang="en-US" dirty="0"/>
                <a:t>it, read it, execute the instructions </a:t>
              </a: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6787662" y="5128285"/>
              <a:ext cx="1532374" cy="49376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1"/>
            </p:cNvCxnSpPr>
            <p:nvPr/>
          </p:nvCxnSpPr>
          <p:spPr>
            <a:xfrm flipH="1">
              <a:off x="6631913" y="5128285"/>
              <a:ext cx="1688123" cy="158903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995139" y="5729235"/>
            <a:ext cx="3962400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What’s up with the different names?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1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“make”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3294"/>
            <a:ext cx="8596668" cy="1316140"/>
          </a:xfrm>
        </p:spPr>
        <p:txBody>
          <a:bodyPr>
            <a:noAutofit/>
          </a:bodyPr>
          <a:lstStyle/>
          <a:p>
            <a:r>
              <a:rPr lang="en-US" sz="2400" dirty="0" smtClean="0"/>
              <a:t>A program to open and read a </a:t>
            </a:r>
            <a:r>
              <a:rPr lang="en-US" sz="2400" dirty="0" err="1" smtClean="0"/>
              <a:t>makefile</a:t>
            </a:r>
            <a:r>
              <a:rPr lang="en-US" sz="2400" dirty="0" smtClean="0"/>
              <a:t>, and then execute the instructions contained within</a:t>
            </a:r>
          </a:p>
          <a:p>
            <a:r>
              <a:rPr lang="en-US" sz="2400" dirty="0" smtClean="0"/>
              <a:t>There are many that do similar things (like compilers!)</a:t>
            </a:r>
          </a:p>
          <a:p>
            <a:r>
              <a:rPr lang="en-US" sz="2400" dirty="0" smtClean="0"/>
              <a:t>It’s often called </a:t>
            </a:r>
            <a:r>
              <a:rPr lang="en-US" sz="2400" b="1" dirty="0" smtClean="0">
                <a:solidFill>
                  <a:srgbClr val="00B0F0"/>
                </a:solidFill>
              </a:rPr>
              <a:t>make</a:t>
            </a:r>
            <a:r>
              <a:rPr lang="en-US" sz="2400" dirty="0"/>
              <a:t> </a:t>
            </a:r>
            <a:r>
              <a:rPr lang="en-US" sz="2400" dirty="0" smtClean="0"/>
              <a:t>(generally) but you may encounter:</a:t>
            </a:r>
            <a:r>
              <a:rPr lang="en-US" sz="2400" b="1" dirty="0" smtClean="0">
                <a:solidFill>
                  <a:srgbClr val="00B0F0"/>
                </a:solidFill>
              </a:rPr>
              <a:t/>
            </a:r>
            <a:br>
              <a:rPr lang="en-US" sz="2400" b="1" dirty="0" smtClean="0">
                <a:solidFill>
                  <a:srgbClr val="00B0F0"/>
                </a:solidFill>
              </a:rPr>
            </a:b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5348" y="4140424"/>
            <a:ext cx="75278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make		</a:t>
            </a:r>
            <a:r>
              <a:rPr lang="en-US" sz="2000" dirty="0" smtClean="0"/>
              <a:t>– </a:t>
            </a:r>
            <a:r>
              <a:rPr lang="en-US" sz="2000" dirty="0"/>
              <a:t>The “standard” version, used by GCC</a:t>
            </a:r>
          </a:p>
          <a:p>
            <a:r>
              <a:rPr lang="en-US" sz="2000" b="1" dirty="0" smtClean="0">
                <a:solidFill>
                  <a:srgbClr val="00B0F0"/>
                </a:solidFill>
              </a:rPr>
              <a:t>mingw32-make</a:t>
            </a:r>
            <a:r>
              <a:rPr lang="en-US" sz="2000" dirty="0" smtClean="0"/>
              <a:t>	– </a:t>
            </a:r>
            <a:r>
              <a:rPr lang="en-US" sz="2000" dirty="0"/>
              <a:t>make equivalent for GCC on Windows</a:t>
            </a:r>
            <a:r>
              <a:rPr lang="en-US" sz="2000" b="1" dirty="0">
                <a:solidFill>
                  <a:srgbClr val="00B0F0"/>
                </a:solidFill>
              </a:rPr>
              <a:t/>
            </a:r>
            <a:br>
              <a:rPr lang="en-US" sz="2000" b="1" dirty="0">
                <a:solidFill>
                  <a:srgbClr val="00B0F0"/>
                </a:solidFill>
              </a:rPr>
            </a:br>
            <a:r>
              <a:rPr lang="en-US" sz="2000" b="1" dirty="0" err="1">
                <a:solidFill>
                  <a:srgbClr val="00B0F0"/>
                </a:solidFill>
              </a:rPr>
              <a:t>CMake</a:t>
            </a:r>
            <a:r>
              <a:rPr lang="en-US" sz="2000" dirty="0"/>
              <a:t> 		</a:t>
            </a:r>
            <a:r>
              <a:rPr lang="en-US" sz="2000" dirty="0" smtClean="0"/>
              <a:t>– </a:t>
            </a:r>
            <a:r>
              <a:rPr lang="en-US" sz="2000" dirty="0"/>
              <a:t>a different, but similar tool (used by </a:t>
            </a:r>
            <a:r>
              <a:rPr lang="en-US" sz="2000" dirty="0" err="1"/>
              <a:t>CLion</a:t>
            </a:r>
            <a:r>
              <a:rPr lang="en-US" sz="2000" dirty="0"/>
              <a:t>)</a:t>
            </a:r>
            <a:r>
              <a:rPr lang="en-US" sz="2000" b="1" dirty="0">
                <a:solidFill>
                  <a:srgbClr val="00B0F0"/>
                </a:solidFill>
              </a:rPr>
              <a:t/>
            </a:r>
            <a:br>
              <a:rPr lang="en-US" sz="2000" b="1" dirty="0">
                <a:solidFill>
                  <a:srgbClr val="00B0F0"/>
                </a:solidFill>
              </a:rPr>
            </a:br>
            <a:r>
              <a:rPr lang="en-US" sz="2000" b="1" dirty="0" err="1">
                <a:solidFill>
                  <a:srgbClr val="00B0F0"/>
                </a:solidFill>
              </a:rPr>
              <a:t>nmake</a:t>
            </a:r>
            <a:r>
              <a:rPr lang="en-US" sz="2000" dirty="0"/>
              <a:t> 		</a:t>
            </a:r>
            <a:r>
              <a:rPr lang="en-US" sz="2000" dirty="0" smtClean="0"/>
              <a:t>– </a:t>
            </a:r>
            <a:r>
              <a:rPr lang="en-US" sz="2000" dirty="0"/>
              <a:t>a version for Microsoft’s compiler</a:t>
            </a:r>
          </a:p>
        </p:txBody>
      </p:sp>
    </p:spTree>
    <p:extLst>
      <p:ext uri="{BB962C8B-B14F-4D97-AF65-F5344CB8AC3E}">
        <p14:creationId xmlns:p14="http://schemas.microsoft.com/office/powerpoint/2010/main" val="97429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4663"/>
          </a:xfrm>
        </p:spPr>
        <p:txBody>
          <a:bodyPr/>
          <a:lstStyle/>
          <a:p>
            <a:r>
              <a:rPr lang="en-US" dirty="0" smtClean="0"/>
              <a:t>Command Line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991" y="1666812"/>
            <a:ext cx="6385350" cy="51538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List may vary based on OS and/or compiler</a:t>
            </a:r>
          </a:p>
          <a:p>
            <a:r>
              <a:rPr lang="en-US" sz="2400" dirty="0" smtClean="0"/>
              <a:t>Command Prompt</a:t>
            </a:r>
          </a:p>
          <a:p>
            <a:endParaRPr lang="en-US" sz="2400" dirty="0" smtClean="0"/>
          </a:p>
          <a:p>
            <a:r>
              <a:rPr lang="en-US" sz="2400" dirty="0" smtClean="0"/>
              <a:t>PowerShell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CMD (if you have </a:t>
            </a:r>
            <a:r>
              <a:rPr lang="en-US" sz="2400" dirty="0" err="1" smtClean="0"/>
              <a:t>Git</a:t>
            </a:r>
            <a:r>
              <a:rPr lang="en-US" sz="2400" dirty="0" smtClean="0"/>
              <a:t> Installed)</a:t>
            </a:r>
          </a:p>
          <a:p>
            <a:endParaRPr lang="en-US" sz="2400" dirty="0" smtClean="0"/>
          </a:p>
          <a:p>
            <a:r>
              <a:rPr lang="en-US" sz="2400" dirty="0" smtClean="0"/>
              <a:t>Terminal, Bash, etc…</a:t>
            </a:r>
          </a:p>
          <a:p>
            <a:r>
              <a:rPr lang="en-US" sz="2400" dirty="0" smtClean="0"/>
              <a:t>They all serve the same purpose:</a:t>
            </a:r>
            <a:br>
              <a:rPr lang="en-US" sz="2400" dirty="0" smtClean="0"/>
            </a:br>
            <a:r>
              <a:rPr lang="en-US" sz="2400" dirty="0" smtClean="0"/>
              <a:t>Let you communicate with the operating system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341" y="2327117"/>
            <a:ext cx="5202915" cy="1660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341" y="986027"/>
            <a:ext cx="4152900" cy="1114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341" y="4212410"/>
            <a:ext cx="4686300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3341" y="5868206"/>
            <a:ext cx="3200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8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make program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34994" y="2025797"/>
            <a:ext cx="1862716" cy="1632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“make” program reads file, executes instructions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7587" y="2209179"/>
            <a:ext cx="2170445" cy="1245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Build program</a:t>
            </a:r>
            <a:br>
              <a:rPr lang="en-US" dirty="0" smtClean="0"/>
            </a:br>
            <a:r>
              <a:rPr lang="en-US" dirty="0" smtClean="0"/>
              <a:t>Create folders</a:t>
            </a:r>
            <a:br>
              <a:rPr lang="en-US" dirty="0" smtClean="0"/>
            </a:br>
            <a:r>
              <a:rPr lang="en-US" dirty="0" smtClean="0"/>
              <a:t>Copy files</a:t>
            </a:r>
            <a:br>
              <a:rPr lang="en-US" dirty="0" smtClean="0"/>
            </a:br>
            <a:r>
              <a:rPr lang="en-US" dirty="0" smtClean="0"/>
              <a:t>etc…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708033" y="2720388"/>
            <a:ext cx="2226962" cy="265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53733" y="1869057"/>
            <a:ext cx="1935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IDE runs “make” or user does, from CLI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963319" y="2136327"/>
            <a:ext cx="2396532" cy="139169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depends on instructions in the </a:t>
            </a:r>
            <a:r>
              <a:rPr lang="en-US" dirty="0" err="1" smtClean="0"/>
              <a:t>makefile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7587" y="1869057"/>
            <a:ext cx="2170445" cy="3401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lt1"/>
                </a:solidFill>
              </a:rPr>
              <a:t>makefile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797710" y="2720388"/>
            <a:ext cx="1165609" cy="265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26593" y="4030078"/>
            <a:ext cx="5156690" cy="646331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Simple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makefile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with 1 or 2 lines of commands?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&gt; make</a:t>
            </a:r>
          </a:p>
        </p:txBody>
      </p:sp>
      <p:sp>
        <p:nvSpPr>
          <p:cNvPr id="7" name="Rectangle 6"/>
          <p:cNvSpPr/>
          <p:nvPr/>
        </p:nvSpPr>
        <p:spPr>
          <a:xfrm>
            <a:off x="5526593" y="4907072"/>
            <a:ext cx="6377564" cy="646331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Enormously complex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makefile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with hundreds of commands?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&gt;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make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369" y="4114331"/>
            <a:ext cx="5034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process for a user to execute all of the instructions is simple:</a:t>
            </a:r>
          </a:p>
          <a:p>
            <a:endParaRPr lang="en-US" sz="2000" dirty="0"/>
          </a:p>
          <a:p>
            <a:r>
              <a:rPr lang="en-US" sz="2000" dirty="0"/>
              <a:t>Just type the name of the make </a:t>
            </a:r>
            <a:r>
              <a:rPr lang="en-US" sz="2000" dirty="0" smtClean="0"/>
              <a:t>program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7351" y="5893448"/>
            <a:ext cx="4697603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err="1" smtClean="0"/>
              <a:t>Makefiles</a:t>
            </a:r>
            <a:r>
              <a:rPr lang="en-US" dirty="0" smtClean="0"/>
              <a:t> allow for a layer of abstraction between the user and the actual commands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16357" y="5893448"/>
            <a:ext cx="4697603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Similar to programming something in a class, and hiding it behind a function!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86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10" grpId="0"/>
      <p:bldP spid="19" grpId="0" animBg="1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09" y="1098214"/>
            <a:ext cx="7819858" cy="52930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09" y="90836"/>
            <a:ext cx="8596668" cy="661639"/>
          </a:xfrm>
        </p:spPr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 can be quite complex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49376" y="1789709"/>
            <a:ext cx="3958683" cy="224676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2800" dirty="0"/>
              <a:t>A </a:t>
            </a:r>
            <a:r>
              <a:rPr lang="en-US" sz="2800" dirty="0" err="1"/>
              <a:t>makefile</a:t>
            </a:r>
            <a:r>
              <a:rPr lang="en-US" sz="2800" dirty="0"/>
              <a:t> can have conditions, options based on OS, directory locations, command-line arguments, etc…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49376" y="4398048"/>
            <a:ext cx="3958683" cy="138499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2800" dirty="0"/>
              <a:t>It’s a very versatile system – but a bit of a bear to get into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66587" y="4587620"/>
            <a:ext cx="3103101" cy="138499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2800" dirty="0" smtClean="0"/>
              <a:t>IDEs </a:t>
            </a:r>
            <a:r>
              <a:rPr lang="en-US" sz="2800" dirty="0"/>
              <a:t>use some form of “make” under the hood</a:t>
            </a:r>
          </a:p>
        </p:txBody>
      </p:sp>
    </p:spTree>
    <p:extLst>
      <p:ext uri="{BB962C8B-B14F-4D97-AF65-F5344CB8AC3E}">
        <p14:creationId xmlns:p14="http://schemas.microsoft.com/office/powerpoint/2010/main" val="24942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2900"/>
            <a:ext cx="8596668" cy="714375"/>
          </a:xfrm>
        </p:spPr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6501"/>
            <a:ext cx="8596668" cy="1336674"/>
          </a:xfrm>
        </p:spPr>
        <p:txBody>
          <a:bodyPr>
            <a:noAutofit/>
          </a:bodyPr>
          <a:lstStyle/>
          <a:p>
            <a:r>
              <a:rPr lang="en-US" sz="2400" dirty="0" smtClean="0"/>
              <a:t>Executing commands via command line can be aided by passing arguments to the executable</a:t>
            </a:r>
          </a:p>
          <a:p>
            <a:r>
              <a:rPr lang="en-US" sz="2400" dirty="0" smtClean="0"/>
              <a:t>Just like arguments to a function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77334" y="2543175"/>
            <a:ext cx="96287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Normal main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defTabSz="45720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defTabSz="45720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457200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main() with command-line arguments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**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defTabSz="45720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476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Command-line arguments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627393"/>
            <a:ext cx="89048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**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45720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250" y="1483398"/>
            <a:ext cx="4586817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b="1" dirty="0" err="1">
                <a:solidFill>
                  <a:srgbClr val="FFC000"/>
                </a:solidFill>
              </a:rPr>
              <a:t>argc</a:t>
            </a:r>
            <a:r>
              <a:rPr lang="en-US" dirty="0"/>
              <a:t> – How many arguments are there</a:t>
            </a:r>
          </a:p>
          <a:p>
            <a:r>
              <a:rPr lang="en-US" dirty="0"/>
              <a:t>There will always be at least one—the name of the program itself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09044" y="1483398"/>
            <a:ext cx="4111704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b="1" dirty="0" err="1">
                <a:solidFill>
                  <a:srgbClr val="FFC000"/>
                </a:solidFill>
              </a:rPr>
              <a:t>argv</a:t>
            </a:r>
            <a:r>
              <a:rPr lang="en-US" dirty="0"/>
              <a:t> – An array of char * (strings), each of the arguments passed to the program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7334" y="4443275"/>
            <a:ext cx="89048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Alternately…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8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45720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476500" y="3162300"/>
            <a:ext cx="16954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52335" y="3162300"/>
            <a:ext cx="205494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09044" y="3535334"/>
            <a:ext cx="5198925" cy="13234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/>
            </a:lvl1pPr>
          </a:lstStyle>
          <a:p>
            <a:pPr algn="l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** vs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*[], same thing. An array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of character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pointers, an array of character arrays—an array of strings.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88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1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28750"/>
            <a:ext cx="7753350" cy="157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505200"/>
            <a:ext cx="5191125" cy="628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333" y="4638675"/>
            <a:ext cx="8685741" cy="40011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000" dirty="0"/>
              <a:t>The first argument (</a:t>
            </a:r>
            <a:r>
              <a:rPr lang="en-US" sz="2000" dirty="0" err="1"/>
              <a:t>argv</a:t>
            </a:r>
            <a:r>
              <a:rPr lang="en-US" sz="2000" dirty="0"/>
              <a:t>[0]) should always be the name of the program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510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4325"/>
            <a:ext cx="8596668" cy="819150"/>
          </a:xfrm>
        </p:spPr>
        <p:txBody>
          <a:bodyPr/>
          <a:lstStyle/>
          <a:p>
            <a:r>
              <a:rPr lang="en-US" dirty="0" smtClean="0"/>
              <a:t>Using arguments in your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8259" y="1314450"/>
            <a:ext cx="978111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1)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if there is more than just the executable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name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defTabSz="457200"/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Print out all the arguments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"Argument: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457200"/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2)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DoSomethingWithArgument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Use the "first" argument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"Invalid 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arg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count! Usage is: program &lt;argument1&gt;"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pPr defTabSz="457200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457200"/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257800" y="2326689"/>
            <a:ext cx="5381625" cy="708928"/>
            <a:chOff x="5257800" y="2326689"/>
            <a:chExt cx="5381625" cy="708928"/>
          </a:xfrm>
        </p:grpSpPr>
        <p:sp>
          <p:nvSpPr>
            <p:cNvPr id="8" name="TextBox 7"/>
            <p:cNvSpPr txBox="1"/>
            <p:nvPr/>
          </p:nvSpPr>
          <p:spPr>
            <a:xfrm>
              <a:off x="6591300" y="2326689"/>
              <a:ext cx="4048125" cy="64633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We can start at 1, we probably don’t need the name of the executable</a:t>
              </a:r>
              <a:endParaRPr lang="en-US" dirty="0"/>
            </a:p>
          </p:txBody>
        </p:sp>
        <p:sp>
          <p:nvSpPr>
            <p:cNvPr id="9" name="Left Arrow 8"/>
            <p:cNvSpPr/>
            <p:nvPr/>
          </p:nvSpPr>
          <p:spPr>
            <a:xfrm>
              <a:off x="5257800" y="2740342"/>
              <a:ext cx="1333500" cy="29527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81300" y="3424773"/>
            <a:ext cx="5619750" cy="670828"/>
            <a:chOff x="5257800" y="2364789"/>
            <a:chExt cx="5619750" cy="670828"/>
          </a:xfrm>
        </p:grpSpPr>
        <p:sp>
          <p:nvSpPr>
            <p:cNvPr id="12" name="TextBox 11"/>
            <p:cNvSpPr txBox="1"/>
            <p:nvPr/>
          </p:nvSpPr>
          <p:spPr>
            <a:xfrm>
              <a:off x="6591300" y="2364789"/>
              <a:ext cx="4286250" cy="64633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You may check for specific numbers of arguments, depending on your program</a:t>
              </a:r>
              <a:endParaRPr lang="en-US" dirty="0"/>
            </a:p>
          </p:txBody>
        </p:sp>
        <p:sp>
          <p:nvSpPr>
            <p:cNvPr id="13" name="Left Arrow 12"/>
            <p:cNvSpPr/>
            <p:nvPr/>
          </p:nvSpPr>
          <p:spPr>
            <a:xfrm>
              <a:off x="5257800" y="2740342"/>
              <a:ext cx="1333500" cy="29527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410929" y="5109429"/>
            <a:ext cx="5161571" cy="1156592"/>
            <a:chOff x="6129787" y="1854528"/>
            <a:chExt cx="5161571" cy="1156592"/>
          </a:xfrm>
        </p:grpSpPr>
        <p:sp>
          <p:nvSpPr>
            <p:cNvPr id="15" name="TextBox 14"/>
            <p:cNvSpPr txBox="1"/>
            <p:nvPr/>
          </p:nvSpPr>
          <p:spPr>
            <a:xfrm>
              <a:off x="6591300" y="2364789"/>
              <a:ext cx="4700058" cy="64633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A program might require arguments—no arguments, no working program</a:t>
              </a:r>
              <a:endParaRPr lang="en-US" dirty="0"/>
            </a:p>
          </p:txBody>
        </p:sp>
        <p:sp>
          <p:nvSpPr>
            <p:cNvPr id="16" name="Left Arrow 15"/>
            <p:cNvSpPr/>
            <p:nvPr/>
          </p:nvSpPr>
          <p:spPr>
            <a:xfrm rot="3097832">
              <a:off x="5857651" y="2126664"/>
              <a:ext cx="839547" cy="29527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724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698"/>
          </a:xfrm>
        </p:spPr>
        <p:txBody>
          <a:bodyPr/>
          <a:lstStyle/>
          <a:p>
            <a:r>
              <a:rPr lang="en-US" dirty="0" smtClean="0"/>
              <a:t>Why work in the command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72323"/>
            <a:ext cx="9191495" cy="44690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Some things can be faster using it (especially with practice)</a:t>
            </a:r>
          </a:p>
          <a:p>
            <a:r>
              <a:rPr lang="en-US" sz="2800" dirty="0" smtClean="0"/>
              <a:t>For writing smaller bits of code, a text editor and command-line compiling can be faster than an IDE</a:t>
            </a:r>
          </a:p>
          <a:p>
            <a:r>
              <a:rPr lang="en-US" sz="2800" dirty="0" smtClean="0"/>
              <a:t>Some aspects of development require it (make files)</a:t>
            </a:r>
          </a:p>
          <a:p>
            <a:r>
              <a:rPr lang="en-US" sz="2800" dirty="0" smtClean="0"/>
              <a:t>You may develop a personal preference for it</a:t>
            </a:r>
          </a:p>
          <a:p>
            <a:pPr lvl="1"/>
            <a:r>
              <a:rPr lang="en-US" sz="2600" dirty="0" smtClean="0"/>
              <a:t>…or you may hate it</a:t>
            </a:r>
          </a:p>
          <a:p>
            <a:pPr lvl="1"/>
            <a:r>
              <a:rPr lang="en-US" sz="2600" dirty="0" smtClean="0"/>
              <a:t>Regardless, you should be </a:t>
            </a:r>
            <a:r>
              <a:rPr lang="en-US" sz="2600" b="1" dirty="0" smtClean="0"/>
              <a:t>familiar</a:t>
            </a:r>
            <a:r>
              <a:rPr lang="en-US" sz="2600" dirty="0" smtClean="0"/>
              <a:t> with it</a:t>
            </a:r>
          </a:p>
          <a:p>
            <a:pPr lvl="1"/>
            <a:r>
              <a:rPr lang="en-US" sz="2600" dirty="0" smtClean="0"/>
              <a:t>If you do have to use it, it shouldn’t be scary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135" y="4425535"/>
            <a:ext cx="3776970" cy="1200329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/>
            </a:lvl1pPr>
          </a:lstStyle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Understanding something, being </a:t>
            </a:r>
            <a:r>
              <a:rPr lang="en-US" sz="2400" b="1" dirty="0" smtClean="0">
                <a:solidFill>
                  <a:srgbClr val="FFC000"/>
                </a:solidFill>
              </a:rPr>
              <a:t>proficient</a:t>
            </a:r>
            <a:r>
              <a:rPr lang="en-US" sz="2400" dirty="0" smtClean="0">
                <a:solidFill>
                  <a:schemeClr val="bg1"/>
                </a:solidFill>
              </a:rPr>
              <a:t> at something…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76516" y="5848889"/>
            <a:ext cx="3301183" cy="83099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/>
            </a:lvl1pPr>
          </a:lstStyle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Is NOT the same as </a:t>
            </a:r>
            <a:r>
              <a:rPr lang="en-US" sz="2400" b="1" dirty="0" smtClean="0">
                <a:solidFill>
                  <a:srgbClr val="FFC000"/>
                </a:solidFill>
              </a:rPr>
              <a:t>liking</a:t>
            </a:r>
            <a:r>
              <a:rPr lang="en-US" sz="2400" dirty="0" smtClean="0">
                <a:solidFill>
                  <a:schemeClr val="bg1"/>
                </a:solidFill>
              </a:rPr>
              <a:t> that thing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96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3705"/>
            <a:ext cx="8596668" cy="716782"/>
          </a:xfrm>
        </p:spPr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88801"/>
            <a:ext cx="9406187" cy="3880773"/>
          </a:xfrm>
        </p:spPr>
        <p:txBody>
          <a:bodyPr>
            <a:noAutofit/>
          </a:bodyPr>
          <a:lstStyle/>
          <a:p>
            <a:r>
              <a:rPr lang="en-US" sz="2000" dirty="0" smtClean="0"/>
              <a:t>Building code with a command-line interface is just another option</a:t>
            </a:r>
          </a:p>
          <a:p>
            <a:r>
              <a:rPr lang="en-US" sz="2000" dirty="0" smtClean="0"/>
              <a:t>In some cases it </a:t>
            </a:r>
            <a:r>
              <a:rPr lang="en-US" sz="2000" b="1" dirty="0" smtClean="0"/>
              <a:t>might</a:t>
            </a:r>
            <a:r>
              <a:rPr lang="en-US" sz="2000" dirty="0" smtClean="0"/>
              <a:t> be faster than using an IDE</a:t>
            </a:r>
          </a:p>
          <a:p>
            <a:r>
              <a:rPr lang="en-US" sz="2000" dirty="0" smtClean="0"/>
              <a:t>Some processes may require it, or you may prefer it</a:t>
            </a:r>
          </a:p>
          <a:p>
            <a:r>
              <a:rPr lang="en-US" sz="2000" dirty="0" smtClean="0"/>
              <a:t>An IDE is really just shell around a compiler—command-line compiling bypasses the “middle man” that is the IDE</a:t>
            </a:r>
          </a:p>
          <a:p>
            <a:r>
              <a:rPr lang="en-US" sz="2000" dirty="0" smtClean="0"/>
              <a:t>You may have to learn a lot of options that are typically “done for you” in your IDE—but this can lead to a lot of power and flexibility</a:t>
            </a:r>
          </a:p>
          <a:p>
            <a:r>
              <a:rPr lang="en-US" sz="2000" dirty="0" smtClean="0"/>
              <a:t>Command-line arguments can be passed to a program as a way of customizing how a program gets used</a:t>
            </a:r>
          </a:p>
          <a:p>
            <a:pPr lvl="1"/>
            <a:r>
              <a:rPr lang="en-US" sz="1800" dirty="0" smtClean="0"/>
              <a:t>They require making a change to the signature of main()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8555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5415"/>
            <a:ext cx="8596668" cy="5076255"/>
          </a:xfrm>
        </p:spPr>
        <p:txBody>
          <a:bodyPr>
            <a:noAutofit/>
          </a:bodyPr>
          <a:lstStyle/>
          <a:p>
            <a:r>
              <a:rPr lang="en-US" sz="2600" dirty="0" smtClean="0"/>
              <a:t>In Windows, Start-&gt;Run “</a:t>
            </a:r>
            <a:r>
              <a:rPr lang="en-US" sz="2600" dirty="0" err="1" smtClean="0"/>
              <a:t>cmd</a:t>
            </a:r>
            <a:r>
              <a:rPr lang="en-US" sz="2600" dirty="0" smtClean="0"/>
              <a:t>” to bring up the terminal window</a:t>
            </a:r>
          </a:p>
          <a:p>
            <a:r>
              <a:rPr lang="en-US" sz="2600" dirty="0" smtClean="0"/>
              <a:t>OR, if you have Visual Studio, you would want to use the “Developer Command Prompt for Visual Studio &lt;version number&gt;”</a:t>
            </a:r>
          </a:p>
          <a:p>
            <a:pPr lvl="1"/>
            <a:r>
              <a:rPr lang="en-US" sz="2400" dirty="0" smtClean="0"/>
              <a:t>Why? It sets up various environment variables to find the location of the compiler and other commands</a:t>
            </a:r>
          </a:p>
          <a:p>
            <a:pPr lvl="1"/>
            <a:r>
              <a:rPr lang="en-US" sz="2400" dirty="0" smtClean="0"/>
              <a:t>And then resets those variables when the terminal window is closed</a:t>
            </a:r>
          </a:p>
          <a:p>
            <a:r>
              <a:rPr lang="en-US" sz="2600" dirty="0" smtClean="0"/>
              <a:t>OR, whatever you might prefer to use</a:t>
            </a:r>
            <a:endParaRPr lang="en-US" sz="2600" dirty="0"/>
          </a:p>
          <a:p>
            <a:r>
              <a:rPr lang="en-US" sz="2600" dirty="0" smtClean="0"/>
              <a:t>In other operating systems? Google is your friend. </a:t>
            </a:r>
            <a:r>
              <a:rPr lang="en-US" sz="2600" dirty="0" smtClean="0">
                <a:sym typeface="Wingdings" panose="05000000000000000000" pitchFamily="2" charset="2"/>
              </a:rPr>
              <a:t></a:t>
            </a:r>
            <a:endParaRPr lang="en-US" sz="2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025" y="1930400"/>
            <a:ext cx="32289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5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698"/>
          </a:xfrm>
        </p:spPr>
        <p:txBody>
          <a:bodyPr/>
          <a:lstStyle/>
          <a:p>
            <a:r>
              <a:rPr lang="en-US" dirty="0" smtClean="0"/>
              <a:t>Or…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68" y="4061600"/>
            <a:ext cx="3790950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059" y="5355723"/>
            <a:ext cx="7003017" cy="13914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368" y="1595902"/>
            <a:ext cx="8448675" cy="2105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35317" y="4361676"/>
            <a:ext cx="2539689" cy="40011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Type </a:t>
            </a:r>
            <a:r>
              <a:rPr lang="en-US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cmd</a:t>
            </a:r>
            <a:r>
              <a:rPr lang="en-US" dirty="0"/>
              <a:t> + &lt;enter&gt;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99459" y="4906842"/>
            <a:ext cx="3008027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1800" dirty="0" smtClean="0"/>
              <a:t>Opens </a:t>
            </a:r>
            <a:r>
              <a:rPr lang="en-US" sz="1800" dirty="0"/>
              <a:t>a command prompt </a:t>
            </a:r>
            <a:r>
              <a:rPr lang="en-US" sz="1800" dirty="0" smtClean="0"/>
              <a:t>set to that </a:t>
            </a:r>
            <a:r>
              <a:rPr lang="en-US" sz="1800" dirty="0"/>
              <a:t>directory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014695" y="815106"/>
            <a:ext cx="7496070" cy="1797465"/>
            <a:chOff x="2014695" y="815106"/>
            <a:chExt cx="7496070" cy="1797465"/>
          </a:xfrm>
        </p:grpSpPr>
        <p:sp>
          <p:nvSpPr>
            <p:cNvPr id="3" name="Rounded Rectangle 2"/>
            <p:cNvSpPr/>
            <p:nvPr/>
          </p:nvSpPr>
          <p:spPr>
            <a:xfrm>
              <a:off x="2014695" y="2165420"/>
              <a:ext cx="7496070" cy="447151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5762730" y="1522992"/>
              <a:ext cx="435318" cy="6424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239043" y="815106"/>
              <a:ext cx="1918009" cy="70788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1. Click the address bar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400611" y="5850142"/>
            <a:ext cx="4600471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1800" dirty="0" smtClean="0"/>
              <a:t>Faster than typing:</a:t>
            </a:r>
          </a:p>
          <a:p>
            <a:r>
              <a:rPr lang="en-US" sz="1800" dirty="0" smtClean="0">
                <a:latin typeface="Consolas" panose="020B0609020204030204" pitchFamily="49" charset="0"/>
              </a:rPr>
              <a:t>cd C:/Users/Fox/Documents/Code/etc…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44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/>
          <a:lstStyle/>
          <a:p>
            <a:r>
              <a:rPr lang="en-US" dirty="0" smtClean="0"/>
              <a:t>Basic Command Line… commands…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16567"/>
            <a:ext cx="8856959" cy="452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</a:rPr>
              <a:t>cd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			Change directory. Everyone should know this.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&gt; cd </a:t>
            </a: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c</a:t>
            </a:r>
            <a:r>
              <a:rPr 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:/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&gt; cd c:/Users/Fox/Documents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&gt; cd c:/Users/Fox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&gt; cd Documents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&gt; cd..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90009" y="2698814"/>
            <a:ext cx="3523786" cy="1404835"/>
            <a:chOff x="6166624" y="2698814"/>
            <a:chExt cx="3523786" cy="1404835"/>
          </a:xfrm>
        </p:grpSpPr>
        <p:sp>
          <p:nvSpPr>
            <p:cNvPr id="5" name="TextBox 4"/>
            <p:cNvSpPr txBox="1"/>
            <p:nvPr/>
          </p:nvSpPr>
          <p:spPr>
            <a:xfrm>
              <a:off x="6634976" y="3066804"/>
              <a:ext cx="3055434" cy="92333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1"/>
                  </a:solidFill>
                </a:defRPr>
              </a:lvl1pPr>
            </a:lstStyle>
            <a:p>
              <a:r>
                <a:rPr lang="en-US" sz="1800" dirty="0"/>
                <a:t>Change to a specific directory anywhere on a drive</a:t>
              </a:r>
            </a:p>
          </p:txBody>
        </p:sp>
        <p:sp>
          <p:nvSpPr>
            <p:cNvPr id="8" name="Right Brace 7"/>
            <p:cNvSpPr/>
            <p:nvPr/>
          </p:nvSpPr>
          <p:spPr>
            <a:xfrm>
              <a:off x="6166624" y="2698814"/>
              <a:ext cx="379142" cy="1404835"/>
            </a:xfrm>
            <a:prstGeom prst="rightBrace">
              <a:avLst>
                <a:gd name="adj1" fmla="val 55392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47532" y="4326892"/>
            <a:ext cx="5586760" cy="646331"/>
            <a:chOff x="3546088" y="4304590"/>
            <a:chExt cx="5586760" cy="646331"/>
          </a:xfrm>
        </p:grpSpPr>
        <p:sp>
          <p:nvSpPr>
            <p:cNvPr id="10" name="Left Arrow 9"/>
            <p:cNvSpPr/>
            <p:nvPr/>
          </p:nvSpPr>
          <p:spPr>
            <a:xfrm>
              <a:off x="3546088" y="4382429"/>
              <a:ext cx="1429580" cy="2453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75667" y="4304590"/>
              <a:ext cx="4157181" cy="64633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1"/>
                  </a:solidFill>
                </a:defRPr>
              </a:lvl1pPr>
            </a:lstStyle>
            <a:p>
              <a:r>
                <a:rPr lang="en-US" sz="1800" dirty="0"/>
                <a:t>Change to a </a:t>
              </a:r>
              <a:r>
                <a:rPr lang="en-US" sz="1800" b="1" dirty="0">
                  <a:solidFill>
                    <a:srgbClr val="FFC000"/>
                  </a:solidFill>
                </a:rPr>
                <a:t>local directory</a:t>
              </a:r>
              <a:r>
                <a:rPr lang="en-US" sz="1800" dirty="0"/>
                <a:t> within the current one (users\Fox in this case)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65561" y="5040347"/>
            <a:ext cx="7988298" cy="657046"/>
            <a:chOff x="3546088" y="4382429"/>
            <a:chExt cx="7988298" cy="657046"/>
          </a:xfrm>
        </p:grpSpPr>
        <p:sp>
          <p:nvSpPr>
            <p:cNvPr id="18" name="Left Arrow 17"/>
            <p:cNvSpPr/>
            <p:nvPr/>
          </p:nvSpPr>
          <p:spPr>
            <a:xfrm>
              <a:off x="3546088" y="4382429"/>
              <a:ext cx="1429580" cy="2453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75667" y="4393144"/>
              <a:ext cx="6558719" cy="64633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1"/>
                  </a:solidFill>
                </a:defRPr>
              </a:lvl1pPr>
            </a:lstStyle>
            <a:p>
              <a:r>
                <a:rPr lang="en-US" sz="1800" dirty="0"/>
                <a:t>Move </a:t>
              </a:r>
              <a:r>
                <a:rPr lang="en-US" sz="1800" b="1" dirty="0">
                  <a:solidFill>
                    <a:srgbClr val="FFC000"/>
                  </a:solidFill>
                </a:rPr>
                <a:t>up</a:t>
              </a:r>
              <a:r>
                <a:rPr lang="en-US" sz="1800" dirty="0"/>
                <a:t> one </a:t>
              </a:r>
              <a:r>
                <a:rPr lang="en-US" sz="1800" dirty="0" smtClean="0"/>
                <a:t>directory</a:t>
              </a:r>
            </a:p>
            <a:p>
              <a:r>
                <a:rPr lang="en-US" sz="1800" dirty="0" smtClean="0"/>
                <a:t>From </a:t>
              </a:r>
              <a:r>
                <a:rPr lang="en-US" sz="1800" dirty="0" smtClean="0">
                  <a:latin typeface="Consolas" panose="020B0609020204030204" pitchFamily="49" charset="0"/>
                </a:rPr>
                <a:t>"users/Fox/Documents"</a:t>
              </a:r>
              <a:r>
                <a:rPr lang="en-US" sz="1800" dirty="0" smtClean="0"/>
                <a:t>, </a:t>
              </a:r>
              <a:r>
                <a:rPr lang="en-US" sz="1800" dirty="0"/>
                <a:t>back to </a:t>
              </a:r>
              <a:r>
                <a:rPr lang="en-US" sz="1800" dirty="0" smtClean="0"/>
                <a:t>just </a:t>
              </a:r>
              <a:r>
                <a:rPr lang="en-US" sz="1800" dirty="0" smtClean="0">
                  <a:latin typeface="Consolas" panose="020B0609020204030204" pitchFamily="49" charset="0"/>
                </a:rPr>
                <a:t>"users/Fox"</a:t>
              </a:r>
              <a:endParaRPr lang="en-US" sz="18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335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/>
          <a:lstStyle/>
          <a:p>
            <a:r>
              <a:rPr lang="en-US" dirty="0" smtClean="0"/>
              <a:t>Basic CLI commands – show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16567"/>
            <a:ext cx="9195172" cy="4524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>
                <a:solidFill>
                  <a:srgbClr val="FF0000"/>
                </a:solidFill>
                <a:latin typeface="+mj-lt"/>
              </a:rPr>
              <a:t>dir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		Show the contents of the current directory</a:t>
            </a:r>
            <a:br>
              <a:rPr lang="en-US" sz="2800" dirty="0" smtClean="0">
                <a:solidFill>
                  <a:schemeClr val="tx1"/>
                </a:solidFill>
                <a:latin typeface="+mj-lt"/>
              </a:rPr>
            </a:b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			(on Windows)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</a:rPr>
              <a:t>l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s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			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Same thing, but for Unix-based systems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&gt; cd c:/ExampleFolder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&gt; </a:t>
            </a:r>
            <a:r>
              <a:rPr lang="en-US" sz="2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dir</a:t>
            </a:r>
            <a:endParaRPr lang="en-US" sz="2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234" y="4097049"/>
            <a:ext cx="6189605" cy="261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9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/>
          <a:lstStyle/>
          <a:p>
            <a:r>
              <a:rPr lang="en-US" dirty="0" smtClean="0"/>
              <a:t>Lots and lots of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6567"/>
            <a:ext cx="9526032" cy="4959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>
                <a:solidFill>
                  <a:srgbClr val="FF0000"/>
                </a:solidFill>
                <a:latin typeface="+mj-lt"/>
              </a:rPr>
              <a:t>mkdir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		– Create a directory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  <a:latin typeface="+mj-lt"/>
              </a:rPr>
              <a:t>rmdir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		- Remove a directory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</a:rPr>
              <a:t>copy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x, y	- Copy file x to directory y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</a:rPr>
              <a:t>del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			- delete a file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</a:rPr>
              <a:t>exit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			- exit the command prompt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  <a:latin typeface="+mj-lt"/>
              </a:rPr>
              <a:t>cls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/ 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clear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	- clear the CLI window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And so on… every OS has a list of commands, many unique to that OS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Everyone should know 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cd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sz="2800" b="1" dirty="0" err="1">
                <a:solidFill>
                  <a:srgbClr val="FF0000"/>
                </a:solidFill>
                <a:latin typeface="+mj-lt"/>
              </a:rPr>
              <a:t>dir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/ls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– basic navigation</a:t>
            </a:r>
            <a:endParaRPr lang="en-US" sz="2800" b="1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29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sensitivity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3970"/>
            <a:ext cx="8596668" cy="3880773"/>
          </a:xfrm>
        </p:spPr>
        <p:txBody>
          <a:bodyPr>
            <a:noAutofit/>
          </a:bodyPr>
          <a:lstStyle/>
          <a:p>
            <a:r>
              <a:rPr lang="en-US" sz="2800" dirty="0" smtClean="0"/>
              <a:t>Windows is NOT case sensitive for things like filenames, paths, and CLI commands</a:t>
            </a:r>
          </a:p>
          <a:p>
            <a:pPr lvl="1"/>
            <a:r>
              <a:rPr lang="en-US" sz="2400" dirty="0" err="1" smtClean="0"/>
              <a:t>dir</a:t>
            </a:r>
            <a:r>
              <a:rPr lang="en-US" sz="2400" dirty="0" smtClean="0"/>
              <a:t> == DIR == </a:t>
            </a:r>
            <a:r>
              <a:rPr lang="en-US" sz="2400" dirty="0" err="1" smtClean="0"/>
              <a:t>DiR</a:t>
            </a:r>
            <a:r>
              <a:rPr lang="en-US" sz="2400" dirty="0" smtClean="0"/>
              <a:t> == </a:t>
            </a:r>
            <a:r>
              <a:rPr lang="en-US" sz="2400" dirty="0" err="1" smtClean="0"/>
              <a:t>diR</a:t>
            </a:r>
            <a:r>
              <a:rPr lang="en-US" sz="2400" dirty="0" smtClean="0"/>
              <a:t>, etc…</a:t>
            </a:r>
          </a:p>
          <a:p>
            <a:pPr lvl="1"/>
            <a:r>
              <a:rPr lang="en-US" sz="2400" dirty="0" smtClean="0"/>
              <a:t>DATAFILE.txt == datafile.txt == DaTaFILE.txt, </a:t>
            </a:r>
            <a:r>
              <a:rPr lang="en-US" sz="2400" dirty="0" err="1" smtClean="0"/>
              <a:t>etc</a:t>
            </a:r>
            <a:endParaRPr lang="en-US" sz="2400" dirty="0"/>
          </a:p>
          <a:p>
            <a:r>
              <a:rPr lang="en-US" sz="2800" dirty="0" smtClean="0"/>
              <a:t>Unix-based environments ARE case-sensitive:</a:t>
            </a:r>
          </a:p>
          <a:p>
            <a:pPr lvl="1"/>
            <a:r>
              <a:rPr lang="en-US" sz="2400" dirty="0" smtClean="0"/>
              <a:t>ls != LS != Ls</a:t>
            </a:r>
          </a:p>
          <a:p>
            <a:pPr lvl="1"/>
            <a:r>
              <a:rPr lang="en-US" sz="2400" dirty="0" err="1" smtClean="0"/>
              <a:t>myprogram</a:t>
            </a:r>
            <a:r>
              <a:rPr lang="en-US" sz="2400" dirty="0" smtClean="0"/>
              <a:t> != </a:t>
            </a:r>
            <a:r>
              <a:rPr lang="en-US" sz="2400" dirty="0" err="1" smtClean="0"/>
              <a:t>MyProgram</a:t>
            </a:r>
            <a:endParaRPr lang="en-US" sz="2400" dirty="0" smtClean="0"/>
          </a:p>
          <a:p>
            <a:pPr lvl="1"/>
            <a:r>
              <a:rPr lang="en-US" sz="2400" dirty="0" smtClean="0"/>
              <a:t>folder/subfolder != folder/</a:t>
            </a:r>
            <a:r>
              <a:rPr lang="en-US" sz="2400" dirty="0" err="1" smtClean="0"/>
              <a:t>SubFolder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611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</TotalTime>
  <Words>3372</Words>
  <Application>Microsoft Office PowerPoint</Application>
  <PresentationFormat>Widescreen</PresentationFormat>
  <Paragraphs>639</Paragraphs>
  <Slides>37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Consolas</vt:lpstr>
      <vt:lpstr>Lucida Console</vt:lpstr>
      <vt:lpstr>Trebuchet MS</vt:lpstr>
      <vt:lpstr>Wingdings</vt:lpstr>
      <vt:lpstr>Wingdings 3</vt:lpstr>
      <vt:lpstr>Facet</vt:lpstr>
      <vt:lpstr>Command Line Compiling</vt:lpstr>
      <vt:lpstr>Command Line?</vt:lpstr>
      <vt:lpstr>Command Line Environments</vt:lpstr>
      <vt:lpstr>Command Line Basics</vt:lpstr>
      <vt:lpstr>Or…</vt:lpstr>
      <vt:lpstr>Basic Command Line… commands…</vt:lpstr>
      <vt:lpstr>Basic CLI commands – show directory</vt:lpstr>
      <vt:lpstr>Lots and lots of commands</vt:lpstr>
      <vt:lpstr>Case sensitivity</vt:lpstr>
      <vt:lpstr>Running Programs from CLI</vt:lpstr>
      <vt:lpstr>Compiling from the command line</vt:lpstr>
      <vt:lpstr>Compiling from the command line</vt:lpstr>
      <vt:lpstr>g++ - The C++ compiler from GCC (the GNU Compiler Collection)</vt:lpstr>
      <vt:lpstr>Building with multiple files</vt:lpstr>
      <vt:lpstr>Renaming the output executable</vt:lpstr>
      <vt:lpstr>There are lots of arguments and options you can use</vt:lpstr>
      <vt:lpstr>After compiling comes linking</vt:lpstr>
      <vt:lpstr>What about other compilers?</vt:lpstr>
      <vt:lpstr>Quick and easy</vt:lpstr>
      <vt:lpstr>Renaming an executable</vt:lpstr>
      <vt:lpstr>What about complex builds?</vt:lpstr>
      <vt:lpstr>There are a LOT of options</vt:lpstr>
      <vt:lpstr>There are a LOT of options</vt:lpstr>
      <vt:lpstr>What about larger projects? Complex projects?</vt:lpstr>
      <vt:lpstr>What’s a makefile?</vt:lpstr>
      <vt:lpstr>How do you create a makefile?</vt:lpstr>
      <vt:lpstr>What’s inside a makefile?</vt:lpstr>
      <vt:lpstr>How do you “run” a makefile?</vt:lpstr>
      <vt:lpstr>What’s a “make” program?</vt:lpstr>
      <vt:lpstr>Using a make program</vt:lpstr>
      <vt:lpstr>Makefiles can be quite complex</vt:lpstr>
      <vt:lpstr>Command Line ARGUMENTS</vt:lpstr>
      <vt:lpstr>Command-line arguments</vt:lpstr>
      <vt:lpstr>Example</vt:lpstr>
      <vt:lpstr>Using arguments in your program</vt:lpstr>
      <vt:lpstr>Why work in the command line?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Compiling</dc:title>
  <dc:creator>Fox</dc:creator>
  <cp:lastModifiedBy>joshuafox@ufl.edu</cp:lastModifiedBy>
  <cp:revision>313</cp:revision>
  <dcterms:created xsi:type="dcterms:W3CDTF">2018-10-05T12:52:02Z</dcterms:created>
  <dcterms:modified xsi:type="dcterms:W3CDTF">2020-10-12T21:07:59Z</dcterms:modified>
</cp:coreProperties>
</file>