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75" r:id="rId6"/>
    <p:sldId id="259" r:id="rId7"/>
    <p:sldId id="273" r:id="rId8"/>
    <p:sldId id="263" r:id="rId9"/>
    <p:sldId id="278" r:id="rId10"/>
    <p:sldId id="279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21" autoAdjust="0"/>
  </p:normalViewPr>
  <p:slideViewPr>
    <p:cSldViewPr snapToGrid="0">
      <p:cViewPr varScale="1">
        <p:scale>
          <a:sx n="91" d="100"/>
          <a:sy n="91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-4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EE4B7-0CE1-4876-AFEC-1B22CE0131F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9F3C-0AC0-4DCF-886A-BD27A15A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9F3C-0AC0-4DCF-886A-BD27A15A3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13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13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2D71-0375-44F0-A596-4C838C0B3C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0111E-9F03-46A9-854B-149ED16D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want to protect your data from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8676"/>
            <a:ext cx="8596668" cy="677917"/>
          </a:xfrm>
        </p:spPr>
        <p:txBody>
          <a:bodyPr/>
          <a:lstStyle/>
          <a:p>
            <a:r>
              <a:rPr lang="en-US" dirty="0"/>
              <a:t>When you need to change the data…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0961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GetUserInputForValues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values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myObject.GetData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values.push_back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6607" y="1187973"/>
            <a:ext cx="4785758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Here we need to retrieve a non-</a:t>
            </a:r>
            <a:r>
              <a:rPr lang="en-US" dirty="0" err="1" smtClean="0"/>
              <a:t>const</a:t>
            </a:r>
            <a:r>
              <a:rPr lang="en-US" dirty="0" smtClean="0"/>
              <a:t> version of the object’s vector&lt;</a:t>
            </a:r>
            <a:r>
              <a:rPr lang="en-US" dirty="0" err="1" smtClean="0"/>
              <a:t>int</a:t>
            </a:r>
            <a:r>
              <a:rPr lang="en-US" dirty="0" smtClean="0"/>
              <a:t>&gt;, so it can be modified to store the user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3958475"/>
            <a:ext cx="67272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Same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co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ncept,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slightly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different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approach</a:t>
            </a:r>
            <a:endParaRPr lang="fr-F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GetUserInputForValues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myObject.GetData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462" y="1617291"/>
            <a:ext cx="6333358" cy="4660086"/>
            <a:chOff x="88462" y="1617291"/>
            <a:chExt cx="6333358" cy="4660086"/>
          </a:xfrm>
        </p:grpSpPr>
        <p:grpSp>
          <p:nvGrpSpPr>
            <p:cNvPr id="14" name="Group 13"/>
            <p:cNvGrpSpPr/>
            <p:nvPr/>
          </p:nvGrpSpPr>
          <p:grpSpPr>
            <a:xfrm>
              <a:off x="88462" y="1617291"/>
              <a:ext cx="6333358" cy="4660086"/>
              <a:chOff x="88462" y="1617291"/>
              <a:chExt cx="6333358" cy="466008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8462" y="3257763"/>
                <a:ext cx="1503563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sz="1800" dirty="0" smtClean="0"/>
                  <a:t>Get the data</a:t>
                </a:r>
                <a:endParaRPr lang="en-US" sz="1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82121" y="1617291"/>
                <a:ext cx="5239699" cy="404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632562" y="5872729"/>
                <a:ext cx="2354609" cy="404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7" idx="0"/>
                <a:endCxn id="8" idx="2"/>
              </p:cNvCxnSpPr>
              <p:nvPr/>
            </p:nvCxnSpPr>
            <p:spPr>
              <a:xfrm flipV="1">
                <a:off x="840244" y="2021939"/>
                <a:ext cx="2961727" cy="1235824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" name="Straight Arrow Connector 12"/>
            <p:cNvCxnSpPr>
              <a:stCxn id="7" idx="2"/>
              <a:endCxn id="9" idx="0"/>
            </p:cNvCxnSpPr>
            <p:nvPr/>
          </p:nvCxnSpPr>
          <p:spPr>
            <a:xfrm>
              <a:off x="840244" y="3627095"/>
              <a:ext cx="1969623" cy="224563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97405" y="3015531"/>
            <a:ext cx="6152332" cy="3261846"/>
            <a:chOff x="-3406470" y="2603274"/>
            <a:chExt cx="6152332" cy="3261846"/>
          </a:xfrm>
        </p:grpSpPr>
        <p:grpSp>
          <p:nvGrpSpPr>
            <p:cNvPr id="23" name="Group 22"/>
            <p:cNvGrpSpPr/>
            <p:nvPr/>
          </p:nvGrpSpPr>
          <p:grpSpPr>
            <a:xfrm>
              <a:off x="-3406470" y="2603274"/>
              <a:ext cx="6152332" cy="3261846"/>
              <a:chOff x="-3406470" y="2603274"/>
              <a:chExt cx="6152332" cy="326184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-278445" y="4275845"/>
                <a:ext cx="3024307" cy="6463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sz="1800" dirty="0" smtClean="0"/>
                  <a:t>Change the data</a:t>
                </a:r>
                <a:br>
                  <a:rPr lang="en-US" sz="1800" dirty="0" smtClean="0"/>
                </a:br>
                <a:r>
                  <a:rPr lang="en-US" sz="1800" dirty="0" smtClean="0"/>
                  <a:t>(which must be non-</a:t>
                </a:r>
                <a:r>
                  <a:rPr lang="en-US" sz="1800" dirty="0" err="1" smtClean="0"/>
                  <a:t>const</a:t>
                </a:r>
                <a:r>
                  <a:rPr lang="en-US" sz="1800" dirty="0" smtClean="0"/>
                  <a:t>!)</a:t>
                </a:r>
                <a:endParaRPr lang="en-US" sz="1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-3406470" y="2603274"/>
                <a:ext cx="3808314" cy="404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-1017434" y="5460472"/>
                <a:ext cx="2838556" cy="404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5" idx="0"/>
                <a:endCxn id="26" idx="2"/>
              </p:cNvCxnSpPr>
              <p:nvPr/>
            </p:nvCxnSpPr>
            <p:spPr>
              <a:xfrm flipH="1" flipV="1">
                <a:off x="-1502313" y="3007922"/>
                <a:ext cx="2736022" cy="1267923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" name="Straight Arrow Connector 23"/>
            <p:cNvCxnSpPr>
              <a:stCxn id="25" idx="2"/>
              <a:endCxn id="27" idx="0"/>
            </p:cNvCxnSpPr>
            <p:nvPr/>
          </p:nvCxnSpPr>
          <p:spPr>
            <a:xfrm flipH="1">
              <a:off x="401844" y="4922176"/>
              <a:ext cx="831865" cy="53829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8676"/>
            <a:ext cx="8596668" cy="677917"/>
          </a:xfrm>
        </p:spPr>
        <p:txBody>
          <a:bodyPr/>
          <a:lstStyle/>
          <a:p>
            <a:r>
              <a:rPr lang="en-US" dirty="0" smtClean="0"/>
              <a:t>…and when you want to prevent changes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2079" y="964773"/>
            <a:ext cx="67324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CountEvens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values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myObject.GetData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values.size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(values[i] % 2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count++;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4104094"/>
            <a:ext cx="82512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CountEvens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myObject.GetData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myObject.GetData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()[i]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% 2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count++;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17987" y="1474228"/>
            <a:ext cx="9235113" cy="4124851"/>
            <a:chOff x="2017987" y="1474228"/>
            <a:chExt cx="9235113" cy="4124851"/>
          </a:xfrm>
        </p:grpSpPr>
        <p:sp>
          <p:nvSpPr>
            <p:cNvPr id="5" name="TextBox 4"/>
            <p:cNvSpPr txBox="1"/>
            <p:nvPr/>
          </p:nvSpPr>
          <p:spPr>
            <a:xfrm>
              <a:off x="7507014" y="2136593"/>
              <a:ext cx="3746086" cy="12003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 smtClean="0"/>
                <a:t>…if this function is non-</a:t>
              </a:r>
              <a:r>
                <a:rPr lang="en-US" dirty="0" err="1" smtClean="0"/>
                <a:t>const</a:t>
              </a:r>
              <a:r>
                <a:rPr lang="en-US" dirty="0" smtClean="0"/>
                <a:t>, a compiler error will be generated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7614" y="1474228"/>
              <a:ext cx="2469930" cy="404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21" idx="3"/>
              <a:endCxn id="5" idx="1"/>
            </p:cNvCxnSpPr>
            <p:nvPr/>
          </p:nvCxnSpPr>
          <p:spPr>
            <a:xfrm>
              <a:off x="7157544" y="1676552"/>
              <a:ext cx="349470" cy="1060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34911" y="4627331"/>
              <a:ext cx="2469930" cy="404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3" idx="0"/>
              <a:endCxn id="5" idx="1"/>
            </p:cNvCxnSpPr>
            <p:nvPr/>
          </p:nvCxnSpPr>
          <p:spPr>
            <a:xfrm flipV="1">
              <a:off x="5969876" y="2736758"/>
              <a:ext cx="1537138" cy="18905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017987" y="5194431"/>
              <a:ext cx="2469930" cy="404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0"/>
              <a:endCxn id="5" idx="1"/>
            </p:cNvCxnSpPr>
            <p:nvPr/>
          </p:nvCxnSpPr>
          <p:spPr>
            <a:xfrm flipV="1">
              <a:off x="3252952" y="2736758"/>
              <a:ext cx="4254062" cy="2457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80122" y="856593"/>
            <a:ext cx="8775454" cy="512828"/>
            <a:chOff x="2580122" y="856593"/>
            <a:chExt cx="8775454" cy="512828"/>
          </a:xfrm>
        </p:grpSpPr>
        <p:sp>
          <p:nvSpPr>
            <p:cNvPr id="29" name="TextBox 28"/>
            <p:cNvSpPr txBox="1"/>
            <p:nvPr/>
          </p:nvSpPr>
          <p:spPr>
            <a:xfrm>
              <a:off x="6753749" y="856593"/>
              <a:ext cx="4601827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 smtClean="0"/>
                <a:t>Because the object is </a:t>
              </a:r>
              <a:r>
                <a:rPr lang="en-US" dirty="0" err="1" smtClean="0"/>
                <a:t>const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80122" y="964773"/>
              <a:ext cx="1855244" cy="404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  <a:endCxn id="29" idx="1"/>
            </p:cNvCxnSpPr>
            <p:nvPr/>
          </p:nvCxnSpPr>
          <p:spPr>
            <a:xfrm flipV="1">
              <a:off x="4435366" y="1087426"/>
              <a:ext cx="2318383" cy="79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204841" y="3682044"/>
            <a:ext cx="444062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The compiler is concerned the data MIGHT be changed…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04841" y="4906583"/>
            <a:ext cx="480848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Even if you have no attempts to change it in your code, the compiler will still create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807"/>
          </a:xfrm>
        </p:spPr>
        <p:txBody>
          <a:bodyPr/>
          <a:lstStyle/>
          <a:p>
            <a:r>
              <a:rPr lang="en-US" dirty="0" smtClean="0"/>
              <a:t>Writing both is often the correct 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640" y="1605907"/>
            <a:ext cx="85163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640" y="4029176"/>
            <a:ext cx="85163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compiler will call the appropriate version based on the context in which it was being used</a:t>
            </a:r>
            <a:br>
              <a:rPr lang="en-US" sz="2400" dirty="0" smtClean="0"/>
            </a:br>
            <a:r>
              <a:rPr lang="en-US" sz="2400" dirty="0" smtClean="0"/>
              <a:t>(i.e. the type of the </a:t>
            </a:r>
            <a:r>
              <a:rPr lang="en-US" sz="2400" b="1" dirty="0">
                <a:solidFill>
                  <a:srgbClr val="00B0F0"/>
                </a:solidFill>
              </a:rPr>
              <a:t>invoking object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Even if you don’t use that function yourself in a specific program, the class MIGHT be used in a way that requires a </a:t>
            </a:r>
            <a:r>
              <a:rPr lang="en-US" sz="2400" dirty="0" err="1" smtClean="0"/>
              <a:t>const</a:t>
            </a:r>
            <a:r>
              <a:rPr lang="en-US" sz="2400" dirty="0" smtClean="0"/>
              <a:t> 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5734"/>
            <a:ext cx="8981673" cy="471843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const</a:t>
            </a:r>
            <a:r>
              <a:rPr lang="en-US" sz="2400" dirty="0" smtClean="0"/>
              <a:t> is a way marking variables or functions as </a:t>
            </a:r>
            <a:r>
              <a:rPr lang="en-US" sz="2400" b="1" dirty="0">
                <a:solidFill>
                  <a:srgbClr val="00B0F0"/>
                </a:solidFill>
              </a:rPr>
              <a:t>constant</a:t>
            </a:r>
            <a:r>
              <a:rPr lang="en-US" sz="2400" dirty="0" smtClean="0"/>
              <a:t>, or “</a:t>
            </a:r>
            <a:r>
              <a:rPr lang="en-US" sz="2400" b="1" dirty="0">
                <a:solidFill>
                  <a:srgbClr val="00B0F0"/>
                </a:solidFill>
              </a:rPr>
              <a:t>read only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This is especially useful when </a:t>
            </a:r>
            <a:r>
              <a:rPr lang="en-US" sz="2400" b="1" dirty="0">
                <a:solidFill>
                  <a:srgbClr val="00B0F0"/>
                </a:solidFill>
              </a:rPr>
              <a:t>passing/returning pointers or references</a:t>
            </a:r>
          </a:p>
          <a:p>
            <a:pPr lvl="1"/>
            <a:r>
              <a:rPr lang="en-US" sz="2000" dirty="0" smtClean="0"/>
              <a:t>They prevent the creation of copies by using the original, but you risk changing the original and creating unwanted side effects</a:t>
            </a:r>
          </a:p>
          <a:p>
            <a:r>
              <a:rPr lang="en-US" sz="2400" dirty="0" err="1" smtClean="0"/>
              <a:t>const</a:t>
            </a:r>
            <a:r>
              <a:rPr lang="en-US" sz="2400" dirty="0" smtClean="0"/>
              <a:t> can be put on data types (when creating variables or the return type of a function)</a:t>
            </a:r>
          </a:p>
          <a:p>
            <a:r>
              <a:rPr lang="en-US" sz="2400" dirty="0" smtClean="0"/>
              <a:t>It can be put on </a:t>
            </a:r>
            <a:r>
              <a:rPr lang="en-US" sz="2400" b="1" dirty="0">
                <a:solidFill>
                  <a:srgbClr val="00B0F0"/>
                </a:solidFill>
              </a:rPr>
              <a:t>class member functions to protect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</a:p>
          <a:p>
            <a:r>
              <a:rPr lang="en-US" sz="2400" dirty="0" smtClean="0"/>
              <a:t>All of this is to minimize </a:t>
            </a:r>
            <a:r>
              <a:rPr lang="en-US" sz="2400" b="1" dirty="0">
                <a:solidFill>
                  <a:srgbClr val="00B0F0"/>
                </a:solidFill>
              </a:rPr>
              <a:t>side effects</a:t>
            </a:r>
            <a:r>
              <a:rPr lang="en-US" sz="2400" dirty="0" smtClean="0"/>
              <a:t> in your code, and prevent unwanted changes to your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893"/>
            <a:ext cx="8596668" cy="785229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812"/>
            <a:ext cx="8596668" cy="646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keyword to protect data – marks a variable as </a:t>
            </a:r>
            <a:r>
              <a:rPr lang="en-US" sz="2400" b="1" dirty="0">
                <a:solidFill>
                  <a:srgbClr val="00B0F0"/>
                </a:solidFill>
              </a:rPr>
              <a:t>constant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179319"/>
            <a:ext cx="9236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maxPlayers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pi = 3.14159f;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minimumScore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-2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etc…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 = 12.4f;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Compiler error</a:t>
            </a: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maxPlayers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MUST be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compiler needs to know how big to make this array</a:t>
            </a:r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players[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maxPlayers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playerCount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players[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playerCount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Compiler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0416" y="5596438"/>
            <a:ext cx="527093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How big should this array be? Without a constant value, your compiler doesn’t know.</a:t>
            </a:r>
          </a:p>
        </p:txBody>
      </p:sp>
    </p:spTree>
    <p:extLst>
      <p:ext uri="{BB962C8B-B14F-4D97-AF65-F5344CB8AC3E}">
        <p14:creationId xmlns:p14="http://schemas.microsoft.com/office/powerpoint/2010/main" val="5928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3314"/>
            <a:ext cx="8596668" cy="1300379"/>
          </a:xfrm>
        </p:spPr>
        <p:txBody>
          <a:bodyPr/>
          <a:lstStyle/>
          <a:p>
            <a:r>
              <a:rPr lang="en-US" dirty="0" smtClean="0"/>
              <a:t>Also used when passing by </a:t>
            </a:r>
            <a:r>
              <a:rPr lang="en-US" dirty="0" smtClean="0"/>
              <a:t>reference</a:t>
            </a:r>
            <a:br>
              <a:rPr lang="en-US" dirty="0" smtClean="0"/>
            </a:br>
            <a:r>
              <a:rPr lang="en-US" dirty="0" smtClean="0"/>
              <a:t>(or by pointer)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02202"/>
            <a:ext cx="9403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parameter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howManyYouWant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CleverFunctionName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protectedCopy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900" y="4279340"/>
            <a:ext cx="4932629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/>
              <a:t>You CAN protect a parameter passed by value… but you don’t necessarily NEED to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6229" y="5040545"/>
            <a:ext cx="5525838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 </a:t>
            </a:r>
            <a:r>
              <a:rPr lang="en-US" dirty="0" smtClean="0"/>
              <a:t>makes the copy constant, which guarantees </a:t>
            </a:r>
            <a:r>
              <a:rPr lang="en-US" dirty="0"/>
              <a:t>no unexpected changes in the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(i.e. you pass in a 10, it stays a 10)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35214" y="825665"/>
            <a:ext cx="7525408" cy="1583788"/>
            <a:chOff x="4535214" y="825665"/>
            <a:chExt cx="7525408" cy="1583788"/>
          </a:xfrm>
        </p:grpSpPr>
        <p:sp>
          <p:nvSpPr>
            <p:cNvPr id="8" name="TextBox 7"/>
            <p:cNvSpPr txBox="1"/>
            <p:nvPr/>
          </p:nvSpPr>
          <p:spPr>
            <a:xfrm>
              <a:off x="6915808" y="825665"/>
              <a:ext cx="5144814" cy="1015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References and pointers allow for fast passing/sharing, AND the ability to change the original thing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535214" y="1333497"/>
              <a:ext cx="2380594" cy="4007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 flipH="1">
              <a:off x="4792717" y="1333497"/>
              <a:ext cx="2123091" cy="10759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94473" y="3468758"/>
            <a:ext cx="4692229" cy="1681260"/>
            <a:chOff x="594473" y="3468758"/>
            <a:chExt cx="4692229" cy="168126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051034" y="3468758"/>
              <a:ext cx="121783" cy="105594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4473" y="4442132"/>
              <a:ext cx="4692229" cy="7078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You </a:t>
              </a:r>
              <a:r>
                <a:rPr lang="en-US" dirty="0" smtClean="0"/>
                <a:t>MUST </a:t>
              </a:r>
              <a:r>
                <a:rPr lang="en-US" dirty="0"/>
                <a:t>catch this in a </a:t>
              </a:r>
              <a:r>
                <a:rPr lang="en-US" b="1" dirty="0" err="1">
                  <a:solidFill>
                    <a:srgbClr val="FFC000"/>
                  </a:solidFill>
                </a:rPr>
                <a:t>const</a:t>
              </a:r>
              <a:r>
                <a:rPr lang="en-US" dirty="0"/>
                <a:t> </a:t>
              </a:r>
              <a:r>
                <a:rPr lang="en-US" dirty="0" smtClean="0"/>
                <a:t>variable – the compiler will enforce this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4473" y="5106554"/>
            <a:ext cx="7398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Use this as a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"read only" variable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myPtr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can "get" some data, but cannot change it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3117" y="6122217"/>
            <a:ext cx="3108695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Personally, I have NEVER done this in my own code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88773" y="2010029"/>
            <a:ext cx="4671849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/>
              <a:t>A </a:t>
            </a:r>
            <a:r>
              <a:rPr lang="en-US" sz="2000" dirty="0" err="1"/>
              <a:t>const</a:t>
            </a:r>
            <a:r>
              <a:rPr lang="en-US" sz="2000" dirty="0"/>
              <a:t> reference or pointer still allows for fast sharing, but </a:t>
            </a:r>
            <a:r>
              <a:rPr lang="en-US" sz="2000" b="1" dirty="0">
                <a:solidFill>
                  <a:srgbClr val="FFC000"/>
                </a:solidFill>
              </a:rPr>
              <a:t>PREVENTS</a:t>
            </a:r>
            <a:r>
              <a:rPr lang="en-US" sz="2000" dirty="0"/>
              <a:t> changing the original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94473" y="6122217"/>
            <a:ext cx="7656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Error, myPtr2 must be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myPtr2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8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20" grpId="1"/>
      <p:bldP spid="14" grpId="0" animBg="1"/>
      <p:bldP spid="25" grpId="0" animBg="1"/>
      <p:bldP spid="25" grpId="1" animBg="1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5051"/>
            <a:ext cx="8596668" cy="732183"/>
          </a:xfrm>
        </p:spPr>
        <p:txBody>
          <a:bodyPr/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 smtClean="0"/>
              <a:t>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939"/>
            <a:ext cx="8596668" cy="121257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const</a:t>
            </a:r>
            <a:r>
              <a:rPr lang="en-US" dirty="0" smtClean="0"/>
              <a:t> keyword can be used in three ways with pointers:</a:t>
            </a:r>
          </a:p>
          <a:p>
            <a:r>
              <a:rPr lang="en-US" dirty="0" smtClean="0"/>
              <a:t>Protect the thing the pointer points to (the </a:t>
            </a:r>
            <a:r>
              <a:rPr lang="en-US" dirty="0" err="1" smtClean="0"/>
              <a:t>pointee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Protect the pointer itself</a:t>
            </a:r>
          </a:p>
          <a:p>
            <a:r>
              <a:rPr lang="en-US" dirty="0" smtClean="0"/>
              <a:t>Using both the first and second simultaneously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967984"/>
            <a:ext cx="10325283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52;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pointer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Pointer to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value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Compiler error, can’t change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endParaRPr lang="en-US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pointer += 18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52,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24;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pointer = &amp;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ointer = &amp;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Compiler error, can’t change the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6335704"/>
            <a:ext cx="1032528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*pointer = -6;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We CAN change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, in this example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55532" y="4350490"/>
            <a:ext cx="8812924" cy="1588814"/>
            <a:chOff x="1555532" y="4350490"/>
            <a:chExt cx="8812924" cy="1588814"/>
          </a:xfrm>
        </p:grpSpPr>
        <p:sp>
          <p:nvSpPr>
            <p:cNvPr id="6" name="TextBox 5"/>
            <p:cNvSpPr txBox="1"/>
            <p:nvPr/>
          </p:nvSpPr>
          <p:spPr>
            <a:xfrm>
              <a:off x="5128466" y="4350490"/>
              <a:ext cx="5239990" cy="12003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2400" dirty="0"/>
                <a:t>In this example, the pointer ITSELF is constant. The data it points to (i.e. the </a:t>
              </a:r>
              <a:r>
                <a:rPr lang="en-US" sz="2400" dirty="0" err="1"/>
                <a:t>pointee</a:t>
              </a:r>
              <a:r>
                <a:rPr lang="en-US" sz="2400" dirty="0"/>
                <a:t>) is NOT constant.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55532" y="5577888"/>
              <a:ext cx="2359572" cy="3614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 flipH="1">
              <a:off x="2735318" y="4765988"/>
              <a:ext cx="2393147" cy="8119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609600"/>
            <a:ext cx="9182283" cy="732183"/>
          </a:xfrm>
        </p:spPr>
        <p:txBody>
          <a:bodyPr/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 smtClean="0"/>
              <a:t> and pointers – no changes of any kind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4" y="1725592"/>
            <a:ext cx="1068309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52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33;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pointer to a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– no change to either pointer,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 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endParaRPr lang="en-US" sz="2400" dirty="0"/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pointer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*pointer = 2;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Compiler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error, can’t change 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pointer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[5];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Error, can’t reassign the pointer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pointer = &amp;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Error, can’t reassign the pointer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8734" y="3618418"/>
            <a:ext cx="10986523" cy="1180049"/>
            <a:chOff x="448734" y="3618418"/>
            <a:chExt cx="10986523" cy="1180049"/>
          </a:xfrm>
        </p:grpSpPr>
        <p:grpSp>
          <p:nvGrpSpPr>
            <p:cNvPr id="5" name="Group 4"/>
            <p:cNvGrpSpPr/>
            <p:nvPr/>
          </p:nvGrpSpPr>
          <p:grpSpPr>
            <a:xfrm>
              <a:off x="3389586" y="3820510"/>
              <a:ext cx="8045671" cy="977957"/>
              <a:chOff x="3436447" y="418996"/>
              <a:chExt cx="7598878" cy="97795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259319" y="689067"/>
                <a:ext cx="3776006" cy="7078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dirty="0"/>
                  <a:t>When you want to be really sure there are no unexpected changes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436447" y="418996"/>
                <a:ext cx="3822874" cy="58510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48734" y="3618418"/>
              <a:ext cx="2893556" cy="3614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38143" y="5068538"/>
            <a:ext cx="49807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 my own code I tend not to make pointers “double </a:t>
            </a:r>
            <a:r>
              <a:rPr lang="en-US" dirty="0" err="1" smtClean="0"/>
              <a:t>const</a:t>
            </a:r>
            <a:r>
              <a:rPr lang="en-US" dirty="0" smtClean="0"/>
              <a:t>” as it feels like a bit of overkill. Your experience may vary!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 smtClean="0"/>
              <a:t> and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0986"/>
            <a:ext cx="8596668" cy="1519359"/>
          </a:xfrm>
        </p:spPr>
        <p:txBody>
          <a:bodyPr>
            <a:normAutofit/>
          </a:bodyPr>
          <a:lstStyle/>
          <a:p>
            <a:r>
              <a:rPr lang="en-US" sz="2400" baseline="0" dirty="0" err="1" smtClean="0"/>
              <a:t>const</a:t>
            </a:r>
            <a:r>
              <a:rPr lang="en-US" sz="2400" baseline="0" dirty="0" smtClean="0"/>
              <a:t> protects the safety of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aseline="0" dirty="0" smtClean="0"/>
              <a:t>inside a class function</a:t>
            </a:r>
          </a:p>
          <a:p>
            <a:r>
              <a:rPr lang="en-US" sz="2400" dirty="0" smtClean="0"/>
              <a:t>No code in that function can change the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pointer</a:t>
            </a:r>
          </a:p>
          <a:p>
            <a:r>
              <a:rPr lang="en-US" sz="2400" dirty="0" smtClean="0"/>
              <a:t>This essentially makes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/>
              <a:t> “read-only” for this function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4" y="3009038"/>
            <a:ext cx="85163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Distance(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::Distance(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((x -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)*(x -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(y -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)*(y -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39790" y="2935566"/>
            <a:ext cx="6113809" cy="1301410"/>
            <a:chOff x="4432149" y="1046933"/>
            <a:chExt cx="5774297" cy="130141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06266" y="1622255"/>
              <a:ext cx="530645" cy="7260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359857" y="1622255"/>
              <a:ext cx="233277" cy="7260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32149" y="1046933"/>
              <a:ext cx="5774297" cy="8309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No change to the object coming in.</a:t>
              </a:r>
            </a:p>
            <a:p>
              <a:r>
                <a:rPr lang="en-US" dirty="0"/>
                <a:t>No change to </a:t>
              </a:r>
              <a:r>
                <a:rPr lang="en-US" dirty="0" smtClean="0"/>
                <a:t>the invoking object </a:t>
              </a:r>
              <a:r>
                <a:rPr lang="en-US" dirty="0"/>
                <a:t>(to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/>
                <a:t>)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78869" y="3926408"/>
            <a:ext cx="4913586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 </a:t>
            </a:r>
            <a:r>
              <a:rPr lang="en-US" dirty="0" err="1"/>
              <a:t>const</a:t>
            </a:r>
            <a:r>
              <a:rPr lang="en-US" dirty="0"/>
              <a:t> function promises it can do its work, with no </a:t>
            </a:r>
            <a:r>
              <a:rPr lang="en-US" b="1" dirty="0">
                <a:solidFill>
                  <a:srgbClr val="FFC000"/>
                </a:solidFill>
              </a:rPr>
              <a:t>side effects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(i.e. unexpected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8411"/>
            <a:ext cx="8596668" cy="752061"/>
          </a:xfrm>
        </p:spPr>
        <p:txBody>
          <a:bodyPr/>
          <a:lstStyle/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and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6179"/>
            <a:ext cx="8960652" cy="3196603"/>
          </a:xfrm>
        </p:spPr>
        <p:txBody>
          <a:bodyPr/>
          <a:lstStyle/>
          <a:p>
            <a:r>
              <a:rPr lang="en-US" sz="2400" dirty="0" smtClean="0"/>
              <a:t>If an object (or pointer to an object is </a:t>
            </a:r>
            <a:r>
              <a:rPr lang="en-US" sz="2400" dirty="0" err="1" smtClean="0"/>
              <a:t>const</a:t>
            </a:r>
            <a:r>
              <a:rPr lang="en-US" sz="2400" dirty="0" smtClean="0"/>
              <a:t>), then…</a:t>
            </a:r>
            <a:endParaRPr lang="en-US" sz="2400" dirty="0"/>
          </a:p>
          <a:p>
            <a:pPr lvl="1"/>
            <a:r>
              <a:rPr lang="en-US" sz="2000" dirty="0" smtClean="0"/>
              <a:t>Any functions called by that object must be </a:t>
            </a:r>
            <a:r>
              <a:rPr lang="en-US" sz="2000" b="1" dirty="0" err="1">
                <a:solidFill>
                  <a:srgbClr val="00B0F0"/>
                </a:solidFill>
              </a:rPr>
              <a:t>const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correct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(i.e</a:t>
            </a:r>
            <a:r>
              <a:rPr lang="en-US" sz="2000" dirty="0"/>
              <a:t>. </a:t>
            </a:r>
            <a:r>
              <a:rPr lang="en-US" sz="2000" dirty="0"/>
              <a:t>it must match the “</a:t>
            </a:r>
            <a:r>
              <a:rPr lang="en-US" sz="2000" dirty="0" err="1"/>
              <a:t>const</a:t>
            </a:r>
            <a:r>
              <a:rPr lang="en-US" sz="2000" dirty="0"/>
              <a:t>-ness” of the invoking object)</a:t>
            </a:r>
            <a:endParaRPr lang="en-US" sz="2000" dirty="0"/>
          </a:p>
          <a:p>
            <a:pPr lvl="1"/>
            <a:r>
              <a:rPr lang="en-US" sz="2000" dirty="0"/>
              <a:t>Any functions called in THOSE functions must also be </a:t>
            </a:r>
            <a:r>
              <a:rPr lang="en-US" sz="2000" b="1" dirty="0" err="1" smtClean="0">
                <a:solidFill>
                  <a:srgbClr val="00B0F0"/>
                </a:solidFill>
              </a:rPr>
              <a:t>const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correct</a:t>
            </a:r>
            <a:endParaRPr lang="en-US" sz="2400" b="1" dirty="0">
              <a:solidFill>
                <a:srgbClr val="00B0F0"/>
              </a:solidFill>
            </a:endParaRPr>
          </a:p>
          <a:p>
            <a:pPr lvl="1"/>
            <a:r>
              <a:rPr lang="en-US" sz="2000" dirty="0"/>
              <a:t>And so on, and so on…</a:t>
            </a:r>
          </a:p>
          <a:p>
            <a:r>
              <a:rPr lang="en-US" sz="2400" dirty="0"/>
              <a:t>Once you start using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+mj-cs"/>
              </a:rPr>
              <a:t>const</a:t>
            </a:r>
            <a:r>
              <a:rPr lang="en-US" sz="2400" dirty="0"/>
              <a:t>, </a:t>
            </a:r>
            <a:r>
              <a:rPr lang="en-US" sz="2400" dirty="0" smtClean="0"/>
              <a:t>it </a:t>
            </a:r>
            <a:r>
              <a:rPr lang="en-US" sz="2400" dirty="0" smtClean="0"/>
              <a:t>has </a:t>
            </a:r>
            <a:r>
              <a:rPr lang="en-US" sz="2400" dirty="0"/>
              <a:t>a way of spreading</a:t>
            </a:r>
          </a:p>
          <a:p>
            <a:pPr lvl="1"/>
            <a:r>
              <a:rPr lang="en-US" sz="2000" dirty="0"/>
              <a:t>Not that that’s a bad </a:t>
            </a:r>
            <a:r>
              <a:rPr lang="en-US" sz="2000" dirty="0" smtClean="0"/>
              <a:t>thing, it makes your code more error-proof</a:t>
            </a:r>
            <a:endParaRPr lang="en-US" sz="2000" dirty="0"/>
          </a:p>
          <a:p>
            <a:pPr lvl="1"/>
            <a:r>
              <a:rPr lang="en-US" sz="2000" dirty="0"/>
              <a:t>It can result in a lot of (small) code changes for </a:t>
            </a:r>
            <a:r>
              <a:rPr lang="en-US" sz="2000" dirty="0" smtClean="0"/>
              <a:t>you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4" y="44968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::Bar()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7986" y="3564722"/>
            <a:ext cx="9564063" cy="1578425"/>
            <a:chOff x="2565165" y="267010"/>
            <a:chExt cx="9032952" cy="1578425"/>
          </a:xfrm>
        </p:grpSpPr>
        <p:sp>
          <p:nvSpPr>
            <p:cNvPr id="6" name="TextBox 5"/>
            <p:cNvSpPr txBox="1"/>
            <p:nvPr/>
          </p:nvSpPr>
          <p:spPr>
            <a:xfrm>
              <a:off x="7259322" y="267010"/>
              <a:ext cx="4338795" cy="12003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Compiler </a:t>
              </a:r>
              <a:r>
                <a:rPr lang="en-US" dirty="0" smtClean="0"/>
                <a:t>error:</a:t>
              </a:r>
              <a:br>
                <a:rPr lang="en-US" dirty="0" smtClean="0"/>
              </a:br>
              <a:r>
                <a:rPr lang="en-US" dirty="0" err="1" smtClean="0">
                  <a:latin typeface="Consolas" panose="020B0609020204030204" pitchFamily="49" charset="0"/>
                </a:rPr>
                <a:t>const</a:t>
              </a:r>
              <a:r>
                <a:rPr lang="en-US" dirty="0" smtClean="0">
                  <a:latin typeface="Consolas" panose="020B0609020204030204" pitchFamily="49" charset="0"/>
                </a:rPr>
                <a:t> Example*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  <a:ea typeface="+mj-ea"/>
                  <a:cs typeface="+mj-cs"/>
                </a:rPr>
                <a:t>this</a:t>
              </a:r>
              <a:r>
                <a:rPr lang="en-US" dirty="0" smtClean="0"/>
                <a:t> calling </a:t>
              </a:r>
              <a:r>
                <a:rPr lang="en-US" dirty="0"/>
                <a:t>non-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smtClean="0"/>
                <a:t>function Bar()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565165" y="1004097"/>
              <a:ext cx="4694157" cy="8413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402991" y="4960071"/>
            <a:ext cx="562609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Foo() says “I will protect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ea typeface="+mj-ea"/>
                <a:cs typeface="+mj-cs"/>
              </a:rPr>
              <a:t>this</a:t>
            </a:r>
            <a:r>
              <a:rPr lang="en-US" dirty="0"/>
              <a:t>”</a:t>
            </a:r>
          </a:p>
          <a:p>
            <a:r>
              <a:rPr lang="en-US" dirty="0"/>
              <a:t>Bar() says “I make no such promise!”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4526" y="559063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6901" y="5187667"/>
            <a:ext cx="2004392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Solution: add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2317" y="5899339"/>
            <a:ext cx="662677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Bar() invalidates the protection claim of Foo()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6585" y="6466586"/>
            <a:ext cx="525707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then modify this function, removing any changes to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 animBg="1"/>
      <p:bldP spid="11" grpId="0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017"/>
            <a:ext cx="9486170" cy="49795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Think </a:t>
            </a:r>
            <a:r>
              <a:rPr lang="en-US" sz="2800" dirty="0" smtClean="0"/>
              <a:t>about what </a:t>
            </a:r>
            <a:r>
              <a:rPr lang="en-US" sz="2800" dirty="0" smtClean="0"/>
              <a:t>your code needs to do</a:t>
            </a:r>
            <a:endParaRPr lang="en-US" sz="2800" dirty="0" smtClean="0"/>
          </a:p>
          <a:p>
            <a:r>
              <a:rPr lang="en-US" sz="2800" dirty="0" smtClean="0"/>
              <a:t>What is the purpose of </a:t>
            </a:r>
            <a:r>
              <a:rPr lang="en-US" sz="2800" dirty="0" smtClean="0"/>
              <a:t>a </a:t>
            </a:r>
            <a:r>
              <a:rPr lang="en-US" sz="2800" dirty="0" smtClean="0"/>
              <a:t>particular function?</a:t>
            </a:r>
          </a:p>
          <a:p>
            <a:r>
              <a:rPr lang="en-US" sz="2800" dirty="0" smtClean="0"/>
              <a:t>Is it to retrieve some information (</a:t>
            </a:r>
            <a:r>
              <a:rPr lang="en-US" sz="2800" dirty="0" err="1" smtClean="0"/>
              <a:t>accessor</a:t>
            </a:r>
            <a:r>
              <a:rPr lang="en-US" sz="2800" dirty="0" smtClean="0"/>
              <a:t>) without requiring any changes to the invoking object?</a:t>
            </a:r>
          </a:p>
          <a:p>
            <a:pPr lvl="1"/>
            <a:r>
              <a:rPr lang="en-US" sz="2600" dirty="0" smtClean="0"/>
              <a:t>Then use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/>
              <a:t>!</a:t>
            </a:r>
            <a:endParaRPr lang="en-US" sz="2600" dirty="0" smtClean="0"/>
          </a:p>
          <a:p>
            <a:r>
              <a:rPr lang="en-US" sz="2800" dirty="0" smtClean="0"/>
              <a:t>Is a function going to change </a:t>
            </a:r>
            <a:r>
              <a:rPr lang="en-US" sz="2800" dirty="0" smtClean="0"/>
              <a:t>something about the </a:t>
            </a:r>
            <a:r>
              <a:rPr lang="en-US" sz="2800" dirty="0" smtClean="0"/>
              <a:t>object?</a:t>
            </a:r>
          </a:p>
          <a:p>
            <a:pPr lvl="1"/>
            <a:r>
              <a:rPr lang="en-US" sz="2600" dirty="0" smtClean="0"/>
              <a:t>Don’t use </a:t>
            </a:r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/>
              <a:t>!</a:t>
            </a:r>
            <a:endParaRPr lang="en-US" sz="2800" dirty="0"/>
          </a:p>
          <a:p>
            <a:r>
              <a:rPr lang="en-US" sz="2800" dirty="0" smtClean="0"/>
              <a:t>What about parameters? Ask the same questions.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9360" y="1439295"/>
            <a:ext cx="3511038" cy="22467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 smtClean="0"/>
              <a:t>A good habit to develop:</a:t>
            </a:r>
          </a:p>
          <a:p>
            <a:endParaRPr lang="en-US" sz="2000" dirty="0"/>
          </a:p>
          <a:p>
            <a:r>
              <a:rPr lang="en-US" sz="2000" dirty="0" smtClean="0"/>
              <a:t>Unless you can state reasons for doing it otherwise, prefer passing all class objects by </a:t>
            </a:r>
            <a:r>
              <a:rPr lang="en-US" sz="2000" b="1" dirty="0" err="1">
                <a:solidFill>
                  <a:srgbClr val="FFC000"/>
                </a:solidFill>
              </a:rPr>
              <a:t>const</a:t>
            </a:r>
            <a:r>
              <a:rPr lang="en-US" sz="2000" b="1" dirty="0">
                <a:solidFill>
                  <a:srgbClr val="FFC000"/>
                </a:solidFill>
              </a:rPr>
              <a:t> reference </a:t>
            </a:r>
            <a:r>
              <a:rPr lang="en-US" sz="2000" dirty="0" smtClean="0"/>
              <a:t>or </a:t>
            </a:r>
            <a:r>
              <a:rPr lang="en-US" sz="2000" b="1" dirty="0" err="1" smtClean="0">
                <a:solidFill>
                  <a:srgbClr val="FFC000"/>
                </a:solidFill>
              </a:rPr>
              <a:t>const</a:t>
            </a:r>
            <a:r>
              <a:rPr lang="en-US" sz="2000" b="1" dirty="0" smtClean="0">
                <a:solidFill>
                  <a:srgbClr val="FFC000"/>
                </a:solidFill>
              </a:rPr>
              <a:t> pointer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751" y="3904886"/>
            <a:ext cx="423625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 smtClean="0"/>
              <a:t>This ensures data is passed quickly, and avoiding accidental changes 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8834" y="4831594"/>
            <a:ext cx="541341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 smtClean="0"/>
              <a:t>If you need to modify the parameter to something else (non-</a:t>
            </a:r>
            <a:r>
              <a:rPr lang="en-US" sz="2000" dirty="0" err="1" smtClean="0"/>
              <a:t>const</a:t>
            </a:r>
            <a:r>
              <a:rPr lang="en-US" sz="2000" dirty="0" smtClean="0"/>
              <a:t> pointer/reference, or passing by value), the modify away!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97742" cy="635876"/>
          </a:xfrm>
        </p:spPr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and non-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versions of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640" y="1395510"/>
            <a:ext cx="85163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1" y="2362652"/>
            <a:ext cx="47244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 many cases you may see (or need to write) both </a:t>
            </a:r>
            <a:r>
              <a:rPr lang="en-US" b="1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C000"/>
                </a:solidFill>
              </a:rPr>
              <a:t>non-</a:t>
            </a:r>
            <a:r>
              <a:rPr lang="en-US" b="1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versions of a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9698" y="3684763"/>
            <a:ext cx="3400095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Why, though? Why not just one or the other?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4575639"/>
            <a:ext cx="8261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user input and store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the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object’s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of data</a:t>
            </a:r>
          </a:p>
          <a:p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This WILL change the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endParaRPr lang="fr-F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GetUserInputForValues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5625649"/>
            <a:ext cx="8130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Count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(and return) the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even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values in the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object’s</a:t>
            </a:r>
            <a:endParaRPr lang="fr-F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data. This SHOULD NOT change the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endParaRPr lang="fr-F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CountEvenNumbers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3746318"/>
            <a:ext cx="615906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000" dirty="0" smtClean="0"/>
              <a:t>Imagine two separate functions you might write elsewhere in your program…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1339</TotalTime>
  <Words>1618</Words>
  <Application>Microsoft Office PowerPoint</Application>
  <PresentationFormat>Widescreen</PresentationFormat>
  <Paragraphs>211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const</vt:lpstr>
      <vt:lpstr>What is const?</vt:lpstr>
      <vt:lpstr>Also used when passing by reference (or by pointer)</vt:lpstr>
      <vt:lpstr>const and pointers</vt:lpstr>
      <vt:lpstr>const and pointers – no changes of any kind</vt:lpstr>
      <vt:lpstr>const and class functions</vt:lpstr>
      <vt:lpstr>const and class functions</vt:lpstr>
      <vt:lpstr>When should you use it?</vt:lpstr>
      <vt:lpstr>const and non-const versions of functions</vt:lpstr>
      <vt:lpstr>When you need to change the data…</vt:lpstr>
      <vt:lpstr>…and when you want to prevent changes</vt:lpstr>
      <vt:lpstr>Writing both is often the correct way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</dc:title>
  <dc:creator>Fox</dc:creator>
  <cp:lastModifiedBy>joshuafox@ufl.edu</cp:lastModifiedBy>
  <cp:revision>125</cp:revision>
  <dcterms:created xsi:type="dcterms:W3CDTF">2018-09-21T12:54:00Z</dcterms:created>
  <dcterms:modified xsi:type="dcterms:W3CDTF">2020-09-18T19:32:43Z</dcterms:modified>
</cp:coreProperties>
</file>