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2" r:id="rId6"/>
    <p:sldId id="277" r:id="rId7"/>
    <p:sldId id="282" r:id="rId8"/>
    <p:sldId id="300" r:id="rId9"/>
    <p:sldId id="283" r:id="rId10"/>
    <p:sldId id="288" r:id="rId11"/>
    <p:sldId id="293" r:id="rId12"/>
    <p:sldId id="294" r:id="rId13"/>
    <p:sldId id="295" r:id="rId14"/>
    <p:sldId id="297" r:id="rId15"/>
    <p:sldId id="313" r:id="rId16"/>
    <p:sldId id="292" r:id="rId17"/>
    <p:sldId id="298" r:id="rId18"/>
    <p:sldId id="301" r:id="rId19"/>
    <p:sldId id="290" r:id="rId20"/>
    <p:sldId id="302" r:id="rId21"/>
    <p:sldId id="312" r:id="rId22"/>
    <p:sldId id="315" r:id="rId23"/>
    <p:sldId id="316" r:id="rId24"/>
    <p:sldId id="310" r:id="rId25"/>
    <p:sldId id="314" r:id="rId26"/>
    <p:sldId id="318" r:id="rId27"/>
    <p:sldId id="304" r:id="rId28"/>
    <p:sldId id="305" r:id="rId29"/>
    <p:sldId id="306" r:id="rId30"/>
    <p:sldId id="289" r:id="rId31"/>
    <p:sldId id="319" r:id="rId32"/>
    <p:sldId id="320" r:id="rId33"/>
    <p:sldId id="321" r:id="rId34"/>
    <p:sldId id="309" r:id="rId35"/>
    <p:sldId id="322" r:id="rId36"/>
    <p:sldId id="267" r:id="rId37"/>
    <p:sldId id="323" r:id="rId38"/>
    <p:sldId id="31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B746C3-4623-4AF9-A43C-C0112D979A8D}">
          <p14:sldIdLst>
            <p14:sldId id="256"/>
            <p14:sldId id="257"/>
            <p14:sldId id="258"/>
            <p14:sldId id="260"/>
            <p14:sldId id="262"/>
            <p14:sldId id="277"/>
            <p14:sldId id="282"/>
            <p14:sldId id="300"/>
            <p14:sldId id="283"/>
            <p14:sldId id="288"/>
            <p14:sldId id="293"/>
            <p14:sldId id="294"/>
            <p14:sldId id="295"/>
            <p14:sldId id="297"/>
            <p14:sldId id="313"/>
            <p14:sldId id="292"/>
          </p14:sldIdLst>
        </p14:section>
        <p14:section name="Linked List operations" id="{2D2DCA5D-A4F8-425A-A697-4BC04E58B668}">
          <p14:sldIdLst>
            <p14:sldId id="298"/>
            <p14:sldId id="301"/>
            <p14:sldId id="290"/>
            <p14:sldId id="302"/>
            <p14:sldId id="312"/>
            <p14:sldId id="315"/>
            <p14:sldId id="316"/>
            <p14:sldId id="310"/>
            <p14:sldId id="314"/>
            <p14:sldId id="318"/>
            <p14:sldId id="304"/>
            <p14:sldId id="305"/>
            <p14:sldId id="306"/>
            <p14:sldId id="289"/>
            <p14:sldId id="319"/>
            <p14:sldId id="320"/>
            <p14:sldId id="321"/>
            <p14:sldId id="309"/>
            <p14:sldId id="322"/>
            <p14:sldId id="267"/>
            <p14:sldId id="323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7" autoAdjust="0"/>
    <p:restoredTop sz="86621" autoAdjust="0"/>
  </p:normalViewPr>
  <p:slideViewPr>
    <p:cSldViewPr snapToGrid="0">
      <p:cViewPr>
        <p:scale>
          <a:sx n="75" d="100"/>
          <a:sy n="75" d="100"/>
        </p:scale>
        <p:origin x="489" y="2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45AA-F825-4F9C-B2D9-6A50F93F2D2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76946-2575-40F5-80DD-03F3421B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63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7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7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4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9CF2-0DEC-44CE-B322-1FFB59AF1CC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CB57CA-1B2A-400F-94DA-72913BE2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2275"/>
          </a:xfrm>
        </p:spPr>
        <p:txBody>
          <a:bodyPr/>
          <a:lstStyle/>
          <a:p>
            <a:r>
              <a:rPr lang="en-US" dirty="0" smtClean="0"/>
              <a:t>Creating a linked list – </a:t>
            </a:r>
            <a:r>
              <a:rPr lang="en-US" smtClean="0"/>
              <a:t>the first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473"/>
            <a:ext cx="8596668" cy="902942"/>
          </a:xfrm>
        </p:spPr>
        <p:txBody>
          <a:bodyPr>
            <a:noAutofit/>
          </a:bodyPr>
          <a:lstStyle/>
          <a:p>
            <a:r>
              <a:rPr lang="en-US" sz="2000" dirty="0" smtClean="0"/>
              <a:t>Linked lists start by accessing </a:t>
            </a:r>
            <a:r>
              <a:rPr lang="en-US" sz="2000" smtClean="0"/>
              <a:t>some first </a:t>
            </a:r>
            <a:r>
              <a:rPr lang="en-US" sz="2000" dirty="0" smtClean="0"/>
              <a:t>node, often called the </a:t>
            </a:r>
            <a:r>
              <a:rPr lang="en-US" sz="2000" b="1" dirty="0" smtClean="0">
                <a:solidFill>
                  <a:srgbClr val="00B0F0"/>
                </a:solidFill>
              </a:rPr>
              <a:t>head</a:t>
            </a:r>
          </a:p>
          <a:p>
            <a:r>
              <a:rPr lang="en-US" sz="2000" dirty="0" smtClean="0"/>
              <a:t>This is a pointer to a node, and is stored in the list itself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4" y="2570013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head;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start of everything!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6406" y="2489184"/>
            <a:ext cx="4315736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Since it’s a pointer, it doesn’t actually have any data itself… we have to allocate a Node OBJECT, with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2988526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head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03739" y="4278408"/>
            <a:ext cx="9673992" cy="446416"/>
            <a:chOff x="1803857" y="3633108"/>
            <a:chExt cx="8096901" cy="446416"/>
          </a:xfrm>
        </p:grpSpPr>
        <p:grpSp>
          <p:nvGrpSpPr>
            <p:cNvPr id="9" name="Group 8"/>
            <p:cNvGrpSpPr/>
            <p:nvPr/>
          </p:nvGrpSpPr>
          <p:grpSpPr>
            <a:xfrm>
              <a:off x="1803857" y="3633108"/>
              <a:ext cx="3944163" cy="446416"/>
              <a:chOff x="676669" y="4716056"/>
              <a:chExt cx="4941165" cy="446416"/>
            </a:xfrm>
            <a:solidFill>
              <a:schemeClr val="accent2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676669" y="4716423"/>
                <a:ext cx="1462397" cy="446049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head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1079" y="4716056"/>
                <a:ext cx="1266755" cy="446049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new Node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971179" y="3633475"/>
              <a:ext cx="1753672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60033" y="3633475"/>
              <a:ext cx="4140725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Curved Up Arrow 17"/>
          <p:cNvSpPr/>
          <p:nvPr/>
        </p:nvSpPr>
        <p:spPr>
          <a:xfrm rot="10800000" flipH="1">
            <a:off x="1234932" y="3508450"/>
            <a:ext cx="3779708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6981" y="5065077"/>
            <a:ext cx="4324065" cy="163121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For EVERY piece of data: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 new Node must be created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It must be connected to one or more other Nodes (if there are any others)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398829" y="4744559"/>
            <a:ext cx="3951316" cy="1580797"/>
            <a:chOff x="3398829" y="4744559"/>
            <a:chExt cx="3951316" cy="1580797"/>
          </a:xfrm>
        </p:grpSpPr>
        <p:sp>
          <p:nvSpPr>
            <p:cNvPr id="19" name="TextBox 18"/>
            <p:cNvSpPr txBox="1"/>
            <p:nvPr/>
          </p:nvSpPr>
          <p:spPr>
            <a:xfrm>
              <a:off x="3398829" y="5617470"/>
              <a:ext cx="3951316" cy="707886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The actual data we want, stored in a nameless, generic node</a:t>
              </a:r>
              <a:endParaRPr lang="en-US" dirty="0"/>
            </a:p>
          </p:txBody>
        </p:sp>
        <p:sp>
          <p:nvSpPr>
            <p:cNvPr id="23" name="Up Arrow 22"/>
            <p:cNvSpPr/>
            <p:nvPr/>
          </p:nvSpPr>
          <p:spPr>
            <a:xfrm>
              <a:off x="4723429" y="4744559"/>
              <a:ext cx="252239" cy="8729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2824" y="4724457"/>
            <a:ext cx="2422684" cy="1405869"/>
            <a:chOff x="442824" y="4724457"/>
            <a:chExt cx="2422684" cy="1405869"/>
          </a:xfrm>
        </p:grpSpPr>
        <p:sp>
          <p:nvSpPr>
            <p:cNvPr id="20" name="TextBox 19"/>
            <p:cNvSpPr txBox="1"/>
            <p:nvPr/>
          </p:nvSpPr>
          <p:spPr>
            <a:xfrm>
              <a:off x="442824" y="5730216"/>
              <a:ext cx="2422684" cy="40011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Access to that data</a:t>
              </a:r>
              <a:endParaRPr lang="en-US" dirty="0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1390595" y="4724457"/>
              <a:ext cx="274513" cy="100575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8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038807" y="3262157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561"/>
          </a:xfrm>
        </p:spPr>
        <p:txBody>
          <a:bodyPr/>
          <a:lstStyle/>
          <a:p>
            <a:r>
              <a:rPr lang="en-US" dirty="0" smtClean="0"/>
              <a:t>Creating nodes to store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905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4634" y="1589100"/>
            <a:ext cx="4053646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How to store {1, 2, 3} with nodes?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3469162"/>
            <a:ext cx="34772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-&gt;data = 1;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3739" y="5198481"/>
            <a:ext cx="4362787" cy="1017358"/>
            <a:chOff x="1803857" y="3633108"/>
            <a:chExt cx="3651549" cy="446416"/>
          </a:xfrm>
        </p:grpSpPr>
        <p:grpSp>
          <p:nvGrpSpPr>
            <p:cNvPr id="14" name="Group 13"/>
            <p:cNvGrpSpPr/>
            <p:nvPr/>
          </p:nvGrpSpPr>
          <p:grpSpPr>
            <a:xfrm>
              <a:off x="1803857" y="3633108"/>
              <a:ext cx="3651549" cy="446416"/>
              <a:chOff x="676669" y="4716056"/>
              <a:chExt cx="4574585" cy="446416"/>
            </a:xfrm>
            <a:solidFill>
              <a:schemeClr val="accent2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676669" y="4716423"/>
                <a:ext cx="1462397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headNode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15667" y="4716056"/>
                <a:ext cx="2035587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data = 1</a:t>
                </a:r>
                <a:b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next = </a:t>
                </a:r>
                <a:r>
                  <a:rPr lang="en-US" b="1" dirty="0" err="1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nullptr</a:t>
                </a:r>
                <a:endParaRPr 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971180" y="3633475"/>
              <a:ext cx="860562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Curved Up Arrow 23"/>
          <p:cNvSpPr/>
          <p:nvPr/>
        </p:nvSpPr>
        <p:spPr>
          <a:xfrm rot="10800000" flipH="1">
            <a:off x="1234932" y="4442474"/>
            <a:ext cx="2801241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61111" y="3469162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&gt;data = 2;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Curved Up Arrow 28"/>
          <p:cNvSpPr/>
          <p:nvPr/>
        </p:nvSpPr>
        <p:spPr>
          <a:xfrm rot="10800000" flipH="1">
            <a:off x="5756158" y="4442474"/>
            <a:ext cx="2801241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66526" y="5199317"/>
            <a:ext cx="1495852" cy="10165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secondNode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0948" y="5198481"/>
            <a:ext cx="1941342" cy="10165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2</a:t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62290" y="5199317"/>
            <a:ext cx="1058570" cy="1016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2379" y="5199317"/>
            <a:ext cx="1058570" cy="1016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62424" y="5197645"/>
            <a:ext cx="5558436" cy="1016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65523" y="2286531"/>
            <a:ext cx="3593534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We have two separate nodes… but how to connect them?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254161" y="2382512"/>
            <a:ext cx="4225415" cy="3720165"/>
            <a:chOff x="3254161" y="2382512"/>
            <a:chExt cx="4225415" cy="3720165"/>
          </a:xfrm>
        </p:grpSpPr>
        <p:sp>
          <p:nvSpPr>
            <p:cNvPr id="36" name="Rounded Rectangle 35"/>
            <p:cNvSpPr/>
            <p:nvPr/>
          </p:nvSpPr>
          <p:spPr>
            <a:xfrm>
              <a:off x="3254161" y="5643655"/>
              <a:ext cx="1945444" cy="45902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41" idx="2"/>
              <a:endCxn id="36" idx="0"/>
            </p:cNvCxnSpPr>
            <p:nvPr/>
          </p:nvCxnSpPr>
          <p:spPr>
            <a:xfrm flipH="1">
              <a:off x="4226883" y="3090398"/>
              <a:ext cx="2044364" cy="2553257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62917" y="2382512"/>
              <a:ext cx="2416659" cy="707886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pPr algn="l"/>
              <a:r>
                <a:rPr lang="en-US" dirty="0" smtClean="0"/>
                <a:t>We put the </a:t>
              </a:r>
              <a:r>
                <a:rPr lang="en-US" b="1" dirty="0" smtClean="0">
                  <a:solidFill>
                    <a:srgbClr val="FFC000"/>
                  </a:solidFill>
                </a:rPr>
                <a:t>next</a:t>
              </a:r>
              <a:r>
                <a:rPr lang="en-US" dirty="0" smtClean="0"/>
                <a:t> pointer to use!</a:t>
              </a:r>
              <a:endParaRPr lang="en-US" dirty="0"/>
            </a:p>
          </p:txBody>
        </p:sp>
      </p:grpSp>
      <p:sp>
        <p:nvSpPr>
          <p:cNvPr id="47" name="Curved Up Arrow 46"/>
          <p:cNvSpPr/>
          <p:nvPr/>
        </p:nvSpPr>
        <p:spPr>
          <a:xfrm rot="8347148" flipH="1" flipV="1">
            <a:off x="9250411" y="5215809"/>
            <a:ext cx="2801241" cy="1003594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Up Arrow 47"/>
          <p:cNvSpPr/>
          <p:nvPr/>
        </p:nvSpPr>
        <p:spPr>
          <a:xfrm rot="9707745" flipH="1" flipV="1">
            <a:off x="4849744" y="5149057"/>
            <a:ext cx="6343527" cy="133484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/>
      <p:bldP spid="24" grpId="0" animBg="1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655"/>
            <a:ext cx="8596668" cy="770736"/>
          </a:xfrm>
        </p:spPr>
        <p:txBody>
          <a:bodyPr/>
          <a:lstStyle/>
          <a:p>
            <a:r>
              <a:rPr lang="en-US" dirty="0" smtClean="0"/>
              <a:t>Connecting two nodes together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9762" y="1045068"/>
            <a:ext cx="3516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-&gt;data 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1557" y="1064282"/>
            <a:ext cx="3516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second-&gt;data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second-&gt;next 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3739" y="5183403"/>
            <a:ext cx="2422870" cy="1016522"/>
            <a:chOff x="1803857" y="3633475"/>
            <a:chExt cx="2027885" cy="446049"/>
          </a:xfrm>
        </p:grpSpPr>
        <p:sp>
          <p:nvSpPr>
            <p:cNvPr id="11" name="Rectangle 10"/>
            <p:cNvSpPr/>
            <p:nvPr/>
          </p:nvSpPr>
          <p:spPr>
            <a:xfrm>
              <a:off x="1803857" y="3633475"/>
              <a:ext cx="1167322" cy="44604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headNode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180" y="3633475"/>
              <a:ext cx="860562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Curved Up Arrow 12"/>
          <p:cNvSpPr/>
          <p:nvPr/>
        </p:nvSpPr>
        <p:spPr>
          <a:xfrm rot="10800000" flipH="1">
            <a:off x="1234932" y="4426557"/>
            <a:ext cx="2801241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 flipH="1">
            <a:off x="5756158" y="4426557"/>
            <a:ext cx="2801241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6526" y="5183400"/>
            <a:ext cx="1495852" cy="10165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20948" y="5182564"/>
            <a:ext cx="1941342" cy="10165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2</a:t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2290" y="5183400"/>
            <a:ext cx="1058570" cy="1016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62379" y="5183400"/>
            <a:ext cx="1058570" cy="1016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HeadNode_New"/>
          <p:cNvSpPr/>
          <p:nvPr/>
        </p:nvSpPr>
        <p:spPr>
          <a:xfrm>
            <a:off x="3225184" y="5182564"/>
            <a:ext cx="1941342" cy="10165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1</a:t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second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HeadNode_Old"/>
          <p:cNvSpPr/>
          <p:nvPr/>
        </p:nvSpPr>
        <p:spPr>
          <a:xfrm>
            <a:off x="3225184" y="5182564"/>
            <a:ext cx="1941342" cy="10165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1</a:t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38807" y="3267194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urved Up Arrow 22"/>
          <p:cNvSpPr/>
          <p:nvPr/>
        </p:nvSpPr>
        <p:spPr>
          <a:xfrm rot="8347148" flipH="1" flipV="1">
            <a:off x="9250411" y="5220846"/>
            <a:ext cx="2801241" cy="1003594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9707745" flipH="1" flipV="1">
            <a:off x="4849744" y="5154094"/>
            <a:ext cx="6343527" cy="133484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rot="10800000" flipH="1">
            <a:off x="3976513" y="4419163"/>
            <a:ext cx="4580886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67420" y="228165"/>
            <a:ext cx="9245634" cy="1781074"/>
            <a:chOff x="2667420" y="228165"/>
            <a:chExt cx="9245634" cy="1781074"/>
          </a:xfrm>
        </p:grpSpPr>
        <p:grpSp>
          <p:nvGrpSpPr>
            <p:cNvPr id="32" name="Group 31"/>
            <p:cNvGrpSpPr/>
            <p:nvPr/>
          </p:nvGrpSpPr>
          <p:grpSpPr>
            <a:xfrm>
              <a:off x="3425909" y="228165"/>
              <a:ext cx="8487145" cy="1118422"/>
              <a:chOff x="3425909" y="228165"/>
              <a:chExt cx="8487145" cy="111842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880754" y="228165"/>
                <a:ext cx="4032300" cy="1015663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chemeClr val="bg1"/>
                    </a:solidFill>
                  </a:defRPr>
                </a:lvl1pPr>
              </a:lstStyle>
              <a:p>
                <a:pPr algn="l"/>
                <a:r>
                  <a:rPr lang="en-US" dirty="0" smtClean="0"/>
                  <a:t>We can also set these in a constructor as default values, or with parameters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9" idx="0"/>
                <a:endCxn id="26" idx="1"/>
              </p:cNvCxnSpPr>
              <p:nvPr/>
            </p:nvCxnSpPr>
            <p:spPr>
              <a:xfrm flipV="1">
                <a:off x="7000293" y="735997"/>
                <a:ext cx="880461" cy="6105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38" idx="0"/>
                <a:endCxn id="26" idx="1"/>
              </p:cNvCxnSpPr>
              <p:nvPr/>
            </p:nvCxnSpPr>
            <p:spPr>
              <a:xfrm flipV="1">
                <a:off x="3425909" y="735997"/>
                <a:ext cx="4454845" cy="6105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Rounded Rectangle 37"/>
            <p:cNvSpPr/>
            <p:nvPr/>
          </p:nvSpPr>
          <p:spPr>
            <a:xfrm>
              <a:off x="2667420" y="1346587"/>
              <a:ext cx="1516977" cy="66265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241804" y="1346587"/>
              <a:ext cx="1516977" cy="66265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12711" y="2765246"/>
            <a:ext cx="6843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Connect the two nodes together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Now, the first node “knows” about the second node</a:t>
            </a:r>
            <a:endParaRPr lang="en-US" dirty="0"/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headNode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 = second;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 rot="19980483">
            <a:off x="3750039" y="3641114"/>
            <a:ext cx="405801" cy="210403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7" grpId="0"/>
      <p:bldP spid="49" grpId="0" animBg="1"/>
      <p:bldP spid="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935"/>
          </a:xfrm>
        </p:spPr>
        <p:txBody>
          <a:bodyPr/>
          <a:lstStyle/>
          <a:p>
            <a:r>
              <a:rPr lang="en-US" dirty="0" smtClean="0"/>
              <a:t>Moving from variables to unnamed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053"/>
            <a:ext cx="8596668" cy="524435"/>
          </a:xfrm>
        </p:spPr>
        <p:txBody>
          <a:bodyPr/>
          <a:lstStyle/>
          <a:p>
            <a:r>
              <a:rPr lang="en-US" dirty="0" smtClean="0"/>
              <a:t>We make arrays to avoid having lots of “loose” variables: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2172624"/>
            <a:ext cx="1971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Sarah;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50776" y="2467535"/>
            <a:ext cx="3502959" cy="403412"/>
            <a:chOff x="2850776" y="2467535"/>
            <a:chExt cx="3502959" cy="403412"/>
          </a:xfrm>
        </p:grpSpPr>
        <p:sp>
          <p:nvSpPr>
            <p:cNvPr id="6" name="Rectangle 5"/>
            <p:cNvSpPr/>
            <p:nvPr/>
          </p:nvSpPr>
          <p:spPr>
            <a:xfrm>
              <a:off x="4113057" y="2501615"/>
              <a:ext cx="2240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Person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group[4];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50776" y="2467535"/>
              <a:ext cx="974912" cy="403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825689" y="3003621"/>
            <a:ext cx="4740088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Maria is group[0], Bob is group[1], etc…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334" y="4194608"/>
            <a:ext cx="2354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first;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second;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50776" y="4316068"/>
            <a:ext cx="6481483" cy="646331"/>
            <a:chOff x="2850776" y="4316068"/>
            <a:chExt cx="6481483" cy="646331"/>
          </a:xfrm>
        </p:grpSpPr>
        <p:sp>
          <p:nvSpPr>
            <p:cNvPr id="10" name="Rectangle 9"/>
            <p:cNvSpPr/>
            <p:nvPr/>
          </p:nvSpPr>
          <p:spPr>
            <a:xfrm>
              <a:off x="3998756" y="4316068"/>
              <a:ext cx="53335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Node</a:t>
              </a:r>
              <a:r>
                <a:rPr lang="en-US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first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Node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first-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&gt;next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Node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Second Node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50776" y="4316068"/>
              <a:ext cx="974912" cy="403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39005" y="4910091"/>
            <a:ext cx="2693307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don’t need unique variable names for every node.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7334" y="3615000"/>
            <a:ext cx="8596668" cy="52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same concept exists with nodes in a linked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25689" y="5063980"/>
            <a:ext cx="4740088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already have a variable! It’s called “next”, and it’s stored in the first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5689" y="5883510"/>
            <a:ext cx="5591776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first-&gt;next is “the node that comes after first”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25689" y="6395264"/>
            <a:ext cx="5735682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node that comes </a:t>
            </a:r>
            <a:r>
              <a:rPr lang="en-US" sz="2000" smtClean="0">
                <a:solidFill>
                  <a:schemeClr val="bg1"/>
                </a:solidFill>
              </a:rPr>
              <a:t>after first </a:t>
            </a:r>
            <a:r>
              <a:rPr lang="en-US" sz="2000" dirty="0" smtClean="0">
                <a:solidFill>
                  <a:schemeClr val="bg1"/>
                </a:solidFill>
              </a:rPr>
              <a:t>is… a new Node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53735" y="2178449"/>
            <a:ext cx="5500736" cy="1015663"/>
            <a:chOff x="6353735" y="2178449"/>
            <a:chExt cx="5500736" cy="1015663"/>
          </a:xfrm>
        </p:grpSpPr>
        <p:sp>
          <p:nvSpPr>
            <p:cNvPr id="18" name="Rectangle 17"/>
            <p:cNvSpPr/>
            <p:nvPr/>
          </p:nvSpPr>
          <p:spPr>
            <a:xfrm>
              <a:off x="9561371" y="2178449"/>
              <a:ext cx="2293100" cy="1015663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Just like group[1] is the second item in an array…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353735" y="2508808"/>
              <a:ext cx="3207636" cy="41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10101" y="4211648"/>
            <a:ext cx="4744370" cy="1015663"/>
            <a:chOff x="7110101" y="4211648"/>
            <a:chExt cx="4744370" cy="1015663"/>
          </a:xfrm>
        </p:grpSpPr>
        <p:sp>
          <p:nvSpPr>
            <p:cNvPr id="19" name="Rectangle 18"/>
            <p:cNvSpPr/>
            <p:nvPr/>
          </p:nvSpPr>
          <p:spPr>
            <a:xfrm>
              <a:off x="9561371" y="4211648"/>
              <a:ext cx="2293100" cy="1015663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</a:rPr>
                <a:t>first-</a:t>
              </a:r>
              <a:r>
                <a:rPr lang="en-US" sz="2000" dirty="0" smtClean="0">
                  <a:solidFill>
                    <a:schemeClr val="bg1"/>
                  </a:solidFill>
                </a:rPr>
                <a:t>&gt;next is the second item in our linked list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7110101" y="4569167"/>
              <a:ext cx="2451270" cy="41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91073" y="3368986"/>
            <a:ext cx="3163398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 both cases, a “generic” name is just fine</a:t>
            </a:r>
          </a:p>
        </p:txBody>
      </p:sp>
    </p:spTree>
    <p:extLst>
      <p:ext uri="{BB962C8B-B14F-4D97-AF65-F5344CB8AC3E}">
        <p14:creationId xmlns:p14="http://schemas.microsoft.com/office/powerpoint/2010/main" val="6480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 animBg="1"/>
      <p:bldP spid="15" grpId="1" animBg="1"/>
      <p:bldP spid="16" grpId="0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64235" cy="726872"/>
          </a:xfrm>
        </p:spPr>
        <p:txBody>
          <a:bodyPr/>
          <a:lstStyle/>
          <a:p>
            <a:r>
              <a:rPr lang="en-US" dirty="0" smtClean="0"/>
              <a:t>Back to our list of numbers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3" y="1773956"/>
            <a:ext cx="86413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first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first-&gt;data = 1;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Create the second node WITHOUT another variable variable name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-&gt;next-&gt;data = 2;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Create the third node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-&gt;next-&gt;next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-&gt;next-&gt;next-&gt;data = 3;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306720" y="3526235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rved Up Arrow 16"/>
          <p:cNvSpPr/>
          <p:nvPr/>
        </p:nvSpPr>
        <p:spPr>
          <a:xfrm rot="8347148" flipH="1" flipV="1">
            <a:off x="9046564" y="5439117"/>
            <a:ext cx="2801241" cy="1003594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3739" y="5043360"/>
            <a:ext cx="3133308" cy="1380738"/>
            <a:chOff x="803739" y="5043360"/>
            <a:chExt cx="3133308" cy="1380738"/>
          </a:xfrm>
        </p:grpSpPr>
        <p:sp>
          <p:nvSpPr>
            <p:cNvPr id="7" name="Rectangle 6"/>
            <p:cNvSpPr/>
            <p:nvPr/>
          </p:nvSpPr>
          <p:spPr>
            <a:xfrm>
              <a:off x="803739" y="5814073"/>
              <a:ext cx="1251560" cy="6100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first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5300" y="5814073"/>
              <a:ext cx="922664" cy="61002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rot="10800000" flipH="1">
              <a:off x="1382780" y="5043360"/>
              <a:ext cx="2554267" cy="769957"/>
            </a:xfrm>
            <a:prstGeom prst="curvedUpArrow">
              <a:avLst>
                <a:gd name="adj1" fmla="val 8396"/>
                <a:gd name="adj2" fmla="val 28140"/>
                <a:gd name="adj3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53819" y="5043360"/>
            <a:ext cx="2554267" cy="1380737"/>
            <a:chOff x="4253819" y="5043360"/>
            <a:chExt cx="2554267" cy="1380737"/>
          </a:xfrm>
        </p:grpSpPr>
        <p:sp>
          <p:nvSpPr>
            <p:cNvPr id="12" name="Rectangle 11"/>
            <p:cNvSpPr/>
            <p:nvPr/>
          </p:nvSpPr>
          <p:spPr>
            <a:xfrm>
              <a:off x="4718798" y="5814072"/>
              <a:ext cx="949935" cy="61002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Curved Up Arrow 18"/>
            <p:cNvSpPr/>
            <p:nvPr/>
          </p:nvSpPr>
          <p:spPr>
            <a:xfrm rot="10800000" flipH="1">
              <a:off x="4253819" y="5043360"/>
              <a:ext cx="2554267" cy="769957"/>
            </a:xfrm>
            <a:prstGeom prst="curvedUpArrow">
              <a:avLst>
                <a:gd name="adj1" fmla="val 8396"/>
                <a:gd name="adj2" fmla="val 28140"/>
                <a:gd name="adj3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81897" y="5043360"/>
            <a:ext cx="3020993" cy="1380737"/>
            <a:chOff x="7081897" y="5043360"/>
            <a:chExt cx="3020993" cy="1380737"/>
          </a:xfrm>
        </p:grpSpPr>
        <p:sp>
          <p:nvSpPr>
            <p:cNvPr id="11" name="Rectangle 10"/>
            <p:cNvSpPr/>
            <p:nvPr/>
          </p:nvSpPr>
          <p:spPr>
            <a:xfrm>
              <a:off x="7410844" y="5814072"/>
              <a:ext cx="949935" cy="61002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60777" y="5813570"/>
              <a:ext cx="1742113" cy="61002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data = 3</a:t>
              </a:r>
              <a:b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next =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nullptr</a:t>
              </a:r>
              <a:endParaRPr lang="en-US" sz="1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Curved Up Arrow 19"/>
            <p:cNvSpPr/>
            <p:nvPr/>
          </p:nvSpPr>
          <p:spPr>
            <a:xfrm rot="10800000" flipH="1">
              <a:off x="7081897" y="5043360"/>
              <a:ext cx="2554267" cy="769957"/>
            </a:xfrm>
            <a:prstGeom prst="curvedUpArrow">
              <a:avLst>
                <a:gd name="adj1" fmla="val 8396"/>
                <a:gd name="adj2" fmla="val 28140"/>
                <a:gd name="adj3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7773" y="3165308"/>
            <a:ext cx="8915397" cy="1470969"/>
            <a:chOff x="687773" y="3165308"/>
            <a:chExt cx="8915397" cy="1470969"/>
          </a:xfrm>
        </p:grpSpPr>
        <p:sp>
          <p:nvSpPr>
            <p:cNvPr id="21" name="TextBox 20"/>
            <p:cNvSpPr txBox="1"/>
            <p:nvPr/>
          </p:nvSpPr>
          <p:spPr>
            <a:xfrm>
              <a:off x="5601942" y="3165308"/>
              <a:ext cx="4001228" cy="1323439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works </a:t>
              </a:r>
              <a:r>
                <a:rPr lang="en-US" dirty="0" smtClean="0"/>
                <a:t>in this example. </a:t>
              </a:r>
              <a:r>
                <a:rPr lang="en-US" dirty="0"/>
                <a:t>However… writing -&gt;next-&gt;next is tedious, and can lead to errors in many situations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7773" y="3954716"/>
              <a:ext cx="2288912" cy="68156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3"/>
              <a:endCxn id="21" idx="1"/>
            </p:cNvCxnSpPr>
            <p:nvPr/>
          </p:nvCxnSpPr>
          <p:spPr>
            <a:xfrm flipV="1">
              <a:off x="2976685" y="3827028"/>
              <a:ext cx="2625257" cy="468469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7" name="HeadNode_Old"/>
          <p:cNvSpPr/>
          <p:nvPr/>
        </p:nvSpPr>
        <p:spPr>
          <a:xfrm>
            <a:off x="2976685" y="5813570"/>
            <a:ext cx="1742114" cy="610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1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HeadNode_New"/>
          <p:cNvSpPr/>
          <p:nvPr/>
        </p:nvSpPr>
        <p:spPr>
          <a:xfrm>
            <a:off x="2971471" y="5813318"/>
            <a:ext cx="1742114" cy="610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1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sz="16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newNode</a:t>
            </a:r>
            <a:endParaRPr lang="en-US" sz="16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Node2_Old"/>
          <p:cNvSpPr/>
          <p:nvPr/>
        </p:nvSpPr>
        <p:spPr>
          <a:xfrm>
            <a:off x="5668732" y="5813570"/>
            <a:ext cx="1742113" cy="6100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2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Node2_New"/>
          <p:cNvSpPr/>
          <p:nvPr/>
        </p:nvSpPr>
        <p:spPr>
          <a:xfrm>
            <a:off x="5673946" y="5808571"/>
            <a:ext cx="1742113" cy="6100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 = 2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 =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newNode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Curved Up Arrow 40"/>
          <p:cNvSpPr/>
          <p:nvPr/>
        </p:nvSpPr>
        <p:spPr>
          <a:xfrm rot="9775800" flipH="1" flipV="1">
            <a:off x="4297876" y="5392559"/>
            <a:ext cx="6820609" cy="1003594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Up Arrow 41"/>
          <p:cNvSpPr/>
          <p:nvPr/>
        </p:nvSpPr>
        <p:spPr>
          <a:xfrm rot="9327902" flipH="1" flipV="1">
            <a:off x="6797544" y="5423239"/>
            <a:ext cx="4848986" cy="1003594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4929" y="190861"/>
            <a:ext cx="533964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Ensure next is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by default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Node() { next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1" grpId="1" animBg="1"/>
      <p:bldP spid="42" grpId="0" animBg="1"/>
      <p:bldP spid="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088"/>
          </a:xfrm>
        </p:spPr>
        <p:txBody>
          <a:bodyPr/>
          <a:lstStyle/>
          <a:p>
            <a:r>
              <a:rPr lang="en-US" dirty="0" smtClean="0"/>
              <a:t>Accessing every node in the list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= 5;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638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= 12;</a:t>
            </a:r>
          </a:p>
          <a:p>
            <a:pPr algn="ctr"/>
            <a:r>
              <a:rPr lang="en-US" sz="1600" dirty="0" smtClean="0"/>
              <a:t>Next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2418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= 4;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19800" y="165320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= 19;</a:t>
            </a:r>
          </a:p>
          <a:p>
            <a:pPr algn="ctr"/>
            <a:r>
              <a:rPr lang="en-US" sz="1600" dirty="0" smtClean="0"/>
              <a:t>Next</a:t>
            </a:r>
            <a:endParaRPr lang="en-US" sz="1600" dirty="0"/>
          </a:p>
        </p:txBody>
      </p:sp>
      <p:sp>
        <p:nvSpPr>
          <p:cNvPr id="13" name="Right Arrow 12"/>
          <p:cNvSpPr/>
          <p:nvPr/>
        </p:nvSpPr>
        <p:spPr>
          <a:xfrm>
            <a:off x="1905000" y="1981200"/>
            <a:ext cx="68677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838200" y="2514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017" y="3048000"/>
            <a:ext cx="96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657115" y="1981200"/>
            <a:ext cx="68677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57684" y="1981200"/>
            <a:ext cx="68677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258253" y="1981200"/>
            <a:ext cx="68677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45024" y="167640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114" y="3908069"/>
            <a:ext cx="9852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Head-&gt;Data</a:t>
            </a:r>
            <a:r>
              <a:rPr lang="en-US" dirty="0" smtClean="0">
                <a:latin typeface="Consolas" panose="020B0609020204030204" pitchFamily="49" charset="0"/>
              </a:rPr>
              <a:t>;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First node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Head-&gt;Next-&gt;Data</a:t>
            </a:r>
            <a:r>
              <a:rPr lang="en-US" dirty="0" smtClean="0">
                <a:latin typeface="Consolas" panose="020B0609020204030204" pitchFamily="49" charset="0"/>
              </a:rPr>
              <a:t>;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(Head-&gt;Next) == second node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Head-&gt;Next-&gt;Next-&gt;Data</a:t>
            </a:r>
            <a:r>
              <a:rPr lang="en-US" dirty="0" smtClean="0">
                <a:latin typeface="Consolas" panose="020B0609020204030204" pitchFamily="49" charset="0"/>
              </a:rPr>
              <a:t>;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(Head-&gt;Next-&gt;Next) ==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third...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Head-&gt;Next-&gt;Next-&gt;Next-&gt;Data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Fourth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node... please stop...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115" y="5758507"/>
            <a:ext cx="3386290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Surely there’s a better way!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93018" y="5756658"/>
            <a:ext cx="3653564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There is. Please don’t do this.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313" y="5199025"/>
            <a:ext cx="10161981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if your list only had 3 nodes? 5? 500? This approach is not viable for all situations.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757"/>
            <a:ext cx="8065014" cy="49873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Many linked list operations will involve moving through some (or all) of the nodes, one at a time</a:t>
            </a:r>
          </a:p>
          <a:p>
            <a:r>
              <a:rPr lang="en-US" sz="2400" dirty="0" smtClean="0"/>
              <a:t>No matter what we want to DO with the data, we have to first GET TO IT</a:t>
            </a:r>
          </a:p>
          <a:p>
            <a:r>
              <a:rPr lang="en-US" sz="2400" dirty="0" smtClean="0"/>
              <a:t>The general algorithm for that is: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Start by creating a pointer to the first node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If that pointer is valid</a:t>
            </a:r>
            <a:br>
              <a:rPr lang="en-US" sz="2400" dirty="0" smtClean="0"/>
            </a:br>
            <a:r>
              <a:rPr lang="en-US" sz="2400" dirty="0" smtClean="0"/>
              <a:t>(i.e. there is a node at that location)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Set the pointer to the “next” pointer of the node it’s currently pointing to (pointer = pointer-&gt;next)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Go to step 2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0280" y="2970218"/>
            <a:ext cx="5529686" cy="1631216"/>
            <a:chOff x="6510280" y="2970218"/>
            <a:chExt cx="5529686" cy="1631216"/>
          </a:xfrm>
        </p:grpSpPr>
        <p:sp>
          <p:nvSpPr>
            <p:cNvPr id="6" name="Right Arrow 5"/>
            <p:cNvSpPr/>
            <p:nvPr/>
          </p:nvSpPr>
          <p:spPr>
            <a:xfrm rot="10134865">
              <a:off x="6510280" y="3416872"/>
              <a:ext cx="1632247" cy="41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038738" y="2970218"/>
              <a:ext cx="4001228" cy="1631216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Remember: Creating a pointer to something that already exists is NOT the same as creating a “new thing” or creating a copy of something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2348" y="5133420"/>
            <a:ext cx="3195068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Pointers provide </a:t>
            </a:r>
            <a:r>
              <a:rPr lang="en-US" b="1" dirty="0">
                <a:solidFill>
                  <a:srgbClr val="FFC000"/>
                </a:solidFill>
              </a:rPr>
              <a:t>in</a:t>
            </a:r>
            <a:r>
              <a:rPr lang="en-US" b="1" dirty="0" smtClean="0">
                <a:solidFill>
                  <a:srgbClr val="FFC000"/>
                </a:solidFill>
              </a:rPr>
              <a:t>direct access to data</a:t>
            </a:r>
            <a:r>
              <a:rPr lang="en-US" dirty="0" smtClean="0"/>
              <a:t>. They are not the data itself!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815"/>
          </a:xfrm>
        </p:spPr>
        <p:txBody>
          <a:bodyPr/>
          <a:lstStyle/>
          <a:p>
            <a:r>
              <a:rPr lang="en-US" dirty="0" smtClean="0"/>
              <a:t>Traversing visualized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3587" y="254537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</a:t>
            </a:r>
            <a:r>
              <a:rPr lang="en-US" dirty="0" smtClean="0"/>
              <a:t>1;</a:t>
            </a:r>
            <a:endParaRPr lang="en-US" dirty="0"/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7673" y="254537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</a:t>
            </a:r>
            <a:r>
              <a:rPr lang="en-US" dirty="0" smtClean="0"/>
              <a:t>2;</a:t>
            </a:r>
            <a:endParaRPr lang="en-US" dirty="0"/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71760" y="254537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</a:t>
            </a:r>
            <a:r>
              <a:rPr lang="en-US" dirty="0" smtClean="0"/>
              <a:t>3;</a:t>
            </a:r>
            <a:endParaRPr lang="en-US" dirty="0"/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18987" y="2807996"/>
            <a:ext cx="1628686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43073" y="2807996"/>
            <a:ext cx="1628686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81504" y="3789438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7457" y="4621294"/>
            <a:ext cx="328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CurrentNode</a:t>
            </a:r>
            <a:r>
              <a:rPr lang="en-US" dirty="0" smtClean="0"/>
              <a:t> = </a:t>
            </a:r>
            <a:r>
              <a:rPr lang="en-US" dirty="0" err="1" smtClean="0"/>
              <a:t>FirstNode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11722" y="4393133"/>
            <a:ext cx="1582752" cy="8256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CurrentNode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1914258" y="3307379"/>
            <a:ext cx="358923" cy="10857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67457" y="4947114"/>
            <a:ext cx="49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 smtClean="0"/>
              <a:t>CurrentNode</a:t>
            </a:r>
            <a:r>
              <a:rPr lang="en-US" dirty="0" smtClean="0"/>
              <a:t> is not a null pointer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7834" y="5316446"/>
            <a:ext cx="39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CurrentNode</a:t>
            </a:r>
            <a:r>
              <a:rPr lang="en-US" dirty="0" smtClean="0"/>
              <a:t> = </a:t>
            </a:r>
            <a:r>
              <a:rPr lang="en-US" dirty="0" err="1" smtClean="0"/>
              <a:t>CurrentNode</a:t>
            </a:r>
            <a:r>
              <a:rPr lang="en-US" dirty="0" smtClean="0"/>
              <a:t>-&gt;next</a:t>
            </a:r>
            <a:endParaRPr lang="en-US" dirty="0"/>
          </a:p>
        </p:txBody>
      </p:sp>
      <p:sp>
        <p:nvSpPr>
          <p:cNvPr id="18" name="PointerToSecond"/>
          <p:cNvSpPr/>
          <p:nvPr/>
        </p:nvSpPr>
        <p:spPr>
          <a:xfrm rot="3076824">
            <a:off x="3365623" y="2721862"/>
            <a:ext cx="437260" cy="2192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ointerToThird"/>
          <p:cNvSpPr/>
          <p:nvPr/>
        </p:nvSpPr>
        <p:spPr>
          <a:xfrm rot="4314306">
            <a:off x="4794097" y="1529202"/>
            <a:ext cx="437260" cy="4683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interToNull"/>
          <p:cNvSpPr/>
          <p:nvPr/>
        </p:nvSpPr>
        <p:spPr>
          <a:xfrm rot="5177010">
            <a:off x="5860512" y="1097702"/>
            <a:ext cx="437260" cy="6629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07661" y="213909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FirstNode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58354" y="187000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 Node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88766" y="213909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FirstNode</a:t>
            </a:r>
            <a:r>
              <a:rPr lang="en-US" dirty="0" smtClean="0"/>
              <a:t>-&gt;next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74820" y="1870003"/>
            <a:ext cx="258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 Node’s Next, or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15761" y="2139098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FirstNode</a:t>
            </a:r>
            <a:r>
              <a:rPr lang="en-US" dirty="0" smtClean="0"/>
              <a:t>-&gt;next-&gt;next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06467" y="158757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Third Node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67159" y="5370217"/>
            <a:ext cx="3301489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This allows us to “travel to” each node. What about actually DOING something with that data?</a:t>
            </a:r>
            <a:endParaRPr lang="en-US" dirty="0"/>
          </a:p>
        </p:txBody>
      </p:sp>
      <p:sp>
        <p:nvSpPr>
          <p:cNvPr id="31" name="Bent-Up Arrow 30"/>
          <p:cNvSpPr/>
          <p:nvPr/>
        </p:nvSpPr>
        <p:spPr>
          <a:xfrm flipV="1">
            <a:off x="8567159" y="3012329"/>
            <a:ext cx="1628686" cy="7605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7540" y="5917725"/>
            <a:ext cx="2563683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What we have here is the equivalent of: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9182" y="5948502"/>
            <a:ext cx="513602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numberOfNodes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Doing nothing at the moment!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04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5" grpId="0" animBg="1"/>
      <p:bldP spid="15" grpId="1" animBg="1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6" grpId="0" animBg="1"/>
      <p:bldP spid="30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815"/>
          </a:xfrm>
        </p:spPr>
        <p:txBody>
          <a:bodyPr/>
          <a:lstStyle/>
          <a:p>
            <a:r>
              <a:rPr lang="en-US" dirty="0" smtClean="0"/>
              <a:t>Traversing and printing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3587" y="2246865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15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4347673" y="2246865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25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271760" y="2246865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12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>
            <a:off x="2718987" y="2495420"/>
            <a:ext cx="1628686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643073" y="2495420"/>
            <a:ext cx="1628686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81504" y="3490924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flipV="1">
            <a:off x="8567159" y="2546748"/>
            <a:ext cx="1628686" cy="940896"/>
          </a:xfrm>
          <a:prstGeom prst="bentUpArrow">
            <a:avLst>
              <a:gd name="adj1" fmla="val 1881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67457" y="4322780"/>
            <a:ext cx="328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CurrentNode</a:t>
            </a:r>
            <a:r>
              <a:rPr lang="en-US" dirty="0" smtClean="0"/>
              <a:t> = </a:t>
            </a:r>
            <a:r>
              <a:rPr lang="en-US" dirty="0" err="1" smtClean="0"/>
              <a:t>FirstNode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11722" y="4094619"/>
            <a:ext cx="1582752" cy="8256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CurrentNode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1914258" y="3008865"/>
            <a:ext cx="358923" cy="10857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67457" y="4648600"/>
            <a:ext cx="49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 smtClean="0"/>
              <a:t>CurrentNode</a:t>
            </a:r>
            <a:r>
              <a:rPr lang="en-US" dirty="0" smtClean="0"/>
              <a:t> is not a null pointer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7834" y="5344343"/>
            <a:ext cx="39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CurrentNode</a:t>
            </a:r>
            <a:r>
              <a:rPr lang="en-US" dirty="0" smtClean="0"/>
              <a:t> = </a:t>
            </a:r>
            <a:r>
              <a:rPr lang="en-US" dirty="0" err="1" smtClean="0"/>
              <a:t>CurrentNode</a:t>
            </a:r>
            <a:r>
              <a:rPr lang="en-US" dirty="0" smtClean="0"/>
              <a:t>-&gt;next</a:t>
            </a:r>
            <a:endParaRPr lang="en-US" dirty="0"/>
          </a:p>
        </p:txBody>
      </p:sp>
      <p:sp>
        <p:nvSpPr>
          <p:cNvPr id="18" name="PointerToSecond"/>
          <p:cNvSpPr/>
          <p:nvPr/>
        </p:nvSpPr>
        <p:spPr>
          <a:xfrm rot="3076824">
            <a:off x="3365623" y="2423348"/>
            <a:ext cx="437260" cy="2192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ointerToThird"/>
          <p:cNvSpPr/>
          <p:nvPr/>
        </p:nvSpPr>
        <p:spPr>
          <a:xfrm rot="4314306">
            <a:off x="4794097" y="1230688"/>
            <a:ext cx="437260" cy="4683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interToNull"/>
          <p:cNvSpPr/>
          <p:nvPr/>
        </p:nvSpPr>
        <p:spPr>
          <a:xfrm rot="5177010">
            <a:off x="5860512" y="799188"/>
            <a:ext cx="437260" cy="6629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7833" y="5004156"/>
            <a:ext cx="42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the value of </a:t>
            </a:r>
            <a:r>
              <a:rPr lang="en-US" dirty="0" err="1" smtClean="0"/>
              <a:t>CurrentNode</a:t>
            </a:r>
            <a:r>
              <a:rPr lang="en-US" dirty="0" smtClean="0"/>
              <a:t>-&gt;data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294" y="6006028"/>
            <a:ext cx="1326677" cy="46166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Output: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8212" y="227140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node1-</a:t>
            </a:r>
            <a:r>
              <a:rPr lang="en-US" sz="1600" dirty="0"/>
              <a:t>&gt;next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61124" y="227140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node2-</a:t>
            </a:r>
            <a:r>
              <a:rPr lang="en-US" sz="1600" dirty="0"/>
              <a:t>&gt;next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01867" y="227140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node3-</a:t>
            </a:r>
            <a:r>
              <a:rPr lang="en-US" sz="1600" dirty="0"/>
              <a:t>&gt;next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85229" y="182125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FirstNode</a:t>
            </a:r>
            <a:endParaRPr lang="en-US" dirty="0"/>
          </a:p>
        </p:txBody>
      </p:sp>
      <p:sp>
        <p:nvSpPr>
          <p:cNvPr id="35" name="Moving_15"/>
          <p:cNvSpPr/>
          <p:nvPr/>
        </p:nvSpPr>
        <p:spPr>
          <a:xfrm>
            <a:off x="1423585" y="2261108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15</a:t>
            </a:r>
            <a:endParaRPr lang="en-US" sz="3200" dirty="0"/>
          </a:p>
        </p:txBody>
      </p:sp>
      <p:sp>
        <p:nvSpPr>
          <p:cNvPr id="36" name="Moving_25"/>
          <p:cNvSpPr/>
          <p:nvPr/>
        </p:nvSpPr>
        <p:spPr>
          <a:xfrm>
            <a:off x="4347671" y="2261108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25</a:t>
            </a:r>
            <a:endParaRPr lang="en-US" sz="3200" dirty="0"/>
          </a:p>
        </p:txBody>
      </p:sp>
      <p:sp>
        <p:nvSpPr>
          <p:cNvPr id="37" name="Moving_12"/>
          <p:cNvSpPr/>
          <p:nvPr/>
        </p:nvSpPr>
        <p:spPr>
          <a:xfrm>
            <a:off x="7271758" y="2261108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12</a:t>
            </a:r>
            <a:endParaRPr lang="en-US" sz="3200" dirty="0"/>
          </a:p>
        </p:txBody>
      </p:sp>
      <p:sp>
        <p:nvSpPr>
          <p:cNvPr id="38" name="Moving_15" hidden="1"/>
          <p:cNvSpPr/>
          <p:nvPr/>
        </p:nvSpPr>
        <p:spPr>
          <a:xfrm>
            <a:off x="2688329" y="586193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15</a:t>
            </a:r>
            <a:endParaRPr lang="en-US" sz="3200" dirty="0"/>
          </a:p>
        </p:txBody>
      </p:sp>
      <p:sp>
        <p:nvSpPr>
          <p:cNvPr id="39" name="Moving_25" hidden="1"/>
          <p:cNvSpPr/>
          <p:nvPr/>
        </p:nvSpPr>
        <p:spPr>
          <a:xfrm>
            <a:off x="4044872" y="586193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25</a:t>
            </a:r>
            <a:endParaRPr lang="en-US" sz="3200" dirty="0"/>
          </a:p>
        </p:txBody>
      </p:sp>
      <p:sp>
        <p:nvSpPr>
          <p:cNvPr id="40" name="Moving_12" hidden="1"/>
          <p:cNvSpPr/>
          <p:nvPr/>
        </p:nvSpPr>
        <p:spPr>
          <a:xfrm>
            <a:off x="5401415" y="586193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12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45054" y="5004156"/>
            <a:ext cx="4774088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Once our “current node” pointer is null, the loop terminates and we’re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10482 0.5247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2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2474 0.5259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15365 0.5245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2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5" grpId="0" animBg="1"/>
      <p:bldP spid="15" grpId="1" animBg="1"/>
      <p:bldP spid="16" grpId="0"/>
      <p:bldP spid="17" grpId="0"/>
      <p:bldP spid="17" grpId="2"/>
      <p:bldP spid="17" grpId="3"/>
      <p:bldP spid="17" grpId="4"/>
      <p:bldP spid="17" grpId="5"/>
      <p:bldP spid="17" grpId="6"/>
      <p:bldP spid="18" grpId="0" animBg="1"/>
      <p:bldP spid="18" grpId="1" animBg="1"/>
      <p:bldP spid="19" grpId="0" animBg="1"/>
      <p:bldP spid="19" grpId="1" animBg="1"/>
      <p:bldP spid="20" grpId="0" animBg="1"/>
      <p:bldP spid="30" grpId="0"/>
      <p:bldP spid="30" grpId="1"/>
      <p:bldP spid="30" grpId="2"/>
      <p:bldP spid="30" grpId="3"/>
      <p:bldP spid="30" grpId="4"/>
      <p:bldP spid="30" grpId="5"/>
      <p:bldP spid="35" grpId="0" animBg="1"/>
      <p:bldP spid="36" grpId="0" animBg="1"/>
      <p:bldP spid="37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09"/>
          </a:xfrm>
        </p:spPr>
        <p:txBody>
          <a:bodyPr/>
          <a:lstStyle/>
          <a:p>
            <a:r>
              <a:rPr lang="en-US" dirty="0" smtClean="0"/>
              <a:t>Inserting a node into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559"/>
            <a:ext cx="8596668" cy="16401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big advantage a linked list has over arrays is the ability to add and remove nodes quickly</a:t>
            </a:r>
          </a:p>
          <a:p>
            <a:r>
              <a:rPr lang="en-US" sz="2000" dirty="0" smtClean="0"/>
              <a:t>Arrays have to destroy and rebuild an entire array</a:t>
            </a:r>
          </a:p>
          <a:p>
            <a:r>
              <a:rPr lang="en-US" sz="2000" dirty="0" smtClean="0"/>
              <a:t>A linked list only needs to update a few pointers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65470" y="4876672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9366" y="4876672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3263" y="4876672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7160" y="4876672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Sarah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1574" y="3688882"/>
            <a:ext cx="494198" cy="1070954"/>
            <a:chOff x="1496043" y="2297151"/>
            <a:chExt cx="589234" cy="1276901"/>
          </a:xfrm>
        </p:grpSpPr>
        <p:sp>
          <p:nvSpPr>
            <p:cNvPr id="28" name="Rectangle 27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25470" y="3688882"/>
            <a:ext cx="494198" cy="1070954"/>
            <a:chOff x="1496043" y="2297151"/>
            <a:chExt cx="589234" cy="1276901"/>
          </a:xfrm>
        </p:grpSpPr>
        <p:sp>
          <p:nvSpPr>
            <p:cNvPr id="23" name="Rectangle 2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89366" y="3688882"/>
            <a:ext cx="494198" cy="1070954"/>
            <a:chOff x="1496043" y="2297151"/>
            <a:chExt cx="589234" cy="1276901"/>
          </a:xfrm>
        </p:grpSpPr>
        <p:sp>
          <p:nvSpPr>
            <p:cNvPr id="18" name="Rectangle 17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iley Face 19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53264" y="3688882"/>
            <a:ext cx="494198" cy="1070954"/>
            <a:chOff x="1496043" y="2297151"/>
            <a:chExt cx="589234" cy="1276901"/>
          </a:xfrm>
        </p:grpSpPr>
        <p:sp>
          <p:nvSpPr>
            <p:cNvPr id="13" name="Rectangle 1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376683" y="3086000"/>
            <a:ext cx="1122321" cy="1655424"/>
            <a:chOff x="8376683" y="3086000"/>
            <a:chExt cx="1122321" cy="1655424"/>
          </a:xfrm>
        </p:grpSpPr>
        <p:sp>
          <p:nvSpPr>
            <p:cNvPr id="40" name="Rectangle 39"/>
            <p:cNvSpPr/>
            <p:nvPr/>
          </p:nvSpPr>
          <p:spPr>
            <a:xfrm>
              <a:off x="8376683" y="4273790"/>
              <a:ext cx="1122321" cy="467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Billy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672787" y="3086000"/>
              <a:ext cx="494198" cy="1070954"/>
              <a:chOff x="1496043" y="2297151"/>
              <a:chExt cx="589234" cy="1276901"/>
            </a:xfrm>
          </p:grpSpPr>
          <p:sp>
            <p:nvSpPr>
              <p:cNvPr id="42" name="Rectangle 41"/>
              <p:cNvSpPr/>
              <p:nvPr/>
            </p:nvSpPr>
            <p:spPr>
              <a:xfrm rot="2700000">
                <a:off x="1656063" y="3208291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8100000">
                <a:off x="1924239" y="3208292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miley Face 43"/>
              <p:cNvSpPr/>
              <p:nvPr/>
            </p:nvSpPr>
            <p:spPr>
              <a:xfrm>
                <a:off x="1594625" y="2297151"/>
                <a:ext cx="434897" cy="434897"/>
              </a:xfrm>
              <a:prstGeom prst="smileyFac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89213" y="2732048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1789212" y="2629227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ight Arrow 46"/>
          <p:cNvSpPr/>
          <p:nvPr/>
        </p:nvSpPr>
        <p:spPr>
          <a:xfrm>
            <a:off x="2018976" y="407908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470057" y="407908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5014028" y="407908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6378843" y="3876572"/>
            <a:ext cx="1435366" cy="678282"/>
            <a:chOff x="6378843" y="4206703"/>
            <a:chExt cx="1435366" cy="678282"/>
          </a:xfrm>
        </p:grpSpPr>
        <p:sp>
          <p:nvSpPr>
            <p:cNvPr id="50" name="Right Arrow 49"/>
            <p:cNvSpPr/>
            <p:nvPr/>
          </p:nvSpPr>
          <p:spPr>
            <a:xfrm>
              <a:off x="6378843" y="4409215"/>
              <a:ext cx="617408" cy="36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75991" y="4206703"/>
              <a:ext cx="738218" cy="6782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 one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708973" y="2435091"/>
            <a:ext cx="2341084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What if we wanted to add Billy to the list?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708973" y="3691696"/>
            <a:ext cx="2341084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Do we destroy and recreate the entire list?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107687" y="5283781"/>
            <a:ext cx="2012536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Or do we just update Sarah’s “next” pointer?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20987950">
            <a:off x="6380217" y="3887616"/>
            <a:ext cx="2026745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11595" y="5650165"/>
            <a:ext cx="5870744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These “nodes” have no idea the list was changed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5990" y="6197222"/>
            <a:ext cx="6161954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Maria still points to Bob, who points to Jack, etc…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908677" y="3367859"/>
            <a:ext cx="4374703" cy="21527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7" grpId="0" animBg="1"/>
      <p:bldP spid="59" grpId="0" animBg="1"/>
      <p:bldP spid="60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Contiguous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5" y="1596509"/>
            <a:ext cx="9142274" cy="180515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Contiguous</a:t>
            </a:r>
            <a:r>
              <a:rPr lang="en-US" sz="2400" dirty="0" smtClean="0"/>
              <a:t>: together in a sequence; next to; sharing a border</a:t>
            </a:r>
          </a:p>
          <a:p>
            <a:r>
              <a:rPr lang="en-US" sz="2400" dirty="0" smtClean="0"/>
              <a:t>Contiguous memory is connected, adjacent, unbroken memory</a:t>
            </a:r>
          </a:p>
          <a:p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Arrays are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contiguous, and we can easily “know” where everything is stored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5708" y="5145607"/>
            <a:ext cx="5981597" cy="446049"/>
            <a:chOff x="791737" y="4716423"/>
            <a:chExt cx="7493616" cy="446049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791737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0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28439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5141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01843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38545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247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11949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48651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7333" y="3468029"/>
            <a:ext cx="305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latin typeface="Consolas" panose="020B0609020204030204" pitchFamily="49" charset="0"/>
              </a:rPr>
              <a:t> numbers[8];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70517" y="4129944"/>
            <a:ext cx="7641684" cy="949299"/>
            <a:chOff x="1070517" y="4129944"/>
            <a:chExt cx="7641684" cy="949299"/>
          </a:xfrm>
        </p:grpSpPr>
        <p:sp>
          <p:nvSpPr>
            <p:cNvPr id="15" name="Down Arrow 14"/>
            <p:cNvSpPr/>
            <p:nvPr/>
          </p:nvSpPr>
          <p:spPr>
            <a:xfrm>
              <a:off x="1781305" y="4776275"/>
              <a:ext cx="248217" cy="3029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753196" y="4776275"/>
              <a:ext cx="248217" cy="3029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0517" y="4129944"/>
              <a:ext cx="1918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 of memory for </a:t>
              </a:r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numbers</a:t>
              </a:r>
              <a:endParaRPr 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94191" y="4129944"/>
              <a:ext cx="1918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End of memory for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numbers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0361" y="5145607"/>
            <a:ext cx="1795346" cy="446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77303" y="5145607"/>
            <a:ext cx="3853779" cy="4460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83675" y="5639815"/>
            <a:ext cx="5993627" cy="1104878"/>
            <a:chOff x="1883675" y="5639815"/>
            <a:chExt cx="5993627" cy="110487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4634150" y="2889340"/>
              <a:ext cx="492677" cy="5993627"/>
            </a:xfrm>
            <a:prstGeom prst="rightBrace">
              <a:avLst>
                <a:gd name="adj1" fmla="val 49074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6100" y="6098362"/>
              <a:ext cx="488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One contiguous, unbroken part of memory,</a:t>
              </a:r>
            </a:p>
            <a:p>
              <a:pPr algn="ctr"/>
              <a:r>
                <a:rPr lang="en-US" dirty="0" smtClean="0"/>
                <a:t>used by a single variable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94083" y="3124666"/>
            <a:ext cx="4747057" cy="92333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 smtClean="0"/>
              <a:t>For any array of size N:</a:t>
            </a:r>
          </a:p>
          <a:p>
            <a:r>
              <a:rPr lang="en-US" sz="1800" b="1" dirty="0" smtClean="0">
                <a:solidFill>
                  <a:srgbClr val="FFC000"/>
                </a:solidFill>
              </a:rPr>
              <a:t>array[0]</a:t>
            </a:r>
            <a:r>
              <a:rPr lang="en-US" sz="1800" dirty="0" smtClean="0"/>
              <a:t> through </a:t>
            </a:r>
            <a:r>
              <a:rPr lang="en-US" sz="1800" b="1" dirty="0" smtClean="0">
                <a:solidFill>
                  <a:srgbClr val="FFC000"/>
                </a:solidFill>
              </a:rPr>
              <a:t>array[N – 1]</a:t>
            </a:r>
            <a:r>
              <a:rPr lang="en-US" sz="1800" dirty="0" smtClean="0"/>
              <a:t> provides fast, easy access to all the array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60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front of the 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165320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62400" y="1917478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191747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96200" y="191747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991" y="4126448"/>
            <a:ext cx="1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8681799">
            <a:off x="1101977" y="3021007"/>
            <a:ext cx="18819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300670">
            <a:off x="9053812" y="2481588"/>
            <a:ext cx="10082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32919" y="4757656"/>
            <a:ext cx="260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new node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32919" y="5126988"/>
            <a:ext cx="38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Set it’s next node to the current start of the list (i.e. the head)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324600" y="3311236"/>
            <a:ext cx="1371600" cy="1196212"/>
            <a:chOff x="6324600" y="3311236"/>
            <a:chExt cx="1371600" cy="1196212"/>
          </a:xfrm>
        </p:grpSpPr>
        <p:sp>
          <p:nvSpPr>
            <p:cNvPr id="19" name="Rounded Rectangle 18"/>
            <p:cNvSpPr/>
            <p:nvPr/>
          </p:nvSpPr>
          <p:spPr>
            <a:xfrm>
              <a:off x="6331881" y="3745448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4600" y="331123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Node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32919" y="5773319"/>
            <a:ext cx="38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Set the current head pointer to the new node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3299698" y="2475271"/>
            <a:ext cx="4497163" cy="1795075"/>
          </a:xfrm>
          <a:custGeom>
            <a:avLst/>
            <a:gdLst>
              <a:gd name="connsiteX0" fmla="*/ 1030884 w 2342206"/>
              <a:gd name="connsiteY0" fmla="*/ 1588531 h 1588531"/>
              <a:gd name="connsiteX1" fmla="*/ 2335506 w 2342206"/>
              <a:gd name="connsiteY1" fmla="*/ 1314793 h 1588531"/>
              <a:gd name="connsiteX2" fmla="*/ 535827 w 2342206"/>
              <a:gd name="connsiteY2" fmla="*/ 214019 h 1588531"/>
              <a:gd name="connsiteX3" fmla="*/ 0 w 2342206"/>
              <a:gd name="connsiteY3" fmla="*/ 33468 h 1588531"/>
              <a:gd name="connsiteX0" fmla="*/ 3488698 w 4800020"/>
              <a:gd name="connsiteY0" fmla="*/ 1400297 h 1400297"/>
              <a:gd name="connsiteX1" fmla="*/ 4793320 w 4800020"/>
              <a:gd name="connsiteY1" fmla="*/ 1126559 h 1400297"/>
              <a:gd name="connsiteX2" fmla="*/ 2993641 w 4800020"/>
              <a:gd name="connsiteY2" fmla="*/ 25785 h 1400297"/>
              <a:gd name="connsiteX3" fmla="*/ 0 w 4800020"/>
              <a:gd name="connsiteY3" fmla="*/ 357764 h 1400297"/>
              <a:gd name="connsiteX0" fmla="*/ 3711034 w 5022356"/>
              <a:gd name="connsiteY0" fmla="*/ 1400297 h 1400297"/>
              <a:gd name="connsiteX1" fmla="*/ 5015656 w 5022356"/>
              <a:gd name="connsiteY1" fmla="*/ 1126559 h 1400297"/>
              <a:gd name="connsiteX2" fmla="*/ 3215977 w 5022356"/>
              <a:gd name="connsiteY2" fmla="*/ 25785 h 1400297"/>
              <a:gd name="connsiteX3" fmla="*/ 222336 w 5022356"/>
              <a:gd name="connsiteY3" fmla="*/ 357764 h 1400297"/>
              <a:gd name="connsiteX4" fmla="*/ 220299 w 5022356"/>
              <a:gd name="connsiteY4" fmla="*/ 379858 h 1400297"/>
              <a:gd name="connsiteX0" fmla="*/ 4073156 w 5384478"/>
              <a:gd name="connsiteY0" fmla="*/ 1835846 h 1835846"/>
              <a:gd name="connsiteX1" fmla="*/ 5377778 w 5384478"/>
              <a:gd name="connsiteY1" fmla="*/ 1562108 h 1835846"/>
              <a:gd name="connsiteX2" fmla="*/ 3578099 w 5384478"/>
              <a:gd name="connsiteY2" fmla="*/ 461334 h 1835846"/>
              <a:gd name="connsiteX3" fmla="*/ 584458 w 5384478"/>
              <a:gd name="connsiteY3" fmla="*/ 793313 h 1835846"/>
              <a:gd name="connsiteX4" fmla="*/ 0 w 5384478"/>
              <a:gd name="connsiteY4" fmla="*/ 18 h 1835846"/>
              <a:gd name="connsiteX0" fmla="*/ 4073156 w 5384478"/>
              <a:gd name="connsiteY0" fmla="*/ 1835843 h 1835843"/>
              <a:gd name="connsiteX1" fmla="*/ 5377778 w 5384478"/>
              <a:gd name="connsiteY1" fmla="*/ 1562105 h 1835843"/>
              <a:gd name="connsiteX2" fmla="*/ 3578099 w 5384478"/>
              <a:gd name="connsiteY2" fmla="*/ 461331 h 1835843"/>
              <a:gd name="connsiteX3" fmla="*/ 811602 w 5384478"/>
              <a:gd name="connsiteY3" fmla="*/ 1049574 h 1835843"/>
              <a:gd name="connsiteX4" fmla="*/ 0 w 5384478"/>
              <a:gd name="connsiteY4" fmla="*/ 15 h 1835843"/>
              <a:gd name="connsiteX0" fmla="*/ 4073156 w 5384478"/>
              <a:gd name="connsiteY0" fmla="*/ 1835843 h 1835843"/>
              <a:gd name="connsiteX1" fmla="*/ 5377778 w 5384478"/>
              <a:gd name="connsiteY1" fmla="*/ 1562105 h 1835843"/>
              <a:gd name="connsiteX2" fmla="*/ 3578099 w 5384478"/>
              <a:gd name="connsiteY2" fmla="*/ 461331 h 1835843"/>
              <a:gd name="connsiteX3" fmla="*/ 811602 w 5384478"/>
              <a:gd name="connsiteY3" fmla="*/ 1049574 h 1835843"/>
              <a:gd name="connsiteX4" fmla="*/ 0 w 5384478"/>
              <a:gd name="connsiteY4" fmla="*/ 15 h 1835843"/>
              <a:gd name="connsiteX0" fmla="*/ 4081179 w 5392501"/>
              <a:gd name="connsiteY0" fmla="*/ 1835851 h 1835851"/>
              <a:gd name="connsiteX1" fmla="*/ 5385801 w 5392501"/>
              <a:gd name="connsiteY1" fmla="*/ 1562113 h 1835851"/>
              <a:gd name="connsiteX2" fmla="*/ 3586122 w 5392501"/>
              <a:gd name="connsiteY2" fmla="*/ 461339 h 1835851"/>
              <a:gd name="connsiteX3" fmla="*/ 819625 w 5392501"/>
              <a:gd name="connsiteY3" fmla="*/ 1049582 h 1835851"/>
              <a:gd name="connsiteX4" fmla="*/ 8023 w 5392501"/>
              <a:gd name="connsiteY4" fmla="*/ 23 h 1835851"/>
              <a:gd name="connsiteX0" fmla="*/ 4081179 w 5392501"/>
              <a:gd name="connsiteY0" fmla="*/ 1835851 h 1835851"/>
              <a:gd name="connsiteX1" fmla="*/ 5385801 w 5392501"/>
              <a:gd name="connsiteY1" fmla="*/ 1562113 h 1835851"/>
              <a:gd name="connsiteX2" fmla="*/ 3586122 w 5392501"/>
              <a:gd name="connsiteY2" fmla="*/ 461339 h 1835851"/>
              <a:gd name="connsiteX3" fmla="*/ 819625 w 5392501"/>
              <a:gd name="connsiteY3" fmla="*/ 1049582 h 1835851"/>
              <a:gd name="connsiteX4" fmla="*/ 8023 w 5392501"/>
              <a:gd name="connsiteY4" fmla="*/ 23 h 1835851"/>
              <a:gd name="connsiteX0" fmla="*/ 4081179 w 5392501"/>
              <a:gd name="connsiteY0" fmla="*/ 1835851 h 1835851"/>
              <a:gd name="connsiteX1" fmla="*/ 5385801 w 5392501"/>
              <a:gd name="connsiteY1" fmla="*/ 1562113 h 1835851"/>
              <a:gd name="connsiteX2" fmla="*/ 3586122 w 5392501"/>
              <a:gd name="connsiteY2" fmla="*/ 461339 h 1835851"/>
              <a:gd name="connsiteX3" fmla="*/ 819625 w 5392501"/>
              <a:gd name="connsiteY3" fmla="*/ 1049582 h 1835851"/>
              <a:gd name="connsiteX4" fmla="*/ 8023 w 5392501"/>
              <a:gd name="connsiteY4" fmla="*/ 23 h 1835851"/>
              <a:gd name="connsiteX0" fmla="*/ 4075471 w 5386793"/>
              <a:gd name="connsiteY0" fmla="*/ 1835848 h 1835848"/>
              <a:gd name="connsiteX1" fmla="*/ 5380093 w 5386793"/>
              <a:gd name="connsiteY1" fmla="*/ 1562110 h 1835848"/>
              <a:gd name="connsiteX2" fmla="*/ 3580414 w 5386793"/>
              <a:gd name="connsiteY2" fmla="*/ 461336 h 1835848"/>
              <a:gd name="connsiteX3" fmla="*/ 813917 w 5386793"/>
              <a:gd name="connsiteY3" fmla="*/ 1049579 h 1835848"/>
              <a:gd name="connsiteX4" fmla="*/ 2315 w 5386793"/>
              <a:gd name="connsiteY4" fmla="*/ 20 h 1835848"/>
              <a:gd name="connsiteX0" fmla="*/ 4075471 w 4718968"/>
              <a:gd name="connsiteY0" fmla="*/ 1835848 h 1835848"/>
              <a:gd name="connsiteX1" fmla="*/ 4681188 w 4718968"/>
              <a:gd name="connsiteY1" fmla="*/ 1067053 h 1835848"/>
              <a:gd name="connsiteX2" fmla="*/ 3580414 w 4718968"/>
              <a:gd name="connsiteY2" fmla="*/ 461336 h 1835848"/>
              <a:gd name="connsiteX3" fmla="*/ 813917 w 4718968"/>
              <a:gd name="connsiteY3" fmla="*/ 1049579 h 1835848"/>
              <a:gd name="connsiteX4" fmla="*/ 2315 w 4718968"/>
              <a:gd name="connsiteY4" fmla="*/ 20 h 1835848"/>
              <a:gd name="connsiteX0" fmla="*/ 4075471 w 4641711"/>
              <a:gd name="connsiteY0" fmla="*/ 1835848 h 1835848"/>
              <a:gd name="connsiteX1" fmla="*/ 4582177 w 4641711"/>
              <a:gd name="connsiteY1" fmla="*/ 1026283 h 1835848"/>
              <a:gd name="connsiteX2" fmla="*/ 3580414 w 4641711"/>
              <a:gd name="connsiteY2" fmla="*/ 461336 h 1835848"/>
              <a:gd name="connsiteX3" fmla="*/ 813917 w 4641711"/>
              <a:gd name="connsiteY3" fmla="*/ 1049579 h 1835848"/>
              <a:gd name="connsiteX4" fmla="*/ 2315 w 4641711"/>
              <a:gd name="connsiteY4" fmla="*/ 20 h 1835848"/>
              <a:gd name="connsiteX0" fmla="*/ 4073156 w 4671729"/>
              <a:gd name="connsiteY0" fmla="*/ 1835845 h 1835845"/>
              <a:gd name="connsiteX1" fmla="*/ 4579862 w 4671729"/>
              <a:gd name="connsiteY1" fmla="*/ 1026280 h 1835845"/>
              <a:gd name="connsiteX2" fmla="*/ 3141283 w 4671729"/>
              <a:gd name="connsiteY2" fmla="*/ 496279 h 1835845"/>
              <a:gd name="connsiteX3" fmla="*/ 811602 w 4671729"/>
              <a:gd name="connsiteY3" fmla="*/ 1049576 h 1835845"/>
              <a:gd name="connsiteX4" fmla="*/ 0 w 4671729"/>
              <a:gd name="connsiteY4" fmla="*/ 17 h 1835845"/>
              <a:gd name="connsiteX0" fmla="*/ 4073156 w 4668711"/>
              <a:gd name="connsiteY0" fmla="*/ 1835845 h 1835845"/>
              <a:gd name="connsiteX1" fmla="*/ 4579862 w 4668711"/>
              <a:gd name="connsiteY1" fmla="*/ 1026280 h 1835845"/>
              <a:gd name="connsiteX2" fmla="*/ 3182053 w 4668711"/>
              <a:gd name="connsiteY2" fmla="*/ 606938 h 1835845"/>
              <a:gd name="connsiteX3" fmla="*/ 811602 w 4668711"/>
              <a:gd name="connsiteY3" fmla="*/ 1049576 h 1835845"/>
              <a:gd name="connsiteX4" fmla="*/ 0 w 4668711"/>
              <a:gd name="connsiteY4" fmla="*/ 17 h 1835845"/>
              <a:gd name="connsiteX0" fmla="*/ 4073156 w 4844253"/>
              <a:gd name="connsiteY0" fmla="*/ 1835845 h 1835845"/>
              <a:gd name="connsiteX1" fmla="*/ 4579862 w 4844253"/>
              <a:gd name="connsiteY1" fmla="*/ 1026280 h 1835845"/>
              <a:gd name="connsiteX2" fmla="*/ 811602 w 4844253"/>
              <a:gd name="connsiteY2" fmla="*/ 1049576 h 1835845"/>
              <a:gd name="connsiteX3" fmla="*/ 0 w 4844253"/>
              <a:gd name="connsiteY3" fmla="*/ 17 h 1835845"/>
              <a:gd name="connsiteX0" fmla="*/ 4073156 w 4440208"/>
              <a:gd name="connsiteY0" fmla="*/ 1835845 h 1835845"/>
              <a:gd name="connsiteX1" fmla="*/ 3816891 w 4440208"/>
              <a:gd name="connsiteY1" fmla="*/ 490453 h 1835845"/>
              <a:gd name="connsiteX2" fmla="*/ 811602 w 4440208"/>
              <a:gd name="connsiteY2" fmla="*/ 1049576 h 1835845"/>
              <a:gd name="connsiteX3" fmla="*/ 0 w 4440208"/>
              <a:gd name="connsiteY3" fmla="*/ 17 h 1835845"/>
              <a:gd name="connsiteX0" fmla="*/ 4073156 w 4686616"/>
              <a:gd name="connsiteY0" fmla="*/ 1835845 h 1835845"/>
              <a:gd name="connsiteX1" fmla="*/ 3816891 w 4686616"/>
              <a:gd name="connsiteY1" fmla="*/ 490453 h 1835845"/>
              <a:gd name="connsiteX2" fmla="*/ 811602 w 4686616"/>
              <a:gd name="connsiteY2" fmla="*/ 1049576 h 1835845"/>
              <a:gd name="connsiteX3" fmla="*/ 0 w 4686616"/>
              <a:gd name="connsiteY3" fmla="*/ 17 h 1835845"/>
              <a:gd name="connsiteX0" fmla="*/ 4073156 w 4429530"/>
              <a:gd name="connsiteY0" fmla="*/ 1835844 h 1835844"/>
              <a:gd name="connsiteX1" fmla="*/ 3816891 w 4429530"/>
              <a:gd name="connsiteY1" fmla="*/ 490452 h 1835844"/>
              <a:gd name="connsiteX2" fmla="*/ 1056218 w 4429530"/>
              <a:gd name="connsiteY2" fmla="*/ 1101993 h 1835844"/>
              <a:gd name="connsiteX3" fmla="*/ 0 w 4429530"/>
              <a:gd name="connsiteY3" fmla="*/ 16 h 1835844"/>
              <a:gd name="connsiteX0" fmla="*/ 4075779 w 4432153"/>
              <a:gd name="connsiteY0" fmla="*/ 1835844 h 1835844"/>
              <a:gd name="connsiteX1" fmla="*/ 3819514 w 4432153"/>
              <a:gd name="connsiteY1" fmla="*/ 490452 h 1835844"/>
              <a:gd name="connsiteX2" fmla="*/ 1058841 w 4432153"/>
              <a:gd name="connsiteY2" fmla="*/ 1101993 h 1835844"/>
              <a:gd name="connsiteX3" fmla="*/ 2623 w 4432153"/>
              <a:gd name="connsiteY3" fmla="*/ 16 h 1835844"/>
              <a:gd name="connsiteX0" fmla="*/ 4075779 w 4667135"/>
              <a:gd name="connsiteY0" fmla="*/ 1835844 h 1835844"/>
              <a:gd name="connsiteX1" fmla="*/ 3819514 w 4667135"/>
              <a:gd name="connsiteY1" fmla="*/ 490452 h 1835844"/>
              <a:gd name="connsiteX2" fmla="*/ 1058841 w 4667135"/>
              <a:gd name="connsiteY2" fmla="*/ 1101993 h 1835844"/>
              <a:gd name="connsiteX3" fmla="*/ 2623 w 4667135"/>
              <a:gd name="connsiteY3" fmla="*/ 16 h 1835844"/>
              <a:gd name="connsiteX0" fmla="*/ 4075779 w 4536834"/>
              <a:gd name="connsiteY0" fmla="*/ 1835844 h 1835844"/>
              <a:gd name="connsiteX1" fmla="*/ 3819514 w 4536834"/>
              <a:gd name="connsiteY1" fmla="*/ 490452 h 1835844"/>
              <a:gd name="connsiteX2" fmla="*/ 1058841 w 4536834"/>
              <a:gd name="connsiteY2" fmla="*/ 1101993 h 1835844"/>
              <a:gd name="connsiteX3" fmla="*/ 2623 w 4536834"/>
              <a:gd name="connsiteY3" fmla="*/ 16 h 1835844"/>
              <a:gd name="connsiteX0" fmla="*/ 4326220 w 4625753"/>
              <a:gd name="connsiteY0" fmla="*/ 1795075 h 1795075"/>
              <a:gd name="connsiteX1" fmla="*/ 3819514 w 4625753"/>
              <a:gd name="connsiteY1" fmla="*/ 490452 h 1795075"/>
              <a:gd name="connsiteX2" fmla="*/ 1058841 w 4625753"/>
              <a:gd name="connsiteY2" fmla="*/ 1101993 h 1795075"/>
              <a:gd name="connsiteX3" fmla="*/ 2623 w 4625753"/>
              <a:gd name="connsiteY3" fmla="*/ 16 h 1795075"/>
              <a:gd name="connsiteX0" fmla="*/ 4326220 w 4497163"/>
              <a:gd name="connsiteY0" fmla="*/ 1795075 h 1795075"/>
              <a:gd name="connsiteX1" fmla="*/ 3819514 w 4497163"/>
              <a:gd name="connsiteY1" fmla="*/ 490452 h 1795075"/>
              <a:gd name="connsiteX2" fmla="*/ 1058841 w 4497163"/>
              <a:gd name="connsiteY2" fmla="*/ 1101993 h 1795075"/>
              <a:gd name="connsiteX3" fmla="*/ 2623 w 4497163"/>
              <a:gd name="connsiteY3" fmla="*/ 16 h 179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163" h="1795075">
                <a:moveTo>
                  <a:pt x="4326220" y="1795075"/>
                </a:moveTo>
                <a:cubicBezTo>
                  <a:pt x="4728576" y="1417472"/>
                  <a:pt x="4364077" y="605966"/>
                  <a:pt x="3819514" y="490452"/>
                </a:cubicBezTo>
                <a:cubicBezTo>
                  <a:pt x="3274951" y="374938"/>
                  <a:pt x="2224991" y="1218678"/>
                  <a:pt x="1058841" y="1101993"/>
                </a:cubicBezTo>
                <a:cubicBezTo>
                  <a:pt x="-107309" y="985308"/>
                  <a:pt x="3047" y="-4587"/>
                  <a:pt x="2623" y="16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1320" y="304246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21325242">
            <a:off x="1800696" y="3974048"/>
            <a:ext cx="451894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2224" y="4864149"/>
            <a:ext cx="2596904" cy="163121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 may point somewhere different now, but still represents the first node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24" grpId="0"/>
      <p:bldP spid="28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9969"/>
            <a:ext cx="8596668" cy="693446"/>
          </a:xfrm>
        </p:spPr>
        <p:txBody>
          <a:bodyPr/>
          <a:lstStyle/>
          <a:p>
            <a:r>
              <a:rPr lang="en-US" dirty="0" smtClean="0"/>
              <a:t>Adding more nodes to the front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165320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0991" y="4126448"/>
            <a:ext cx="1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3300670">
            <a:off x="9053812" y="2481588"/>
            <a:ext cx="10082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31881" y="3745448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1320" y="304246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21325242">
            <a:off x="1800696" y="3974048"/>
            <a:ext cx="451894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99698" y="2475271"/>
            <a:ext cx="4497163" cy="1795075"/>
          </a:xfrm>
          <a:custGeom>
            <a:avLst/>
            <a:gdLst>
              <a:gd name="connsiteX0" fmla="*/ 1030884 w 2342206"/>
              <a:gd name="connsiteY0" fmla="*/ 1588531 h 1588531"/>
              <a:gd name="connsiteX1" fmla="*/ 2335506 w 2342206"/>
              <a:gd name="connsiteY1" fmla="*/ 1314793 h 1588531"/>
              <a:gd name="connsiteX2" fmla="*/ 535827 w 2342206"/>
              <a:gd name="connsiteY2" fmla="*/ 214019 h 1588531"/>
              <a:gd name="connsiteX3" fmla="*/ 0 w 2342206"/>
              <a:gd name="connsiteY3" fmla="*/ 33468 h 1588531"/>
              <a:gd name="connsiteX0" fmla="*/ 3488698 w 4800020"/>
              <a:gd name="connsiteY0" fmla="*/ 1400297 h 1400297"/>
              <a:gd name="connsiteX1" fmla="*/ 4793320 w 4800020"/>
              <a:gd name="connsiteY1" fmla="*/ 1126559 h 1400297"/>
              <a:gd name="connsiteX2" fmla="*/ 2993641 w 4800020"/>
              <a:gd name="connsiteY2" fmla="*/ 25785 h 1400297"/>
              <a:gd name="connsiteX3" fmla="*/ 0 w 4800020"/>
              <a:gd name="connsiteY3" fmla="*/ 357764 h 1400297"/>
              <a:gd name="connsiteX0" fmla="*/ 3711034 w 5022356"/>
              <a:gd name="connsiteY0" fmla="*/ 1400297 h 1400297"/>
              <a:gd name="connsiteX1" fmla="*/ 5015656 w 5022356"/>
              <a:gd name="connsiteY1" fmla="*/ 1126559 h 1400297"/>
              <a:gd name="connsiteX2" fmla="*/ 3215977 w 5022356"/>
              <a:gd name="connsiteY2" fmla="*/ 25785 h 1400297"/>
              <a:gd name="connsiteX3" fmla="*/ 222336 w 5022356"/>
              <a:gd name="connsiteY3" fmla="*/ 357764 h 1400297"/>
              <a:gd name="connsiteX4" fmla="*/ 220299 w 5022356"/>
              <a:gd name="connsiteY4" fmla="*/ 379858 h 1400297"/>
              <a:gd name="connsiteX0" fmla="*/ 4073156 w 5384478"/>
              <a:gd name="connsiteY0" fmla="*/ 1835846 h 1835846"/>
              <a:gd name="connsiteX1" fmla="*/ 5377778 w 5384478"/>
              <a:gd name="connsiteY1" fmla="*/ 1562108 h 1835846"/>
              <a:gd name="connsiteX2" fmla="*/ 3578099 w 5384478"/>
              <a:gd name="connsiteY2" fmla="*/ 461334 h 1835846"/>
              <a:gd name="connsiteX3" fmla="*/ 584458 w 5384478"/>
              <a:gd name="connsiteY3" fmla="*/ 793313 h 1835846"/>
              <a:gd name="connsiteX4" fmla="*/ 0 w 5384478"/>
              <a:gd name="connsiteY4" fmla="*/ 18 h 1835846"/>
              <a:gd name="connsiteX0" fmla="*/ 4073156 w 5384478"/>
              <a:gd name="connsiteY0" fmla="*/ 1835843 h 1835843"/>
              <a:gd name="connsiteX1" fmla="*/ 5377778 w 5384478"/>
              <a:gd name="connsiteY1" fmla="*/ 1562105 h 1835843"/>
              <a:gd name="connsiteX2" fmla="*/ 3578099 w 5384478"/>
              <a:gd name="connsiteY2" fmla="*/ 461331 h 1835843"/>
              <a:gd name="connsiteX3" fmla="*/ 811602 w 5384478"/>
              <a:gd name="connsiteY3" fmla="*/ 1049574 h 1835843"/>
              <a:gd name="connsiteX4" fmla="*/ 0 w 5384478"/>
              <a:gd name="connsiteY4" fmla="*/ 15 h 1835843"/>
              <a:gd name="connsiteX0" fmla="*/ 4073156 w 5384478"/>
              <a:gd name="connsiteY0" fmla="*/ 1835843 h 1835843"/>
              <a:gd name="connsiteX1" fmla="*/ 5377778 w 5384478"/>
              <a:gd name="connsiteY1" fmla="*/ 1562105 h 1835843"/>
              <a:gd name="connsiteX2" fmla="*/ 3578099 w 5384478"/>
              <a:gd name="connsiteY2" fmla="*/ 461331 h 1835843"/>
              <a:gd name="connsiteX3" fmla="*/ 811602 w 5384478"/>
              <a:gd name="connsiteY3" fmla="*/ 1049574 h 1835843"/>
              <a:gd name="connsiteX4" fmla="*/ 0 w 5384478"/>
              <a:gd name="connsiteY4" fmla="*/ 15 h 1835843"/>
              <a:gd name="connsiteX0" fmla="*/ 4081179 w 5392501"/>
              <a:gd name="connsiteY0" fmla="*/ 1835851 h 1835851"/>
              <a:gd name="connsiteX1" fmla="*/ 5385801 w 5392501"/>
              <a:gd name="connsiteY1" fmla="*/ 1562113 h 1835851"/>
              <a:gd name="connsiteX2" fmla="*/ 3586122 w 5392501"/>
              <a:gd name="connsiteY2" fmla="*/ 461339 h 1835851"/>
              <a:gd name="connsiteX3" fmla="*/ 819625 w 5392501"/>
              <a:gd name="connsiteY3" fmla="*/ 1049582 h 1835851"/>
              <a:gd name="connsiteX4" fmla="*/ 8023 w 5392501"/>
              <a:gd name="connsiteY4" fmla="*/ 23 h 1835851"/>
              <a:gd name="connsiteX0" fmla="*/ 4081179 w 5392501"/>
              <a:gd name="connsiteY0" fmla="*/ 1835851 h 1835851"/>
              <a:gd name="connsiteX1" fmla="*/ 5385801 w 5392501"/>
              <a:gd name="connsiteY1" fmla="*/ 1562113 h 1835851"/>
              <a:gd name="connsiteX2" fmla="*/ 3586122 w 5392501"/>
              <a:gd name="connsiteY2" fmla="*/ 461339 h 1835851"/>
              <a:gd name="connsiteX3" fmla="*/ 819625 w 5392501"/>
              <a:gd name="connsiteY3" fmla="*/ 1049582 h 1835851"/>
              <a:gd name="connsiteX4" fmla="*/ 8023 w 5392501"/>
              <a:gd name="connsiteY4" fmla="*/ 23 h 1835851"/>
              <a:gd name="connsiteX0" fmla="*/ 4081179 w 5392501"/>
              <a:gd name="connsiteY0" fmla="*/ 1835851 h 1835851"/>
              <a:gd name="connsiteX1" fmla="*/ 5385801 w 5392501"/>
              <a:gd name="connsiteY1" fmla="*/ 1562113 h 1835851"/>
              <a:gd name="connsiteX2" fmla="*/ 3586122 w 5392501"/>
              <a:gd name="connsiteY2" fmla="*/ 461339 h 1835851"/>
              <a:gd name="connsiteX3" fmla="*/ 819625 w 5392501"/>
              <a:gd name="connsiteY3" fmla="*/ 1049582 h 1835851"/>
              <a:gd name="connsiteX4" fmla="*/ 8023 w 5392501"/>
              <a:gd name="connsiteY4" fmla="*/ 23 h 1835851"/>
              <a:gd name="connsiteX0" fmla="*/ 4075471 w 5386793"/>
              <a:gd name="connsiteY0" fmla="*/ 1835848 h 1835848"/>
              <a:gd name="connsiteX1" fmla="*/ 5380093 w 5386793"/>
              <a:gd name="connsiteY1" fmla="*/ 1562110 h 1835848"/>
              <a:gd name="connsiteX2" fmla="*/ 3580414 w 5386793"/>
              <a:gd name="connsiteY2" fmla="*/ 461336 h 1835848"/>
              <a:gd name="connsiteX3" fmla="*/ 813917 w 5386793"/>
              <a:gd name="connsiteY3" fmla="*/ 1049579 h 1835848"/>
              <a:gd name="connsiteX4" fmla="*/ 2315 w 5386793"/>
              <a:gd name="connsiteY4" fmla="*/ 20 h 1835848"/>
              <a:gd name="connsiteX0" fmla="*/ 4075471 w 4718968"/>
              <a:gd name="connsiteY0" fmla="*/ 1835848 h 1835848"/>
              <a:gd name="connsiteX1" fmla="*/ 4681188 w 4718968"/>
              <a:gd name="connsiteY1" fmla="*/ 1067053 h 1835848"/>
              <a:gd name="connsiteX2" fmla="*/ 3580414 w 4718968"/>
              <a:gd name="connsiteY2" fmla="*/ 461336 h 1835848"/>
              <a:gd name="connsiteX3" fmla="*/ 813917 w 4718968"/>
              <a:gd name="connsiteY3" fmla="*/ 1049579 h 1835848"/>
              <a:gd name="connsiteX4" fmla="*/ 2315 w 4718968"/>
              <a:gd name="connsiteY4" fmla="*/ 20 h 1835848"/>
              <a:gd name="connsiteX0" fmla="*/ 4075471 w 4641711"/>
              <a:gd name="connsiteY0" fmla="*/ 1835848 h 1835848"/>
              <a:gd name="connsiteX1" fmla="*/ 4582177 w 4641711"/>
              <a:gd name="connsiteY1" fmla="*/ 1026283 h 1835848"/>
              <a:gd name="connsiteX2" fmla="*/ 3580414 w 4641711"/>
              <a:gd name="connsiteY2" fmla="*/ 461336 h 1835848"/>
              <a:gd name="connsiteX3" fmla="*/ 813917 w 4641711"/>
              <a:gd name="connsiteY3" fmla="*/ 1049579 h 1835848"/>
              <a:gd name="connsiteX4" fmla="*/ 2315 w 4641711"/>
              <a:gd name="connsiteY4" fmla="*/ 20 h 1835848"/>
              <a:gd name="connsiteX0" fmla="*/ 4073156 w 4671729"/>
              <a:gd name="connsiteY0" fmla="*/ 1835845 h 1835845"/>
              <a:gd name="connsiteX1" fmla="*/ 4579862 w 4671729"/>
              <a:gd name="connsiteY1" fmla="*/ 1026280 h 1835845"/>
              <a:gd name="connsiteX2" fmla="*/ 3141283 w 4671729"/>
              <a:gd name="connsiteY2" fmla="*/ 496279 h 1835845"/>
              <a:gd name="connsiteX3" fmla="*/ 811602 w 4671729"/>
              <a:gd name="connsiteY3" fmla="*/ 1049576 h 1835845"/>
              <a:gd name="connsiteX4" fmla="*/ 0 w 4671729"/>
              <a:gd name="connsiteY4" fmla="*/ 17 h 1835845"/>
              <a:gd name="connsiteX0" fmla="*/ 4073156 w 4668711"/>
              <a:gd name="connsiteY0" fmla="*/ 1835845 h 1835845"/>
              <a:gd name="connsiteX1" fmla="*/ 4579862 w 4668711"/>
              <a:gd name="connsiteY1" fmla="*/ 1026280 h 1835845"/>
              <a:gd name="connsiteX2" fmla="*/ 3182053 w 4668711"/>
              <a:gd name="connsiteY2" fmla="*/ 606938 h 1835845"/>
              <a:gd name="connsiteX3" fmla="*/ 811602 w 4668711"/>
              <a:gd name="connsiteY3" fmla="*/ 1049576 h 1835845"/>
              <a:gd name="connsiteX4" fmla="*/ 0 w 4668711"/>
              <a:gd name="connsiteY4" fmla="*/ 17 h 1835845"/>
              <a:gd name="connsiteX0" fmla="*/ 4073156 w 4844253"/>
              <a:gd name="connsiteY0" fmla="*/ 1835845 h 1835845"/>
              <a:gd name="connsiteX1" fmla="*/ 4579862 w 4844253"/>
              <a:gd name="connsiteY1" fmla="*/ 1026280 h 1835845"/>
              <a:gd name="connsiteX2" fmla="*/ 811602 w 4844253"/>
              <a:gd name="connsiteY2" fmla="*/ 1049576 h 1835845"/>
              <a:gd name="connsiteX3" fmla="*/ 0 w 4844253"/>
              <a:gd name="connsiteY3" fmla="*/ 17 h 1835845"/>
              <a:gd name="connsiteX0" fmla="*/ 4073156 w 4440208"/>
              <a:gd name="connsiteY0" fmla="*/ 1835845 h 1835845"/>
              <a:gd name="connsiteX1" fmla="*/ 3816891 w 4440208"/>
              <a:gd name="connsiteY1" fmla="*/ 490453 h 1835845"/>
              <a:gd name="connsiteX2" fmla="*/ 811602 w 4440208"/>
              <a:gd name="connsiteY2" fmla="*/ 1049576 h 1835845"/>
              <a:gd name="connsiteX3" fmla="*/ 0 w 4440208"/>
              <a:gd name="connsiteY3" fmla="*/ 17 h 1835845"/>
              <a:gd name="connsiteX0" fmla="*/ 4073156 w 4686616"/>
              <a:gd name="connsiteY0" fmla="*/ 1835845 h 1835845"/>
              <a:gd name="connsiteX1" fmla="*/ 3816891 w 4686616"/>
              <a:gd name="connsiteY1" fmla="*/ 490453 h 1835845"/>
              <a:gd name="connsiteX2" fmla="*/ 811602 w 4686616"/>
              <a:gd name="connsiteY2" fmla="*/ 1049576 h 1835845"/>
              <a:gd name="connsiteX3" fmla="*/ 0 w 4686616"/>
              <a:gd name="connsiteY3" fmla="*/ 17 h 1835845"/>
              <a:gd name="connsiteX0" fmla="*/ 4073156 w 4429530"/>
              <a:gd name="connsiteY0" fmla="*/ 1835844 h 1835844"/>
              <a:gd name="connsiteX1" fmla="*/ 3816891 w 4429530"/>
              <a:gd name="connsiteY1" fmla="*/ 490452 h 1835844"/>
              <a:gd name="connsiteX2" fmla="*/ 1056218 w 4429530"/>
              <a:gd name="connsiteY2" fmla="*/ 1101993 h 1835844"/>
              <a:gd name="connsiteX3" fmla="*/ 0 w 4429530"/>
              <a:gd name="connsiteY3" fmla="*/ 16 h 1835844"/>
              <a:gd name="connsiteX0" fmla="*/ 4075779 w 4432153"/>
              <a:gd name="connsiteY0" fmla="*/ 1835844 h 1835844"/>
              <a:gd name="connsiteX1" fmla="*/ 3819514 w 4432153"/>
              <a:gd name="connsiteY1" fmla="*/ 490452 h 1835844"/>
              <a:gd name="connsiteX2" fmla="*/ 1058841 w 4432153"/>
              <a:gd name="connsiteY2" fmla="*/ 1101993 h 1835844"/>
              <a:gd name="connsiteX3" fmla="*/ 2623 w 4432153"/>
              <a:gd name="connsiteY3" fmla="*/ 16 h 1835844"/>
              <a:gd name="connsiteX0" fmla="*/ 4075779 w 4667135"/>
              <a:gd name="connsiteY0" fmla="*/ 1835844 h 1835844"/>
              <a:gd name="connsiteX1" fmla="*/ 3819514 w 4667135"/>
              <a:gd name="connsiteY1" fmla="*/ 490452 h 1835844"/>
              <a:gd name="connsiteX2" fmla="*/ 1058841 w 4667135"/>
              <a:gd name="connsiteY2" fmla="*/ 1101993 h 1835844"/>
              <a:gd name="connsiteX3" fmla="*/ 2623 w 4667135"/>
              <a:gd name="connsiteY3" fmla="*/ 16 h 1835844"/>
              <a:gd name="connsiteX0" fmla="*/ 4075779 w 4536834"/>
              <a:gd name="connsiteY0" fmla="*/ 1835844 h 1835844"/>
              <a:gd name="connsiteX1" fmla="*/ 3819514 w 4536834"/>
              <a:gd name="connsiteY1" fmla="*/ 490452 h 1835844"/>
              <a:gd name="connsiteX2" fmla="*/ 1058841 w 4536834"/>
              <a:gd name="connsiteY2" fmla="*/ 1101993 h 1835844"/>
              <a:gd name="connsiteX3" fmla="*/ 2623 w 4536834"/>
              <a:gd name="connsiteY3" fmla="*/ 16 h 1835844"/>
              <a:gd name="connsiteX0" fmla="*/ 4326220 w 4625753"/>
              <a:gd name="connsiteY0" fmla="*/ 1795075 h 1795075"/>
              <a:gd name="connsiteX1" fmla="*/ 3819514 w 4625753"/>
              <a:gd name="connsiteY1" fmla="*/ 490452 h 1795075"/>
              <a:gd name="connsiteX2" fmla="*/ 1058841 w 4625753"/>
              <a:gd name="connsiteY2" fmla="*/ 1101993 h 1795075"/>
              <a:gd name="connsiteX3" fmla="*/ 2623 w 4625753"/>
              <a:gd name="connsiteY3" fmla="*/ 16 h 1795075"/>
              <a:gd name="connsiteX0" fmla="*/ 4326220 w 4497163"/>
              <a:gd name="connsiteY0" fmla="*/ 1795075 h 1795075"/>
              <a:gd name="connsiteX1" fmla="*/ 3819514 w 4497163"/>
              <a:gd name="connsiteY1" fmla="*/ 490452 h 1795075"/>
              <a:gd name="connsiteX2" fmla="*/ 1058841 w 4497163"/>
              <a:gd name="connsiteY2" fmla="*/ 1101993 h 1795075"/>
              <a:gd name="connsiteX3" fmla="*/ 2623 w 4497163"/>
              <a:gd name="connsiteY3" fmla="*/ 16 h 179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163" h="1795075">
                <a:moveTo>
                  <a:pt x="4326220" y="1795075"/>
                </a:moveTo>
                <a:cubicBezTo>
                  <a:pt x="4728576" y="1417472"/>
                  <a:pt x="4364077" y="605966"/>
                  <a:pt x="3819514" y="490452"/>
                </a:cubicBezTo>
                <a:cubicBezTo>
                  <a:pt x="3274951" y="374938"/>
                  <a:pt x="2224991" y="1218678"/>
                  <a:pt x="1058841" y="1101993"/>
                </a:cubicBezTo>
                <a:cubicBezTo>
                  <a:pt x="-107309" y="985308"/>
                  <a:pt x="3047" y="-4587"/>
                  <a:pt x="2623" y="16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4507934"/>
            <a:ext cx="3490154" cy="949830"/>
            <a:chOff x="3429000" y="4507934"/>
            <a:chExt cx="3490154" cy="949830"/>
          </a:xfrm>
        </p:grpSpPr>
        <p:sp>
          <p:nvSpPr>
            <p:cNvPr id="26" name="Rounded Rectangle 25"/>
            <p:cNvSpPr/>
            <p:nvPr/>
          </p:nvSpPr>
          <p:spPr>
            <a:xfrm>
              <a:off x="3429000" y="4695764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46726" y="4507934"/>
              <a:ext cx="2172428" cy="631747"/>
            </a:xfrm>
            <a:custGeom>
              <a:avLst/>
              <a:gdLst>
                <a:gd name="connsiteX0" fmla="*/ 0 w 2172428"/>
                <a:gd name="connsiteY0" fmla="*/ 582420 h 582420"/>
                <a:gd name="connsiteX1" fmla="*/ 2172428 w 2172428"/>
                <a:gd name="connsiteY1" fmla="*/ 0 h 582420"/>
                <a:gd name="connsiteX0" fmla="*/ 0 w 2172428"/>
                <a:gd name="connsiteY0" fmla="*/ 582420 h 582420"/>
                <a:gd name="connsiteX1" fmla="*/ 2172428 w 2172428"/>
                <a:gd name="connsiteY1" fmla="*/ 0 h 582420"/>
                <a:gd name="connsiteX0" fmla="*/ 0 w 2172428"/>
                <a:gd name="connsiteY0" fmla="*/ 582420 h 597149"/>
                <a:gd name="connsiteX1" fmla="*/ 2172428 w 2172428"/>
                <a:gd name="connsiteY1" fmla="*/ 0 h 597149"/>
                <a:gd name="connsiteX0" fmla="*/ 0 w 2172428"/>
                <a:gd name="connsiteY0" fmla="*/ 582420 h 597149"/>
                <a:gd name="connsiteX1" fmla="*/ 2172428 w 2172428"/>
                <a:gd name="connsiteY1" fmla="*/ 0 h 597149"/>
                <a:gd name="connsiteX0" fmla="*/ 0 w 2172428"/>
                <a:gd name="connsiteY0" fmla="*/ 582420 h 724050"/>
                <a:gd name="connsiteX1" fmla="*/ 2172428 w 2172428"/>
                <a:gd name="connsiteY1" fmla="*/ 0 h 724050"/>
                <a:gd name="connsiteX0" fmla="*/ 0 w 2172428"/>
                <a:gd name="connsiteY0" fmla="*/ 582420 h 651454"/>
                <a:gd name="connsiteX1" fmla="*/ 2172428 w 2172428"/>
                <a:gd name="connsiteY1" fmla="*/ 0 h 651454"/>
                <a:gd name="connsiteX0" fmla="*/ 0 w 2172428"/>
                <a:gd name="connsiteY0" fmla="*/ 582420 h 631747"/>
                <a:gd name="connsiteX1" fmla="*/ 2172428 w 2172428"/>
                <a:gd name="connsiteY1" fmla="*/ 0 h 63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72428" h="631747">
                  <a:moveTo>
                    <a:pt x="0" y="582420"/>
                  </a:moveTo>
                  <a:cubicBezTo>
                    <a:pt x="858100" y="708611"/>
                    <a:pt x="1605538" y="619306"/>
                    <a:pt x="2172428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 rot="802323">
            <a:off x="1741316" y="4556110"/>
            <a:ext cx="168693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83124" y="2452274"/>
            <a:ext cx="2844890" cy="2263936"/>
            <a:chOff x="3451325" y="4096095"/>
            <a:chExt cx="2844890" cy="2263936"/>
          </a:xfrm>
        </p:grpSpPr>
        <p:sp>
          <p:nvSpPr>
            <p:cNvPr id="34" name="Rounded Rectangle 33"/>
            <p:cNvSpPr/>
            <p:nvPr/>
          </p:nvSpPr>
          <p:spPr>
            <a:xfrm>
              <a:off x="3451325" y="4096095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46725" y="4507934"/>
              <a:ext cx="1549490" cy="1852097"/>
            </a:xfrm>
            <a:custGeom>
              <a:avLst/>
              <a:gdLst>
                <a:gd name="connsiteX0" fmla="*/ 0 w 2172428"/>
                <a:gd name="connsiteY0" fmla="*/ 582420 h 582420"/>
                <a:gd name="connsiteX1" fmla="*/ 2172428 w 2172428"/>
                <a:gd name="connsiteY1" fmla="*/ 0 h 582420"/>
                <a:gd name="connsiteX0" fmla="*/ 0 w 2172428"/>
                <a:gd name="connsiteY0" fmla="*/ 582420 h 582420"/>
                <a:gd name="connsiteX1" fmla="*/ 2172428 w 2172428"/>
                <a:gd name="connsiteY1" fmla="*/ 0 h 582420"/>
                <a:gd name="connsiteX0" fmla="*/ 0 w 2172428"/>
                <a:gd name="connsiteY0" fmla="*/ 582420 h 597149"/>
                <a:gd name="connsiteX1" fmla="*/ 2172428 w 2172428"/>
                <a:gd name="connsiteY1" fmla="*/ 0 h 597149"/>
                <a:gd name="connsiteX0" fmla="*/ 0 w 2172428"/>
                <a:gd name="connsiteY0" fmla="*/ 582420 h 597149"/>
                <a:gd name="connsiteX1" fmla="*/ 2172428 w 2172428"/>
                <a:gd name="connsiteY1" fmla="*/ 0 h 597149"/>
                <a:gd name="connsiteX0" fmla="*/ 0 w 2172428"/>
                <a:gd name="connsiteY0" fmla="*/ 582420 h 724050"/>
                <a:gd name="connsiteX1" fmla="*/ 2172428 w 2172428"/>
                <a:gd name="connsiteY1" fmla="*/ 0 h 724050"/>
                <a:gd name="connsiteX0" fmla="*/ 0 w 2172428"/>
                <a:gd name="connsiteY0" fmla="*/ 582420 h 651454"/>
                <a:gd name="connsiteX1" fmla="*/ 2172428 w 2172428"/>
                <a:gd name="connsiteY1" fmla="*/ 0 h 651454"/>
                <a:gd name="connsiteX0" fmla="*/ 0 w 2172428"/>
                <a:gd name="connsiteY0" fmla="*/ 582420 h 631747"/>
                <a:gd name="connsiteX1" fmla="*/ 2172428 w 2172428"/>
                <a:gd name="connsiteY1" fmla="*/ 0 h 631747"/>
                <a:gd name="connsiteX0" fmla="*/ 0 w 1799679"/>
                <a:gd name="connsiteY0" fmla="*/ 0 h 1140677"/>
                <a:gd name="connsiteX1" fmla="*/ 1799679 w 1799679"/>
                <a:gd name="connsiteY1" fmla="*/ 990115 h 1140677"/>
                <a:gd name="connsiteX0" fmla="*/ 0 w 1799679"/>
                <a:gd name="connsiteY0" fmla="*/ 0 h 990115"/>
                <a:gd name="connsiteX1" fmla="*/ 1799679 w 1799679"/>
                <a:gd name="connsiteY1" fmla="*/ 990115 h 990115"/>
                <a:gd name="connsiteX0" fmla="*/ 0 w 1799865"/>
                <a:gd name="connsiteY0" fmla="*/ 0 h 990115"/>
                <a:gd name="connsiteX1" fmla="*/ 1799679 w 1799865"/>
                <a:gd name="connsiteY1" fmla="*/ 990115 h 990115"/>
                <a:gd name="connsiteX0" fmla="*/ 0 w 1549490"/>
                <a:gd name="connsiteY0" fmla="*/ 0 h 1269677"/>
                <a:gd name="connsiteX1" fmla="*/ 1549239 w 1549490"/>
                <a:gd name="connsiteY1" fmla="*/ 1269677 h 1269677"/>
                <a:gd name="connsiteX0" fmla="*/ 0 w 1549490"/>
                <a:gd name="connsiteY0" fmla="*/ 0 h 1852097"/>
                <a:gd name="connsiteX1" fmla="*/ 1549239 w 1549490"/>
                <a:gd name="connsiteY1" fmla="*/ 1852097 h 185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490" h="1852097">
                  <a:moveTo>
                    <a:pt x="0" y="0"/>
                  </a:moveTo>
                  <a:cubicBezTo>
                    <a:pt x="858100" y="126191"/>
                    <a:pt x="1564769" y="1079418"/>
                    <a:pt x="1549239" y="1852097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ight Arrow 35"/>
          <p:cNvSpPr/>
          <p:nvPr/>
        </p:nvSpPr>
        <p:spPr>
          <a:xfrm rot="17959509">
            <a:off x="1088231" y="3575990"/>
            <a:ext cx="11231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324865" y="3019781"/>
            <a:ext cx="1956672" cy="3436991"/>
            <a:chOff x="3451325" y="1421104"/>
            <a:chExt cx="1956672" cy="3436991"/>
          </a:xfrm>
        </p:grpSpPr>
        <p:sp>
          <p:nvSpPr>
            <p:cNvPr id="38" name="Rounded Rectangle 37"/>
            <p:cNvSpPr/>
            <p:nvPr/>
          </p:nvSpPr>
          <p:spPr>
            <a:xfrm>
              <a:off x="3451325" y="4096095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729253" y="1421104"/>
              <a:ext cx="678744" cy="3086828"/>
            </a:xfrm>
            <a:custGeom>
              <a:avLst/>
              <a:gdLst>
                <a:gd name="connsiteX0" fmla="*/ 0 w 2172428"/>
                <a:gd name="connsiteY0" fmla="*/ 582420 h 582420"/>
                <a:gd name="connsiteX1" fmla="*/ 2172428 w 2172428"/>
                <a:gd name="connsiteY1" fmla="*/ 0 h 582420"/>
                <a:gd name="connsiteX0" fmla="*/ 0 w 2172428"/>
                <a:gd name="connsiteY0" fmla="*/ 582420 h 582420"/>
                <a:gd name="connsiteX1" fmla="*/ 2172428 w 2172428"/>
                <a:gd name="connsiteY1" fmla="*/ 0 h 582420"/>
                <a:gd name="connsiteX0" fmla="*/ 0 w 2172428"/>
                <a:gd name="connsiteY0" fmla="*/ 582420 h 597149"/>
                <a:gd name="connsiteX1" fmla="*/ 2172428 w 2172428"/>
                <a:gd name="connsiteY1" fmla="*/ 0 h 597149"/>
                <a:gd name="connsiteX0" fmla="*/ 0 w 2172428"/>
                <a:gd name="connsiteY0" fmla="*/ 582420 h 597149"/>
                <a:gd name="connsiteX1" fmla="*/ 2172428 w 2172428"/>
                <a:gd name="connsiteY1" fmla="*/ 0 h 597149"/>
                <a:gd name="connsiteX0" fmla="*/ 0 w 2172428"/>
                <a:gd name="connsiteY0" fmla="*/ 582420 h 724050"/>
                <a:gd name="connsiteX1" fmla="*/ 2172428 w 2172428"/>
                <a:gd name="connsiteY1" fmla="*/ 0 h 724050"/>
                <a:gd name="connsiteX0" fmla="*/ 0 w 2172428"/>
                <a:gd name="connsiteY0" fmla="*/ 582420 h 651454"/>
                <a:gd name="connsiteX1" fmla="*/ 2172428 w 2172428"/>
                <a:gd name="connsiteY1" fmla="*/ 0 h 651454"/>
                <a:gd name="connsiteX0" fmla="*/ 0 w 2172428"/>
                <a:gd name="connsiteY0" fmla="*/ 582420 h 631747"/>
                <a:gd name="connsiteX1" fmla="*/ 2172428 w 2172428"/>
                <a:gd name="connsiteY1" fmla="*/ 0 h 631747"/>
                <a:gd name="connsiteX0" fmla="*/ 0 w 1799679"/>
                <a:gd name="connsiteY0" fmla="*/ 0 h 1140677"/>
                <a:gd name="connsiteX1" fmla="*/ 1799679 w 1799679"/>
                <a:gd name="connsiteY1" fmla="*/ 990115 h 1140677"/>
                <a:gd name="connsiteX0" fmla="*/ 0 w 1799679"/>
                <a:gd name="connsiteY0" fmla="*/ 0 h 990115"/>
                <a:gd name="connsiteX1" fmla="*/ 1799679 w 1799679"/>
                <a:gd name="connsiteY1" fmla="*/ 990115 h 990115"/>
                <a:gd name="connsiteX0" fmla="*/ 0 w 1799865"/>
                <a:gd name="connsiteY0" fmla="*/ 0 h 990115"/>
                <a:gd name="connsiteX1" fmla="*/ 1799679 w 1799865"/>
                <a:gd name="connsiteY1" fmla="*/ 990115 h 990115"/>
                <a:gd name="connsiteX0" fmla="*/ 0 w 1549490"/>
                <a:gd name="connsiteY0" fmla="*/ 0 h 1269677"/>
                <a:gd name="connsiteX1" fmla="*/ 1549239 w 1549490"/>
                <a:gd name="connsiteY1" fmla="*/ 1269677 h 1269677"/>
                <a:gd name="connsiteX0" fmla="*/ 0 w 1549490"/>
                <a:gd name="connsiteY0" fmla="*/ 0 h 1852097"/>
                <a:gd name="connsiteX1" fmla="*/ 1549239 w 1549490"/>
                <a:gd name="connsiteY1" fmla="*/ 1852097 h 1852097"/>
                <a:gd name="connsiteX0" fmla="*/ 0 w 484566"/>
                <a:gd name="connsiteY0" fmla="*/ 2731869 h 2735187"/>
                <a:gd name="connsiteX1" fmla="*/ 302859 w 484566"/>
                <a:gd name="connsiteY1" fmla="*/ 110977 h 2735187"/>
                <a:gd name="connsiteX0" fmla="*/ 0 w 601916"/>
                <a:gd name="connsiteY0" fmla="*/ 2732457 h 2732457"/>
                <a:gd name="connsiteX1" fmla="*/ 449090 w 601916"/>
                <a:gd name="connsiteY1" fmla="*/ 2135544 h 2732457"/>
                <a:gd name="connsiteX2" fmla="*/ 302859 w 601916"/>
                <a:gd name="connsiteY2" fmla="*/ 111565 h 2732457"/>
                <a:gd name="connsiteX0" fmla="*/ 0 w 457942"/>
                <a:gd name="connsiteY0" fmla="*/ 2775106 h 2775106"/>
                <a:gd name="connsiteX1" fmla="*/ 449090 w 457942"/>
                <a:gd name="connsiteY1" fmla="*/ 2178193 h 2775106"/>
                <a:gd name="connsiteX2" fmla="*/ 302859 w 457942"/>
                <a:gd name="connsiteY2" fmla="*/ 154214 h 2775106"/>
                <a:gd name="connsiteX0" fmla="*/ 0 w 709407"/>
                <a:gd name="connsiteY0" fmla="*/ 2780813 h 2780813"/>
                <a:gd name="connsiteX1" fmla="*/ 705355 w 709407"/>
                <a:gd name="connsiteY1" fmla="*/ 2079064 h 2780813"/>
                <a:gd name="connsiteX2" fmla="*/ 302859 w 709407"/>
                <a:gd name="connsiteY2" fmla="*/ 159921 h 2780813"/>
                <a:gd name="connsiteX0" fmla="*/ 0 w 714806"/>
                <a:gd name="connsiteY0" fmla="*/ 2783659 h 2783659"/>
                <a:gd name="connsiteX1" fmla="*/ 705355 w 714806"/>
                <a:gd name="connsiteY1" fmla="*/ 2081910 h 2783659"/>
                <a:gd name="connsiteX2" fmla="*/ 302859 w 714806"/>
                <a:gd name="connsiteY2" fmla="*/ 162767 h 2783659"/>
                <a:gd name="connsiteX0" fmla="*/ 17473 w 722839"/>
                <a:gd name="connsiteY0" fmla="*/ 3227296 h 3227296"/>
                <a:gd name="connsiteX1" fmla="*/ 722828 w 722839"/>
                <a:gd name="connsiteY1" fmla="*/ 2525547 h 3227296"/>
                <a:gd name="connsiteX2" fmla="*/ 0 w 722839"/>
                <a:gd name="connsiteY2" fmla="*/ 140468 h 3227296"/>
                <a:gd name="connsiteX0" fmla="*/ 17473 w 742365"/>
                <a:gd name="connsiteY0" fmla="*/ 3086828 h 3086828"/>
                <a:gd name="connsiteX1" fmla="*/ 722828 w 742365"/>
                <a:gd name="connsiteY1" fmla="*/ 2385079 h 3086828"/>
                <a:gd name="connsiteX2" fmla="*/ 0 w 742365"/>
                <a:gd name="connsiteY2" fmla="*/ 0 h 3086828"/>
                <a:gd name="connsiteX0" fmla="*/ 17473 w 742365"/>
                <a:gd name="connsiteY0" fmla="*/ 3086828 h 3086828"/>
                <a:gd name="connsiteX1" fmla="*/ 722828 w 742365"/>
                <a:gd name="connsiteY1" fmla="*/ 2385079 h 3086828"/>
                <a:gd name="connsiteX2" fmla="*/ 0 w 742365"/>
                <a:gd name="connsiteY2" fmla="*/ 0 h 3086828"/>
                <a:gd name="connsiteX0" fmla="*/ 17473 w 742365"/>
                <a:gd name="connsiteY0" fmla="*/ 3086828 h 3086828"/>
                <a:gd name="connsiteX1" fmla="*/ 722828 w 742365"/>
                <a:gd name="connsiteY1" fmla="*/ 2385079 h 3086828"/>
                <a:gd name="connsiteX2" fmla="*/ 0 w 742365"/>
                <a:gd name="connsiteY2" fmla="*/ 0 h 3086828"/>
                <a:gd name="connsiteX0" fmla="*/ 17473 w 17473"/>
                <a:gd name="connsiteY0" fmla="*/ 3086828 h 3086828"/>
                <a:gd name="connsiteX1" fmla="*/ 0 w 17473"/>
                <a:gd name="connsiteY1" fmla="*/ 0 h 3086828"/>
                <a:gd name="connsiteX0" fmla="*/ 17473 w 731766"/>
                <a:gd name="connsiteY0" fmla="*/ 3086828 h 3086828"/>
                <a:gd name="connsiteX1" fmla="*/ 0 w 731766"/>
                <a:gd name="connsiteY1" fmla="*/ 0 h 3086828"/>
                <a:gd name="connsiteX0" fmla="*/ 17473 w 946955"/>
                <a:gd name="connsiteY0" fmla="*/ 3086828 h 3086828"/>
                <a:gd name="connsiteX1" fmla="*/ 0 w 946955"/>
                <a:gd name="connsiteY1" fmla="*/ 0 h 3086828"/>
                <a:gd name="connsiteX0" fmla="*/ 17473 w 678744"/>
                <a:gd name="connsiteY0" fmla="*/ 3086828 h 3086828"/>
                <a:gd name="connsiteX1" fmla="*/ 0 w 678744"/>
                <a:gd name="connsiteY1" fmla="*/ 0 h 308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744" h="3086828">
                  <a:moveTo>
                    <a:pt x="17473" y="3086828"/>
                  </a:moveTo>
                  <a:cubicBezTo>
                    <a:pt x="980652" y="1925385"/>
                    <a:pt x="819028" y="40429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ight Arrow 39"/>
          <p:cNvSpPr/>
          <p:nvPr/>
        </p:nvSpPr>
        <p:spPr>
          <a:xfrm rot="3600000">
            <a:off x="761753" y="4914755"/>
            <a:ext cx="136173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85148" y="5752666"/>
            <a:ext cx="3194433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 the end, Head is still the first node in the list.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34434" y="1120504"/>
            <a:ext cx="6239568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These nodes are unaffected by any of these </a:t>
            </a:r>
            <a:r>
              <a:rPr lang="en-US" dirty="0" smtClean="0"/>
              <a:t>changes!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96861" y="4967843"/>
            <a:ext cx="3194433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 can still start with the first node and move to its next, then the next, and the next, etc.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1917478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943600" y="191747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7696200" y="191747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9" grpId="1" animBg="1"/>
      <p:bldP spid="36" grpId="0" animBg="1"/>
      <p:bldP spid="36" grpId="1" animBg="1"/>
      <p:bldP spid="40" grpId="0" animBg="1"/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06"/>
          </a:xfrm>
        </p:spPr>
        <p:txBody>
          <a:bodyPr/>
          <a:lstStyle/>
          <a:p>
            <a:r>
              <a:rPr lang="en-US" dirty="0" smtClean="0"/>
              <a:t>What about adding to the end?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670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244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67640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29600" y="165320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962400" y="1981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43600" y="1981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696200" y="1981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3300670">
            <a:off x="9053812" y="2481588"/>
            <a:ext cx="10082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31320" y="304246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991" y="2366476"/>
            <a:ext cx="1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0782558">
            <a:off x="1721859" y="2204025"/>
            <a:ext cx="109916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5113" y="4851562"/>
            <a:ext cx="5023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node pointer to the start of the list.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there is a </a:t>
            </a:r>
            <a:r>
              <a:rPr lang="en-US" b="1" dirty="0" smtClean="0"/>
              <a:t>next</a:t>
            </a:r>
            <a:r>
              <a:rPr lang="en-US" dirty="0" smtClean="0"/>
              <a:t> node, update the pointer to that next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the next node is null, we’re at the last node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0235" y="3648370"/>
            <a:ext cx="253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</a:t>
            </a:r>
            <a:r>
              <a:rPr lang="en-US" dirty="0" err="1" smtClean="0"/>
              <a:t>lastOne</a:t>
            </a:r>
            <a:r>
              <a:rPr lang="en-US" dirty="0" smtClean="0"/>
              <a:t> = Head;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7461750">
            <a:off x="2177261" y="2830474"/>
            <a:ext cx="109916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914293">
            <a:off x="2373945" y="2778843"/>
            <a:ext cx="2594011" cy="44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0651730">
            <a:off x="2454267" y="2756997"/>
            <a:ext cx="4301601" cy="44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883758">
            <a:off x="2530123" y="2738103"/>
            <a:ext cx="5959045" cy="44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34103" y="631698"/>
            <a:ext cx="3194433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the last node, or the “tail” of the list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4322243"/>
            <a:ext cx="5166668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Similar to adding to the front of the list: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16361" y="4851562"/>
            <a:ext cx="5023505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</a:t>
            </a:r>
            <a:r>
              <a:rPr lang="en-US" dirty="0" smtClean="0"/>
              <a:t>node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 the next pointer of the “tail” to this new </a:t>
            </a:r>
            <a:r>
              <a:rPr lang="en-US" dirty="0" smtClean="0"/>
              <a:t>node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If you have a tail pointer, set </a:t>
            </a:r>
            <a:r>
              <a:rPr lang="en-US" dirty="0"/>
              <a:t>the tail pointer itself to this new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(not applicable in this example)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614482" y="2873486"/>
            <a:ext cx="2816838" cy="1131332"/>
            <a:chOff x="6614482" y="2873486"/>
            <a:chExt cx="2816838" cy="1131332"/>
          </a:xfrm>
        </p:grpSpPr>
        <p:grpSp>
          <p:nvGrpSpPr>
            <p:cNvPr id="31" name="Group 30"/>
            <p:cNvGrpSpPr/>
            <p:nvPr/>
          </p:nvGrpSpPr>
          <p:grpSpPr>
            <a:xfrm>
              <a:off x="6614482" y="2873486"/>
              <a:ext cx="1440460" cy="1131332"/>
              <a:chOff x="6614482" y="2873486"/>
              <a:chExt cx="1440460" cy="113133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705600" y="3242818"/>
                <a:ext cx="1295400" cy="762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14482" y="2873486"/>
                <a:ext cx="1440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new </a:t>
                </a:r>
                <a:r>
                  <a:rPr lang="en-US" dirty="0"/>
                  <a:t>N</a:t>
                </a:r>
                <a:r>
                  <a:rPr lang="en-US" dirty="0" smtClean="0"/>
                  <a:t>ode</a:t>
                </a:r>
                <a:endParaRPr lang="en-US" dirty="0"/>
              </a:p>
            </p:txBody>
          </p:sp>
        </p:grpSp>
        <p:sp>
          <p:nvSpPr>
            <p:cNvPr id="32" name="Right Arrow 31"/>
            <p:cNvSpPr/>
            <p:nvPr/>
          </p:nvSpPr>
          <p:spPr>
            <a:xfrm>
              <a:off x="7882218" y="3596994"/>
              <a:ext cx="1549102" cy="330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6085907" y="2420471"/>
            <a:ext cx="3132051" cy="1196788"/>
          </a:xfrm>
          <a:custGeom>
            <a:avLst/>
            <a:gdLst>
              <a:gd name="connsiteX0" fmla="*/ 2521324 w 2521324"/>
              <a:gd name="connsiteY0" fmla="*/ 0 h 1196788"/>
              <a:gd name="connsiteX1" fmla="*/ 0 w 2521324"/>
              <a:gd name="connsiteY1" fmla="*/ 1196788 h 1196788"/>
              <a:gd name="connsiteX0" fmla="*/ 2521324 w 2521324"/>
              <a:gd name="connsiteY0" fmla="*/ 0 h 1196788"/>
              <a:gd name="connsiteX1" fmla="*/ 0 w 2521324"/>
              <a:gd name="connsiteY1" fmla="*/ 1196788 h 1196788"/>
              <a:gd name="connsiteX0" fmla="*/ 3094303 w 3094303"/>
              <a:gd name="connsiteY0" fmla="*/ 0 h 1196788"/>
              <a:gd name="connsiteX1" fmla="*/ 572979 w 3094303"/>
              <a:gd name="connsiteY1" fmla="*/ 1196788 h 1196788"/>
              <a:gd name="connsiteX0" fmla="*/ 3094303 w 3094303"/>
              <a:gd name="connsiteY0" fmla="*/ 0 h 1196788"/>
              <a:gd name="connsiteX1" fmla="*/ 572979 w 3094303"/>
              <a:gd name="connsiteY1" fmla="*/ 1196788 h 1196788"/>
              <a:gd name="connsiteX0" fmla="*/ 3021200 w 3021200"/>
              <a:gd name="connsiteY0" fmla="*/ 0 h 1196788"/>
              <a:gd name="connsiteX1" fmla="*/ 499876 w 3021200"/>
              <a:gd name="connsiteY1" fmla="*/ 1196788 h 1196788"/>
              <a:gd name="connsiteX0" fmla="*/ 3132051 w 3132051"/>
              <a:gd name="connsiteY0" fmla="*/ 0 h 1196788"/>
              <a:gd name="connsiteX1" fmla="*/ 610727 w 3132051"/>
              <a:gd name="connsiteY1" fmla="*/ 1196788 h 11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051" h="1196788">
                <a:moveTo>
                  <a:pt x="3132051" y="0"/>
                </a:moveTo>
                <a:cubicBezTo>
                  <a:pt x="1941986" y="372036"/>
                  <a:pt x="-1352544" y="549089"/>
                  <a:pt x="610727" y="1196788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build="allAtOnce"/>
      <p:bldP spid="16" grpId="0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3" grpId="0" animBg="1"/>
      <p:bldP spid="24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959"/>
          </a:xfrm>
        </p:spPr>
        <p:txBody>
          <a:bodyPr/>
          <a:lstStyle/>
          <a:p>
            <a:r>
              <a:rPr lang="en-US" dirty="0" smtClean="0"/>
              <a:t>Storing head and tail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889" y="1445559"/>
            <a:ext cx="516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basic </a:t>
            </a:r>
            <a:r>
              <a:rPr lang="en-US" sz="2400" dirty="0" smtClean="0"/>
              <a:t>Linked List implementation </a:t>
            </a:r>
            <a:r>
              <a:rPr lang="en-US" sz="2400" dirty="0"/>
              <a:t>might only store the first </a:t>
            </a:r>
            <a:r>
              <a:rPr lang="en-US" sz="2400" dirty="0" smtClean="0"/>
              <a:t>node: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888" y="2187511"/>
            <a:ext cx="312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head;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149802" y="1443344"/>
            <a:ext cx="3124200" cy="2772204"/>
            <a:chOff x="6149802" y="1443344"/>
            <a:chExt cx="3124200" cy="2772204"/>
          </a:xfrm>
        </p:grpSpPr>
        <p:sp>
          <p:nvSpPr>
            <p:cNvPr id="6" name="Rectangle 5"/>
            <p:cNvSpPr/>
            <p:nvPr/>
          </p:nvSpPr>
          <p:spPr>
            <a:xfrm>
              <a:off x="6275307" y="1443344"/>
              <a:ext cx="28731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You could also store a tail pointer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49802" y="2276556"/>
              <a:ext cx="31242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LinkedList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	Node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head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	Node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tail;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81635" y="4951026"/>
            <a:ext cx="2043924" cy="726958"/>
            <a:chOff x="981635" y="4951026"/>
            <a:chExt cx="2043924" cy="726958"/>
          </a:xfrm>
        </p:grpSpPr>
        <p:sp>
          <p:nvSpPr>
            <p:cNvPr id="17" name="Rectangle 16"/>
            <p:cNvSpPr/>
            <p:nvPr/>
          </p:nvSpPr>
          <p:spPr>
            <a:xfrm>
              <a:off x="981635" y="4951026"/>
              <a:ext cx="1025364" cy="7269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List</a:t>
              </a:r>
              <a:b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Head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00195" y="4951026"/>
              <a:ext cx="1025364" cy="7269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List</a:t>
              </a:r>
              <a:b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Tail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22152" y="4951026"/>
            <a:ext cx="6873271" cy="726958"/>
            <a:chOff x="3022152" y="4951026"/>
            <a:chExt cx="6873271" cy="726958"/>
          </a:xfrm>
        </p:grpSpPr>
        <p:sp>
          <p:nvSpPr>
            <p:cNvPr id="20" name="Rectangle 19"/>
            <p:cNvSpPr/>
            <p:nvPr/>
          </p:nvSpPr>
          <p:spPr>
            <a:xfrm>
              <a:off x="4040712" y="4951026"/>
              <a:ext cx="1184266" cy="7269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Node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80582" y="4951026"/>
              <a:ext cx="1184266" cy="7269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Node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11157" y="4951026"/>
              <a:ext cx="1184266" cy="7269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Node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22152" y="4951026"/>
              <a:ext cx="1025364" cy="72695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44971" y="4951026"/>
              <a:ext cx="1135612" cy="72695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55553" y="4951026"/>
              <a:ext cx="1135612" cy="72695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Curved Up Arrow 23"/>
          <p:cNvSpPr/>
          <p:nvPr/>
        </p:nvSpPr>
        <p:spPr>
          <a:xfrm rot="10800000" flipH="1">
            <a:off x="1441190" y="4181068"/>
            <a:ext cx="3023543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0800000" flipH="1">
            <a:off x="2466553" y="4181068"/>
            <a:ext cx="4559535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rot="10800000" flipH="1">
            <a:off x="4744539" y="4181068"/>
            <a:ext cx="4614614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 rot="10800000">
            <a:off x="6969394" y="4401862"/>
            <a:ext cx="2103511" cy="549161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3679" y="5677985"/>
            <a:ext cx="3462618" cy="1080900"/>
            <a:chOff x="303679" y="5677985"/>
            <a:chExt cx="3462618" cy="1080900"/>
          </a:xfrm>
        </p:grpSpPr>
        <p:sp>
          <p:nvSpPr>
            <p:cNvPr id="25" name="TextBox 24"/>
            <p:cNvSpPr txBox="1"/>
            <p:nvPr/>
          </p:nvSpPr>
          <p:spPr>
            <a:xfrm>
              <a:off x="303679" y="6050999"/>
              <a:ext cx="3462618" cy="707886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The actual </a:t>
              </a:r>
              <a:r>
                <a:rPr lang="en-US" dirty="0" err="1" smtClean="0"/>
                <a:t>LinkedList</a:t>
              </a:r>
              <a:r>
                <a:rPr lang="en-US" dirty="0" smtClean="0"/>
                <a:t> object</a:t>
              </a:r>
              <a:br>
                <a:rPr lang="en-US" dirty="0" smtClean="0"/>
              </a:br>
              <a:r>
                <a:rPr lang="en-US" dirty="0" smtClean="0"/>
                <a:t>in memory</a:t>
              </a:r>
              <a:endParaRPr lang="en-US" dirty="0"/>
            </a:p>
          </p:txBody>
        </p:sp>
        <p:sp>
          <p:nvSpPr>
            <p:cNvPr id="34" name="Right Brace 33"/>
            <p:cNvSpPr/>
            <p:nvPr/>
          </p:nvSpPr>
          <p:spPr>
            <a:xfrm rot="5400000">
              <a:off x="1840821" y="4844646"/>
              <a:ext cx="347992" cy="2014669"/>
            </a:xfrm>
            <a:prstGeom prst="rightBrace">
              <a:avLst>
                <a:gd name="adj1" fmla="val 4636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urved Up Arrow 34"/>
          <p:cNvSpPr/>
          <p:nvPr/>
        </p:nvSpPr>
        <p:spPr>
          <a:xfrm rot="10800000" flipH="1" flipV="1">
            <a:off x="6871880" y="5679329"/>
            <a:ext cx="3953002" cy="58027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247875" y="4662135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7216" y="6347023"/>
            <a:ext cx="4349328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All the nodes elsewhere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277"/>
          </a:xfrm>
        </p:spPr>
        <p:txBody>
          <a:bodyPr/>
          <a:lstStyle/>
          <a:p>
            <a:r>
              <a:rPr lang="en-US" dirty="0" smtClean="0"/>
              <a:t>Inserting a node in between two nodes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210186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62400" y="242986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242986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96200" y="242986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991" y="4575108"/>
            <a:ext cx="1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395763" y="3652804"/>
            <a:ext cx="162273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300670">
            <a:off x="9053812" y="2930248"/>
            <a:ext cx="10082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86726" y="4913437"/>
            <a:ext cx="260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new node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86726" y="5282769"/>
            <a:ext cx="508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Set its “next” pointer to the node that will ultimately follow it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372100" y="3538771"/>
            <a:ext cx="1371600" cy="1196212"/>
            <a:chOff x="6324600" y="3311236"/>
            <a:chExt cx="1371600" cy="1196212"/>
          </a:xfrm>
        </p:grpSpPr>
        <p:sp>
          <p:nvSpPr>
            <p:cNvPr id="19" name="Rounded Rectangle 18"/>
            <p:cNvSpPr/>
            <p:nvPr/>
          </p:nvSpPr>
          <p:spPr>
            <a:xfrm>
              <a:off x="6331881" y="3745448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4600" y="331123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Node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86726" y="5929100"/>
            <a:ext cx="38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Set the “previous” node’s next pointer to the new node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1320" y="349112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96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905000" y="242986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7496" y="1284626"/>
            <a:ext cx="2596904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Goal: Insert a node AFTER this 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5678599" y="2877157"/>
            <a:ext cx="1192715" cy="1613304"/>
          </a:xfrm>
          <a:custGeom>
            <a:avLst/>
            <a:gdLst>
              <a:gd name="connsiteX0" fmla="*/ 995939 w 995939"/>
              <a:gd name="connsiteY0" fmla="*/ 1613304 h 1613304"/>
              <a:gd name="connsiteX1" fmla="*/ 0 w 995939"/>
              <a:gd name="connsiteY1" fmla="*/ 0 h 1613304"/>
              <a:gd name="connsiteX0" fmla="*/ 995939 w 995939"/>
              <a:gd name="connsiteY0" fmla="*/ 1613304 h 1613304"/>
              <a:gd name="connsiteX1" fmla="*/ 0 w 995939"/>
              <a:gd name="connsiteY1" fmla="*/ 0 h 1613304"/>
              <a:gd name="connsiteX0" fmla="*/ 995939 w 995939"/>
              <a:gd name="connsiteY0" fmla="*/ 1613304 h 1613304"/>
              <a:gd name="connsiteX1" fmla="*/ 0 w 995939"/>
              <a:gd name="connsiteY1" fmla="*/ 0 h 1613304"/>
              <a:gd name="connsiteX0" fmla="*/ 995939 w 1219649"/>
              <a:gd name="connsiteY0" fmla="*/ 1613304 h 1613304"/>
              <a:gd name="connsiteX1" fmla="*/ 0 w 1219649"/>
              <a:gd name="connsiteY1" fmla="*/ 0 h 1613304"/>
              <a:gd name="connsiteX0" fmla="*/ 995939 w 1353249"/>
              <a:gd name="connsiteY0" fmla="*/ 1613304 h 1613304"/>
              <a:gd name="connsiteX1" fmla="*/ 0 w 1353249"/>
              <a:gd name="connsiteY1" fmla="*/ 0 h 1613304"/>
              <a:gd name="connsiteX0" fmla="*/ 1047396 w 1213495"/>
              <a:gd name="connsiteY0" fmla="*/ 1613304 h 1613304"/>
              <a:gd name="connsiteX1" fmla="*/ 51457 w 1213495"/>
              <a:gd name="connsiteY1" fmla="*/ 0 h 1613304"/>
              <a:gd name="connsiteX0" fmla="*/ 995939 w 1192693"/>
              <a:gd name="connsiteY0" fmla="*/ 1613304 h 1613304"/>
              <a:gd name="connsiteX1" fmla="*/ 0 w 1192693"/>
              <a:gd name="connsiteY1" fmla="*/ 0 h 1613304"/>
              <a:gd name="connsiteX0" fmla="*/ 995939 w 1098503"/>
              <a:gd name="connsiteY0" fmla="*/ 1613304 h 1613304"/>
              <a:gd name="connsiteX1" fmla="*/ 0 w 1098503"/>
              <a:gd name="connsiteY1" fmla="*/ 0 h 1613304"/>
              <a:gd name="connsiteX0" fmla="*/ 995939 w 1471627"/>
              <a:gd name="connsiteY0" fmla="*/ 1613304 h 1613304"/>
              <a:gd name="connsiteX1" fmla="*/ 0 w 1471627"/>
              <a:gd name="connsiteY1" fmla="*/ 0 h 1613304"/>
              <a:gd name="connsiteX0" fmla="*/ 995939 w 1554497"/>
              <a:gd name="connsiteY0" fmla="*/ 1613304 h 1613304"/>
              <a:gd name="connsiteX1" fmla="*/ 0 w 1554497"/>
              <a:gd name="connsiteY1" fmla="*/ 0 h 1613304"/>
              <a:gd name="connsiteX0" fmla="*/ 995939 w 1192715"/>
              <a:gd name="connsiteY0" fmla="*/ 1613304 h 1613304"/>
              <a:gd name="connsiteX1" fmla="*/ 0 w 1192715"/>
              <a:gd name="connsiteY1" fmla="*/ 0 h 161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715" h="1613304">
                <a:moveTo>
                  <a:pt x="995939" y="1613304"/>
                </a:moveTo>
                <a:cubicBezTo>
                  <a:pt x="1619128" y="539709"/>
                  <a:pt x="617366" y="753263"/>
                  <a:pt x="0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012420">
            <a:off x="3280469" y="3378777"/>
            <a:ext cx="23083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1" grpId="0"/>
      <p:bldP spid="24" grpId="0"/>
      <p:bldP spid="12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277"/>
          </a:xfrm>
        </p:spPr>
        <p:txBody>
          <a:bodyPr/>
          <a:lstStyle/>
          <a:p>
            <a:r>
              <a:rPr lang="en-US" dirty="0" smtClean="0"/>
              <a:t>Removing a node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210186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62400" y="242986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242986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96200" y="242986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991" y="4575108"/>
            <a:ext cx="1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395763" y="3652804"/>
            <a:ext cx="162273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300670">
            <a:off x="9053812" y="2930248"/>
            <a:ext cx="10082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86726" y="4913437"/>
            <a:ext cx="57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Get a pointer to the node before the one to delete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86726" y="5282769"/>
            <a:ext cx="582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Set its “next” pointer to the node that will ultimately follow it (the one AFTER the deleted node)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86726" y="5929100"/>
            <a:ext cx="38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Delete the node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1320" y="349112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96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905000" y="242986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26248" y="1284626"/>
            <a:ext cx="2596904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Goal: Get rid of this node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01137" y="2926370"/>
            <a:ext cx="2141925" cy="1263348"/>
            <a:chOff x="4301137" y="2926370"/>
            <a:chExt cx="2141925" cy="1263348"/>
          </a:xfrm>
        </p:grpSpPr>
        <p:sp>
          <p:nvSpPr>
            <p:cNvPr id="28" name="TextBox 27"/>
            <p:cNvSpPr txBox="1"/>
            <p:nvPr/>
          </p:nvSpPr>
          <p:spPr>
            <a:xfrm>
              <a:off x="4301137" y="3820386"/>
              <a:ext cx="21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Node* </a:t>
              </a:r>
              <a:r>
                <a:rPr lang="en-US" dirty="0" err="1" smtClean="0"/>
                <a:t>NodeBefore</a:t>
              </a:r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6200000">
              <a:off x="4890720" y="3226948"/>
              <a:ext cx="905955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5088" y="4247240"/>
            <a:ext cx="214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Node* </a:t>
            </a:r>
            <a:r>
              <a:rPr lang="en-US" dirty="0" err="1" smtClean="0"/>
              <a:t>NodeToDelete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6200000">
            <a:off x="6507214" y="3434405"/>
            <a:ext cx="132086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369916" y="1505525"/>
            <a:ext cx="3564413" cy="620310"/>
          </a:xfrm>
          <a:custGeom>
            <a:avLst/>
            <a:gdLst>
              <a:gd name="connsiteX0" fmla="*/ 0 w 3564413"/>
              <a:gd name="connsiteY0" fmla="*/ 34945 h 34945"/>
              <a:gd name="connsiteX1" fmla="*/ 3564413 w 3564413"/>
              <a:gd name="connsiteY1" fmla="*/ 0 h 34945"/>
              <a:gd name="connsiteX0" fmla="*/ 0 w 3564413"/>
              <a:gd name="connsiteY0" fmla="*/ 34945 h 34945"/>
              <a:gd name="connsiteX1" fmla="*/ 3564413 w 3564413"/>
              <a:gd name="connsiteY1" fmla="*/ 0 h 34945"/>
              <a:gd name="connsiteX0" fmla="*/ 0 w 3564413"/>
              <a:gd name="connsiteY0" fmla="*/ 423335 h 423335"/>
              <a:gd name="connsiteX1" fmla="*/ 3564413 w 3564413"/>
              <a:gd name="connsiteY1" fmla="*/ 388390 h 423335"/>
              <a:gd name="connsiteX0" fmla="*/ 0 w 3564413"/>
              <a:gd name="connsiteY0" fmla="*/ 423335 h 423335"/>
              <a:gd name="connsiteX1" fmla="*/ 3564413 w 3564413"/>
              <a:gd name="connsiteY1" fmla="*/ 388390 h 423335"/>
              <a:gd name="connsiteX0" fmla="*/ 0 w 3564413"/>
              <a:gd name="connsiteY0" fmla="*/ 725443 h 725443"/>
              <a:gd name="connsiteX1" fmla="*/ 3564413 w 3564413"/>
              <a:gd name="connsiteY1" fmla="*/ 690498 h 725443"/>
              <a:gd name="connsiteX0" fmla="*/ 0 w 3564413"/>
              <a:gd name="connsiteY0" fmla="*/ 725443 h 725443"/>
              <a:gd name="connsiteX1" fmla="*/ 3564413 w 3564413"/>
              <a:gd name="connsiteY1" fmla="*/ 690498 h 725443"/>
              <a:gd name="connsiteX0" fmla="*/ 0 w 3564413"/>
              <a:gd name="connsiteY0" fmla="*/ 685558 h 685558"/>
              <a:gd name="connsiteX1" fmla="*/ 3564413 w 3564413"/>
              <a:gd name="connsiteY1" fmla="*/ 650613 h 685558"/>
              <a:gd name="connsiteX0" fmla="*/ 0 w 3564413"/>
              <a:gd name="connsiteY0" fmla="*/ 620310 h 620310"/>
              <a:gd name="connsiteX1" fmla="*/ 3564413 w 3564413"/>
              <a:gd name="connsiteY1" fmla="*/ 585365 h 62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4413" h="620310">
                <a:moveTo>
                  <a:pt x="0" y="620310"/>
                </a:moveTo>
                <a:cubicBezTo>
                  <a:pt x="465936" y="-206727"/>
                  <a:pt x="3057707" y="-195079"/>
                  <a:pt x="3564413" y="58536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379029" y="4189718"/>
            <a:ext cx="5574426" cy="1716884"/>
            <a:chOff x="6379029" y="4189718"/>
            <a:chExt cx="5574426" cy="1716884"/>
          </a:xfrm>
        </p:grpSpPr>
        <p:sp>
          <p:nvSpPr>
            <p:cNvPr id="36" name="Rectangle 35"/>
            <p:cNvSpPr/>
            <p:nvPr/>
          </p:nvSpPr>
          <p:spPr>
            <a:xfrm>
              <a:off x="8437577" y="4583163"/>
              <a:ext cx="3515878" cy="1323439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If this is a temporary variable declared in a function somewhere, it will fall out of scope eventually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379029" y="4189718"/>
              <a:ext cx="1636738" cy="7868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3"/>
              <a:endCxn id="36" idx="1"/>
            </p:cNvCxnSpPr>
            <p:nvPr/>
          </p:nvCxnSpPr>
          <p:spPr>
            <a:xfrm>
              <a:off x="8015767" y="4583163"/>
              <a:ext cx="421810" cy="661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437577" y="6028642"/>
            <a:ext cx="3515878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Just don’t try to use it after deleting what it pointed to!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8" grpId="0"/>
      <p:bldP spid="21" grpId="0"/>
      <p:bldP spid="24" grpId="0"/>
      <p:bldP spid="26" grpId="0" animBg="1"/>
      <p:bldP spid="15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277"/>
          </a:xfrm>
        </p:spPr>
        <p:txBody>
          <a:bodyPr/>
          <a:lstStyle/>
          <a:p>
            <a:r>
              <a:rPr lang="en-US" dirty="0" smtClean="0"/>
              <a:t>Removing the head node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/>
              <a:t>Next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2125060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2101869"/>
            <a:ext cx="1295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62400" y="242986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242986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96200" y="242986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991" y="4575108"/>
            <a:ext cx="1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395763" y="3652804"/>
            <a:ext cx="162273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300670">
            <a:off x="9053812" y="2930248"/>
            <a:ext cx="10082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86726" y="4913437"/>
            <a:ext cx="57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pointer to the node AFTER the head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86726" y="5282769"/>
            <a:ext cx="58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Delete the head node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86726" y="5652101"/>
            <a:ext cx="52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Set the head node to the pointer you created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1320" y="3491120"/>
            <a:ext cx="1297063" cy="101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600" y="2125060"/>
            <a:ext cx="2057400" cy="762000"/>
            <a:chOff x="609600" y="2125060"/>
            <a:chExt cx="2057400" cy="762000"/>
          </a:xfrm>
        </p:grpSpPr>
        <p:sp>
          <p:nvSpPr>
            <p:cNvPr id="27" name="Rounded Rectangle 26"/>
            <p:cNvSpPr/>
            <p:nvPr/>
          </p:nvSpPr>
          <p:spPr>
            <a:xfrm>
              <a:off x="609600" y="2125060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905000" y="2429860"/>
              <a:ext cx="762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2762" y="1310398"/>
            <a:ext cx="1833964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Goal: Get ride of this node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24505" y="2993838"/>
            <a:ext cx="3232009" cy="1304272"/>
            <a:chOff x="2624505" y="2993838"/>
            <a:chExt cx="3232009" cy="1304272"/>
          </a:xfrm>
        </p:grpSpPr>
        <p:sp>
          <p:nvSpPr>
            <p:cNvPr id="33" name="TextBox 32"/>
            <p:cNvSpPr txBox="1"/>
            <p:nvPr/>
          </p:nvSpPr>
          <p:spPr>
            <a:xfrm>
              <a:off x="2624505" y="3928778"/>
              <a:ext cx="3232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Node* </a:t>
              </a:r>
              <a:r>
                <a:rPr lang="en-US" dirty="0" err="1" smtClean="0"/>
                <a:t>SoonToBeTheNewHead</a:t>
              </a:r>
              <a:endParaRPr lang="en-US" dirty="0"/>
            </a:p>
          </p:txBody>
        </p:sp>
        <p:sp>
          <p:nvSpPr>
            <p:cNvPr id="34" name="Right Arrow 33"/>
            <p:cNvSpPr/>
            <p:nvPr/>
          </p:nvSpPr>
          <p:spPr>
            <a:xfrm rot="16200000">
              <a:off x="2931026" y="3311057"/>
              <a:ext cx="934940" cy="3005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963908" y="5282769"/>
            <a:ext cx="3027466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Why not just call delete Head and be done?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8774885">
            <a:off x="1022800" y="3621711"/>
            <a:ext cx="2203896" cy="344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24" grpId="0"/>
      <p:bldP spid="39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7234"/>
            <a:ext cx="6043797" cy="740826"/>
          </a:xfrm>
        </p:spPr>
        <p:txBody>
          <a:bodyPr/>
          <a:lstStyle/>
          <a:p>
            <a:r>
              <a:rPr lang="en-US" dirty="0" smtClean="0"/>
              <a:t>Checking for Node validity!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8207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2103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5999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Sarah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84311" y="1566976"/>
            <a:ext cx="494198" cy="1070954"/>
            <a:chOff x="1496043" y="2297151"/>
            <a:chExt cx="589234" cy="1276901"/>
          </a:xfrm>
        </p:grpSpPr>
        <p:sp>
          <p:nvSpPr>
            <p:cNvPr id="28" name="Rectangle 27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8207" y="1566976"/>
            <a:ext cx="494198" cy="1070954"/>
            <a:chOff x="1496043" y="2297151"/>
            <a:chExt cx="589234" cy="1276901"/>
          </a:xfrm>
        </p:grpSpPr>
        <p:sp>
          <p:nvSpPr>
            <p:cNvPr id="23" name="Rectangle 2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12103" y="1566976"/>
            <a:ext cx="494198" cy="1070954"/>
            <a:chOff x="1496043" y="2297151"/>
            <a:chExt cx="589234" cy="1276901"/>
          </a:xfrm>
        </p:grpSpPr>
        <p:sp>
          <p:nvSpPr>
            <p:cNvPr id="13" name="Rectangle 1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4243269" y="1949286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94350" y="1949286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092152" y="1746774"/>
            <a:ext cx="1809084" cy="678282"/>
            <a:chOff x="6378843" y="4206703"/>
            <a:chExt cx="1809084" cy="678282"/>
          </a:xfrm>
        </p:grpSpPr>
        <p:sp>
          <p:nvSpPr>
            <p:cNvPr id="37" name="Right Arrow 36"/>
            <p:cNvSpPr/>
            <p:nvPr/>
          </p:nvSpPr>
          <p:spPr>
            <a:xfrm>
              <a:off x="6378843" y="4409215"/>
              <a:ext cx="617408" cy="36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75990" y="4206703"/>
              <a:ext cx="1111937" cy="6782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nullptr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4256" y="3821148"/>
            <a:ext cx="678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r>
              <a:rPr lang="en-US" dirty="0" smtClean="0">
                <a:latin typeface="Consolas" panose="020B0609020204030204" pitchFamily="49" charset="0"/>
              </a:rPr>
              <a:t>* p = </a:t>
            </a:r>
            <a:r>
              <a:rPr lang="en-US" dirty="0" err="1" smtClean="0">
                <a:latin typeface="Consolas" panose="020B0609020204030204" pitchFamily="49" charset="0"/>
              </a:rPr>
              <a:t>MariaNode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Start at the beginning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p-&gt;</a:t>
            </a:r>
            <a:r>
              <a:rPr lang="en-US" dirty="0" err="1" smtClean="0">
                <a:latin typeface="Consolas" panose="020B0609020204030204" pitchFamily="49" charset="0"/>
              </a:rPr>
              <a:t>data.DoSomeStuff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5518" y="1575757"/>
            <a:ext cx="2950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4257" y="4726504"/>
            <a:ext cx="300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 = p-&gt;next-&gt;next;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p-&gt;</a:t>
            </a:r>
            <a:r>
              <a:rPr lang="en-US" dirty="0" err="1">
                <a:latin typeface="Consolas" panose="020B0609020204030204" pitchFamily="49" charset="0"/>
              </a:rPr>
              <a:t>data.DoSomeStuff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4257" y="5447194"/>
            <a:ext cx="245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 = p-&gt;next-&gt;next;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034023" y="1258431"/>
            <a:ext cx="8268329" cy="3159968"/>
            <a:chOff x="3034023" y="1258431"/>
            <a:chExt cx="8268329" cy="3159968"/>
          </a:xfrm>
        </p:grpSpPr>
        <p:sp>
          <p:nvSpPr>
            <p:cNvPr id="45" name="Rectangle 44"/>
            <p:cNvSpPr/>
            <p:nvPr/>
          </p:nvSpPr>
          <p:spPr>
            <a:xfrm>
              <a:off x="6906302" y="3710513"/>
              <a:ext cx="4396050" cy="707886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What if we wanted to visit EVERY OTHER node, starting with the first?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034023" y="1258431"/>
              <a:ext cx="1380716" cy="215271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967630" y="1258431"/>
              <a:ext cx="1380716" cy="215271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7" idx="2"/>
              <a:endCxn id="45" idx="1"/>
            </p:cNvCxnSpPr>
            <p:nvPr/>
          </p:nvCxnSpPr>
          <p:spPr>
            <a:xfrm>
              <a:off x="6657988" y="3411150"/>
              <a:ext cx="248314" cy="653306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>
              <a:stCxn id="46" idx="2"/>
              <a:endCxn id="45" idx="1"/>
            </p:cNvCxnSpPr>
            <p:nvPr/>
          </p:nvCxnSpPr>
          <p:spPr>
            <a:xfrm>
              <a:off x="3724381" y="3411150"/>
              <a:ext cx="3181921" cy="653306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3607599" y="4629765"/>
            <a:ext cx="3517819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Through Bob, move to Sarah (thanks Bob!)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5559" y="4629765"/>
            <a:ext cx="3757682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p-&gt;next == </a:t>
            </a:r>
            <a:r>
              <a:rPr lang="en-US" sz="2000" dirty="0" err="1" smtClean="0">
                <a:solidFill>
                  <a:schemeClr val="bg1"/>
                </a:solidFill>
              </a:rPr>
              <a:t>BobNode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BobNode</a:t>
            </a:r>
            <a:r>
              <a:rPr lang="en-US" sz="2000" dirty="0" smtClean="0">
                <a:solidFill>
                  <a:schemeClr val="bg1"/>
                </a:solidFill>
              </a:rPr>
              <a:t>)-&gt;next == </a:t>
            </a:r>
            <a:r>
              <a:rPr lang="en-US" sz="2000" dirty="0" err="1" smtClean="0">
                <a:solidFill>
                  <a:schemeClr val="bg1"/>
                </a:solidFill>
              </a:rPr>
              <a:t>SarahNode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41720" y="5557470"/>
            <a:ext cx="3750432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From Sarah, p-&gt;next is </a:t>
            </a:r>
            <a:r>
              <a:rPr lang="en-US" sz="2000" dirty="0" err="1" smtClean="0">
                <a:solidFill>
                  <a:schemeClr val="bg1"/>
                </a:solidFill>
              </a:rPr>
              <a:t>nullptr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41719" y="6027532"/>
            <a:ext cx="5132497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nullptr</a:t>
            </a:r>
            <a:r>
              <a:rPr lang="en-US" sz="2000" dirty="0" smtClean="0">
                <a:solidFill>
                  <a:schemeClr val="bg1"/>
                </a:solidFill>
              </a:rPr>
              <a:t>-&gt;next will likely crash your program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54" grpId="0" animBg="1"/>
      <p:bldP spid="55" grpId="0" animBg="1"/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7234"/>
            <a:ext cx="6043797" cy="740826"/>
          </a:xfrm>
        </p:spPr>
        <p:txBody>
          <a:bodyPr/>
          <a:lstStyle/>
          <a:p>
            <a:r>
              <a:rPr lang="en-US" dirty="0" smtClean="0"/>
              <a:t>Checking for Node validity!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8207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2103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5999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Sarah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84311" y="1566976"/>
            <a:ext cx="494198" cy="1070954"/>
            <a:chOff x="1496043" y="2297151"/>
            <a:chExt cx="589234" cy="1276901"/>
          </a:xfrm>
        </p:grpSpPr>
        <p:sp>
          <p:nvSpPr>
            <p:cNvPr id="28" name="Rectangle 27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8207" y="1566976"/>
            <a:ext cx="494198" cy="1070954"/>
            <a:chOff x="1496043" y="2297151"/>
            <a:chExt cx="589234" cy="1276901"/>
          </a:xfrm>
        </p:grpSpPr>
        <p:sp>
          <p:nvSpPr>
            <p:cNvPr id="23" name="Rectangle 2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12103" y="1566976"/>
            <a:ext cx="494198" cy="1070954"/>
            <a:chOff x="1496043" y="2297151"/>
            <a:chExt cx="589234" cy="1276901"/>
          </a:xfrm>
        </p:grpSpPr>
        <p:sp>
          <p:nvSpPr>
            <p:cNvPr id="13" name="Rectangle 1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4243269" y="1949286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94350" y="1949286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092152" y="1746774"/>
            <a:ext cx="1809084" cy="678282"/>
            <a:chOff x="6378843" y="4206703"/>
            <a:chExt cx="1809084" cy="678282"/>
          </a:xfrm>
        </p:grpSpPr>
        <p:sp>
          <p:nvSpPr>
            <p:cNvPr id="37" name="Right Arrow 36"/>
            <p:cNvSpPr/>
            <p:nvPr/>
          </p:nvSpPr>
          <p:spPr>
            <a:xfrm>
              <a:off x="6378843" y="4409215"/>
              <a:ext cx="617408" cy="36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75990" y="4206703"/>
              <a:ext cx="1111937" cy="6782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nullptr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4256" y="3821148"/>
            <a:ext cx="678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r>
              <a:rPr lang="en-US" dirty="0" smtClean="0">
                <a:latin typeface="Consolas" panose="020B0609020204030204" pitchFamily="49" charset="0"/>
              </a:rPr>
              <a:t>* p = </a:t>
            </a:r>
            <a:r>
              <a:rPr lang="en-US" dirty="0" err="1" smtClean="0">
                <a:latin typeface="Consolas" panose="020B0609020204030204" pitchFamily="49" charset="0"/>
              </a:rPr>
              <a:t>MariaNode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p-&gt;</a:t>
            </a:r>
            <a:r>
              <a:rPr lang="en-US" dirty="0" err="1" smtClean="0">
                <a:latin typeface="Consolas" panose="020B0609020204030204" pitchFamily="49" charset="0"/>
              </a:rPr>
              <a:t>data.DoSomeStuff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5518" y="1575757"/>
            <a:ext cx="2950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4256" y="4559812"/>
            <a:ext cx="8035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(p-&gt;next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IF someone follows me...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	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p = p-&gt;next-&gt;next;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Move to who follows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THEM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(p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) 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If we actually have a valid pointer…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	p-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data.DoSomeStuff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THEN, FINALLY do something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448978" y="3544149"/>
            <a:ext cx="3079063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Don’t make assumptions on the structure of the entire list.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48978" y="4889540"/>
            <a:ext cx="3079063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Handle each node one at a time, and </a:t>
            </a:r>
            <a:r>
              <a:rPr lang="en-US" sz="2000" b="1" dirty="0" smtClean="0">
                <a:solidFill>
                  <a:srgbClr val="FFC000"/>
                </a:solidFill>
              </a:rPr>
              <a:t>check to make sure you have valid pointers</a:t>
            </a:r>
            <a:r>
              <a:rPr lang="en-US" sz="2000" dirty="0" smtClean="0">
                <a:solidFill>
                  <a:schemeClr val="bg1"/>
                </a:solidFill>
              </a:rPr>
              <a:t>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50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7234"/>
            <a:ext cx="6043797" cy="740826"/>
          </a:xfrm>
        </p:spPr>
        <p:txBody>
          <a:bodyPr/>
          <a:lstStyle/>
          <a:p>
            <a:r>
              <a:rPr lang="en-US" dirty="0" smtClean="0"/>
              <a:t>Checking for Node validity!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618" y="2754766"/>
            <a:ext cx="1122321" cy="4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97722" y="1566976"/>
            <a:ext cx="494198" cy="1070954"/>
            <a:chOff x="1496043" y="2297151"/>
            <a:chExt cx="589234" cy="1276901"/>
          </a:xfrm>
        </p:grpSpPr>
        <p:sp>
          <p:nvSpPr>
            <p:cNvPr id="28" name="Rectangle 27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5256680" y="1949286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4256" y="3821148"/>
            <a:ext cx="678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r>
              <a:rPr lang="en-US" dirty="0" smtClean="0">
                <a:latin typeface="Consolas" panose="020B0609020204030204" pitchFamily="49" charset="0"/>
              </a:rPr>
              <a:t>* p = </a:t>
            </a:r>
            <a:r>
              <a:rPr lang="en-US" dirty="0" err="1" smtClean="0">
                <a:latin typeface="Consolas" panose="020B0609020204030204" pitchFamily="49" charset="0"/>
              </a:rPr>
              <a:t>MariaNode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p-&gt;</a:t>
            </a:r>
            <a:r>
              <a:rPr lang="en-US" dirty="0" err="1" smtClean="0">
                <a:latin typeface="Consolas" panose="020B0609020204030204" pitchFamily="49" charset="0"/>
              </a:rPr>
              <a:t>data.DoSomeStuff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5518" y="1575757"/>
            <a:ext cx="2950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PersonNode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14256" y="4831170"/>
            <a:ext cx="3079063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Who follows Maria? With just a pointer to a node, we have no idea.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5136" y="1512823"/>
            <a:ext cx="47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1304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</a:t>
            </a:r>
            <a:r>
              <a:rPr lang="en-US" baseline="0" dirty="0" smtClean="0"/>
              <a:t> contiguous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0545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Fast to access – arrays are faster than any other data structure at retrieving elements</a:t>
            </a:r>
          </a:p>
          <a:p>
            <a:r>
              <a:rPr lang="en-US" sz="2800" dirty="0" smtClean="0"/>
              <a:t>If you can GUARANTEE memory in a certain order (one element immediately following another), you can access data more quickly</a:t>
            </a:r>
          </a:p>
          <a:p>
            <a:r>
              <a:rPr lang="en-US" sz="2800" dirty="0" smtClean="0"/>
              <a:t>Arrays use something called </a:t>
            </a:r>
            <a:r>
              <a:rPr lang="en-US" sz="2800" b="1" dirty="0" smtClean="0">
                <a:solidFill>
                  <a:srgbClr val="00B0F0"/>
                </a:solidFill>
              </a:rPr>
              <a:t>pointer arithmetic</a:t>
            </a:r>
            <a:r>
              <a:rPr lang="en-US" sz="2800" dirty="0" smtClean="0"/>
              <a:t> to retrieve elements (more on this later)</a:t>
            </a:r>
          </a:p>
          <a:p>
            <a:r>
              <a:rPr lang="en-US" sz="2800" dirty="0" smtClean="0"/>
              <a:t>Arrays are the fastest way to store data</a:t>
            </a:r>
          </a:p>
        </p:txBody>
      </p:sp>
    </p:spTree>
    <p:extLst>
      <p:ext uri="{BB962C8B-B14F-4D97-AF65-F5344CB8AC3E}">
        <p14:creationId xmlns:p14="http://schemas.microsoft.com/office/powerpoint/2010/main" val="3939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7371"/>
            <a:ext cx="8596668" cy="660400"/>
          </a:xfrm>
        </p:spPr>
        <p:txBody>
          <a:bodyPr/>
          <a:lstStyle/>
          <a:p>
            <a:r>
              <a:rPr lang="en-US" dirty="0" smtClean="0"/>
              <a:t>Singly-linked or doubly-linked?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78" y="1037771"/>
            <a:ext cx="8948966" cy="4979885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lists may be written to allow unidirectional access, or bidirectional access</a:t>
            </a:r>
          </a:p>
          <a:p>
            <a:pPr lvl="1"/>
            <a:r>
              <a:rPr lang="en-US" sz="2200" dirty="0"/>
              <a:t>Do you start from the front, and traverse each node until you reach the end?</a:t>
            </a:r>
          </a:p>
          <a:p>
            <a:pPr lvl="1"/>
            <a:r>
              <a:rPr lang="en-US" sz="2200" dirty="0"/>
              <a:t>Or do you start from the end, and traverse each node until you reach the front?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singly-linked list</a:t>
            </a:r>
            <a:r>
              <a:rPr lang="en-US" sz="2400" dirty="0" smtClean="0"/>
              <a:t> is unidirectional access</a:t>
            </a:r>
          </a:p>
          <a:p>
            <a:pPr lvl="1"/>
            <a:r>
              <a:rPr lang="en-US" sz="2200" dirty="0" smtClean="0"/>
              <a:t>A pointer to the head (possibly the tail)</a:t>
            </a:r>
          </a:p>
          <a:p>
            <a:pPr lvl="1"/>
            <a:r>
              <a:rPr lang="en-US" sz="2200" dirty="0" smtClean="0"/>
              <a:t>Nodes contain a next pointer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doubly-linked list</a:t>
            </a:r>
            <a:r>
              <a:rPr lang="en-US" sz="2400" dirty="0" smtClean="0"/>
              <a:t> is bidirectional, and contains</a:t>
            </a:r>
          </a:p>
          <a:p>
            <a:pPr lvl="1"/>
            <a:r>
              <a:rPr lang="en-US" sz="2200" dirty="0" smtClean="0"/>
              <a:t>Two node pointers, a head and a tail (i.e. start and end)</a:t>
            </a:r>
          </a:p>
          <a:p>
            <a:pPr lvl="1"/>
            <a:r>
              <a:rPr lang="en-US" sz="2200" dirty="0" smtClean="0"/>
              <a:t>Each node has a </a:t>
            </a:r>
            <a:r>
              <a:rPr lang="en-US" sz="2200" b="1" dirty="0" smtClean="0">
                <a:solidFill>
                  <a:srgbClr val="00B0F0"/>
                </a:solidFill>
              </a:rPr>
              <a:t>next</a:t>
            </a:r>
            <a:r>
              <a:rPr lang="en-US" sz="2200" dirty="0" smtClean="0"/>
              <a:t> and a </a:t>
            </a:r>
            <a:r>
              <a:rPr lang="en-US" sz="2200" b="1" dirty="0" smtClean="0">
                <a:solidFill>
                  <a:srgbClr val="00B0F0"/>
                </a:solidFill>
              </a:rPr>
              <a:t>previous</a:t>
            </a:r>
            <a:r>
              <a:rPr lang="en-US" sz="2200" dirty="0" smtClean="0"/>
              <a:t> pointer (two links to other nodes)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8805088" y="3742973"/>
            <a:ext cx="3201371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Neither approach is right or wrong, it just depends on what you want out of your list</a:t>
            </a:r>
          </a:p>
        </p:txBody>
      </p:sp>
    </p:spTree>
    <p:extLst>
      <p:ext uri="{BB962C8B-B14F-4D97-AF65-F5344CB8AC3E}">
        <p14:creationId xmlns:p14="http://schemas.microsoft.com/office/powerpoint/2010/main" val="24099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257"/>
          </a:xfrm>
        </p:spPr>
        <p:txBody>
          <a:bodyPr/>
          <a:lstStyle/>
          <a:p>
            <a:r>
              <a:rPr lang="en-US" dirty="0" smtClean="0"/>
              <a:t>Singly vs doubly-linked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62629" y="1953642"/>
            <a:ext cx="6871277" cy="614066"/>
            <a:chOff x="609600" y="2125060"/>
            <a:chExt cx="8526631" cy="762000"/>
          </a:xfrm>
        </p:grpSpPr>
        <p:sp>
          <p:nvSpPr>
            <p:cNvPr id="14" name="Rounded Rectangle 13"/>
            <p:cNvSpPr/>
            <p:nvPr/>
          </p:nvSpPr>
          <p:spPr>
            <a:xfrm>
              <a:off x="3449534" y="2125060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09600" y="2125060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1905000" y="2429860"/>
              <a:ext cx="1590538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77247" y="2125060"/>
              <a:ext cx="1295400" cy="762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732713" y="2429860"/>
              <a:ext cx="1590538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545693" y="2429860"/>
              <a:ext cx="1590538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6171" y="3142495"/>
            <a:ext cx="14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</a:p>
        </p:txBody>
      </p:sp>
      <p:sp>
        <p:nvSpPr>
          <p:cNvPr id="26" name="Right Arrow 25"/>
          <p:cNvSpPr/>
          <p:nvPr/>
        </p:nvSpPr>
        <p:spPr>
          <a:xfrm rot="18586654">
            <a:off x="1658257" y="2816126"/>
            <a:ext cx="614066" cy="24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51789" y="3184766"/>
            <a:ext cx="14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Node* tail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59248" y="1921535"/>
            <a:ext cx="1111937" cy="702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4770780">
            <a:off x="7466841" y="2816127"/>
            <a:ext cx="614066" cy="24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2490" y="1360862"/>
            <a:ext cx="3201371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Singly-linked list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62628" y="4500753"/>
            <a:ext cx="1209861" cy="9079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7752154" y="4746379"/>
            <a:ext cx="1281752" cy="24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36171" y="5689606"/>
            <a:ext cx="14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Head</a:t>
            </a:r>
          </a:p>
        </p:txBody>
      </p:sp>
      <p:sp>
        <p:nvSpPr>
          <p:cNvPr id="44" name="Right Arrow 43"/>
          <p:cNvSpPr/>
          <p:nvPr/>
        </p:nvSpPr>
        <p:spPr>
          <a:xfrm rot="18586654">
            <a:off x="1658257" y="5363237"/>
            <a:ext cx="614066" cy="24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59248" y="4468646"/>
            <a:ext cx="1111937" cy="702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87129" y="2770504"/>
            <a:ext cx="3201371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Each node has a pointer to the “next”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72490" y="4023401"/>
            <a:ext cx="3201371" cy="40011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Doubly-linked list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94620" y="4500753"/>
            <a:ext cx="1209861" cy="9079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726934" y="4500753"/>
            <a:ext cx="1209861" cy="9079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5485284" y="4746379"/>
            <a:ext cx="1281752" cy="24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88142" y="5855583"/>
            <a:ext cx="14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Node* tail</a:t>
            </a:r>
          </a:p>
        </p:txBody>
      </p:sp>
      <p:sp>
        <p:nvSpPr>
          <p:cNvPr id="47" name="Right Arrow 46"/>
          <p:cNvSpPr/>
          <p:nvPr/>
        </p:nvSpPr>
        <p:spPr>
          <a:xfrm rot="14770780">
            <a:off x="7703194" y="5486944"/>
            <a:ext cx="614066" cy="24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87129" y="5609757"/>
            <a:ext cx="3201371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Each node has a pointer to a “next” and a “previous”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3280169" y="4746379"/>
            <a:ext cx="1281752" cy="24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flipH="1">
            <a:off x="5485284" y="5092645"/>
            <a:ext cx="1281752" cy="24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flipH="1">
            <a:off x="3280169" y="5092645"/>
            <a:ext cx="1281752" cy="24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flipH="1">
            <a:off x="1674461" y="5092645"/>
            <a:ext cx="624672" cy="24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8132" y="4606138"/>
            <a:ext cx="1111937" cy="702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88686" y="3744686"/>
            <a:ext cx="1092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863305" y="5689606"/>
            <a:ext cx="2957410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 could start at the end, and traverse “backward” to the start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46581" y="236116"/>
            <a:ext cx="2957410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 MIGHT store a tail pointer, for ease of adding to the back of the list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 animBg="1"/>
      <p:bldP spid="50" grpId="0" animBg="1"/>
      <p:bldP spid="55" grpId="0" animBg="1"/>
      <p:bldP spid="64" grpId="0" animBg="1"/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829"/>
          </a:xfrm>
        </p:spPr>
        <p:txBody>
          <a:bodyPr/>
          <a:lstStyle/>
          <a:p>
            <a:r>
              <a:rPr lang="en-US" dirty="0" smtClean="0"/>
              <a:t>Class structure is basically the same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876924"/>
            <a:ext cx="34955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SinglyLinked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4877" y="1876924"/>
            <a:ext cx="35390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DoublyLinkedNode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3945209"/>
            <a:ext cx="3495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SinglyLinkedList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head;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4877" y="3945209"/>
            <a:ext cx="3539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DoublyLinkedList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head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tail;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74000" y="2583882"/>
            <a:ext cx="3840925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Depending your program’s needs, you could add any variables to these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4000" y="4438581"/>
            <a:ext cx="3840925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just the raw storage. Of course we need functionality to go along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1086"/>
            <a:ext cx="8596668" cy="841829"/>
          </a:xfrm>
        </p:spPr>
        <p:txBody>
          <a:bodyPr/>
          <a:lstStyle/>
          <a:p>
            <a:r>
              <a:rPr lang="en-US" dirty="0" smtClean="0"/>
              <a:t>Class structure is basically the same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1676" y="1182915"/>
            <a:ext cx="44244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DoublyLinkedNode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459791" y="1139373"/>
            <a:ext cx="44244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DoublyLinkedList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head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tail;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676" y="3990877"/>
            <a:ext cx="44244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Node::Node()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previous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9790" y="5012280"/>
            <a:ext cx="6507239" cy="156966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And lots, lots more…</a:t>
            </a:r>
          </a:p>
          <a:p>
            <a:r>
              <a:rPr lang="en-US" sz="2400" dirty="0" smtClean="0"/>
              <a:t>Data structures can be large, complex classes with a LOT of functionality, to support a wide range of programs and use cases.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4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3" y="300373"/>
            <a:ext cx="8596668" cy="700846"/>
          </a:xfrm>
        </p:spPr>
        <p:txBody>
          <a:bodyPr/>
          <a:lstStyle/>
          <a:p>
            <a:r>
              <a:rPr lang="en-US" dirty="0" smtClean="0"/>
              <a:t>Use Case: Movement / pathfinding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7334" y="3507402"/>
            <a:ext cx="516380" cy="516381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44032" y="1583886"/>
            <a:ext cx="382983" cy="1923515"/>
            <a:chOff x="744032" y="1583886"/>
            <a:chExt cx="382983" cy="1923515"/>
          </a:xfrm>
        </p:grpSpPr>
        <p:sp>
          <p:nvSpPr>
            <p:cNvPr id="5" name="Diamond 4"/>
            <p:cNvSpPr/>
            <p:nvPr/>
          </p:nvSpPr>
          <p:spPr>
            <a:xfrm>
              <a:off x="744032" y="1583886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endCxn id="5" idx="2"/>
            </p:cNvCxnSpPr>
            <p:nvPr/>
          </p:nvCxnSpPr>
          <p:spPr>
            <a:xfrm flipV="1">
              <a:off x="935524" y="1966868"/>
              <a:ext cx="0" cy="15405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127015" y="1583886"/>
            <a:ext cx="1349043" cy="382983"/>
            <a:chOff x="1127015" y="1583886"/>
            <a:chExt cx="1349043" cy="382983"/>
          </a:xfrm>
        </p:grpSpPr>
        <p:sp>
          <p:nvSpPr>
            <p:cNvPr id="6" name="Diamond 5"/>
            <p:cNvSpPr/>
            <p:nvPr/>
          </p:nvSpPr>
          <p:spPr>
            <a:xfrm>
              <a:off x="2093075" y="1583886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1127015" y="1775378"/>
              <a:ext cx="9660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093075" y="1966868"/>
            <a:ext cx="382983" cy="2822878"/>
            <a:chOff x="2093075" y="1966868"/>
            <a:chExt cx="382983" cy="2822878"/>
          </a:xfrm>
        </p:grpSpPr>
        <p:sp>
          <p:nvSpPr>
            <p:cNvPr id="7" name="Diamond 6"/>
            <p:cNvSpPr/>
            <p:nvPr/>
          </p:nvSpPr>
          <p:spPr>
            <a:xfrm>
              <a:off x="2093075" y="4406763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>
              <a:off x="2284567" y="1966868"/>
              <a:ext cx="0" cy="24398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431360" y="3124419"/>
            <a:ext cx="382983" cy="1282345"/>
            <a:chOff x="3431360" y="3124419"/>
            <a:chExt cx="382983" cy="1282345"/>
          </a:xfrm>
        </p:grpSpPr>
        <p:sp>
          <p:nvSpPr>
            <p:cNvPr id="9" name="Diamond 8"/>
            <p:cNvSpPr/>
            <p:nvPr/>
          </p:nvSpPr>
          <p:spPr>
            <a:xfrm>
              <a:off x="3431360" y="3124419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8" idx="0"/>
              <a:endCxn id="9" idx="2"/>
            </p:cNvCxnSpPr>
            <p:nvPr/>
          </p:nvCxnSpPr>
          <p:spPr>
            <a:xfrm flipV="1">
              <a:off x="3622852" y="3507402"/>
              <a:ext cx="0" cy="8993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71894" y="1467700"/>
            <a:ext cx="382983" cy="1656720"/>
            <a:chOff x="4971894" y="1467700"/>
            <a:chExt cx="382983" cy="1656720"/>
          </a:xfrm>
        </p:grpSpPr>
        <p:sp>
          <p:nvSpPr>
            <p:cNvPr id="12" name="Diamond 11"/>
            <p:cNvSpPr/>
            <p:nvPr/>
          </p:nvSpPr>
          <p:spPr>
            <a:xfrm>
              <a:off x="4971894" y="1467700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11" idx="0"/>
              <a:endCxn id="12" idx="2"/>
            </p:cNvCxnSpPr>
            <p:nvPr/>
          </p:nvCxnSpPr>
          <p:spPr>
            <a:xfrm flipV="1">
              <a:off x="5163386" y="1850683"/>
              <a:ext cx="0" cy="1273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476058" y="4406763"/>
            <a:ext cx="1338285" cy="382983"/>
            <a:chOff x="2476058" y="4406763"/>
            <a:chExt cx="1338285" cy="382983"/>
          </a:xfrm>
        </p:grpSpPr>
        <p:sp>
          <p:nvSpPr>
            <p:cNvPr id="8" name="Diamond 7"/>
            <p:cNvSpPr/>
            <p:nvPr/>
          </p:nvSpPr>
          <p:spPr>
            <a:xfrm>
              <a:off x="3431360" y="4406763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7" idx="3"/>
              <a:endCxn id="8" idx="1"/>
            </p:cNvCxnSpPr>
            <p:nvPr/>
          </p:nvCxnSpPr>
          <p:spPr>
            <a:xfrm>
              <a:off x="2476058" y="4598255"/>
              <a:ext cx="9553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4342" y="3124419"/>
            <a:ext cx="1540535" cy="382983"/>
            <a:chOff x="3814342" y="3124419"/>
            <a:chExt cx="1540535" cy="382983"/>
          </a:xfrm>
        </p:grpSpPr>
        <p:sp>
          <p:nvSpPr>
            <p:cNvPr id="11" name="Diamond 10"/>
            <p:cNvSpPr/>
            <p:nvPr/>
          </p:nvSpPr>
          <p:spPr>
            <a:xfrm>
              <a:off x="4971894" y="3124419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9" idx="3"/>
              <a:endCxn id="11" idx="1"/>
            </p:cNvCxnSpPr>
            <p:nvPr/>
          </p:nvCxnSpPr>
          <p:spPr>
            <a:xfrm>
              <a:off x="3814342" y="3315911"/>
              <a:ext cx="115755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302169" y="1966868"/>
            <a:ext cx="718828" cy="2822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86865" y="1659191"/>
            <a:ext cx="718828" cy="2822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05693" y="1659191"/>
            <a:ext cx="1589620" cy="1369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31457" y="1659191"/>
            <a:ext cx="1589620" cy="1369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31457" y="3037280"/>
            <a:ext cx="1589620" cy="1872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0009" y="3540752"/>
            <a:ext cx="1491447" cy="1369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7213" y="5301824"/>
            <a:ext cx="349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Waypoint</a:t>
            </a:r>
            <a:r>
              <a:rPr lang="en-US" dirty="0" smtClean="0">
                <a:latin typeface="Consolas" panose="020B0609020204030204" pitchFamily="49" charset="0"/>
              </a:rPr>
              <a:t>* destination;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4342" y="5026027"/>
            <a:ext cx="349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Waypoint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xPosition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yPosition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Waypoint</a:t>
            </a:r>
            <a:r>
              <a:rPr lang="en-US" dirty="0" smtClean="0">
                <a:latin typeface="Consolas" panose="020B0609020204030204" pitchFamily="49" charset="0"/>
              </a:rPr>
              <a:t>* next;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76309" y="2145982"/>
            <a:ext cx="4046956" cy="28623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PLAYER MOVEMENT ALGORITHM</a:t>
            </a:r>
          </a:p>
          <a:p>
            <a:endParaRPr lang="en-US" dirty="0"/>
          </a:p>
          <a:p>
            <a:r>
              <a:rPr lang="en-US" dirty="0"/>
              <a:t>if destination is not 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AND player is not at destination</a:t>
            </a:r>
          </a:p>
          <a:p>
            <a:endParaRPr lang="en-US" dirty="0"/>
          </a:p>
          <a:p>
            <a:r>
              <a:rPr lang="en-US" dirty="0" smtClean="0"/>
              <a:t>take a step toward destination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if player is at destination</a:t>
            </a:r>
          </a:p>
          <a:p>
            <a:r>
              <a:rPr lang="en-US" dirty="0" smtClean="0"/>
              <a:t>destination = destination’s next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163386" y="371650"/>
            <a:ext cx="4920164" cy="1096050"/>
            <a:chOff x="5163386" y="371650"/>
            <a:chExt cx="4920164" cy="1096050"/>
          </a:xfrm>
        </p:grpSpPr>
        <p:sp>
          <p:nvSpPr>
            <p:cNvPr id="51" name="Rectangle 50"/>
            <p:cNvSpPr/>
            <p:nvPr/>
          </p:nvSpPr>
          <p:spPr>
            <a:xfrm>
              <a:off x="8971613" y="371650"/>
              <a:ext cx="1111937" cy="6782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nullptr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3" name="Elbow Connector 52"/>
            <p:cNvCxnSpPr>
              <a:stCxn id="12" idx="0"/>
              <a:endCxn id="51" idx="2"/>
            </p:cNvCxnSpPr>
            <p:nvPr/>
          </p:nvCxnSpPr>
          <p:spPr>
            <a:xfrm rot="5400000" flipH="1" flipV="1">
              <a:off x="7136600" y="-923282"/>
              <a:ext cx="417768" cy="4364196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231599" y="898515"/>
              <a:ext cx="381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Last waypoint has no next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131499" y="3835552"/>
            <a:ext cx="2650746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nodes to a linked list, one at a time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73320" y="1413139"/>
            <a:ext cx="6766740" cy="3612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25861" y="5286150"/>
            <a:ext cx="4601121" cy="13234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If something changed about the environment, waypoints could be inserted/removed very easily, without breaking the rest of the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65" grpId="0" animBg="1"/>
      <p:bldP spid="65" grpId="1" animBg="1"/>
      <p:bldP spid="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3" y="300373"/>
            <a:ext cx="8596668" cy="700846"/>
          </a:xfrm>
        </p:spPr>
        <p:txBody>
          <a:bodyPr/>
          <a:lstStyle/>
          <a:p>
            <a:r>
              <a:rPr lang="en-US" dirty="0" smtClean="0"/>
              <a:t>Use Case: Movement / pathfinding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7334" y="3507402"/>
            <a:ext cx="516380" cy="516381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44032" y="1583886"/>
            <a:ext cx="382983" cy="1923515"/>
            <a:chOff x="744032" y="1583886"/>
            <a:chExt cx="382983" cy="1923515"/>
          </a:xfrm>
        </p:grpSpPr>
        <p:sp>
          <p:nvSpPr>
            <p:cNvPr id="5" name="Diamond 4"/>
            <p:cNvSpPr/>
            <p:nvPr/>
          </p:nvSpPr>
          <p:spPr>
            <a:xfrm>
              <a:off x="744032" y="1583886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endCxn id="5" idx="2"/>
            </p:cNvCxnSpPr>
            <p:nvPr/>
          </p:nvCxnSpPr>
          <p:spPr>
            <a:xfrm flipV="1">
              <a:off x="935524" y="1966868"/>
              <a:ext cx="0" cy="15405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127015" y="1583886"/>
            <a:ext cx="1349043" cy="382983"/>
            <a:chOff x="1127015" y="1583886"/>
            <a:chExt cx="1349043" cy="382983"/>
          </a:xfrm>
        </p:grpSpPr>
        <p:sp>
          <p:nvSpPr>
            <p:cNvPr id="6" name="Diamond 5"/>
            <p:cNvSpPr/>
            <p:nvPr/>
          </p:nvSpPr>
          <p:spPr>
            <a:xfrm>
              <a:off x="2093075" y="1583886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1127015" y="1775378"/>
              <a:ext cx="9660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093075" y="1966868"/>
            <a:ext cx="382983" cy="2822878"/>
            <a:chOff x="2093075" y="1966868"/>
            <a:chExt cx="382983" cy="2822878"/>
          </a:xfrm>
        </p:grpSpPr>
        <p:sp>
          <p:nvSpPr>
            <p:cNvPr id="7" name="Diamond 6"/>
            <p:cNvSpPr/>
            <p:nvPr/>
          </p:nvSpPr>
          <p:spPr>
            <a:xfrm>
              <a:off x="2093075" y="4406763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>
              <a:off x="2284567" y="1966868"/>
              <a:ext cx="0" cy="24398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431360" y="3124419"/>
            <a:ext cx="382983" cy="1282345"/>
            <a:chOff x="3431360" y="3124419"/>
            <a:chExt cx="382983" cy="1282345"/>
          </a:xfrm>
        </p:grpSpPr>
        <p:sp>
          <p:nvSpPr>
            <p:cNvPr id="9" name="Diamond 8"/>
            <p:cNvSpPr/>
            <p:nvPr/>
          </p:nvSpPr>
          <p:spPr>
            <a:xfrm>
              <a:off x="3431360" y="3124419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8" idx="0"/>
              <a:endCxn id="9" idx="2"/>
            </p:cNvCxnSpPr>
            <p:nvPr/>
          </p:nvCxnSpPr>
          <p:spPr>
            <a:xfrm flipV="1">
              <a:off x="3622852" y="3507402"/>
              <a:ext cx="0" cy="8993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71894" y="1467700"/>
            <a:ext cx="382983" cy="1656720"/>
            <a:chOff x="4971894" y="1467700"/>
            <a:chExt cx="382983" cy="1656720"/>
          </a:xfrm>
        </p:grpSpPr>
        <p:sp>
          <p:nvSpPr>
            <p:cNvPr id="12" name="Diamond 11"/>
            <p:cNvSpPr/>
            <p:nvPr/>
          </p:nvSpPr>
          <p:spPr>
            <a:xfrm>
              <a:off x="4971894" y="1467700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11" idx="0"/>
              <a:endCxn id="12" idx="2"/>
            </p:cNvCxnSpPr>
            <p:nvPr/>
          </p:nvCxnSpPr>
          <p:spPr>
            <a:xfrm flipV="1">
              <a:off x="5163386" y="1850683"/>
              <a:ext cx="0" cy="1273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476058" y="4406763"/>
            <a:ext cx="1338285" cy="382983"/>
            <a:chOff x="2476058" y="4406763"/>
            <a:chExt cx="1338285" cy="382983"/>
          </a:xfrm>
        </p:grpSpPr>
        <p:sp>
          <p:nvSpPr>
            <p:cNvPr id="8" name="Diamond 7"/>
            <p:cNvSpPr/>
            <p:nvPr/>
          </p:nvSpPr>
          <p:spPr>
            <a:xfrm>
              <a:off x="3431360" y="4406763"/>
              <a:ext cx="382983" cy="3829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7" idx="3"/>
              <a:endCxn id="8" idx="1"/>
            </p:cNvCxnSpPr>
            <p:nvPr/>
          </p:nvCxnSpPr>
          <p:spPr>
            <a:xfrm>
              <a:off x="2476058" y="4598255"/>
              <a:ext cx="9553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iamond 10"/>
          <p:cNvSpPr/>
          <p:nvPr/>
        </p:nvSpPr>
        <p:spPr>
          <a:xfrm>
            <a:off x="4971894" y="3124419"/>
            <a:ext cx="382983" cy="382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02169" y="1966868"/>
            <a:ext cx="718828" cy="2822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86865" y="1659191"/>
            <a:ext cx="718828" cy="2822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05693" y="1659191"/>
            <a:ext cx="1589620" cy="1369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31457" y="1659191"/>
            <a:ext cx="1589620" cy="1369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31457" y="3037280"/>
            <a:ext cx="1589620" cy="18729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63386" y="371650"/>
            <a:ext cx="4920164" cy="1096050"/>
            <a:chOff x="5163386" y="371650"/>
            <a:chExt cx="4920164" cy="1096050"/>
          </a:xfrm>
        </p:grpSpPr>
        <p:sp>
          <p:nvSpPr>
            <p:cNvPr id="51" name="Rectangle 50"/>
            <p:cNvSpPr/>
            <p:nvPr/>
          </p:nvSpPr>
          <p:spPr>
            <a:xfrm>
              <a:off x="8971613" y="371650"/>
              <a:ext cx="1111937" cy="6782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nullptr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3" name="Elbow Connector 52"/>
            <p:cNvCxnSpPr>
              <a:stCxn id="12" idx="0"/>
              <a:endCxn id="51" idx="2"/>
            </p:cNvCxnSpPr>
            <p:nvPr/>
          </p:nvCxnSpPr>
          <p:spPr>
            <a:xfrm rot="5400000" flipH="1" flipV="1">
              <a:off x="7136600" y="-923282"/>
              <a:ext cx="417768" cy="4364196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231599" y="898515"/>
              <a:ext cx="381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Last waypoint has no next</a:t>
              </a:r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73320" y="1413139"/>
            <a:ext cx="6766740" cy="3612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89147" y="2499204"/>
            <a:ext cx="4046956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If something changes about the environment…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07516" y="3459520"/>
            <a:ext cx="4046956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Bridge collapsed, tree fell over, etc…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31360" y="5138537"/>
            <a:ext cx="2728815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a new waypoint between two existing waypoints</a:t>
            </a:r>
            <a:endParaRPr lang="en-US" dirty="0"/>
          </a:p>
        </p:txBody>
      </p:sp>
      <p:sp>
        <p:nvSpPr>
          <p:cNvPr id="62" name="Diamond 61"/>
          <p:cNvSpPr/>
          <p:nvPr/>
        </p:nvSpPr>
        <p:spPr>
          <a:xfrm>
            <a:off x="4355071" y="4377817"/>
            <a:ext cx="382983" cy="382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9" idx="2"/>
            <a:endCxn id="62" idx="1"/>
          </p:cNvCxnSpPr>
          <p:nvPr/>
        </p:nvCxnSpPr>
        <p:spPr>
          <a:xfrm>
            <a:off x="3622852" y="3507402"/>
            <a:ext cx="732219" cy="1061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4342" y="3315911"/>
            <a:ext cx="11575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2"/>
          </p:cNvCxnSpPr>
          <p:nvPr/>
        </p:nvCxnSpPr>
        <p:spPr>
          <a:xfrm flipV="1">
            <a:off x="4672230" y="3507402"/>
            <a:ext cx="491156" cy="956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84912" y="2422770"/>
            <a:ext cx="760123" cy="1390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4780404" y="2693067"/>
            <a:ext cx="2459656" cy="2999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066952" y="1151511"/>
            <a:ext cx="3426207" cy="2491835"/>
            <a:chOff x="2066952" y="1151511"/>
            <a:chExt cx="3426207" cy="2491835"/>
          </a:xfrm>
        </p:grpSpPr>
        <p:sp>
          <p:nvSpPr>
            <p:cNvPr id="71" name="TextBox 70"/>
            <p:cNvSpPr txBox="1"/>
            <p:nvPr/>
          </p:nvSpPr>
          <p:spPr>
            <a:xfrm>
              <a:off x="2066952" y="1151511"/>
              <a:ext cx="2728815" cy="1015663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Only two nodes out of the entire list are affected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43684" y="2930591"/>
              <a:ext cx="712755" cy="71275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780404" y="2930591"/>
              <a:ext cx="712755" cy="71275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2" idx="0"/>
              <a:endCxn id="71" idx="2"/>
            </p:cNvCxnSpPr>
            <p:nvPr/>
          </p:nvCxnSpPr>
          <p:spPr>
            <a:xfrm flipH="1" flipV="1">
              <a:off x="3431360" y="2167174"/>
              <a:ext cx="168702" cy="76341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>
              <a:stCxn id="71" idx="2"/>
              <a:endCxn id="72" idx="0"/>
            </p:cNvCxnSpPr>
            <p:nvPr/>
          </p:nvCxnSpPr>
          <p:spPr>
            <a:xfrm>
              <a:off x="3431360" y="2167174"/>
              <a:ext cx="1705422" cy="76341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095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>
            <a:stCxn id="48" idx="2"/>
          </p:cNvCxnSpPr>
          <p:nvPr/>
        </p:nvCxnSpPr>
        <p:spPr>
          <a:xfrm>
            <a:off x="4676517" y="4538547"/>
            <a:ext cx="2704452" cy="1271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740"/>
          </a:xfrm>
        </p:spPr>
        <p:txBody>
          <a:bodyPr/>
          <a:lstStyle/>
          <a:p>
            <a:r>
              <a:rPr lang="en-US" dirty="0" smtClean="0"/>
              <a:t>Visualizing memory can be a challenge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54" y="1599426"/>
            <a:ext cx="41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with 7 contiguous elements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95708" y="2053166"/>
            <a:ext cx="5981597" cy="446049"/>
            <a:chOff x="791737" y="4716423"/>
            <a:chExt cx="7493616" cy="446049"/>
          </a:xfrm>
          <a:solidFill>
            <a:schemeClr val="accent2"/>
          </a:solidFill>
        </p:grpSpPr>
        <p:sp>
          <p:nvSpPr>
            <p:cNvPr id="25" name="Rectangle 24"/>
            <p:cNvSpPr/>
            <p:nvPr/>
          </p:nvSpPr>
          <p:spPr>
            <a:xfrm>
              <a:off x="791737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0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28439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5141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01843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38545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75247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11949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48651" y="4716423"/>
              <a:ext cx="936702" cy="44604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00361" y="2053166"/>
            <a:ext cx="1795346" cy="4460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77303" y="2053166"/>
            <a:ext cx="3853779" cy="4460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Memory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454" y="3249239"/>
            <a:ext cx="11697628" cy="1289308"/>
            <a:chOff x="33454" y="3249239"/>
            <a:chExt cx="11697628" cy="1289308"/>
          </a:xfrm>
        </p:grpSpPr>
        <p:sp>
          <p:nvSpPr>
            <p:cNvPr id="35" name="TextBox 34"/>
            <p:cNvSpPr txBox="1"/>
            <p:nvPr/>
          </p:nvSpPr>
          <p:spPr>
            <a:xfrm>
              <a:off x="33454" y="3249239"/>
              <a:ext cx="3122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Linked List with 7 nodes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95708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3rd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70849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1st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5303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2nd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23001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4th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44548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6th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66095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5th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361" y="4092498"/>
              <a:ext cx="1795346" cy="44604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013795" y="4092498"/>
              <a:ext cx="1717287" cy="4460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3401" y="4092498"/>
              <a:ext cx="927446" cy="4460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Memory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02667" y="4092498"/>
              <a:ext cx="747700" cy="44604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7th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50367" y="4092498"/>
              <a:ext cx="1224934" cy="4460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Memory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60963" y="4092498"/>
              <a:ext cx="383585" cy="44604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882508" y="4092498"/>
              <a:ext cx="383585" cy="44604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Curved Up Arrow 51"/>
          <p:cNvSpPr/>
          <p:nvPr/>
        </p:nvSpPr>
        <p:spPr>
          <a:xfrm>
            <a:off x="3992136" y="4538547"/>
            <a:ext cx="2423223" cy="47950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Up Arrow 52"/>
          <p:cNvSpPr/>
          <p:nvPr/>
        </p:nvSpPr>
        <p:spPr>
          <a:xfrm flipH="1">
            <a:off x="1773043" y="4538546"/>
            <a:ext cx="4876109" cy="925552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Up Arrow 53"/>
          <p:cNvSpPr/>
          <p:nvPr/>
        </p:nvSpPr>
        <p:spPr>
          <a:xfrm rot="10800000" flipH="1">
            <a:off x="2289112" y="3166945"/>
            <a:ext cx="4876109" cy="925552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/>
          <p:cNvSpPr/>
          <p:nvPr/>
        </p:nvSpPr>
        <p:spPr>
          <a:xfrm>
            <a:off x="7380969" y="4538547"/>
            <a:ext cx="2019509" cy="47950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Up Arrow 55"/>
          <p:cNvSpPr/>
          <p:nvPr/>
        </p:nvSpPr>
        <p:spPr>
          <a:xfrm rot="10800000">
            <a:off x="8017726" y="3166945"/>
            <a:ext cx="1670651" cy="925552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rot="10800000">
            <a:off x="4565574" y="3166945"/>
            <a:ext cx="3943084" cy="925552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561" y="5586980"/>
            <a:ext cx="5977054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As long as each node knows about the node that comes after it, your program can </a:t>
            </a:r>
            <a:r>
              <a:rPr lang="en-US" sz="1800" dirty="0"/>
              <a:t>ultimately find all the 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011346" y="4732119"/>
            <a:ext cx="260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The first </a:t>
            </a:r>
            <a:r>
              <a:rPr lang="en-US" sz="1600" dirty="0" smtClean="0"/>
              <a:t>node</a:t>
            </a:r>
            <a:br>
              <a:rPr lang="en-US" sz="1600" dirty="0" smtClean="0"/>
            </a:br>
            <a:r>
              <a:rPr lang="en-US" sz="1600" dirty="0" smtClean="0"/>
              <a:t>knows about the second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4815" y="4984595"/>
            <a:ext cx="260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second node</a:t>
            </a:r>
            <a:br>
              <a:rPr lang="en-US" sz="1600" dirty="0" smtClean="0"/>
            </a:br>
            <a:r>
              <a:rPr lang="en-US" sz="1600" dirty="0" smtClean="0"/>
              <a:t>knows about the third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858534" y="3201396"/>
            <a:ext cx="173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Third knows about the fourth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7858078" y="4568524"/>
            <a:ext cx="17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so on…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277871" y="2851583"/>
            <a:ext cx="17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so on…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027026" y="2851583"/>
            <a:ext cx="17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so on…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7380969" y="5470644"/>
            <a:ext cx="1111937" cy="6782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92248" y="5174166"/>
            <a:ext cx="3102602" cy="156966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Keeping track of all of this as a human being can be difficult!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5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 animBg="1"/>
      <p:bldP spid="3" grpId="0"/>
      <p:bldP spid="3" grpId="1"/>
      <p:bldP spid="58" grpId="0"/>
      <p:bldP spid="58" grpId="1"/>
      <p:bldP spid="59" grpId="0"/>
      <p:bldP spid="59" grpId="1"/>
      <p:bldP spid="65" grpId="0"/>
      <p:bldP spid="65" grpId="1"/>
      <p:bldP spid="66" grpId="0"/>
      <p:bldP spid="66" grpId="1"/>
      <p:bldP spid="67" grpId="0"/>
      <p:bldP spid="67" grpId="1"/>
      <p:bldP spid="68" grpId="0" animBg="1"/>
      <p:bldP spid="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 smtClean="0"/>
              <a:t>Drawing diagrams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42916" cy="25701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look back at all of the previous slides…</a:t>
            </a:r>
          </a:p>
          <a:p>
            <a:r>
              <a:rPr lang="en-US" sz="2400" dirty="0" smtClean="0"/>
              <a:t>Draw diagrams to represent the current state of your list</a:t>
            </a:r>
          </a:p>
          <a:p>
            <a:r>
              <a:rPr lang="en-US" sz="2400" dirty="0" smtClean="0"/>
              <a:t>Walk through an algorithm and update your diagram as code is executed</a:t>
            </a:r>
          </a:p>
          <a:p>
            <a:r>
              <a:rPr lang="en-US" sz="2400" dirty="0" smtClean="0"/>
              <a:t>Don’t think you have to “be good enough” remember all of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0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4754"/>
            <a:ext cx="8996669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Linked lists are a data structure that stores </a:t>
            </a:r>
            <a:r>
              <a:rPr lang="en-US" sz="2400" b="1" dirty="0" smtClean="0">
                <a:solidFill>
                  <a:srgbClr val="00B0F0"/>
                </a:solidFill>
              </a:rPr>
              <a:t>nodes</a:t>
            </a:r>
            <a:r>
              <a:rPr lang="en-US" sz="2400" dirty="0" smtClean="0"/>
              <a:t> in a non-contiguous way</a:t>
            </a:r>
          </a:p>
          <a:p>
            <a:r>
              <a:rPr lang="en-US" sz="2400" dirty="0" smtClean="0"/>
              <a:t>Each node has a connection to one or more nodes, typically a “next” and a “previous” connection</a:t>
            </a:r>
          </a:p>
          <a:p>
            <a:r>
              <a:rPr lang="en-US" sz="2400" dirty="0" smtClean="0"/>
              <a:t>Advantages: Inserting/removing nodes is less expensive than an array</a:t>
            </a:r>
          </a:p>
          <a:p>
            <a:r>
              <a:rPr lang="en-US" sz="2400" dirty="0" smtClean="0"/>
              <a:t>Disadvantages: There is no “random access” for a linked list</a:t>
            </a:r>
          </a:p>
          <a:p>
            <a:pPr lvl="1"/>
            <a:r>
              <a:rPr lang="en-US" sz="2000" dirty="0" smtClean="0"/>
              <a:t>To get any nodes in the “middle” of the list, you have to iterate through other nodes, one at a time, until the desired node is reached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Non-contiguous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346"/>
            <a:ext cx="7447430" cy="49955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Basically everything else but arrays</a:t>
            </a:r>
          </a:p>
          <a:p>
            <a:endParaRPr lang="en-US" sz="2400" dirty="0" smtClean="0"/>
          </a:p>
          <a:p>
            <a:r>
              <a:rPr lang="en-US" sz="2400" dirty="0" smtClean="0"/>
              <a:t>Why not store everything in arrays?</a:t>
            </a:r>
          </a:p>
          <a:p>
            <a:pPr lvl="1"/>
            <a:r>
              <a:rPr lang="en-US" sz="2000" dirty="0" smtClean="0"/>
              <a:t>The array may not always need to be the same size</a:t>
            </a:r>
          </a:p>
          <a:p>
            <a:pPr lvl="1"/>
            <a:r>
              <a:rPr lang="en-US" sz="2000" dirty="0" smtClean="0"/>
              <a:t>Your program needs to add or remove new elements to an array</a:t>
            </a:r>
            <a:endParaRPr lang="en-US" sz="2400" dirty="0" smtClean="0"/>
          </a:p>
          <a:p>
            <a:r>
              <a:rPr lang="en-US" sz="2400" dirty="0" smtClean="0"/>
              <a:t>What if your program needs to change this data frequently?</a:t>
            </a:r>
          </a:p>
          <a:p>
            <a:pPr lvl="1"/>
            <a:r>
              <a:rPr lang="en-US" sz="2000" dirty="0" smtClean="0"/>
              <a:t>Destroying and recreating an entire array is not efficient</a:t>
            </a:r>
          </a:p>
          <a:p>
            <a:pPr lvl="1"/>
            <a:r>
              <a:rPr lang="en-US" sz="2000" dirty="0" smtClean="0"/>
              <a:t>Much faster to modify storage (adding or removing) only for what you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3223" y="3880854"/>
            <a:ext cx="3634986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 smtClean="0"/>
              <a:t>Have an array of 10,000 elements, and want to remove 1?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233223" y="4736122"/>
            <a:ext cx="3634986" cy="120032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 smtClean="0"/>
              <a:t>Now you have to reconstruct an array of 9,999 elements...</a:t>
            </a:r>
            <a:br>
              <a:rPr lang="en-US" sz="1800" dirty="0" smtClean="0"/>
            </a:br>
            <a:r>
              <a:rPr lang="en-US" sz="1800" dirty="0" smtClean="0"/>
              <a:t>(that’s a lot of work to remove a single element!)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58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8985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non-contiguous data structure that uses a concept of storing </a:t>
            </a:r>
            <a:r>
              <a:rPr lang="en-US" sz="2400" b="1" dirty="0">
                <a:solidFill>
                  <a:srgbClr val="00B0F0"/>
                </a:solidFill>
              </a:rPr>
              <a:t>nodes</a:t>
            </a:r>
          </a:p>
          <a:p>
            <a:r>
              <a:rPr lang="en-US" sz="2400" dirty="0" smtClean="0"/>
              <a:t>Unlike arrays, there is no “universal” access to all elements</a:t>
            </a:r>
          </a:p>
          <a:p>
            <a:r>
              <a:rPr lang="en-US" sz="2400" dirty="0" smtClean="0"/>
              <a:t>Data must be accessed </a:t>
            </a:r>
            <a:r>
              <a:rPr lang="en-US" sz="2400" b="1" dirty="0">
                <a:solidFill>
                  <a:srgbClr val="00B0F0"/>
                </a:solidFill>
              </a:rPr>
              <a:t>one node at a time</a:t>
            </a:r>
            <a:r>
              <a:rPr lang="en-US" sz="2400" dirty="0" smtClean="0"/>
              <a:t>, typically starting from the first node in the list</a:t>
            </a:r>
          </a:p>
          <a:p>
            <a:pPr lvl="1"/>
            <a:r>
              <a:rPr lang="en-US" sz="2200" dirty="0" smtClean="0"/>
              <a:t>Want to access the 3</a:t>
            </a:r>
            <a:r>
              <a:rPr lang="en-US" sz="2200" baseline="30000" dirty="0" smtClean="0"/>
              <a:t>rd</a:t>
            </a:r>
            <a:r>
              <a:rPr lang="en-US" sz="2200" dirty="0" smtClean="0"/>
              <a:t> node? Start at the first, then go to the second, then the 3</a:t>
            </a:r>
            <a:r>
              <a:rPr lang="en-US" sz="2200" baseline="30000" dirty="0" smtClean="0"/>
              <a:t>rd</a:t>
            </a:r>
            <a:endParaRPr lang="en-US" sz="2200" dirty="0" smtClean="0"/>
          </a:p>
          <a:p>
            <a:r>
              <a:rPr lang="en-US" sz="2400" dirty="0" smtClean="0"/>
              <a:t>This is often described as </a:t>
            </a:r>
            <a:r>
              <a:rPr lang="en-US" sz="2400" b="1" dirty="0" smtClean="0">
                <a:solidFill>
                  <a:srgbClr val="00B0F0"/>
                </a:solidFill>
              </a:rPr>
              <a:t>iterating</a:t>
            </a:r>
            <a:r>
              <a:rPr lang="en-US" sz="2400" dirty="0" smtClean="0"/>
              <a:t> through the list or </a:t>
            </a:r>
            <a:r>
              <a:rPr lang="en-US" sz="2400" b="1" dirty="0">
                <a:solidFill>
                  <a:srgbClr val="00B0F0"/>
                </a:solidFill>
              </a:rPr>
              <a:t>traversing</a:t>
            </a:r>
            <a:r>
              <a:rPr lang="en-US" sz="2400" dirty="0" smtClean="0"/>
              <a:t> the list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069355" y="2340813"/>
            <a:ext cx="8951659" cy="1569660"/>
            <a:chOff x="3069355" y="2340813"/>
            <a:chExt cx="8951659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9274001" y="2340813"/>
              <a:ext cx="2747013" cy="156966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</a:rPr>
                <a:t>Node</a:t>
              </a:r>
              <a:r>
                <a:rPr lang="en-US" sz="2400" dirty="0" smtClean="0">
                  <a:solidFill>
                    <a:schemeClr val="bg1"/>
                  </a:solidFill>
                </a:rPr>
                <a:t> is a generic term for some unit of data in a data structure</a:t>
              </a:r>
            </a:p>
          </p:txBody>
        </p:sp>
        <p:sp>
          <p:nvSpPr>
            <p:cNvPr id="5" name="Left Arrow 4"/>
            <p:cNvSpPr/>
            <p:nvPr/>
          </p:nvSpPr>
          <p:spPr>
            <a:xfrm flipH="1">
              <a:off x="3069355" y="2405396"/>
              <a:ext cx="6204645" cy="3203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0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383"/>
          </a:xfrm>
        </p:spPr>
        <p:txBody>
          <a:bodyPr/>
          <a:lstStyle/>
          <a:p>
            <a:r>
              <a:rPr lang="en-US" dirty="0" smtClean="0"/>
              <a:t>People in a 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540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947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4354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9762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Sarah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46585" y="1715736"/>
            <a:ext cx="589234" cy="1276901"/>
            <a:chOff x="1496043" y="2297151"/>
            <a:chExt cx="589234" cy="1276901"/>
          </a:xfrm>
        </p:grpSpPr>
        <p:sp>
          <p:nvSpPr>
            <p:cNvPr id="15" name="Rectangle 14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miley Face 2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91992" y="1715736"/>
            <a:ext cx="589234" cy="1276901"/>
            <a:chOff x="1496043" y="2297151"/>
            <a:chExt cx="589234" cy="1276901"/>
          </a:xfrm>
        </p:grpSpPr>
        <p:sp>
          <p:nvSpPr>
            <p:cNvPr id="21" name="Rectangle 20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37399" y="1715736"/>
            <a:ext cx="589234" cy="1276901"/>
            <a:chOff x="1496043" y="2297151"/>
            <a:chExt cx="589234" cy="1276901"/>
          </a:xfrm>
        </p:grpSpPr>
        <p:sp>
          <p:nvSpPr>
            <p:cNvPr id="27" name="Rectangle 26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82807" y="1715736"/>
            <a:ext cx="589234" cy="1276901"/>
            <a:chOff x="1496043" y="2297151"/>
            <a:chExt cx="589234" cy="1276901"/>
          </a:xfrm>
        </p:grpSpPr>
        <p:sp>
          <p:nvSpPr>
            <p:cNvPr id="33" name="Rectangle 3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21755" y="3866206"/>
            <a:ext cx="14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First </a:t>
            </a:r>
            <a:r>
              <a:rPr lang="en-US" dirty="0" smtClean="0"/>
              <a:t>in line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8430" y="3866206"/>
            <a:ext cx="14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in 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994" y="4577862"/>
            <a:ext cx="5372505" cy="46166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would this look like in an array?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77334" y="5235410"/>
            <a:ext cx="10045402" cy="446049"/>
            <a:chOff x="100361" y="3633475"/>
            <a:chExt cx="10045402" cy="446049"/>
          </a:xfrm>
        </p:grpSpPr>
        <p:grpSp>
          <p:nvGrpSpPr>
            <p:cNvPr id="42" name="Group 41"/>
            <p:cNvGrpSpPr/>
            <p:nvPr/>
          </p:nvGrpSpPr>
          <p:grpSpPr>
            <a:xfrm>
              <a:off x="1895707" y="3633475"/>
              <a:ext cx="6038496" cy="446049"/>
              <a:chOff x="791736" y="4716423"/>
              <a:chExt cx="7564900" cy="446049"/>
            </a:xfrm>
            <a:solidFill>
              <a:schemeClr val="accent2"/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791736" y="4716423"/>
                <a:ext cx="1886219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[0] Maria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77955" y="4716423"/>
                <a:ext cx="1886219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[1] Bob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84198" y="4716423"/>
                <a:ext cx="1886219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[2] Jack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470417" y="4716423"/>
                <a:ext cx="1886219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[3] Sarah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00361" y="3633475"/>
              <a:ext cx="1795346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934203" y="3633475"/>
              <a:ext cx="2211560" cy="4460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81158" y="6015227"/>
            <a:ext cx="6214739" cy="46166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Pretty standard stuff, nothing unusual here!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6286" y="5850334"/>
            <a:ext cx="4119535" cy="83099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How would this same data look in a </a:t>
            </a:r>
            <a:r>
              <a:rPr lang="en-US" b="1" dirty="0" smtClean="0">
                <a:solidFill>
                  <a:srgbClr val="FFC000"/>
                </a:solidFill>
              </a:rPr>
              <a:t>linked list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383"/>
          </a:xfrm>
        </p:spPr>
        <p:txBody>
          <a:bodyPr/>
          <a:lstStyle/>
          <a:p>
            <a:r>
              <a:rPr lang="en-US" dirty="0" smtClean="0"/>
              <a:t>People in a line, linked list edition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540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947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4354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9762" y="3131941"/>
            <a:ext cx="1338146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Sarah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46585" y="1715736"/>
            <a:ext cx="589234" cy="1276901"/>
            <a:chOff x="1496043" y="2297151"/>
            <a:chExt cx="589234" cy="1276901"/>
          </a:xfrm>
        </p:grpSpPr>
        <p:sp>
          <p:nvSpPr>
            <p:cNvPr id="15" name="Rectangle 14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miley Face 2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91992" y="1715736"/>
            <a:ext cx="589234" cy="1276901"/>
            <a:chOff x="1496043" y="2297151"/>
            <a:chExt cx="589234" cy="1276901"/>
          </a:xfrm>
        </p:grpSpPr>
        <p:sp>
          <p:nvSpPr>
            <p:cNvPr id="21" name="Rectangle 20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37399" y="1715736"/>
            <a:ext cx="589234" cy="1276901"/>
            <a:chOff x="1496043" y="2297151"/>
            <a:chExt cx="589234" cy="1276901"/>
          </a:xfrm>
        </p:grpSpPr>
        <p:sp>
          <p:nvSpPr>
            <p:cNvPr id="27" name="Rectangle 26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82807" y="1715736"/>
            <a:ext cx="589234" cy="1276901"/>
            <a:chOff x="1496043" y="2297151"/>
            <a:chExt cx="589234" cy="1276901"/>
          </a:xfrm>
        </p:grpSpPr>
        <p:sp>
          <p:nvSpPr>
            <p:cNvPr id="33" name="Rectangle 32"/>
            <p:cNvSpPr/>
            <p:nvPr/>
          </p:nvSpPr>
          <p:spPr>
            <a:xfrm rot="2700000">
              <a:off x="1656063" y="3208291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8100000">
              <a:off x="1924239" y="3208292"/>
              <a:ext cx="45719" cy="3657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1594625" y="2297151"/>
              <a:ext cx="434897" cy="434897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89213" y="2732048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1789212" y="2629227"/>
              <a:ext cx="45719" cy="5464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21755" y="3866206"/>
            <a:ext cx="14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First </a:t>
            </a:r>
            <a:r>
              <a:rPr lang="en-US" dirty="0" smtClean="0"/>
              <a:t>in line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8430" y="3866206"/>
            <a:ext cx="14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in line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77334" y="4623684"/>
            <a:ext cx="9800397" cy="446416"/>
            <a:chOff x="100361" y="3633108"/>
            <a:chExt cx="9800397" cy="446416"/>
          </a:xfrm>
        </p:grpSpPr>
        <p:grpSp>
          <p:nvGrpSpPr>
            <p:cNvPr id="42" name="Group 41"/>
            <p:cNvGrpSpPr/>
            <p:nvPr/>
          </p:nvGrpSpPr>
          <p:grpSpPr>
            <a:xfrm>
              <a:off x="1803858" y="3633108"/>
              <a:ext cx="7024070" cy="446416"/>
              <a:chOff x="676670" y="4716056"/>
              <a:chExt cx="8799608" cy="446416"/>
            </a:xfrm>
            <a:solidFill>
              <a:schemeClr val="accent2"/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4062599" y="4716056"/>
                <a:ext cx="1172575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Maria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76670" y="4716423"/>
                <a:ext cx="1075030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Sarah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6520" y="4716423"/>
                <a:ext cx="1019758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Bob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39803" y="4716056"/>
                <a:ext cx="1015127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Jack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00361" y="3633475"/>
              <a:ext cx="1699318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1973" y="3633475"/>
              <a:ext cx="1840924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60261" y="3633475"/>
              <a:ext cx="1753672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27928" y="3633475"/>
              <a:ext cx="1072830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93272" y="5423267"/>
            <a:ext cx="3788704" cy="120032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 a linked list, the data will likely be fragmented, and non-contiguous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72930" y="5634701"/>
            <a:ext cx="3964618" cy="83099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How can we access data if we don’t know where it is?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28503" y="5450034"/>
            <a:ext cx="3057707" cy="120032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Solution: store </a:t>
            </a:r>
            <a:r>
              <a:rPr lang="en-US" sz="2400" b="1" dirty="0" smtClean="0">
                <a:solidFill>
                  <a:srgbClr val="FFC000"/>
                </a:solidFill>
              </a:rPr>
              <a:t>pointers</a:t>
            </a:r>
            <a:r>
              <a:rPr lang="en-US" sz="2400" dirty="0" smtClean="0">
                <a:solidFill>
                  <a:schemeClr val="bg1"/>
                </a:solidFill>
              </a:rPr>
              <a:t> to those locations!</a:t>
            </a:r>
          </a:p>
        </p:txBody>
      </p:sp>
    </p:spTree>
    <p:extLst>
      <p:ext uri="{BB962C8B-B14F-4D97-AF65-F5344CB8AC3E}">
        <p14:creationId xmlns:p14="http://schemas.microsoft.com/office/powerpoint/2010/main" val="4349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7719"/>
            <a:ext cx="8596668" cy="530383"/>
          </a:xfrm>
        </p:spPr>
        <p:txBody>
          <a:bodyPr/>
          <a:lstStyle/>
          <a:p>
            <a:r>
              <a:rPr lang="en-US" dirty="0" smtClean="0"/>
              <a:t>People in a line, linked list edition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8093" y="1566976"/>
            <a:ext cx="5514011" cy="1655424"/>
            <a:chOff x="1493540" y="1715736"/>
            <a:chExt cx="6574368" cy="1973766"/>
          </a:xfrm>
        </p:grpSpPr>
        <p:sp>
          <p:nvSpPr>
            <p:cNvPr id="4" name="Rectangle 3"/>
            <p:cNvSpPr/>
            <p:nvPr/>
          </p:nvSpPr>
          <p:spPr>
            <a:xfrm>
              <a:off x="1493540" y="3131941"/>
              <a:ext cx="1338146" cy="557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Maria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8947" y="3131941"/>
              <a:ext cx="1338146" cy="557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84354" y="3131941"/>
              <a:ext cx="1338146" cy="557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Jack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29762" y="3131941"/>
              <a:ext cx="1338146" cy="557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Sarah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46585" y="1715736"/>
              <a:ext cx="589234" cy="1276901"/>
              <a:chOff x="1496043" y="2297151"/>
              <a:chExt cx="589234" cy="1276901"/>
            </a:xfrm>
          </p:grpSpPr>
          <p:sp>
            <p:nvSpPr>
              <p:cNvPr id="15" name="Rectangle 14"/>
              <p:cNvSpPr/>
              <p:nvPr/>
            </p:nvSpPr>
            <p:spPr>
              <a:xfrm rot="2700000">
                <a:off x="1656063" y="3208291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8100000">
                <a:off x="1924239" y="3208292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Smiley Face 2"/>
              <p:cNvSpPr/>
              <p:nvPr/>
            </p:nvSpPr>
            <p:spPr>
              <a:xfrm>
                <a:off x="1594625" y="2297151"/>
                <a:ext cx="434897" cy="434897"/>
              </a:xfrm>
              <a:prstGeom prst="smileyFac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89213" y="2732048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1789212" y="2629227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591992" y="1715736"/>
              <a:ext cx="589234" cy="1276901"/>
              <a:chOff x="1496043" y="2297151"/>
              <a:chExt cx="589234" cy="1276901"/>
            </a:xfrm>
          </p:grpSpPr>
          <p:sp>
            <p:nvSpPr>
              <p:cNvPr id="21" name="Rectangle 20"/>
              <p:cNvSpPr/>
              <p:nvPr/>
            </p:nvSpPr>
            <p:spPr>
              <a:xfrm rot="2700000">
                <a:off x="1656063" y="3208291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8100000">
                <a:off x="1924239" y="3208292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miley Face 22"/>
              <p:cNvSpPr/>
              <p:nvPr/>
            </p:nvSpPr>
            <p:spPr>
              <a:xfrm>
                <a:off x="1594625" y="2297151"/>
                <a:ext cx="434897" cy="434897"/>
              </a:xfrm>
              <a:prstGeom prst="smileyFac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89213" y="2732048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1789212" y="2629227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7399" y="1715736"/>
              <a:ext cx="589234" cy="1276901"/>
              <a:chOff x="1496043" y="2297151"/>
              <a:chExt cx="589234" cy="1276901"/>
            </a:xfrm>
          </p:grpSpPr>
          <p:sp>
            <p:nvSpPr>
              <p:cNvPr id="27" name="Rectangle 26"/>
              <p:cNvSpPr/>
              <p:nvPr/>
            </p:nvSpPr>
            <p:spPr>
              <a:xfrm rot="2700000">
                <a:off x="1656063" y="3208291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8100000">
                <a:off x="1924239" y="3208292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miley Face 28"/>
              <p:cNvSpPr/>
              <p:nvPr/>
            </p:nvSpPr>
            <p:spPr>
              <a:xfrm>
                <a:off x="1594625" y="2297151"/>
                <a:ext cx="434897" cy="434897"/>
              </a:xfrm>
              <a:prstGeom prst="smileyFac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89213" y="2732048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1789212" y="2629227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82807" y="1715736"/>
              <a:ext cx="589234" cy="1276901"/>
              <a:chOff x="1496043" y="2297151"/>
              <a:chExt cx="589234" cy="1276901"/>
            </a:xfrm>
          </p:grpSpPr>
          <p:sp>
            <p:nvSpPr>
              <p:cNvPr id="33" name="Rectangle 32"/>
              <p:cNvSpPr/>
              <p:nvPr/>
            </p:nvSpPr>
            <p:spPr>
              <a:xfrm rot="2700000">
                <a:off x="1656063" y="3208291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8100000">
                <a:off x="1924239" y="3208292"/>
                <a:ext cx="45719" cy="3657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miley Face 34"/>
              <p:cNvSpPr/>
              <p:nvPr/>
            </p:nvSpPr>
            <p:spPr>
              <a:xfrm>
                <a:off x="1594625" y="2297151"/>
                <a:ext cx="434897" cy="434897"/>
              </a:xfrm>
              <a:prstGeom prst="smileyFac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89213" y="2732048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1789212" y="2629227"/>
                <a:ext cx="45719" cy="5464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77334" y="5769374"/>
            <a:ext cx="9800397" cy="446416"/>
            <a:chOff x="100361" y="3633108"/>
            <a:chExt cx="9800397" cy="446416"/>
          </a:xfrm>
        </p:grpSpPr>
        <p:grpSp>
          <p:nvGrpSpPr>
            <p:cNvPr id="42" name="Group 41"/>
            <p:cNvGrpSpPr/>
            <p:nvPr/>
          </p:nvGrpSpPr>
          <p:grpSpPr>
            <a:xfrm>
              <a:off x="1803858" y="3633108"/>
              <a:ext cx="7024070" cy="446416"/>
              <a:chOff x="676670" y="4716056"/>
              <a:chExt cx="8799608" cy="446416"/>
            </a:xfrm>
            <a:solidFill>
              <a:schemeClr val="accent2"/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4062599" y="4716056"/>
                <a:ext cx="1172575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Maria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76670" y="4716423"/>
                <a:ext cx="1075030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Sarah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6520" y="4716423"/>
                <a:ext cx="1019758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Bob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39803" y="4716056"/>
                <a:ext cx="1015127" cy="44604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Jack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00361" y="3633475"/>
              <a:ext cx="1699318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1973" y="3633475"/>
              <a:ext cx="1840924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60261" y="3633475"/>
              <a:ext cx="1753672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 Memory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27928" y="3633475"/>
              <a:ext cx="1072830" cy="446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Other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5724" y="1394089"/>
            <a:ext cx="1790083" cy="166110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Each person in the line will know ONLY who follows them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3063" y="3517229"/>
            <a:ext cx="2439751" cy="58477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Maria only knows that Bob comes after her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53872" y="4275041"/>
            <a:ext cx="2637032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can store that connection as a pointer</a:t>
            </a:r>
          </a:p>
        </p:txBody>
      </p:sp>
      <p:sp>
        <p:nvSpPr>
          <p:cNvPr id="55" name="Curved Up Arrow 54"/>
          <p:cNvSpPr/>
          <p:nvPr/>
        </p:nvSpPr>
        <p:spPr>
          <a:xfrm rot="10800000" flipH="1">
            <a:off x="5525107" y="4999049"/>
            <a:ext cx="3560836" cy="769957"/>
          </a:xfrm>
          <a:prstGeom prst="curvedUpArrow">
            <a:avLst>
              <a:gd name="adj1" fmla="val 8396"/>
              <a:gd name="adj2" fmla="val 2814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01175" y="3517229"/>
            <a:ext cx="2064636" cy="58477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Bob only knows that Jack follows him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86485" y="4275041"/>
            <a:ext cx="1746051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Give Bob a pointer to Jack</a:t>
            </a:r>
          </a:p>
        </p:txBody>
      </p:sp>
      <p:sp>
        <p:nvSpPr>
          <p:cNvPr id="58" name="Curved Up Arrow 57"/>
          <p:cNvSpPr/>
          <p:nvPr/>
        </p:nvSpPr>
        <p:spPr>
          <a:xfrm rot="10800000">
            <a:off x="6461084" y="5138056"/>
            <a:ext cx="2378115" cy="630948"/>
          </a:xfrm>
          <a:prstGeom prst="curvedUpArrow">
            <a:avLst>
              <a:gd name="adj1" fmla="val 24089"/>
              <a:gd name="adj2" fmla="val 52588"/>
              <a:gd name="adj3" fmla="val 330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64882" y="3517229"/>
            <a:ext cx="1681378" cy="58477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Jack knows that Sarah is next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50044" y="4444092"/>
            <a:ext cx="1882605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Another pointer connection</a:t>
            </a:r>
          </a:p>
        </p:txBody>
      </p:sp>
      <p:sp>
        <p:nvSpPr>
          <p:cNvPr id="61" name="Curved Up Arrow 60"/>
          <p:cNvSpPr/>
          <p:nvPr/>
        </p:nvSpPr>
        <p:spPr>
          <a:xfrm rot="10800000">
            <a:off x="2821889" y="5138056"/>
            <a:ext cx="3490674" cy="630948"/>
          </a:xfrm>
          <a:prstGeom prst="curvedUpArrow">
            <a:avLst>
              <a:gd name="adj1" fmla="val 24089"/>
              <a:gd name="adj2" fmla="val 52588"/>
              <a:gd name="adj3" fmla="val 330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12799" y="3517229"/>
            <a:ext cx="2114636" cy="58477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Sarah is last in line (no one follows her)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552" y="4751351"/>
            <a:ext cx="1297063" cy="6782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Curved Up Arrow 66"/>
          <p:cNvSpPr/>
          <p:nvPr/>
        </p:nvSpPr>
        <p:spPr>
          <a:xfrm rot="12714144">
            <a:off x="1446118" y="4832993"/>
            <a:ext cx="1502822" cy="630948"/>
          </a:xfrm>
          <a:prstGeom prst="curvedUpArrow">
            <a:avLst>
              <a:gd name="adj1" fmla="val 24089"/>
              <a:gd name="adj2" fmla="val 52588"/>
              <a:gd name="adj3" fmla="val 330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8260" y="3752693"/>
            <a:ext cx="2436102" cy="92333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a pointer to </a:t>
            </a:r>
            <a:r>
              <a:rPr lang="en-US" dirty="0" err="1" smtClean="0">
                <a:solidFill>
                  <a:schemeClr val="bg1"/>
                </a:solidFill>
              </a:rPr>
              <a:t>nullptr</a:t>
            </a:r>
            <a:r>
              <a:rPr lang="en-US" dirty="0" smtClean="0">
                <a:solidFill>
                  <a:schemeClr val="bg1"/>
                </a:solidFill>
              </a:rPr>
              <a:t> to indicate it’s the end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74451" y="874791"/>
            <a:ext cx="3095083" cy="70788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Setting this up with real people is easy enough.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56362" y="1885773"/>
            <a:ext cx="2913172" cy="101566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Writing a program to mimic this functionality is another matter!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183422" y="198415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4634503" y="198415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6178474" y="198415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7543289" y="1984154"/>
            <a:ext cx="617408" cy="36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94473" y="1838385"/>
            <a:ext cx="738218" cy="6782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 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 animBg="1"/>
      <p:bldP spid="52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62" grpId="1" animBg="1"/>
      <p:bldP spid="63" grpId="0" animBg="1"/>
      <p:bldP spid="67" grpId="0" animBg="1"/>
      <p:bldP spid="68" grpId="0" animBg="1"/>
      <p:bldP spid="69" grpId="0" animBg="1"/>
      <p:bldP spid="70" grpId="0" animBg="1"/>
      <p:bldP spid="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978"/>
          </a:xfrm>
        </p:spPr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3522"/>
            <a:ext cx="8361830" cy="234133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node is just a generic piece of some complex structure</a:t>
            </a:r>
          </a:p>
          <a:p>
            <a:pPr lvl="1"/>
            <a:r>
              <a:rPr lang="en-US" sz="2000" dirty="0" smtClean="0"/>
              <a:t>It will be implemented as a class/structure</a:t>
            </a:r>
          </a:p>
          <a:p>
            <a:r>
              <a:rPr lang="en-US" sz="2400" dirty="0" smtClean="0"/>
              <a:t>A node will generally contain:</a:t>
            </a:r>
          </a:p>
          <a:p>
            <a:pPr lvl="1"/>
            <a:r>
              <a:rPr lang="en-US" sz="2000" dirty="0" smtClean="0"/>
              <a:t>Some </a:t>
            </a:r>
            <a:r>
              <a:rPr lang="en-US" sz="2000" dirty="0"/>
              <a:t>amount of </a:t>
            </a:r>
            <a:r>
              <a:rPr lang="en-US" sz="2000" b="1" dirty="0">
                <a:solidFill>
                  <a:srgbClr val="00B0F0"/>
                </a:solidFill>
              </a:rPr>
              <a:t>data</a:t>
            </a:r>
            <a:r>
              <a:rPr lang="en-US" sz="2000" dirty="0" smtClean="0"/>
              <a:t> </a:t>
            </a:r>
            <a:r>
              <a:rPr lang="en-US" sz="2000" dirty="0"/>
              <a:t>(the stuff you really care about)</a:t>
            </a:r>
          </a:p>
          <a:p>
            <a:pPr lvl="1"/>
            <a:r>
              <a:rPr lang="en-US" sz="2000" dirty="0" smtClean="0"/>
              <a:t>A connection (pointer) to </a:t>
            </a:r>
            <a:r>
              <a:rPr lang="en-US" sz="2000" b="1" dirty="0">
                <a:solidFill>
                  <a:srgbClr val="00B0F0"/>
                </a:solidFill>
              </a:rPr>
              <a:t>one or more other nodes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4003249"/>
            <a:ext cx="8723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SomeDataType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What are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we storing?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What node comes next?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77264" y="5474752"/>
            <a:ext cx="6057172" cy="1213685"/>
            <a:chOff x="2562650" y="5474752"/>
            <a:chExt cx="6057172" cy="1213685"/>
          </a:xfrm>
        </p:grpSpPr>
        <p:sp>
          <p:nvSpPr>
            <p:cNvPr id="5" name="TextBox 4"/>
            <p:cNvSpPr txBox="1"/>
            <p:nvPr/>
          </p:nvSpPr>
          <p:spPr>
            <a:xfrm>
              <a:off x="3197488" y="5672774"/>
              <a:ext cx="5422334" cy="1015663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1"/>
                  </a:solidFill>
                </a:defRPr>
              </a:lvl1pPr>
            </a:lstStyle>
            <a:p>
              <a:r>
                <a:rPr lang="en-US" sz="2000" dirty="0"/>
                <a:t>The majority of linked list operations involving using </a:t>
              </a:r>
              <a:r>
                <a:rPr lang="en-US" sz="2000" b="1" dirty="0">
                  <a:solidFill>
                    <a:srgbClr val="FFC000"/>
                  </a:solidFill>
                </a:rPr>
                <a:t>Node pointers</a:t>
              </a:r>
              <a:r>
                <a:rPr lang="en-US" sz="2000" dirty="0" smtClean="0"/>
                <a:t> </a:t>
              </a:r>
              <a:r>
                <a:rPr lang="en-US" sz="2000" dirty="0"/>
                <a:t>(or something like it) to access, create or delete Nodes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562650" y="5474752"/>
              <a:ext cx="634838" cy="7058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609735" y="5366568"/>
            <a:ext cx="3386987" cy="101566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Nodes will be </a:t>
            </a:r>
            <a:r>
              <a:rPr lang="en-US" sz="2000" b="1" dirty="0">
                <a:solidFill>
                  <a:srgbClr val="FFC000"/>
                </a:solidFill>
              </a:rPr>
              <a:t>dynamically allocated and deallocated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/>
              <a:t> and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7427" y="2138759"/>
            <a:ext cx="3591972" cy="7078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 smtClean="0"/>
              <a:t>Nodes, and pointers to nodes, are a means to an end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0005" y="3090943"/>
            <a:ext cx="11019394" cy="2162489"/>
            <a:chOff x="1060005" y="3090943"/>
            <a:chExt cx="11019394" cy="2162489"/>
          </a:xfrm>
        </p:grpSpPr>
        <p:sp>
          <p:nvSpPr>
            <p:cNvPr id="12" name="TextBox 11"/>
            <p:cNvSpPr txBox="1"/>
            <p:nvPr/>
          </p:nvSpPr>
          <p:spPr>
            <a:xfrm>
              <a:off x="8487427" y="3090943"/>
              <a:ext cx="3591972" cy="1015663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1"/>
                  </a:solidFill>
                </a:defRPr>
              </a:lvl1pPr>
            </a:lstStyle>
            <a:p>
              <a:pPr algn="l"/>
              <a:r>
                <a:rPr lang="en-US" sz="2000" dirty="0" smtClean="0"/>
                <a:t>The actual data INSIDE a node is ultimately the most important part</a:t>
              </a:r>
              <a:endParaRPr lang="en-US" sz="20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60005" y="4630242"/>
              <a:ext cx="3733315" cy="6231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12" idx="1"/>
            </p:cNvCxnSpPr>
            <p:nvPr/>
          </p:nvCxnSpPr>
          <p:spPr>
            <a:xfrm flipV="1">
              <a:off x="4845738" y="3598775"/>
              <a:ext cx="3641689" cy="1363447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525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5691</TotalTime>
  <Words>3673</Words>
  <Application>Microsoft Office PowerPoint</Application>
  <PresentationFormat>Widescreen</PresentationFormat>
  <Paragraphs>671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Trebuchet MS</vt:lpstr>
      <vt:lpstr>Wingdings 3</vt:lpstr>
      <vt:lpstr>Facet</vt:lpstr>
      <vt:lpstr>Linked Lists</vt:lpstr>
      <vt:lpstr>First, Contiguous Memory</vt:lpstr>
      <vt:lpstr>Advantages of contiguous memory</vt:lpstr>
      <vt:lpstr>Non-contiguous memory</vt:lpstr>
      <vt:lpstr>Linked Lists</vt:lpstr>
      <vt:lpstr>People in a line</vt:lpstr>
      <vt:lpstr>People in a line, linked list edition</vt:lpstr>
      <vt:lpstr>People in a line, linked list edition</vt:lpstr>
      <vt:lpstr>Nodes</vt:lpstr>
      <vt:lpstr>Creating a linked list – the first Node</vt:lpstr>
      <vt:lpstr>Creating nodes to store numbers</vt:lpstr>
      <vt:lpstr>Connecting two nodes together</vt:lpstr>
      <vt:lpstr>Moving from variables to unnamed nodes</vt:lpstr>
      <vt:lpstr>Back to our list of numbers</vt:lpstr>
      <vt:lpstr>Accessing every node in the list</vt:lpstr>
      <vt:lpstr>Traversing the list</vt:lpstr>
      <vt:lpstr>Traversing visualized</vt:lpstr>
      <vt:lpstr>Traversing and printing</vt:lpstr>
      <vt:lpstr>Inserting a node into an existing list</vt:lpstr>
      <vt:lpstr>Adding to the front of the list</vt:lpstr>
      <vt:lpstr>Adding more nodes to the front</vt:lpstr>
      <vt:lpstr>What about adding to the end?</vt:lpstr>
      <vt:lpstr>Storing head and tail pointers</vt:lpstr>
      <vt:lpstr>Inserting a node in between two nodes</vt:lpstr>
      <vt:lpstr>Removing a node</vt:lpstr>
      <vt:lpstr>Removing the head node</vt:lpstr>
      <vt:lpstr>Checking for Node validity!</vt:lpstr>
      <vt:lpstr>Checking for Node validity!</vt:lpstr>
      <vt:lpstr>Checking for Node validity!</vt:lpstr>
      <vt:lpstr>Singly-linked or doubly-linked?</vt:lpstr>
      <vt:lpstr>Singly vs doubly-linked</vt:lpstr>
      <vt:lpstr>Class structure is basically the same</vt:lpstr>
      <vt:lpstr>Class structure is basically the same</vt:lpstr>
      <vt:lpstr>Use Case: Movement / pathfinding</vt:lpstr>
      <vt:lpstr>Use Case: Movement / pathfinding</vt:lpstr>
      <vt:lpstr>Visualizing memory can be a challenge</vt:lpstr>
      <vt:lpstr>Drawing diagrams is key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Contiguous vs Non-Contiguous Memory</dc:title>
  <dc:creator>Fox</dc:creator>
  <cp:lastModifiedBy>joshuafox@ufl.edu</cp:lastModifiedBy>
  <cp:revision>629</cp:revision>
  <dcterms:created xsi:type="dcterms:W3CDTF">2020-02-05T14:49:33Z</dcterms:created>
  <dcterms:modified xsi:type="dcterms:W3CDTF">2020-10-07T21:02:33Z</dcterms:modified>
</cp:coreProperties>
</file>