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3" r:id="rId42"/>
    <p:sldId id="300" r:id="rId43"/>
    <p:sldId id="301" r:id="rId44"/>
    <p:sldId id="302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41" r:id="rId65"/>
    <p:sldId id="323" r:id="rId66"/>
    <p:sldId id="325" r:id="rId67"/>
    <p:sldId id="334" r:id="rId68"/>
    <p:sldId id="336" r:id="rId69"/>
    <p:sldId id="338" r:id="rId70"/>
    <p:sldId id="339" r:id="rId71"/>
    <p:sldId id="340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42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Sorting" id="{6AD577A2-609F-41BE-872E-5ACAC5194E88}">
          <p14:sldIdLst>
            <p14:sldId id="256"/>
            <p14:sldId id="257"/>
            <p14:sldId id="258"/>
            <p14:sldId id="259"/>
            <p14:sldId id="260"/>
          </p14:sldIdLst>
        </p14:section>
        <p14:section name="Bubble Sort" id="{0E944F08-8E68-4468-9033-4A0E52A57B25}">
          <p14:sldIdLst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9"/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Selection Sort" id="{8F568419-C4D2-42F6-BA41-6244E3EAA836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03"/>
            <p14:sldId id="300"/>
            <p14:sldId id="301"/>
            <p14:sldId id="302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Insertion Sort" id="{07BB9267-1AB9-4D8A-9F85-9583A1271749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Sorting Comparison" id="{C20F0305-692D-4463-B59D-2F3EA426E4E6}">
          <p14:sldIdLst>
            <p14:sldId id="341"/>
          </p14:sldIdLst>
        </p14:section>
        <p14:section name="Searching" id="{1D1394BD-7A19-442D-993B-5F729B17E642}">
          <p14:sldIdLst>
            <p14:sldId id="323"/>
            <p14:sldId id="325"/>
            <p14:sldId id="334"/>
            <p14:sldId id="336"/>
            <p14:sldId id="338"/>
            <p14:sldId id="339"/>
            <p14:sldId id="340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011"/>
    <a:srgbClr val="FA8606"/>
    <a:srgbClr val="F5273B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189E1-0C21-4F81-A9CE-5020A221EB5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852FF-A8EB-4B82-932F-8784F4A0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2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19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52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95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53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85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85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87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9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1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79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81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8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8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52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6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81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39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61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59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13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40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912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65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4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30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61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135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775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72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264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1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041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36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744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082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92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180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496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345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6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119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5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33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42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020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05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668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517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633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357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824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37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97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91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084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18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90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655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814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254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56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991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611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6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405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572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5671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992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204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404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65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309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66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331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4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73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5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35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88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945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05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31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8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7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1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11/18/2020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D361-E487-4D1D-B594-14CDC558EAC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9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PRA0W1kECg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XXWXz5rF64" TargetMode="External"/><Relationship Id="rId5" Type="http://schemas.openxmlformats.org/officeDocument/2006/relationships/hyperlink" Target="https://www.youtube.com/watch?v=ZZuD6iUe3Pc" TargetMode="External"/><Relationship Id="rId4" Type="http://schemas.openxmlformats.org/officeDocument/2006/relationships/hyperlink" Target="https://youtu.be/y9Ecb43qw98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2 3 4 1 5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2 3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 5</a:t>
            </a:r>
          </a:p>
          <a:p>
            <a:endParaRPr lang="en-US" sz="2800" dirty="0"/>
          </a:p>
          <a:p>
            <a:r>
              <a:rPr lang="en-US" sz="2800" dirty="0" smtClean="0"/>
              <a:t>4 &gt; 1, so they need to swap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484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2 3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5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2 3 1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endParaRPr lang="en-US" sz="2800" dirty="0"/>
          </a:p>
          <a:p>
            <a:r>
              <a:rPr lang="en-US" sz="2800" dirty="0" smtClean="0"/>
              <a:t>4 &lt; 5, so they don’t need to swap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164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2 3 1 4 5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2 3 1 4 5</a:t>
            </a:r>
          </a:p>
          <a:p>
            <a:endParaRPr lang="en-US" sz="2800" dirty="0"/>
          </a:p>
          <a:p>
            <a:r>
              <a:rPr lang="en-US" sz="2800" dirty="0" smtClean="0"/>
              <a:t>Done with a pass through the list… now what?</a:t>
            </a:r>
          </a:p>
          <a:p>
            <a:r>
              <a:rPr lang="en-US" sz="2800" dirty="0" smtClean="0"/>
              <a:t>We made a change, so start over and repeat the process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389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2 3 1 4 5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1 4 5</a:t>
            </a:r>
          </a:p>
          <a:p>
            <a:endParaRPr lang="en-US" sz="2800" dirty="0"/>
          </a:p>
          <a:p>
            <a:r>
              <a:rPr lang="en-US" sz="2800" dirty="0" smtClean="0"/>
              <a:t>2 &lt; 3, so no swap needed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041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2 3 1 4 5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 4 5</a:t>
            </a:r>
          </a:p>
          <a:p>
            <a:endParaRPr lang="en-US" sz="2800" dirty="0"/>
          </a:p>
          <a:p>
            <a:r>
              <a:rPr lang="en-US" sz="2800" dirty="0" smtClean="0"/>
              <a:t>3 &gt; 1, so we need to swap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74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4 5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2 1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5</a:t>
            </a:r>
          </a:p>
          <a:p>
            <a:endParaRPr lang="en-US" sz="2800" dirty="0"/>
          </a:p>
          <a:p>
            <a:r>
              <a:rPr lang="en-US" sz="2800" dirty="0" smtClean="0"/>
              <a:t>3 &lt; 4, no swap needed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954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2 1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3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4 5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2 1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3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endParaRPr lang="en-US" sz="2800" dirty="0"/>
          </a:p>
          <a:p>
            <a:r>
              <a:rPr lang="en-US" sz="2800" dirty="0" smtClean="0"/>
              <a:t>4 &lt; 5, no swap needed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861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2 1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3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4 5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2 1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3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4 5</a:t>
            </a:r>
          </a:p>
          <a:p>
            <a:endParaRPr lang="en-US" sz="2800" dirty="0"/>
          </a:p>
          <a:p>
            <a:r>
              <a:rPr lang="en-US" sz="2800" dirty="0" smtClean="0"/>
              <a:t>Completed another pass…</a:t>
            </a:r>
          </a:p>
          <a:p>
            <a:r>
              <a:rPr lang="en-US" sz="2800" dirty="0" smtClean="0"/>
              <a:t>A swap was made, so start over, repeat the process…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316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2 1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3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4 5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3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4 5</a:t>
            </a:r>
          </a:p>
          <a:p>
            <a:endParaRPr lang="en-US" sz="2800" dirty="0"/>
          </a:p>
          <a:p>
            <a:r>
              <a:rPr lang="en-US" sz="2800" dirty="0" smtClean="0"/>
              <a:t>2 &gt; 1, need to swap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47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List: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 smtClean="0">
                <a:latin typeface="Consolas" panose="020B0609020204030204" pitchFamily="49" charset="0"/>
              </a:rPr>
              <a:t> 3 </a:t>
            </a:r>
            <a:r>
              <a:rPr lang="en-US" sz="3200" dirty="0">
                <a:latin typeface="Consolas" panose="020B0609020204030204" pitchFamily="49" charset="0"/>
              </a:rPr>
              <a:t>4 5</a:t>
            </a:r>
          </a:p>
          <a:p>
            <a:endParaRPr lang="en-US" sz="2800" dirty="0" smtClean="0"/>
          </a:p>
          <a:p>
            <a:r>
              <a:rPr lang="en-US" sz="3200" dirty="0" smtClean="0">
                <a:latin typeface="Consolas" panose="020B0609020204030204" pitchFamily="49" charset="0"/>
              </a:rPr>
              <a:t>1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4 5</a:t>
            </a:r>
          </a:p>
          <a:p>
            <a:r>
              <a:rPr lang="en-US" sz="2800" dirty="0" smtClean="0"/>
              <a:t>Next up, compare 2 and 3</a:t>
            </a:r>
          </a:p>
          <a:p>
            <a:r>
              <a:rPr lang="en-US" sz="2800" dirty="0" smtClean="0"/>
              <a:t>At this point, WE (human beings) know that this is finished</a:t>
            </a:r>
          </a:p>
          <a:p>
            <a:r>
              <a:rPr lang="en-US" sz="2800" dirty="0" smtClean="0"/>
              <a:t>How?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78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sort your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9392"/>
            <a:ext cx="8596668" cy="50005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STORING your data is just the first step…</a:t>
            </a:r>
          </a:p>
          <a:p>
            <a:pPr lvl="1"/>
            <a:r>
              <a:rPr lang="en-US" sz="2200" dirty="0" smtClean="0"/>
              <a:t>Arrays, vectors, linked lists, maps, etc…</a:t>
            </a:r>
          </a:p>
          <a:p>
            <a:r>
              <a:rPr lang="en-US" sz="2400" dirty="0" smtClean="0"/>
              <a:t>We sort, to more easily </a:t>
            </a:r>
            <a:r>
              <a:rPr lang="en-US" sz="2400" b="1" dirty="0" smtClean="0">
                <a:solidFill>
                  <a:srgbClr val="FA8606"/>
                </a:solidFill>
              </a:rPr>
              <a:t>FIND</a:t>
            </a:r>
            <a:r>
              <a:rPr lang="en-US" sz="2400" dirty="0" smtClean="0"/>
              <a:t> your data</a:t>
            </a:r>
          </a:p>
          <a:p>
            <a:r>
              <a:rPr lang="en-US" sz="2400" dirty="0" smtClean="0"/>
              <a:t>Finding one element (or RANGE of elements) can be time consuming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Generally speaking, this is how we use data:</a:t>
            </a:r>
            <a:endParaRPr lang="en-US" sz="2400" dirty="0"/>
          </a:p>
          <a:p>
            <a:r>
              <a:rPr lang="en-US" sz="2400" dirty="0" smtClean="0"/>
              <a:t>Step 1: Store the data</a:t>
            </a:r>
          </a:p>
          <a:p>
            <a:r>
              <a:rPr lang="en-US" sz="2400" dirty="0" smtClean="0"/>
              <a:t>Step 2: Access the data (i.e. array[10], </a:t>
            </a:r>
            <a:r>
              <a:rPr lang="en-US" sz="2400" dirty="0" err="1" smtClean="0"/>
              <a:t>GetNode</a:t>
            </a:r>
            <a:r>
              <a:rPr lang="en-US" sz="2400" dirty="0" smtClean="0"/>
              <a:t>(3),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Step 3: Use the data (for whatever your application does)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7136297" y="3960744"/>
            <a:ext cx="4939747" cy="1005442"/>
            <a:chOff x="7136297" y="3960744"/>
            <a:chExt cx="4939747" cy="1005442"/>
          </a:xfrm>
        </p:grpSpPr>
        <p:sp>
          <p:nvSpPr>
            <p:cNvPr id="5" name="Left Arrow 4"/>
            <p:cNvSpPr/>
            <p:nvPr/>
          </p:nvSpPr>
          <p:spPr>
            <a:xfrm rot="20024981">
              <a:off x="7136297" y="4613347"/>
              <a:ext cx="2007704" cy="35283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60127" y="3960744"/>
              <a:ext cx="3115917" cy="646331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We want to speed up this step as much as </a:t>
              </a:r>
              <a:r>
                <a:rPr lang="en-US" dirty="0" smtClean="0"/>
                <a:t>possible.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158911" y="5991088"/>
            <a:ext cx="2797864" cy="646331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This step too, but sorting won’t help with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6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2500"/>
          </a:xfrm>
        </p:spPr>
        <p:txBody>
          <a:bodyPr/>
          <a:lstStyle/>
          <a:p>
            <a:r>
              <a:rPr lang="en-US" dirty="0" smtClean="0"/>
              <a:t>Sorting algorithm – Eyeball Sort*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27314"/>
            <a:ext cx="8904816" cy="37639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Humans can very quickly assess a wide variety of inputs</a:t>
            </a:r>
          </a:p>
          <a:p>
            <a:r>
              <a:rPr lang="en-US" sz="2400" dirty="0" smtClean="0"/>
              <a:t>Is A taller than B (and C and D and E)?</a:t>
            </a:r>
          </a:p>
          <a:p>
            <a:r>
              <a:rPr lang="en-US" sz="2400" dirty="0" smtClean="0"/>
              <a:t>Does it look likely to rain today (or in the next 20 minutes)?</a:t>
            </a:r>
          </a:p>
          <a:p>
            <a:r>
              <a:rPr lang="en-US" sz="2400" dirty="0" smtClean="0"/>
              <a:t>Which shirt matches these pants?</a:t>
            </a:r>
          </a:p>
          <a:p>
            <a:r>
              <a:rPr lang="en-US" sz="2400" dirty="0" smtClean="0"/>
              <a:t>Is that group of values in order?</a:t>
            </a:r>
          </a:p>
          <a:p>
            <a:r>
              <a:rPr lang="en-US" sz="2400" dirty="0" smtClean="0"/>
              <a:t>Is your significant other acting strangely today? Are they okay? Did something happen?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4852" y="1399680"/>
            <a:ext cx="6924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A8606"/>
                </a:solidFill>
              </a:rPr>
              <a:t>AKA</a:t>
            </a:r>
            <a:r>
              <a:rPr lang="en-US" dirty="0" smtClean="0"/>
              <a:t> Look-And-See Sort</a:t>
            </a:r>
          </a:p>
          <a:p>
            <a:r>
              <a:rPr lang="en-US" b="1" dirty="0">
                <a:solidFill>
                  <a:srgbClr val="FA8606"/>
                </a:solidFill>
              </a:rPr>
              <a:t>AKA</a:t>
            </a:r>
            <a:r>
              <a:rPr lang="en-US" dirty="0"/>
              <a:t> </a:t>
            </a:r>
            <a:r>
              <a:rPr lang="en-US" dirty="0" smtClean="0"/>
              <a:t>Glance </a:t>
            </a:r>
            <a:r>
              <a:rPr lang="en-US" dirty="0"/>
              <a:t>Sort</a:t>
            </a:r>
          </a:p>
          <a:p>
            <a:r>
              <a:rPr lang="en-US" b="1" dirty="0" smtClean="0">
                <a:solidFill>
                  <a:srgbClr val="FA8606"/>
                </a:solidFill>
              </a:rPr>
              <a:t>AKA</a:t>
            </a:r>
            <a:r>
              <a:rPr lang="en-US" dirty="0" smtClean="0"/>
              <a:t> Your-Brain-Makes-Sense-Of-This-Information-Really-Fast Sort</a:t>
            </a:r>
          </a:p>
          <a:p>
            <a:r>
              <a:rPr lang="en-US" b="1" dirty="0">
                <a:solidFill>
                  <a:srgbClr val="FA8606"/>
                </a:solidFill>
              </a:rPr>
              <a:t>AKA</a:t>
            </a:r>
            <a:r>
              <a:rPr lang="en-US" dirty="0" smtClean="0"/>
              <a:t> *Not a real sorting algorithm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62626" y="3891261"/>
            <a:ext cx="6334124" cy="1309389"/>
            <a:chOff x="5762626" y="3891261"/>
            <a:chExt cx="6334124" cy="1309389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5762626" y="4133850"/>
              <a:ext cx="3457575" cy="219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7162800" y="4629150"/>
              <a:ext cx="2057401" cy="571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9096375" y="3891261"/>
              <a:ext cx="3000375" cy="1200329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We are especially good (in general) at making subjective determinations, or those involving emotions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181976" y="5744169"/>
            <a:ext cx="3914774" cy="92333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Computers CAN make these determinations, but they require a lot of 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45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n-US" dirty="0" smtClean="0"/>
              <a:t>The human brain is a wonderful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1151"/>
            <a:ext cx="8596668" cy="44602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intuit a great many things</a:t>
            </a:r>
          </a:p>
          <a:p>
            <a:r>
              <a:rPr lang="en-US" sz="2400" dirty="0" smtClean="0"/>
              <a:t>Computer algorithms are terrible at doing that</a:t>
            </a:r>
          </a:p>
          <a:p>
            <a:r>
              <a:rPr lang="en-US" sz="2400" dirty="0" smtClean="0"/>
              <a:t>An algorithm can’t intuit whether something is sorted, or complete, or a match…</a:t>
            </a:r>
          </a:p>
          <a:p>
            <a:pPr lvl="1"/>
            <a:r>
              <a:rPr lang="en-US" sz="2200" dirty="0" smtClean="0"/>
              <a:t>It must calculate, compare, verify</a:t>
            </a:r>
          </a:p>
          <a:p>
            <a:pPr lvl="1"/>
            <a:r>
              <a:rPr lang="en-US" sz="2200" dirty="0" smtClean="0"/>
              <a:t>It must PROVE that something is equal to some particular result…</a:t>
            </a:r>
          </a:p>
          <a:p>
            <a:pPr lvl="1"/>
            <a:r>
              <a:rPr lang="en-US" sz="2200" dirty="0" smtClean="0"/>
              <a:t>…or provide evidence to display some reasonable level of certainty: Based on factors x, y, and z, it is 80% likely to rain today</a:t>
            </a:r>
          </a:p>
          <a:p>
            <a:r>
              <a:rPr lang="en-US" sz="2400" dirty="0" smtClean="0"/>
              <a:t>We can do that too, but we’re not very good at it</a:t>
            </a:r>
          </a:p>
        </p:txBody>
      </p:sp>
    </p:spTree>
    <p:extLst>
      <p:ext uri="{BB962C8B-B14F-4D97-AF65-F5344CB8AC3E}">
        <p14:creationId xmlns:p14="http://schemas.microsoft.com/office/powerpoint/2010/main" val="21664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/>
              <a:t>The algorithm continues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List: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 smtClean="0">
                <a:latin typeface="Consolas" panose="020B0609020204030204" pitchFamily="49" charset="0"/>
              </a:rPr>
              <a:t> 3 </a:t>
            </a:r>
            <a:r>
              <a:rPr lang="en-US" sz="3200" dirty="0">
                <a:latin typeface="Consolas" panose="020B0609020204030204" pitchFamily="49" charset="0"/>
              </a:rPr>
              <a:t>4 5</a:t>
            </a:r>
          </a:p>
          <a:p>
            <a:endParaRPr lang="en-US" sz="2800" dirty="0" smtClean="0"/>
          </a:p>
          <a:p>
            <a:r>
              <a:rPr lang="en-US" sz="3200" dirty="0" smtClean="0">
                <a:latin typeface="Consolas" panose="020B0609020204030204" pitchFamily="49" charset="0"/>
              </a:rPr>
              <a:t>1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4 5</a:t>
            </a:r>
          </a:p>
          <a:p>
            <a:r>
              <a:rPr lang="en-US" sz="2800" dirty="0" smtClean="0"/>
              <a:t>Next up, compare 2 and 3</a:t>
            </a:r>
          </a:p>
          <a:p>
            <a:endParaRPr lang="en-US" sz="2800" dirty="0"/>
          </a:p>
          <a:p>
            <a:r>
              <a:rPr lang="en-US" sz="2800" dirty="0" smtClean="0"/>
              <a:t>2 &lt; 3, no swap needed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9938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/>
              <a:t>The algorithm continues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1 2 </a:t>
            </a:r>
            <a:r>
              <a:rPr lang="en-US" sz="3200" dirty="0" smtClean="0">
                <a:latin typeface="Consolas" panose="020B0609020204030204" pitchFamily="49" charset="0"/>
              </a:rPr>
              <a:t>3 </a:t>
            </a:r>
            <a:r>
              <a:rPr lang="en-US" sz="3200" dirty="0">
                <a:latin typeface="Consolas" panose="020B0609020204030204" pitchFamily="49" charset="0"/>
              </a:rPr>
              <a:t>4 5</a:t>
            </a:r>
          </a:p>
          <a:p>
            <a:endParaRPr lang="en-US" sz="2800" dirty="0" smtClean="0"/>
          </a:p>
          <a:p>
            <a:endParaRPr lang="en-US" sz="3200" dirty="0" smtClean="0">
              <a:latin typeface="Consolas" panose="020B0609020204030204" pitchFamily="49" charset="0"/>
            </a:endParaRPr>
          </a:p>
          <a:p>
            <a:r>
              <a:rPr lang="en-US" sz="3200" dirty="0" smtClean="0">
                <a:latin typeface="Consolas" panose="020B0609020204030204" pitchFamily="49" charset="0"/>
              </a:rPr>
              <a:t>1 </a:t>
            </a:r>
            <a:r>
              <a:rPr lang="en-US" sz="3200" dirty="0"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latin typeface="Consolas" panose="020B0609020204030204" pitchFamily="49" charset="0"/>
              </a:rPr>
              <a:t> 5</a:t>
            </a:r>
          </a:p>
          <a:p>
            <a:endParaRPr lang="en-US" sz="2800" dirty="0"/>
          </a:p>
          <a:p>
            <a:r>
              <a:rPr lang="en-US" sz="2800" dirty="0" smtClean="0"/>
              <a:t>3 &lt; 4, no swap needed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1220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/>
              <a:t>The algorithm continues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1 2 </a:t>
            </a:r>
            <a:r>
              <a:rPr lang="en-US" sz="3200" dirty="0" smtClean="0">
                <a:latin typeface="Consolas" panose="020B0609020204030204" pitchFamily="49" charset="0"/>
              </a:rPr>
              <a:t>3 </a:t>
            </a:r>
            <a:r>
              <a:rPr lang="en-US" sz="3200" dirty="0">
                <a:latin typeface="Consolas" panose="020B0609020204030204" pitchFamily="49" charset="0"/>
              </a:rPr>
              <a:t>4 5</a:t>
            </a:r>
          </a:p>
          <a:p>
            <a:endParaRPr lang="en-US" sz="2800" dirty="0" smtClean="0"/>
          </a:p>
          <a:p>
            <a:endParaRPr lang="en-US" sz="3200" dirty="0" smtClean="0">
              <a:latin typeface="Consolas" panose="020B0609020204030204" pitchFamily="49" charset="0"/>
            </a:endParaRPr>
          </a:p>
          <a:p>
            <a:r>
              <a:rPr lang="en-US" sz="3200" dirty="0" smtClean="0">
                <a:latin typeface="Consolas" panose="020B0609020204030204" pitchFamily="49" charset="0"/>
              </a:rPr>
              <a:t>1 </a:t>
            </a:r>
            <a:r>
              <a:rPr lang="en-US" sz="3200" dirty="0">
                <a:latin typeface="Consolas" panose="020B0609020204030204" pitchFamily="49" charset="0"/>
              </a:rPr>
              <a:t>2 3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endParaRPr lang="en-US" sz="2800" dirty="0"/>
          </a:p>
          <a:p>
            <a:r>
              <a:rPr lang="en-US" sz="2800" dirty="0" smtClean="0"/>
              <a:t>4 &lt; 5, no swap needed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78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/>
              <a:t>The algorithm continues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1 2 </a:t>
            </a:r>
            <a:r>
              <a:rPr lang="en-US" sz="3200" dirty="0" smtClean="0">
                <a:latin typeface="Consolas" panose="020B0609020204030204" pitchFamily="49" charset="0"/>
              </a:rPr>
              <a:t>3 </a:t>
            </a:r>
            <a:r>
              <a:rPr lang="en-US" sz="3200" dirty="0">
                <a:latin typeface="Consolas" panose="020B0609020204030204" pitchFamily="49" charset="0"/>
              </a:rPr>
              <a:t>4 5</a:t>
            </a:r>
          </a:p>
          <a:p>
            <a:endParaRPr lang="en-US" sz="2800" dirty="0" smtClean="0"/>
          </a:p>
          <a:p>
            <a:endParaRPr lang="en-US" sz="3200" dirty="0" smtClean="0">
              <a:latin typeface="Consolas" panose="020B0609020204030204" pitchFamily="49" charset="0"/>
            </a:endParaRPr>
          </a:p>
          <a:p>
            <a:r>
              <a:rPr lang="en-US" sz="3200" dirty="0" smtClean="0">
                <a:latin typeface="Consolas" panose="020B0609020204030204" pitchFamily="49" charset="0"/>
              </a:rPr>
              <a:t>1 </a:t>
            </a:r>
            <a:r>
              <a:rPr lang="en-US" sz="3200" dirty="0">
                <a:latin typeface="Consolas" panose="020B0609020204030204" pitchFamily="49" charset="0"/>
              </a:rPr>
              <a:t>2 3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4 5</a:t>
            </a:r>
          </a:p>
          <a:p>
            <a:endParaRPr lang="en-US" sz="2800" dirty="0"/>
          </a:p>
          <a:p>
            <a:r>
              <a:rPr lang="en-US" sz="2800" dirty="0" smtClean="0"/>
              <a:t>Another pass done, a swap was made…</a:t>
            </a:r>
          </a:p>
          <a:p>
            <a:r>
              <a:rPr lang="en-US" sz="2800" dirty="0" smtClean="0"/>
              <a:t>Start all over again (even though we know we don’t have to)…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1875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/>
              <a:t>The algorithm continues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1 2 </a:t>
            </a:r>
            <a:r>
              <a:rPr lang="en-US" sz="3200" dirty="0" smtClean="0">
                <a:latin typeface="Consolas" panose="020B0609020204030204" pitchFamily="49" charset="0"/>
              </a:rPr>
              <a:t>3 </a:t>
            </a:r>
            <a:r>
              <a:rPr lang="en-US" sz="3200" dirty="0">
                <a:latin typeface="Consolas" panose="020B0609020204030204" pitchFamily="49" charset="0"/>
              </a:rPr>
              <a:t>4 5</a:t>
            </a:r>
          </a:p>
          <a:p>
            <a:endParaRPr lang="en-US" sz="2800" dirty="0" smtClean="0"/>
          </a:p>
          <a:p>
            <a:endParaRPr lang="en-US" sz="3200" dirty="0" smtClean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3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4 5</a:t>
            </a:r>
          </a:p>
          <a:p>
            <a:endParaRPr lang="en-US" sz="2800" dirty="0"/>
          </a:p>
          <a:p>
            <a:r>
              <a:rPr lang="en-US" sz="2800" dirty="0" smtClean="0"/>
              <a:t>No swap necessary</a:t>
            </a:r>
          </a:p>
        </p:txBody>
      </p:sp>
    </p:spTree>
    <p:extLst>
      <p:ext uri="{BB962C8B-B14F-4D97-AF65-F5344CB8AC3E}">
        <p14:creationId xmlns:p14="http://schemas.microsoft.com/office/powerpoint/2010/main" val="283024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/>
              <a:t>The algorithm continues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1 2 </a:t>
            </a:r>
            <a:r>
              <a:rPr lang="en-US" sz="3200" dirty="0" smtClean="0">
                <a:latin typeface="Consolas" panose="020B0609020204030204" pitchFamily="49" charset="0"/>
              </a:rPr>
              <a:t>3 </a:t>
            </a:r>
            <a:r>
              <a:rPr lang="en-US" sz="3200" dirty="0">
                <a:latin typeface="Consolas" panose="020B0609020204030204" pitchFamily="49" charset="0"/>
              </a:rPr>
              <a:t>4 5</a:t>
            </a:r>
          </a:p>
          <a:p>
            <a:endParaRPr lang="en-US" sz="2800" dirty="0" smtClean="0"/>
          </a:p>
          <a:p>
            <a:endParaRPr lang="en-US" sz="3200" dirty="0" smtClean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1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4 5</a:t>
            </a:r>
          </a:p>
          <a:p>
            <a:endParaRPr lang="en-US" sz="2800" dirty="0"/>
          </a:p>
          <a:p>
            <a:r>
              <a:rPr lang="en-US" sz="2800" dirty="0" smtClean="0"/>
              <a:t>No swap necessary</a:t>
            </a:r>
          </a:p>
        </p:txBody>
      </p:sp>
    </p:spTree>
    <p:extLst>
      <p:ext uri="{BB962C8B-B14F-4D97-AF65-F5344CB8AC3E}">
        <p14:creationId xmlns:p14="http://schemas.microsoft.com/office/powerpoint/2010/main" val="87068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/>
              <a:t>The algorithm continues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1 2 </a:t>
            </a:r>
            <a:r>
              <a:rPr lang="en-US" sz="3200" dirty="0" smtClean="0">
                <a:latin typeface="Consolas" panose="020B0609020204030204" pitchFamily="49" charset="0"/>
              </a:rPr>
              <a:t>3 </a:t>
            </a:r>
            <a:r>
              <a:rPr lang="en-US" sz="3200" dirty="0">
                <a:latin typeface="Consolas" panose="020B0609020204030204" pitchFamily="49" charset="0"/>
              </a:rPr>
              <a:t>4 5</a:t>
            </a:r>
          </a:p>
          <a:p>
            <a:endParaRPr lang="en-US" sz="2800" dirty="0" smtClean="0"/>
          </a:p>
          <a:p>
            <a:endParaRPr lang="en-US" sz="3200" dirty="0" smtClean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1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latin typeface="Consolas" panose="020B0609020204030204" pitchFamily="49" charset="0"/>
              </a:rPr>
              <a:t> 5</a:t>
            </a:r>
          </a:p>
          <a:p>
            <a:endParaRPr lang="en-US" sz="2800" dirty="0"/>
          </a:p>
          <a:p>
            <a:r>
              <a:rPr lang="en-US" sz="2800" dirty="0" smtClean="0"/>
              <a:t>No swap necessary</a:t>
            </a:r>
          </a:p>
        </p:txBody>
      </p:sp>
    </p:spTree>
    <p:extLst>
      <p:ext uri="{BB962C8B-B14F-4D97-AF65-F5344CB8AC3E}">
        <p14:creationId xmlns:p14="http://schemas.microsoft.com/office/powerpoint/2010/main" val="425272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/>
              <a:t>The algorithm continues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1 2 </a:t>
            </a:r>
            <a:r>
              <a:rPr lang="en-US" sz="3200" dirty="0" smtClean="0">
                <a:latin typeface="Consolas" panose="020B0609020204030204" pitchFamily="49" charset="0"/>
              </a:rPr>
              <a:t>3 </a:t>
            </a:r>
            <a:r>
              <a:rPr lang="en-US" sz="3200" dirty="0">
                <a:latin typeface="Consolas" panose="020B0609020204030204" pitchFamily="49" charset="0"/>
              </a:rPr>
              <a:t>4 5</a:t>
            </a:r>
          </a:p>
          <a:p>
            <a:endParaRPr lang="en-US" sz="2800" dirty="0" smtClean="0"/>
          </a:p>
          <a:p>
            <a:endParaRPr lang="en-US" sz="3200" dirty="0" smtClean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1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2 3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endParaRPr lang="en-US" sz="2800" dirty="0"/>
          </a:p>
          <a:p>
            <a:r>
              <a:rPr lang="en-US" sz="2800" dirty="0" smtClean="0"/>
              <a:t>No swap necessary…</a:t>
            </a:r>
          </a:p>
          <a:p>
            <a:r>
              <a:rPr lang="en-US" sz="2800" dirty="0" smtClean="0"/>
              <a:t>Made it through the entire list without swapping, must be sorted!</a:t>
            </a:r>
          </a:p>
        </p:txBody>
      </p:sp>
    </p:spTree>
    <p:extLst>
      <p:ext uri="{BB962C8B-B14F-4D97-AF65-F5344CB8AC3E}">
        <p14:creationId xmlns:p14="http://schemas.microsoft.com/office/powerpoint/2010/main" val="8159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US" dirty="0" smtClean="0"/>
              <a:t>Sorting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1175"/>
            <a:ext cx="9323916" cy="426018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By numeric value (low-to-high, or high-to-low)</a:t>
            </a:r>
          </a:p>
          <a:p>
            <a:r>
              <a:rPr lang="en-US" sz="2000" dirty="0" smtClean="0"/>
              <a:t>Sort a list of items for sale, by price, or other attributes:</a:t>
            </a:r>
          </a:p>
          <a:p>
            <a:pPr lvl="1"/>
            <a:r>
              <a:rPr lang="en-US" sz="1800" dirty="0" smtClean="0"/>
              <a:t>By weight</a:t>
            </a:r>
          </a:p>
          <a:p>
            <a:pPr lvl="1"/>
            <a:r>
              <a:rPr lang="en-US" sz="1800" dirty="0" smtClean="0"/>
              <a:t>By rating (best reviewed products first)</a:t>
            </a:r>
          </a:p>
          <a:p>
            <a:pPr lvl="1"/>
            <a:r>
              <a:rPr lang="en-US" sz="1800" dirty="0" smtClean="0"/>
              <a:t>By time ending (if time/date is a variable… think eBay auctions)</a:t>
            </a:r>
          </a:p>
          <a:p>
            <a:r>
              <a:rPr lang="en-US" sz="2000" dirty="0" smtClean="0"/>
              <a:t>By mileage – for a list of vehicles</a:t>
            </a:r>
          </a:p>
          <a:p>
            <a:r>
              <a:rPr lang="en-US" sz="2000" dirty="0" smtClean="0"/>
              <a:t>By age – what/who has been waiting longest? Oldest book in a collection?)</a:t>
            </a:r>
          </a:p>
          <a:p>
            <a:r>
              <a:rPr lang="en-US" sz="2000" dirty="0" smtClean="0"/>
              <a:t>By distance – which airport is closest for an emergency landing?)</a:t>
            </a:r>
          </a:p>
          <a:p>
            <a:r>
              <a:rPr lang="en-US" sz="2000" dirty="0" smtClean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66120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Better than Bubble Sort… sometimes (more on this later)</a:t>
            </a:r>
          </a:p>
          <a:p>
            <a:r>
              <a:rPr lang="en-US" sz="2400" dirty="0" smtClean="0"/>
              <a:t>Still not very efficient (especially on large data sets)</a:t>
            </a:r>
          </a:p>
          <a:p>
            <a:r>
              <a:rPr lang="en-US" sz="2400" dirty="0" smtClean="0"/>
              <a:t>“Selects” an index, finds value to go at that index, and then “locks” that index</a:t>
            </a:r>
          </a:p>
          <a:p>
            <a:r>
              <a:rPr lang="en-US" sz="2400" dirty="0" smtClean="0"/>
              <a:t>Avoids re-sorting or re-checking values (somewhat)</a:t>
            </a:r>
          </a:p>
        </p:txBody>
      </p:sp>
    </p:spTree>
    <p:extLst>
      <p:ext uri="{BB962C8B-B14F-4D97-AF65-F5344CB8AC3E}">
        <p14:creationId xmlns:p14="http://schemas.microsoft.com/office/powerpoint/2010/main" val="33171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Conceptually, array of data can be split into two parts:</a:t>
            </a:r>
          </a:p>
          <a:p>
            <a:pPr lvl="1"/>
            <a:r>
              <a:rPr lang="en-US" sz="2000" dirty="0" smtClean="0"/>
              <a:t>Sorted portion – initially empty (nothing has been sorted yet)</a:t>
            </a:r>
          </a:p>
          <a:p>
            <a:pPr lvl="1"/>
            <a:r>
              <a:rPr lang="en-US" sz="2000" dirty="0" smtClean="0"/>
              <a:t>Unsorted portion – the entire array, initially</a:t>
            </a:r>
          </a:p>
          <a:p>
            <a:endParaRPr lang="en-US" sz="2200" dirty="0"/>
          </a:p>
          <a:p>
            <a:r>
              <a:rPr lang="en-US" sz="2200" dirty="0" smtClean="0"/>
              <a:t>Find the appropriate value of the unsorted array (</a:t>
            </a:r>
            <a:r>
              <a:rPr lang="en-US" sz="2200" b="1" dirty="0" smtClean="0"/>
              <a:t>min</a:t>
            </a:r>
            <a:r>
              <a:rPr lang="en-US" sz="2200" dirty="0" smtClean="0"/>
              <a:t> or </a:t>
            </a:r>
            <a:r>
              <a:rPr lang="en-US" sz="2200" b="1" dirty="0" smtClean="0"/>
              <a:t>max</a:t>
            </a:r>
            <a:r>
              <a:rPr lang="en-US" sz="2200" dirty="0" smtClean="0"/>
              <a:t>, depending on sorting preference)</a:t>
            </a:r>
          </a:p>
          <a:p>
            <a:r>
              <a:rPr lang="en-US" sz="2200" dirty="0" smtClean="0"/>
              <a:t>Add that value to the END of the sorted array</a:t>
            </a:r>
          </a:p>
          <a:p>
            <a:r>
              <a:rPr lang="en-US" sz="2200" dirty="0" smtClean="0"/>
              <a:t>Repeat until the list is sorted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51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endParaRPr lang="en-US" sz="2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4 1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0	(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last element of the sorted array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0 (Starts off equal to </a:t>
            </a: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—assume that one is smallest, and in the right place)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1 (Start at the next element after the first—no need to compare a value against itself)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10050" y="1537037"/>
            <a:ext cx="5486400" cy="2031325"/>
            <a:chOff x="4210050" y="1537037"/>
            <a:chExt cx="5486400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267450" y="1537037"/>
              <a:ext cx="34290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isn’t a separate array. It occupies the same space as the original, but conceptually it is separate</a:t>
              </a:r>
            </a:p>
            <a:p>
              <a:endParaRPr lang="en-US" dirty="0"/>
            </a:p>
            <a:p>
              <a:r>
                <a:rPr lang="en-US" dirty="0" smtClean="0"/>
                <a:t>Values will be swapped into here, starting with location [0]</a:t>
              </a:r>
              <a:endParaRPr lang="en-US" dirty="0"/>
            </a:p>
          </p:txBody>
        </p:sp>
        <p:sp>
          <p:nvSpPr>
            <p:cNvPr id="5" name="Left Arrow 4"/>
            <p:cNvSpPr/>
            <p:nvPr/>
          </p:nvSpPr>
          <p:spPr>
            <a:xfrm>
              <a:off x="4210050" y="2419350"/>
              <a:ext cx="18669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95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4 1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4 1 5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0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1	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3 and 2</a:t>
            </a:r>
          </a:p>
          <a:p>
            <a:pPr lvl="1">
              <a:buClr>
                <a:srgbClr val="4A66AC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2 is less than 3, so update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MinimumIndex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Bent-Up Arrow 4"/>
          <p:cNvSpPr/>
          <p:nvPr/>
        </p:nvSpPr>
        <p:spPr>
          <a:xfrm rot="16200000">
            <a:off x="4855371" y="3869533"/>
            <a:ext cx="928688" cy="3171821"/>
          </a:xfrm>
          <a:prstGeom prst="bentUpArrow">
            <a:avLst>
              <a:gd name="adj1" fmla="val 10156"/>
              <a:gd name="adj2" fmla="val 1562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5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endParaRPr lang="en-US" sz="2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4 1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4 1 5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1	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3 and 2</a:t>
            </a:r>
          </a:p>
          <a:p>
            <a:pPr lvl="1">
              <a:buClr>
                <a:srgbClr val="4A66AC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2 is less than 3, so update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MinimumIndex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Bent-Up Arrow 5"/>
          <p:cNvSpPr/>
          <p:nvPr/>
        </p:nvSpPr>
        <p:spPr>
          <a:xfrm rot="16200000">
            <a:off x="4855371" y="3869533"/>
            <a:ext cx="928688" cy="3171821"/>
          </a:xfrm>
          <a:prstGeom prst="bentUpArrow">
            <a:avLst>
              <a:gd name="adj1" fmla="val 10156"/>
              <a:gd name="adj2" fmla="val 1562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3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endParaRPr lang="en-US" sz="2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4 1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1 5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2	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4 and 2</a:t>
            </a:r>
          </a:p>
          <a:p>
            <a:pPr lvl="1">
              <a:buClr>
                <a:srgbClr val="4A66AC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4 is greater than 2, so no changes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0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endParaRPr lang="en-US" sz="2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4 1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3	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1 and 2</a:t>
            </a:r>
          </a:p>
          <a:p>
            <a:pPr lvl="1">
              <a:buClr>
                <a:srgbClr val="4A66AC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1 is less than 2, so update the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MinimumIndex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Bent-Up Arrow 4"/>
          <p:cNvSpPr/>
          <p:nvPr/>
        </p:nvSpPr>
        <p:spPr>
          <a:xfrm rot="16200000">
            <a:off x="4855371" y="3869533"/>
            <a:ext cx="928688" cy="3171821"/>
          </a:xfrm>
          <a:prstGeom prst="bentUpArrow">
            <a:avLst>
              <a:gd name="adj1" fmla="val 10156"/>
              <a:gd name="adj2" fmla="val 1562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endParaRPr lang="en-US" sz="2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4 1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3	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1 and 2</a:t>
            </a:r>
          </a:p>
          <a:p>
            <a:pPr lvl="1">
              <a:buClr>
                <a:srgbClr val="4A66AC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1 is less than 2, so update the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MinimumIndex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Bent-Up Arrow 4"/>
          <p:cNvSpPr/>
          <p:nvPr/>
        </p:nvSpPr>
        <p:spPr>
          <a:xfrm rot="16200000">
            <a:off x="4855371" y="3869533"/>
            <a:ext cx="928688" cy="3171821"/>
          </a:xfrm>
          <a:prstGeom prst="bentUpArrow">
            <a:avLst>
              <a:gd name="adj1" fmla="val 10156"/>
              <a:gd name="adj2" fmla="val 1562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4 1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4	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1 and 5</a:t>
            </a:r>
          </a:p>
          <a:p>
            <a:pPr lvl="1">
              <a:buClr>
                <a:srgbClr val="4A66AC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5 is greater than 1, so no changes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0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endParaRPr lang="en-US" sz="2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4 1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1 5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srgbClr val="FF0000"/>
                </a:solidFill>
              </a:rPr>
              <a:t>0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5525" y="2625626"/>
            <a:ext cx="361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pass through the data is completed, check to see if </a:t>
            </a:r>
            <a:r>
              <a:rPr lang="en-US" dirty="0" err="1" smtClean="0"/>
              <a:t>SortedIndex</a:t>
            </a:r>
            <a:r>
              <a:rPr lang="en-US" dirty="0" smtClean="0"/>
              <a:t> is different than </a:t>
            </a:r>
            <a:r>
              <a:rPr lang="en-US" dirty="0" err="1" smtClean="0"/>
              <a:t>MinimumIndex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629025" y="4391025"/>
            <a:ext cx="3486150" cy="933450"/>
            <a:chOff x="3629025" y="4391025"/>
            <a:chExt cx="3486150" cy="933450"/>
          </a:xfrm>
        </p:grpSpPr>
        <p:sp>
          <p:nvSpPr>
            <p:cNvPr id="7" name="Right Brace 6"/>
            <p:cNvSpPr/>
            <p:nvPr/>
          </p:nvSpPr>
          <p:spPr>
            <a:xfrm>
              <a:off x="3629025" y="4391025"/>
              <a:ext cx="342900" cy="93345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57650" y="4396085"/>
              <a:ext cx="305752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If they are different, then something was out of </a:t>
              </a:r>
              <a:r>
                <a:rPr lang="en-US" dirty="0" smtClean="0"/>
                <a:t>order. Swap those two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21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8602"/>
            <a:ext cx="8596668" cy="474710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Bubble Sort</a:t>
            </a:r>
          </a:p>
          <a:p>
            <a:r>
              <a:rPr lang="en-US" sz="2000" dirty="0" smtClean="0"/>
              <a:t>Selection Sort</a:t>
            </a:r>
          </a:p>
          <a:p>
            <a:r>
              <a:rPr lang="en-US" sz="2000" dirty="0" smtClean="0"/>
              <a:t>Insertion Sort</a:t>
            </a:r>
          </a:p>
          <a:p>
            <a:r>
              <a:rPr lang="en-US" sz="2000" dirty="0" smtClean="0"/>
              <a:t>Quicksort</a:t>
            </a:r>
          </a:p>
          <a:p>
            <a:r>
              <a:rPr lang="en-US" sz="2000" dirty="0" smtClean="0"/>
              <a:t>Merge Sort</a:t>
            </a:r>
          </a:p>
          <a:p>
            <a:r>
              <a:rPr lang="en-US" sz="2000" dirty="0" smtClean="0"/>
              <a:t>Heap Sort</a:t>
            </a:r>
          </a:p>
          <a:p>
            <a:r>
              <a:rPr lang="en-US" sz="2000" dirty="0" err="1" smtClean="0"/>
              <a:t>std</a:t>
            </a:r>
            <a:r>
              <a:rPr lang="en-US" sz="2000" dirty="0" smtClean="0"/>
              <a:t>::sort</a:t>
            </a:r>
          </a:p>
          <a:p>
            <a:r>
              <a:rPr lang="en-US" sz="2000" dirty="0" smtClean="0"/>
              <a:t>And lots, lots, LOTS more…</a:t>
            </a:r>
          </a:p>
          <a:p>
            <a:endParaRPr lang="en-US" sz="2000" dirty="0"/>
          </a:p>
          <a:p>
            <a:r>
              <a:rPr lang="en-US" sz="2000" dirty="0" smtClean="0"/>
              <a:t>Not all sorting algorithms are created equal!</a:t>
            </a:r>
          </a:p>
          <a:p>
            <a:r>
              <a:rPr lang="en-US" sz="2000" dirty="0" smtClean="0"/>
              <a:t>Some are easier to implement, some are SOMETIMES faster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966830" y="1690804"/>
            <a:ext cx="4591878" cy="1200329"/>
            <a:chOff x="2966830" y="1690804"/>
            <a:chExt cx="4591878" cy="1200329"/>
          </a:xfrm>
        </p:grpSpPr>
        <p:sp>
          <p:nvSpPr>
            <p:cNvPr id="4" name="Right Brace 3"/>
            <p:cNvSpPr/>
            <p:nvPr/>
          </p:nvSpPr>
          <p:spPr>
            <a:xfrm>
              <a:off x="2966830" y="1739348"/>
              <a:ext cx="268357" cy="1103243"/>
            </a:xfrm>
            <a:prstGeom prst="rightBrace">
              <a:avLst>
                <a:gd name="adj1" fmla="val 3425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7033" y="1690804"/>
              <a:ext cx="4151675" cy="1200329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Very basic, “naïve” sorting algorithms</a:t>
              </a:r>
              <a:br>
                <a:rPr lang="en-US" dirty="0" smtClean="0"/>
              </a:br>
              <a:r>
                <a:rPr lang="en-US" dirty="0" smtClean="0"/>
                <a:t>But easy to implement!</a:t>
              </a:r>
              <a:br>
                <a:rPr lang="en-US" dirty="0" smtClean="0"/>
              </a:br>
              <a:r>
                <a:rPr lang="en-US" dirty="0" smtClean="0"/>
                <a:t>And maybe useful for very small amounts of data…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38576" y="4266891"/>
            <a:ext cx="5587881" cy="36933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The standard library in C++ has a very fast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4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</a:t>
            </a:r>
            <a:r>
              <a:rPr lang="en-US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Repeat the process, starting again with the end of the Sorted array (increment </a:t>
            </a: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reset </a:t>
            </a: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MinimumIndex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“Add” beginning of Unsorted to end of Sorted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33725" y="1557636"/>
            <a:ext cx="6115050" cy="1080789"/>
            <a:chOff x="3133725" y="1557636"/>
            <a:chExt cx="6115050" cy="1080789"/>
          </a:xfrm>
        </p:grpSpPr>
        <p:sp>
          <p:nvSpPr>
            <p:cNvPr id="4" name="Left Arrow 3"/>
            <p:cNvSpPr/>
            <p:nvPr/>
          </p:nvSpPr>
          <p:spPr>
            <a:xfrm>
              <a:off x="3133725" y="2381250"/>
              <a:ext cx="4400550" cy="25717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38850" y="1557636"/>
              <a:ext cx="320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value is locked here, never to be touched again during this process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6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3 5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4 and 2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4 is greater than 2, no change needed</a:t>
            </a:r>
          </a:p>
        </p:txBody>
      </p:sp>
    </p:spTree>
    <p:extLst>
      <p:ext uri="{BB962C8B-B14F-4D97-AF65-F5344CB8AC3E}">
        <p14:creationId xmlns:p14="http://schemas.microsoft.com/office/powerpoint/2010/main" val="33030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3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and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2</a:t>
            </a:r>
          </a:p>
          <a:p>
            <a:pPr lvl="1">
              <a:buClr>
                <a:srgbClr val="4A66AC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3 is greater than 2, no change needed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453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4 3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5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and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2</a:t>
            </a:r>
          </a:p>
          <a:p>
            <a:pPr lvl="1">
              <a:buClr>
                <a:srgbClr val="4A66AC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5 is greater than 2, no change needed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966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2 4 3 5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05525" y="2625626"/>
            <a:ext cx="361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pass through the data is completed, check to see if </a:t>
            </a:r>
            <a:r>
              <a:rPr lang="en-US" dirty="0" err="1" smtClean="0"/>
              <a:t>SortedIndex</a:t>
            </a:r>
            <a:r>
              <a:rPr lang="en-US" dirty="0" smtClean="0"/>
              <a:t> is different than </a:t>
            </a:r>
            <a:r>
              <a:rPr lang="en-US" dirty="0" err="1" smtClean="0"/>
              <a:t>MinimumIndex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29025" y="4391025"/>
            <a:ext cx="3933825" cy="1759386"/>
            <a:chOff x="3629025" y="4391025"/>
            <a:chExt cx="3933825" cy="1759386"/>
          </a:xfrm>
        </p:grpSpPr>
        <p:sp>
          <p:nvSpPr>
            <p:cNvPr id="6" name="Right Brace 5"/>
            <p:cNvSpPr/>
            <p:nvPr/>
          </p:nvSpPr>
          <p:spPr>
            <a:xfrm>
              <a:off x="3629025" y="4391025"/>
              <a:ext cx="342900" cy="93345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57650" y="4396085"/>
              <a:ext cx="35052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If they are different, then something was out of order, swap </a:t>
              </a:r>
              <a:r>
                <a:rPr lang="en-US" dirty="0" smtClean="0"/>
                <a:t>those two elements</a:t>
              </a:r>
            </a:p>
            <a:p>
              <a:endParaRPr lang="en-US" dirty="0"/>
            </a:p>
            <a:p>
              <a:r>
                <a:rPr lang="en-US" dirty="0" smtClean="0"/>
                <a:t>Two index values are the same? No swapping necessary!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508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Repeat the process, starting again with the end of the Sorted array (increment </a:t>
            </a: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reset </a:t>
            </a: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MinimumIndex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2</a:t>
            </a:r>
          </a:p>
          <a:p>
            <a:pPr>
              <a:buClr>
                <a:srgbClr val="4A66AC"/>
              </a:buClr>
            </a:pP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2</a:t>
            </a:r>
          </a:p>
          <a:p>
            <a:pPr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“Add” beginning of Unsorted to end of Sorted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28999" y="1557636"/>
            <a:ext cx="5819776" cy="1080789"/>
            <a:chOff x="3428999" y="1557636"/>
            <a:chExt cx="5819776" cy="1080789"/>
          </a:xfrm>
        </p:grpSpPr>
        <p:sp>
          <p:nvSpPr>
            <p:cNvPr id="4" name="Left Arrow 3"/>
            <p:cNvSpPr/>
            <p:nvPr/>
          </p:nvSpPr>
          <p:spPr>
            <a:xfrm>
              <a:off x="3428999" y="2381250"/>
              <a:ext cx="4105275" cy="25717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38850" y="1557636"/>
              <a:ext cx="320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value is locked here, never to be touched again during this process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010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3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and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4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>
              <a:buClr>
                <a:srgbClr val="4A66AC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3 is less than 4, update minimum index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10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5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and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>
              <a:buClr>
                <a:srgbClr val="4A66AC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5 is greater than 3, no update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33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2 4 3 5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>
                <a:solidFill>
                  <a:srgbClr val="FF0000"/>
                </a:solidFill>
              </a:rPr>
              <a:t>2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05525" y="2625626"/>
            <a:ext cx="361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pass through the data is completed, check to see if </a:t>
            </a:r>
            <a:r>
              <a:rPr lang="en-US" dirty="0" err="1" smtClean="0"/>
              <a:t>SortedIndex</a:t>
            </a:r>
            <a:r>
              <a:rPr lang="en-US" dirty="0" smtClean="0"/>
              <a:t> is different than </a:t>
            </a:r>
            <a:r>
              <a:rPr lang="en-US" dirty="0" err="1" smtClean="0"/>
              <a:t>MinimumIndex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29025" y="4391025"/>
            <a:ext cx="3933825" cy="1482388"/>
            <a:chOff x="3629025" y="4391025"/>
            <a:chExt cx="3933825" cy="1482388"/>
          </a:xfrm>
        </p:grpSpPr>
        <p:sp>
          <p:nvSpPr>
            <p:cNvPr id="6" name="Right Brace 5"/>
            <p:cNvSpPr/>
            <p:nvPr/>
          </p:nvSpPr>
          <p:spPr>
            <a:xfrm>
              <a:off x="3629025" y="4391025"/>
              <a:ext cx="342900" cy="93345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57650" y="4396085"/>
              <a:ext cx="35052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If they are different, then something was out of order, swap </a:t>
              </a:r>
              <a:r>
                <a:rPr lang="en-US" dirty="0" smtClean="0"/>
                <a:t>those two elements</a:t>
              </a:r>
            </a:p>
            <a:p>
              <a:endParaRPr lang="en-US" dirty="0"/>
            </a:p>
            <a:p>
              <a:r>
                <a:rPr lang="en-US" dirty="0" smtClean="0"/>
                <a:t>Swap!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38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Repeat the process, starting again with the end of the Sorted array (increment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reset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MinimumIndex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“Add” beginning of Unsorted to end of Sorted</a:t>
            </a:r>
          </a:p>
        </p:txBody>
      </p:sp>
    </p:spTree>
    <p:extLst>
      <p:ext uri="{BB962C8B-B14F-4D97-AF65-F5344CB8AC3E}">
        <p14:creationId xmlns:p14="http://schemas.microsoft.com/office/powerpoint/2010/main" val="350504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2900"/>
            <a:ext cx="8596668" cy="762000"/>
          </a:xfrm>
        </p:spPr>
        <p:txBody>
          <a:bodyPr/>
          <a:lstStyle/>
          <a:p>
            <a:r>
              <a:rPr lang="en-US" dirty="0" smtClean="0"/>
              <a:t>Why so many?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4900"/>
            <a:ext cx="8596668" cy="53435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Some algorithms are more (or less) effective depending on the size of the data</a:t>
            </a:r>
          </a:p>
          <a:p>
            <a:r>
              <a:rPr lang="en-US" sz="2400" dirty="0" smtClean="0"/>
              <a:t>Some are more (or less) effective depending on HOW SORTED the data is</a:t>
            </a:r>
          </a:p>
          <a:p>
            <a:pPr lvl="1"/>
            <a:r>
              <a:rPr lang="en-US" sz="2000" dirty="0" smtClean="0"/>
              <a:t>Already sorted list? An algorithm should be able to handle this easily… SHOULD BE</a:t>
            </a:r>
          </a:p>
          <a:p>
            <a:pPr lvl="1"/>
            <a:r>
              <a:rPr lang="en-US" sz="2000" dirty="0" smtClean="0"/>
              <a:t>Completely sorted, but reversed, list? Some algorithms fare better than others in this scenario</a:t>
            </a:r>
          </a:p>
          <a:p>
            <a:pPr lvl="1"/>
            <a:endParaRPr lang="en-US" sz="2000" dirty="0" smtClean="0"/>
          </a:p>
          <a:p>
            <a:r>
              <a:rPr lang="en-US" sz="2200" dirty="0" smtClean="0"/>
              <a:t>Knowledge comes over time. An algorithm is created, used for a while…</a:t>
            </a:r>
          </a:p>
          <a:p>
            <a:r>
              <a:rPr lang="en-US" sz="2200" dirty="0" smtClean="0"/>
              <a:t>Someone thinks of an alternative, or an improvement to an existing algorithm</a:t>
            </a:r>
          </a:p>
          <a:p>
            <a:pPr lvl="1"/>
            <a:r>
              <a:rPr lang="en-US" sz="2000" dirty="0" smtClean="0"/>
              <a:t>Rinse and repeat for a variety of scenarios/algorithms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195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Repeat the process, starting again with the end of the Sorted array (increment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reset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MinimumIndex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“Add” beginning of Unsorted to end of Sorted</a:t>
            </a:r>
          </a:p>
        </p:txBody>
      </p:sp>
    </p:spTree>
    <p:extLst>
      <p:ext uri="{BB962C8B-B14F-4D97-AF65-F5344CB8AC3E}">
        <p14:creationId xmlns:p14="http://schemas.microsoft.com/office/powerpoint/2010/main" val="246610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 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</a:t>
            </a:r>
            <a:r>
              <a:rPr lang="en-US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5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and 4</a:t>
            </a:r>
          </a:p>
          <a:p>
            <a:pPr lvl="1">
              <a:buClr>
                <a:srgbClr val="4A66AC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5 is greater than 4, no update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190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 smtClean="0"/>
              <a:t>Selection Sort Example (least to greatest)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 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endParaRPr lang="en-US" sz="2600" dirty="0" smtClean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</a:p>
          <a:p>
            <a:pPr>
              <a:buClr>
                <a:srgbClr val="4A66AC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 swap necessary. Only one element left, so sorting is all done!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05525" y="2625626"/>
            <a:ext cx="361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pass through the data is completed, check to see if </a:t>
            </a:r>
            <a:r>
              <a:rPr lang="en-US" dirty="0" err="1" smtClean="0"/>
              <a:t>SortedIndex</a:t>
            </a:r>
            <a:r>
              <a:rPr lang="en-US" dirty="0" smtClean="0"/>
              <a:t> is different than </a:t>
            </a:r>
            <a:r>
              <a:rPr lang="en-US" dirty="0" err="1" smtClean="0"/>
              <a:t>MinimumIndex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6400"/>
            <a:ext cx="8596668" cy="4364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More effective than bubble sort</a:t>
            </a:r>
          </a:p>
          <a:p>
            <a:r>
              <a:rPr lang="en-US" sz="2400" dirty="0" smtClean="0"/>
              <a:t>Mostly more effective than selection sort</a:t>
            </a:r>
          </a:p>
          <a:p>
            <a:r>
              <a:rPr lang="en-US" sz="2400" dirty="0" smtClean="0"/>
              <a:t>Somewhat of a hybrid approach</a:t>
            </a:r>
          </a:p>
          <a:p>
            <a:r>
              <a:rPr lang="en-US" sz="2400" dirty="0" smtClean="0"/>
              <a:t>A bit of bubble sort, as values “bubble” to the proper location</a:t>
            </a:r>
          </a:p>
          <a:p>
            <a:r>
              <a:rPr lang="en-US" sz="2400" dirty="0" smtClean="0"/>
              <a:t>A bit of selection sort, as values are solved one at a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49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 smtClean="0"/>
              <a:t>Insertion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6400"/>
            <a:ext cx="8596668" cy="4364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Conceptually, split data into two parts (sound familiar?):</a:t>
            </a:r>
            <a:endParaRPr lang="en-US" sz="2400" dirty="0"/>
          </a:p>
          <a:p>
            <a:pPr lvl="1"/>
            <a:r>
              <a:rPr lang="en-US" sz="2000" dirty="0"/>
              <a:t>Sorted portion – initially empty (nothing has been sorted yet)</a:t>
            </a:r>
          </a:p>
          <a:p>
            <a:pPr lvl="1"/>
            <a:r>
              <a:rPr lang="en-US" sz="2000" dirty="0"/>
              <a:t>Unsorted portion – the entire array, </a:t>
            </a:r>
            <a:r>
              <a:rPr lang="en-US" sz="2000" dirty="0" smtClean="0"/>
              <a:t>initially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Add first element of unsorted to end sorted</a:t>
            </a:r>
          </a:p>
          <a:p>
            <a:r>
              <a:rPr lang="en-US" sz="2400" dirty="0" smtClean="0"/>
              <a:t>Keep moving this element forward while it is less than the element which precedes it</a:t>
            </a:r>
          </a:p>
          <a:p>
            <a:pPr lvl="1"/>
            <a:r>
              <a:rPr lang="en-US" sz="2200" dirty="0" smtClean="0"/>
              <a:t>OR, until it is at the beginning of the list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21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 smtClean="0"/>
              <a:t>Insertion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2 4 1 5</a:t>
            </a:r>
          </a:p>
          <a:p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Add 2 to the unsorted list (no need to “sort” [0])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 smtClean="0"/>
              <a:t>Insertion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1 5</a:t>
            </a:r>
          </a:p>
          <a:p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4 1 5</a:t>
            </a:r>
          </a:p>
          <a:p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 is less than the element preceding it, so swap</a:t>
            </a:r>
          </a:p>
        </p:txBody>
      </p:sp>
    </p:spTree>
    <p:extLst>
      <p:ext uri="{BB962C8B-B14F-4D97-AF65-F5344CB8AC3E}">
        <p14:creationId xmlns:p14="http://schemas.microsoft.com/office/powerpoint/2010/main" val="413376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 smtClean="0"/>
              <a:t>Insertion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2 3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2 3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1 5</a:t>
            </a:r>
          </a:p>
          <a:p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4 1 5</a:t>
            </a:r>
          </a:p>
          <a:p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Nothing in front of the 2, so we’re done.</a:t>
            </a:r>
          </a:p>
          <a:p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Add the next “unsorted” value to the sorted section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9159" y="3996065"/>
            <a:ext cx="688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[-1]</a:t>
            </a:r>
          </a:p>
        </p:txBody>
      </p:sp>
    </p:spTree>
    <p:extLst>
      <p:ext uri="{BB962C8B-B14F-4D97-AF65-F5344CB8AC3E}">
        <p14:creationId xmlns:p14="http://schemas.microsoft.com/office/powerpoint/2010/main" val="5525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 smtClean="0"/>
              <a:t>Insertion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2 3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3 4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1 5</a:t>
            </a:r>
          </a:p>
          <a:p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 is greater than 3, no swap</a:t>
            </a:r>
          </a:p>
          <a:p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 more swaps? Must be in the right place!</a:t>
            </a:r>
          </a:p>
          <a:p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Add 1 to the sorted array</a:t>
            </a:r>
          </a:p>
        </p:txBody>
      </p:sp>
    </p:spTree>
    <p:extLst>
      <p:ext uri="{BB962C8B-B14F-4D97-AF65-F5344CB8AC3E}">
        <p14:creationId xmlns:p14="http://schemas.microsoft.com/office/powerpoint/2010/main" val="238986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 smtClean="0"/>
              <a:t>Insertion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2 3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3 4 1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is less than 4, swap the two</a:t>
            </a:r>
          </a:p>
        </p:txBody>
      </p:sp>
    </p:spTree>
    <p:extLst>
      <p:ext uri="{BB962C8B-B14F-4D97-AF65-F5344CB8AC3E}">
        <p14:creationId xmlns:p14="http://schemas.microsoft.com/office/powerpoint/2010/main" val="140755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051"/>
            <a:ext cx="8596668" cy="44983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very simple algorithm</a:t>
            </a:r>
          </a:p>
          <a:p>
            <a:r>
              <a:rPr lang="en-US" sz="2400" dirty="0" smtClean="0"/>
              <a:t>Sometimes referred to as a </a:t>
            </a:r>
            <a:r>
              <a:rPr lang="en-US" sz="2400" b="1" dirty="0" smtClean="0">
                <a:solidFill>
                  <a:srgbClr val="EF9011"/>
                </a:solidFill>
              </a:rPr>
              <a:t>naïve</a:t>
            </a:r>
            <a:r>
              <a:rPr lang="en-US" sz="2400" dirty="0" smtClean="0"/>
              <a:t> algorithm – not terribly intelligent</a:t>
            </a:r>
          </a:p>
          <a:p>
            <a:r>
              <a:rPr lang="en-US" sz="2400" dirty="0" smtClean="0"/>
              <a:t>Simulates values “bubbling” to the surface (e.g. the front of the list)</a:t>
            </a:r>
          </a:p>
          <a:p>
            <a:r>
              <a:rPr lang="en-US" sz="2400" dirty="0" smtClean="0"/>
              <a:t>Fine for small data sets, infrequent sorts</a:t>
            </a:r>
          </a:p>
          <a:p>
            <a:r>
              <a:rPr lang="en-US" sz="2400" dirty="0" smtClean="0"/>
              <a:t>Quickly eclipsed by just about every other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517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 smtClean="0"/>
              <a:t>Insertion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2 3 1 4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3 1 4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is less than 3, swap the two</a:t>
            </a:r>
          </a:p>
        </p:txBody>
      </p:sp>
    </p:spTree>
    <p:extLst>
      <p:ext uri="{BB962C8B-B14F-4D97-AF65-F5344CB8AC3E}">
        <p14:creationId xmlns:p14="http://schemas.microsoft.com/office/powerpoint/2010/main" val="353547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 smtClean="0"/>
              <a:t>Insertion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2 1 3 4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1 3 4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is less than 2, swap the two</a:t>
            </a:r>
          </a:p>
        </p:txBody>
      </p:sp>
    </p:spTree>
    <p:extLst>
      <p:ext uri="{BB962C8B-B14F-4D97-AF65-F5344CB8AC3E}">
        <p14:creationId xmlns:p14="http://schemas.microsoft.com/office/powerpoint/2010/main" val="3920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 smtClean="0"/>
              <a:t>Insertion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is at the front of the list, all done</a:t>
            </a:r>
          </a:p>
          <a:p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Add the last unsorted value to sorted, repeat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59" y="3996065"/>
            <a:ext cx="688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[-1]</a:t>
            </a:r>
          </a:p>
        </p:txBody>
      </p:sp>
    </p:spTree>
    <p:extLst>
      <p:ext uri="{BB962C8B-B14F-4D97-AF65-F5344CB8AC3E}">
        <p14:creationId xmlns:p14="http://schemas.microsoft.com/office/powerpoint/2010/main" val="101024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 smtClean="0"/>
              <a:t>Insertion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1 2 3 4 5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 is greater than 4, no swap</a:t>
            </a:r>
          </a:p>
          <a:p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Everything else in front of the 4 is guaranteed to be in order, we’re done</a:t>
            </a:r>
          </a:p>
        </p:txBody>
      </p:sp>
    </p:spTree>
    <p:extLst>
      <p:ext uri="{BB962C8B-B14F-4D97-AF65-F5344CB8AC3E}">
        <p14:creationId xmlns:p14="http://schemas.microsoft.com/office/powerpoint/2010/main" val="119244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 smtClean="0"/>
              <a:t>Sorting Algorithms Compared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9725"/>
            <a:ext cx="8596668" cy="4431637"/>
          </a:xfrm>
        </p:spPr>
        <p:txBody>
          <a:bodyPr/>
          <a:lstStyle/>
          <a:p>
            <a:r>
              <a:rPr lang="en-US" dirty="0" smtClean="0"/>
              <a:t>Visualization of various algorithms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www.youtube.com/watch?v=kPRA0W1kECg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youtu.be/y9Ecb43qw98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Sorting algorithms compared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www.youtube.com/watch?v=ZZuD6iUe3Pc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Quick vs Bubble Sort</a:t>
            </a:r>
            <a:endParaRPr lang="en-US" dirty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www.youtube.com/watch?v=aXXWXz5rF64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dirty="0" smtClean="0"/>
              <a:t>Binary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1625"/>
            <a:ext cx="8596668" cy="4469737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reason we sort, is to make </a:t>
            </a:r>
            <a:r>
              <a:rPr lang="en-US" sz="2800" b="1" dirty="0" smtClean="0">
                <a:solidFill>
                  <a:srgbClr val="EF9011"/>
                </a:solidFill>
              </a:rPr>
              <a:t>FINDING</a:t>
            </a:r>
            <a:r>
              <a:rPr lang="en-US" sz="2800" dirty="0" smtClean="0"/>
              <a:t> faster</a:t>
            </a:r>
          </a:p>
          <a:p>
            <a:r>
              <a:rPr lang="en-US" sz="2800" dirty="0" smtClean="0"/>
              <a:t>Imagine an array of 1,000,000 unsorted elements</a:t>
            </a:r>
          </a:p>
          <a:p>
            <a:r>
              <a:rPr lang="en-US" sz="2800" dirty="0" smtClean="0"/>
              <a:t>Where is the thing you’re searching for?</a:t>
            </a:r>
          </a:p>
          <a:p>
            <a:r>
              <a:rPr lang="en-US" sz="2800" dirty="0" smtClean="0"/>
              <a:t>No way of knowing… have to search one at a time, from the beginning</a:t>
            </a:r>
          </a:p>
          <a:p>
            <a:r>
              <a:rPr lang="en-US" sz="2800" dirty="0" smtClean="0"/>
              <a:t>We call this </a:t>
            </a:r>
            <a:r>
              <a:rPr lang="en-US" sz="2800" b="1" dirty="0" smtClean="0">
                <a:solidFill>
                  <a:srgbClr val="EF9011"/>
                </a:solidFill>
              </a:rPr>
              <a:t>LINEAR</a:t>
            </a:r>
            <a:r>
              <a:rPr lang="en-US" sz="2800" dirty="0" smtClean="0"/>
              <a:t> or </a:t>
            </a:r>
            <a:r>
              <a:rPr lang="en-US" sz="2800" b="1" dirty="0" smtClean="0">
                <a:solidFill>
                  <a:srgbClr val="EF9011"/>
                </a:solidFill>
              </a:rPr>
              <a:t>SEQUENTIAL</a:t>
            </a:r>
            <a:r>
              <a:rPr lang="en-US" sz="2800" dirty="0" smtClean="0"/>
              <a:t> searching</a:t>
            </a:r>
          </a:p>
          <a:p>
            <a:pPr lvl="1"/>
            <a:r>
              <a:rPr lang="en-US" sz="2400" dirty="0" smtClean="0"/>
              <a:t>For small collections, no big deal</a:t>
            </a:r>
          </a:p>
          <a:p>
            <a:pPr lvl="1"/>
            <a:r>
              <a:rPr lang="en-US" sz="2400" dirty="0" smtClean="0"/>
              <a:t>For large collections, or frequent searches, less than ideal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958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dirty="0" smtClean="0"/>
              <a:t>Binary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1625"/>
            <a:ext cx="8596668" cy="44697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Binary searching greatly reduces the time to find something</a:t>
            </a:r>
          </a:p>
          <a:p>
            <a:r>
              <a:rPr lang="en-US" sz="2800" dirty="0" smtClean="0"/>
              <a:t>A </a:t>
            </a:r>
            <a:r>
              <a:rPr lang="en-US" sz="2800" dirty="0" smtClean="0"/>
              <a:t>“</a:t>
            </a:r>
            <a:r>
              <a:rPr lang="en-US" sz="2800" b="1" dirty="0" smtClean="0">
                <a:solidFill>
                  <a:srgbClr val="EF9011"/>
                </a:solidFill>
              </a:rPr>
              <a:t>divide-and-conquer</a:t>
            </a:r>
            <a:r>
              <a:rPr lang="en-US" sz="2800" dirty="0" smtClean="0"/>
              <a:t>” approach</a:t>
            </a:r>
          </a:p>
          <a:p>
            <a:r>
              <a:rPr lang="en-US" sz="2800" dirty="0" smtClean="0"/>
              <a:t>Split the data into two pieces</a:t>
            </a:r>
          </a:p>
          <a:p>
            <a:pPr lvl="1"/>
            <a:r>
              <a:rPr lang="en-US" sz="2400" dirty="0" smtClean="0"/>
              <a:t>The search term must be in one of those two pieces</a:t>
            </a:r>
          </a:p>
          <a:p>
            <a:pPr lvl="1"/>
            <a:r>
              <a:rPr lang="en-US" sz="2400" dirty="0" smtClean="0"/>
              <a:t>Split THAT piece into two pieces, and search…</a:t>
            </a:r>
          </a:p>
          <a:p>
            <a:pPr lvl="1"/>
            <a:r>
              <a:rPr lang="en-US" sz="2400" dirty="0" smtClean="0"/>
              <a:t>Repeat until found (or no more searches possible)</a:t>
            </a:r>
          </a:p>
          <a:p>
            <a:r>
              <a:rPr lang="en-US" sz="2800" dirty="0" smtClean="0"/>
              <a:t>Data MUST be sorted!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13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 smtClean="0"/>
              <a:t>Binary Search Algorithm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6875"/>
            <a:ext cx="8596668" cy="43744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large part of this process is defining the search area</a:t>
            </a:r>
          </a:p>
          <a:p>
            <a:pPr lvl="1"/>
            <a:r>
              <a:rPr lang="en-US" sz="2000" dirty="0" smtClean="0"/>
              <a:t>Initially it will be the </a:t>
            </a:r>
            <a:r>
              <a:rPr lang="en-US" sz="2000" b="1" dirty="0" smtClean="0">
                <a:solidFill>
                  <a:srgbClr val="EF9011"/>
                </a:solidFill>
              </a:rPr>
              <a:t>entire list</a:t>
            </a:r>
          </a:p>
          <a:p>
            <a:pPr lvl="1"/>
            <a:r>
              <a:rPr lang="en-US" sz="2000" dirty="0" smtClean="0"/>
              <a:t>If initial search is unsuccessful, refine/reduce the search area</a:t>
            </a:r>
          </a:p>
          <a:p>
            <a:pPr lvl="1"/>
            <a:endParaRPr lang="en-US" sz="2000" dirty="0"/>
          </a:p>
          <a:p>
            <a:r>
              <a:rPr lang="en-US" sz="2200" dirty="0" smtClean="0"/>
              <a:t>The search area:</a:t>
            </a:r>
          </a:p>
          <a:p>
            <a:pPr lvl="1"/>
            <a:r>
              <a:rPr lang="en-US" sz="2000" dirty="0" smtClean="0"/>
              <a:t>3 index values: minimum, maximum, and middle</a:t>
            </a:r>
          </a:p>
          <a:p>
            <a:pPr lvl="1"/>
            <a:r>
              <a:rPr lang="en-US" sz="2000" dirty="0" smtClean="0"/>
              <a:t>A minimum index (initially zero – the start of the array)</a:t>
            </a:r>
          </a:p>
          <a:p>
            <a:pPr lvl="1"/>
            <a:r>
              <a:rPr lang="en-US" sz="2000" dirty="0" smtClean="0"/>
              <a:t>A maximum index (initially </a:t>
            </a:r>
            <a:r>
              <a:rPr lang="en-US" sz="2000" dirty="0" err="1" smtClean="0"/>
              <a:t>numberOfElements</a:t>
            </a:r>
            <a:r>
              <a:rPr lang="en-US" sz="2000" dirty="0" smtClean="0"/>
              <a:t> – 1)</a:t>
            </a:r>
          </a:p>
          <a:p>
            <a:pPr lvl="1"/>
            <a:r>
              <a:rPr lang="en-US" sz="2000" dirty="0" smtClean="0"/>
              <a:t>A mid index (min + (max – min) / 2)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10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 smtClean="0"/>
              <a:t>Binary Search Algorithm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6875"/>
            <a:ext cx="8596668" cy="43744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long as </a:t>
            </a:r>
            <a:r>
              <a:rPr lang="en-US" sz="2400" dirty="0" err="1" smtClean="0"/>
              <a:t>minIndex</a:t>
            </a:r>
            <a:r>
              <a:rPr lang="en-US" sz="2400" dirty="0" smtClean="0"/>
              <a:t> &lt;= </a:t>
            </a:r>
            <a:r>
              <a:rPr lang="en-US" sz="2400" dirty="0" err="1" smtClean="0"/>
              <a:t>maxIndex</a:t>
            </a:r>
            <a:r>
              <a:rPr lang="en-US" sz="2400" dirty="0" smtClean="0"/>
              <a:t>, repeat this process</a:t>
            </a:r>
          </a:p>
          <a:p>
            <a:endParaRPr lang="en-US" sz="2400" dirty="0"/>
          </a:p>
          <a:p>
            <a:r>
              <a:rPr lang="en-US" sz="2400" dirty="0" smtClean="0"/>
              <a:t>If the middle element is equal to your search term, stop</a:t>
            </a:r>
          </a:p>
          <a:p>
            <a:r>
              <a:rPr lang="en-US" sz="2400" dirty="0" smtClean="0"/>
              <a:t>Else, if the search term is LESS than the middle, start with a new range, from </a:t>
            </a:r>
            <a:r>
              <a:rPr lang="en-US" sz="2400" dirty="0" err="1" smtClean="0"/>
              <a:t>minIndex</a:t>
            </a:r>
            <a:r>
              <a:rPr lang="en-US" sz="2400" dirty="0" smtClean="0"/>
              <a:t> to </a:t>
            </a:r>
            <a:r>
              <a:rPr lang="en-US" sz="2400" dirty="0" err="1" smtClean="0"/>
              <a:t>midIndex</a:t>
            </a:r>
            <a:r>
              <a:rPr lang="en-US" sz="2400" dirty="0" smtClean="0"/>
              <a:t> – 1</a:t>
            </a:r>
          </a:p>
          <a:p>
            <a:pPr lvl="1"/>
            <a:r>
              <a:rPr lang="en-US" sz="2200" dirty="0" smtClean="0"/>
              <a:t>(no need to check middle again)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smtClean="0"/>
              <a:t>Else, if the search term is GREATER than the middle, start with a new range, from </a:t>
            </a:r>
            <a:r>
              <a:rPr lang="en-US" sz="2400" dirty="0" err="1" smtClean="0"/>
              <a:t>midIndx</a:t>
            </a:r>
            <a:r>
              <a:rPr lang="en-US" sz="2400" dirty="0" smtClean="0"/>
              <a:t> + 1 to </a:t>
            </a:r>
            <a:r>
              <a:rPr lang="en-US" sz="2400" dirty="0" err="1" smtClean="0"/>
              <a:t>highIndex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877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 smtClean="0"/>
              <a:t>Binary Search Algorithm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66875"/>
            <a:ext cx="8742891" cy="437448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latin typeface="+mj-lt"/>
              </a:rPr>
              <a:t>Value to search for: </a:t>
            </a:r>
            <a:r>
              <a:rPr lang="en-US" sz="3200" dirty="0" smtClean="0">
                <a:latin typeface="+mj-lt"/>
              </a:rPr>
              <a:t>82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10 19 25 44 51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59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70 82 </a:t>
            </a:r>
            <a:r>
              <a:rPr lang="en-US" sz="3200" dirty="0">
                <a:latin typeface="Consolas" panose="020B0609020204030204" pitchFamily="49" charset="0"/>
              </a:rPr>
              <a:t>85</a:t>
            </a:r>
            <a:r>
              <a:rPr lang="en-US" sz="3200" dirty="0" smtClean="0">
                <a:latin typeface="Consolas" panose="020B0609020204030204" pitchFamily="49" charset="0"/>
              </a:rPr>
              <a:t> 90 92 94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+mj-lt"/>
              </a:rPr>
              <a:t>minIndex</a:t>
            </a:r>
            <a:r>
              <a:rPr lang="en-US" sz="2400" dirty="0" smtClean="0">
                <a:latin typeface="+mj-lt"/>
              </a:rPr>
              <a:t>: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+mj-lt"/>
              </a:rPr>
              <a:t>maxIndex</a:t>
            </a:r>
            <a:r>
              <a:rPr lang="en-US" sz="2400" dirty="0" smtClean="0">
                <a:latin typeface="+mj-lt"/>
              </a:rPr>
              <a:t>: 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+mj-lt"/>
              </a:rPr>
              <a:t>midIndex</a:t>
            </a:r>
            <a:r>
              <a:rPr lang="en-US" sz="2400" dirty="0" smtClean="0">
                <a:latin typeface="+mj-lt"/>
              </a:rPr>
              <a:t>: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</a:rPr>
              <a:t>Value of [</a:t>
            </a:r>
            <a:r>
              <a:rPr lang="en-US" sz="2400" dirty="0" err="1" smtClean="0">
                <a:latin typeface="+mj-lt"/>
              </a:rPr>
              <a:t>midIndex</a:t>
            </a:r>
            <a:r>
              <a:rPr lang="en-US" sz="2400" dirty="0" smtClean="0">
                <a:latin typeface="+mj-lt"/>
              </a:rPr>
              <a:t>]: 59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</a:rPr>
              <a:t>82 &gt; 59, so search the higher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</a:rPr>
              <a:t>Update </a:t>
            </a:r>
            <a:r>
              <a:rPr lang="en-US" sz="2400" dirty="0" err="1" smtClean="0">
                <a:latin typeface="+mj-lt"/>
              </a:rPr>
              <a:t>minIndex</a:t>
            </a:r>
            <a:r>
              <a:rPr lang="en-US" sz="2400" dirty="0" smtClean="0">
                <a:latin typeface="+mj-lt"/>
              </a:rPr>
              <a:t> to 6 (</a:t>
            </a:r>
            <a:r>
              <a:rPr lang="en-US" sz="2400" dirty="0" err="1" smtClean="0">
                <a:latin typeface="+mj-lt"/>
              </a:rPr>
              <a:t>midIndex</a:t>
            </a:r>
            <a:r>
              <a:rPr lang="en-US" sz="2400" dirty="0" smtClean="0">
                <a:latin typeface="+mj-lt"/>
              </a:rPr>
              <a:t> + 1)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</a:rPr>
              <a:t>Update </a:t>
            </a:r>
            <a:r>
              <a:rPr lang="en-US" sz="2400" dirty="0" err="1" smtClean="0">
                <a:latin typeface="+mj-lt"/>
              </a:rPr>
              <a:t>midIndex</a:t>
            </a:r>
            <a:r>
              <a:rPr lang="en-US" sz="2400" dirty="0" smtClean="0">
                <a:latin typeface="+mj-lt"/>
              </a:rPr>
              <a:t> to 8 (</a:t>
            </a:r>
            <a:r>
              <a:rPr lang="en-US" sz="2400" dirty="0" err="1" smtClean="0">
                <a:latin typeface="+mj-lt"/>
              </a:rPr>
              <a:t>minIndex</a:t>
            </a:r>
            <a:r>
              <a:rPr lang="en-US" sz="2400" dirty="0" smtClean="0">
                <a:latin typeface="+mj-lt"/>
              </a:rPr>
              <a:t> + (</a:t>
            </a:r>
            <a:r>
              <a:rPr lang="en-US" sz="2400" dirty="0" err="1" smtClean="0">
                <a:latin typeface="+mj-lt"/>
              </a:rPr>
              <a:t>maxIndex</a:t>
            </a:r>
            <a:r>
              <a:rPr lang="en-US" sz="2400" dirty="0" smtClean="0">
                <a:latin typeface="+mj-lt"/>
              </a:rPr>
              <a:t> – </a:t>
            </a:r>
            <a:r>
              <a:rPr lang="en-US" sz="2400" dirty="0" err="1" smtClean="0">
                <a:latin typeface="+mj-lt"/>
              </a:rPr>
              <a:t>minIndex</a:t>
            </a:r>
            <a:r>
              <a:rPr lang="en-US" sz="2400" dirty="0" smtClean="0">
                <a:latin typeface="+mj-lt"/>
              </a:rPr>
              <a:t>) / 2)</a:t>
            </a:r>
          </a:p>
        </p:txBody>
      </p:sp>
      <p:sp>
        <p:nvSpPr>
          <p:cNvPr id="6" name="Up Arrow 5"/>
          <p:cNvSpPr/>
          <p:nvPr/>
        </p:nvSpPr>
        <p:spPr>
          <a:xfrm rot="21055800">
            <a:off x="5198635" y="3133726"/>
            <a:ext cx="276225" cy="2495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6246385" y="3127555"/>
            <a:ext cx="276225" cy="29138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051"/>
            <a:ext cx="8596668" cy="30985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1. Compare each PAIR OF ADJACENT elements, starting from the beginning of the list</a:t>
            </a:r>
          </a:p>
          <a:p>
            <a:pPr lvl="1"/>
            <a:r>
              <a:rPr lang="en-US" sz="2200" dirty="0" smtClean="0"/>
              <a:t>If they are in reverse order (however you want them to be), </a:t>
            </a:r>
            <a:r>
              <a:rPr lang="en-US" sz="2200" b="1" dirty="0" smtClean="0">
                <a:solidFill>
                  <a:srgbClr val="EF9011"/>
                </a:solidFill>
              </a:rPr>
              <a:t>swap</a:t>
            </a:r>
            <a:r>
              <a:rPr lang="en-US" sz="2200" dirty="0" smtClean="0"/>
              <a:t> them</a:t>
            </a:r>
            <a:endParaRPr lang="en-US" sz="2400" dirty="0"/>
          </a:p>
          <a:p>
            <a:r>
              <a:rPr lang="en-US" sz="2400" dirty="0" smtClean="0"/>
              <a:t>2. If at least one change was made to the list (at least one pair of values swapped), then repeat step one</a:t>
            </a:r>
          </a:p>
          <a:p>
            <a:pPr lvl="1"/>
            <a:r>
              <a:rPr lang="en-US" sz="2200" dirty="0" smtClean="0"/>
              <a:t>Else, the list is sorted, you’re all done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66643" y="4823864"/>
            <a:ext cx="4313569" cy="1877437"/>
            <a:chOff x="1366643" y="4823864"/>
            <a:chExt cx="4313569" cy="1877437"/>
          </a:xfrm>
        </p:grpSpPr>
        <p:sp>
          <p:nvSpPr>
            <p:cNvPr id="4" name="TextBox 3"/>
            <p:cNvSpPr txBox="1"/>
            <p:nvPr/>
          </p:nvSpPr>
          <p:spPr>
            <a:xfrm>
              <a:off x="1441173" y="5193196"/>
              <a:ext cx="4239039" cy="15081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a = 3, b = 10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temp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= a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; 	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store a</a:t>
              </a:r>
              <a:endParaRPr lang="en-US" sz="2000" dirty="0">
                <a:solidFill>
                  <a:srgbClr val="008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a = b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; 			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overwrite a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b = 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temp; 		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overwrite b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66643" y="4823864"/>
              <a:ext cx="2590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Swapping two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527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 smtClean="0"/>
              <a:t>Binary Search Algorithm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66875"/>
            <a:ext cx="8742891" cy="437448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latin typeface="+mj-lt"/>
              </a:rPr>
              <a:t>Value to search for: </a:t>
            </a:r>
            <a:r>
              <a:rPr lang="en-US" sz="3200" dirty="0" smtClean="0">
                <a:latin typeface="+mj-lt"/>
              </a:rPr>
              <a:t>82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10 19 25 44 51 </a:t>
            </a:r>
            <a:r>
              <a:rPr lang="en-US" sz="3200" dirty="0">
                <a:latin typeface="Consolas" panose="020B0609020204030204" pitchFamily="49" charset="0"/>
              </a:rPr>
              <a:t>59</a:t>
            </a:r>
            <a:r>
              <a:rPr lang="en-US" sz="3200" dirty="0" smtClean="0">
                <a:latin typeface="Consolas" panose="020B0609020204030204" pitchFamily="49" charset="0"/>
              </a:rPr>
              <a:t> 70 82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sz="3200" dirty="0" smtClean="0">
                <a:latin typeface="Consolas" panose="020B0609020204030204" pitchFamily="49" charset="0"/>
              </a:rPr>
              <a:t> 90 92 94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+mj-lt"/>
              </a:rPr>
              <a:t>minIndex</a:t>
            </a:r>
            <a:r>
              <a:rPr lang="en-US" sz="2400" dirty="0" smtClean="0">
                <a:latin typeface="+mj-lt"/>
              </a:rPr>
              <a:t>: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+mj-lt"/>
              </a:rPr>
              <a:t>maxIndex</a:t>
            </a:r>
            <a:r>
              <a:rPr lang="en-US" sz="2400" dirty="0" smtClean="0">
                <a:latin typeface="+mj-lt"/>
              </a:rPr>
              <a:t>: 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+mj-lt"/>
              </a:rPr>
              <a:t>midIndex</a:t>
            </a:r>
            <a:r>
              <a:rPr lang="en-US" sz="2400" dirty="0" smtClean="0">
                <a:latin typeface="+mj-lt"/>
              </a:rPr>
              <a:t>: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</a:rPr>
              <a:t>Value of [</a:t>
            </a:r>
            <a:r>
              <a:rPr lang="en-US" sz="2400" dirty="0" err="1" smtClean="0">
                <a:latin typeface="+mj-lt"/>
              </a:rPr>
              <a:t>midIndex</a:t>
            </a:r>
            <a:r>
              <a:rPr lang="en-US" sz="2400" dirty="0" smtClean="0">
                <a:latin typeface="+mj-lt"/>
              </a:rPr>
              <a:t>]: 85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</a:rPr>
              <a:t>82 &lt; 85, so search the lower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</a:rPr>
              <a:t>Update </a:t>
            </a:r>
            <a:r>
              <a:rPr lang="en-US" sz="2400" dirty="0" err="1" smtClean="0">
                <a:latin typeface="+mj-lt"/>
              </a:rPr>
              <a:t>maxIndex</a:t>
            </a:r>
            <a:r>
              <a:rPr lang="en-US" sz="2400" dirty="0" smtClean="0">
                <a:latin typeface="+mj-lt"/>
              </a:rPr>
              <a:t> to 7 (</a:t>
            </a:r>
            <a:r>
              <a:rPr lang="en-US" sz="2400" dirty="0" err="1" smtClean="0">
                <a:latin typeface="+mj-lt"/>
              </a:rPr>
              <a:t>midIndex</a:t>
            </a:r>
            <a:r>
              <a:rPr lang="en-US" sz="2400" dirty="0" smtClean="0">
                <a:latin typeface="+mj-lt"/>
              </a:rPr>
              <a:t> - 1)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</a:rPr>
              <a:t>Update </a:t>
            </a:r>
            <a:r>
              <a:rPr lang="en-US" sz="2400" dirty="0" err="1" smtClean="0">
                <a:latin typeface="+mj-lt"/>
              </a:rPr>
              <a:t>midIndex</a:t>
            </a:r>
            <a:r>
              <a:rPr lang="en-US" sz="2400" dirty="0" smtClean="0">
                <a:latin typeface="+mj-lt"/>
              </a:rPr>
              <a:t> to 6 (</a:t>
            </a:r>
            <a:r>
              <a:rPr lang="en-US" sz="2400" dirty="0" err="1" smtClean="0">
                <a:latin typeface="+mj-lt"/>
              </a:rPr>
              <a:t>minIndex</a:t>
            </a:r>
            <a:r>
              <a:rPr lang="en-US" sz="2400" dirty="0" smtClean="0">
                <a:latin typeface="+mj-lt"/>
              </a:rPr>
              <a:t> + (</a:t>
            </a:r>
            <a:r>
              <a:rPr lang="en-US" sz="2400" dirty="0" err="1" smtClean="0">
                <a:latin typeface="+mj-lt"/>
              </a:rPr>
              <a:t>maxIndex</a:t>
            </a:r>
            <a:r>
              <a:rPr lang="en-US" sz="2400" dirty="0" smtClean="0">
                <a:latin typeface="+mj-lt"/>
              </a:rPr>
              <a:t> – </a:t>
            </a:r>
            <a:r>
              <a:rPr lang="en-US" sz="2400" dirty="0" err="1" smtClean="0">
                <a:latin typeface="+mj-lt"/>
              </a:rPr>
              <a:t>minIndex</a:t>
            </a:r>
            <a:r>
              <a:rPr lang="en-US" sz="2400" dirty="0" smtClean="0">
                <a:latin typeface="+mj-lt"/>
              </a:rPr>
              <a:t>) / 2)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6" name="Up Arrow 5"/>
          <p:cNvSpPr/>
          <p:nvPr/>
        </p:nvSpPr>
        <p:spPr>
          <a:xfrm rot="419436">
            <a:off x="5427235" y="3133726"/>
            <a:ext cx="276225" cy="2495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20786117">
            <a:off x="6113035" y="3117946"/>
            <a:ext cx="276225" cy="29138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3781336"/>
            <a:ext cx="2733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enough times, and the middle index will be equal to min or max – that’s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1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 smtClean="0"/>
              <a:t>Binary Search Algorithm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66875"/>
            <a:ext cx="8742891" cy="437448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latin typeface="+mj-lt"/>
              </a:rPr>
              <a:t>Value to search for: </a:t>
            </a:r>
            <a:r>
              <a:rPr lang="en-US" sz="3200" dirty="0" smtClean="0">
                <a:latin typeface="+mj-lt"/>
              </a:rPr>
              <a:t>82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10 19 25 44 51 </a:t>
            </a:r>
            <a:r>
              <a:rPr lang="en-US" sz="3200" dirty="0">
                <a:latin typeface="Consolas" panose="020B0609020204030204" pitchFamily="49" charset="0"/>
              </a:rPr>
              <a:t>59</a:t>
            </a:r>
            <a:r>
              <a:rPr lang="en-US" sz="3200" dirty="0" smtClean="0">
                <a:latin typeface="Consolas" panose="020B0609020204030204" pitchFamily="49" charset="0"/>
              </a:rPr>
              <a:t> 70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82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85</a:t>
            </a:r>
            <a:r>
              <a:rPr lang="en-US" sz="3200" dirty="0" smtClean="0">
                <a:latin typeface="Consolas" panose="020B0609020204030204" pitchFamily="49" charset="0"/>
              </a:rPr>
              <a:t> 90 92 94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+mj-lt"/>
              </a:rPr>
              <a:t>minIndex</a:t>
            </a:r>
            <a:r>
              <a:rPr lang="en-US" sz="2400" dirty="0" smtClean="0">
                <a:latin typeface="+mj-lt"/>
              </a:rPr>
              <a:t>: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+mj-lt"/>
              </a:rPr>
              <a:t>maxIndex</a:t>
            </a:r>
            <a:r>
              <a:rPr lang="en-US" sz="2400" dirty="0" smtClean="0">
                <a:latin typeface="+mj-lt"/>
              </a:rPr>
              <a:t>: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+mj-lt"/>
              </a:rPr>
              <a:t>midIndex</a:t>
            </a:r>
            <a:r>
              <a:rPr lang="en-US" sz="2400" dirty="0" smtClean="0">
                <a:latin typeface="+mj-lt"/>
              </a:rPr>
              <a:t>: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</a:rPr>
              <a:t>Value of [</a:t>
            </a:r>
            <a:r>
              <a:rPr lang="en-US" sz="2400" dirty="0" err="1" smtClean="0">
                <a:latin typeface="+mj-lt"/>
              </a:rPr>
              <a:t>midIndex</a:t>
            </a:r>
            <a:r>
              <a:rPr lang="en-US" sz="2400" dirty="0" smtClean="0">
                <a:latin typeface="+mj-lt"/>
              </a:rPr>
              <a:t>]: 82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</a:rPr>
              <a:t>82 == 82, found it!</a:t>
            </a:r>
          </a:p>
        </p:txBody>
      </p:sp>
    </p:spTree>
    <p:extLst>
      <p:ext uri="{BB962C8B-B14F-4D97-AF65-F5344CB8AC3E}">
        <p14:creationId xmlns:p14="http://schemas.microsoft.com/office/powerpoint/2010/main" val="120292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 smtClean="0"/>
              <a:t>Binary Search Algorithm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945621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9211197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7334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 Index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42910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 Index</a:t>
            </a:r>
            <a:endParaRPr lang="en-US" dirty="0"/>
          </a:p>
        </p:txBody>
      </p:sp>
      <p:sp>
        <p:nvSpPr>
          <p:cNvPr id="27" name="Up Arrow 26"/>
          <p:cNvSpPr/>
          <p:nvPr/>
        </p:nvSpPr>
        <p:spPr>
          <a:xfrm>
            <a:off x="4702701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34414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Index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1975" y="1495425"/>
            <a:ext cx="687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 elements to search (could be thousands, or millions)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4277" y="1983343"/>
            <a:ext cx="43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want to find </a:t>
            </a:r>
            <a:r>
              <a:rPr lang="en-US" b="1" dirty="0" err="1" smtClean="0">
                <a:solidFill>
                  <a:srgbClr val="F5273B"/>
                </a:solidFill>
              </a:rPr>
              <a:t>searchTerm</a:t>
            </a:r>
            <a:endParaRPr lang="en-US" b="1" dirty="0">
              <a:solidFill>
                <a:srgbClr val="F527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 smtClean="0"/>
              <a:t>Binary Search Algorithm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945621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9211197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7334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 Index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42910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 Index</a:t>
            </a:r>
            <a:endParaRPr lang="en-US" dirty="0"/>
          </a:p>
        </p:txBody>
      </p:sp>
      <p:sp>
        <p:nvSpPr>
          <p:cNvPr id="27" name="Up Arrow 26"/>
          <p:cNvSpPr/>
          <p:nvPr/>
        </p:nvSpPr>
        <p:spPr>
          <a:xfrm>
            <a:off x="4702701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34414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Index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1975" y="1495425"/>
            <a:ext cx="8020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</a:t>
            </a:r>
            <a:r>
              <a:rPr lang="en-US" b="1" dirty="0" err="1">
                <a:solidFill>
                  <a:srgbClr val="F5273B"/>
                </a:solidFill>
              </a:rPr>
              <a:t>searchTerm</a:t>
            </a:r>
            <a:r>
              <a:rPr lang="en-US" dirty="0" smtClean="0"/>
              <a:t> equal to data[</a:t>
            </a:r>
            <a:r>
              <a:rPr lang="en-US" dirty="0" err="1" smtClean="0"/>
              <a:t>MidIndex</a:t>
            </a:r>
            <a:r>
              <a:rPr lang="en-US" dirty="0" smtClean="0"/>
              <a:t>]?</a:t>
            </a:r>
          </a:p>
          <a:p>
            <a:r>
              <a:rPr lang="en-US" dirty="0" smtClean="0"/>
              <a:t>If so, you’re done!</a:t>
            </a:r>
          </a:p>
          <a:p>
            <a:r>
              <a:rPr lang="en-US" dirty="0" smtClean="0"/>
              <a:t>If not, was </a:t>
            </a:r>
            <a:r>
              <a:rPr lang="en-US" b="1" dirty="0" err="1">
                <a:solidFill>
                  <a:srgbClr val="F5273B"/>
                </a:solidFill>
              </a:rPr>
              <a:t>searchTerm</a:t>
            </a:r>
            <a:r>
              <a:rPr lang="en-US" dirty="0" smtClean="0"/>
              <a:t> greater than or less than data[</a:t>
            </a:r>
            <a:r>
              <a:rPr lang="en-US" dirty="0" err="1" smtClean="0"/>
              <a:t>MidIndex</a:t>
            </a:r>
            <a:r>
              <a:rPr lang="en-US" dirty="0" smtClean="0"/>
              <a:t>]?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73408" y="3848100"/>
            <a:ext cx="3505200" cy="2284631"/>
            <a:chOff x="3173408" y="3848100"/>
            <a:chExt cx="3505200" cy="2284631"/>
          </a:xfrm>
        </p:grpSpPr>
        <p:sp>
          <p:nvSpPr>
            <p:cNvPr id="3" name="TextBox 2"/>
            <p:cNvSpPr txBox="1"/>
            <p:nvPr/>
          </p:nvSpPr>
          <p:spPr>
            <a:xfrm>
              <a:off x="3343272" y="5486400"/>
              <a:ext cx="2933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Where does </a:t>
              </a:r>
              <a:r>
                <a:rPr lang="en-US" b="1" dirty="0" err="1">
                  <a:solidFill>
                    <a:srgbClr val="F5273B"/>
                  </a:solidFill>
                </a:rPr>
                <a:t>searchTerm</a:t>
              </a:r>
              <a:r>
                <a:rPr lang="en-US" dirty="0" smtClean="0"/>
                <a:t> fall in the list? Which half?</a:t>
              </a:r>
              <a:endParaRPr lang="en-US" dirty="0"/>
            </a:p>
          </p:txBody>
        </p:sp>
        <p:sp>
          <p:nvSpPr>
            <p:cNvPr id="6" name="Left Arrow 5"/>
            <p:cNvSpPr/>
            <p:nvPr/>
          </p:nvSpPr>
          <p:spPr>
            <a:xfrm rot="4144894">
              <a:off x="2544758" y="4476750"/>
              <a:ext cx="15240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Arrow 30"/>
            <p:cNvSpPr/>
            <p:nvPr/>
          </p:nvSpPr>
          <p:spPr>
            <a:xfrm rot="6911879">
              <a:off x="5783258" y="4476750"/>
              <a:ext cx="15240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89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 smtClean="0"/>
              <a:t>Binary Search Algorithm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945621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9211197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7334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 Index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42910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 Index</a:t>
            </a:r>
            <a:endParaRPr lang="en-US" dirty="0"/>
          </a:p>
        </p:txBody>
      </p:sp>
      <p:sp>
        <p:nvSpPr>
          <p:cNvPr id="27" name="Up Arrow 26"/>
          <p:cNvSpPr/>
          <p:nvPr/>
        </p:nvSpPr>
        <p:spPr>
          <a:xfrm>
            <a:off x="4702701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34414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Index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19444" y="3848100"/>
            <a:ext cx="3459164" cy="2284631"/>
            <a:chOff x="3219444" y="3848100"/>
            <a:chExt cx="3459164" cy="2284631"/>
          </a:xfrm>
        </p:grpSpPr>
        <p:sp>
          <p:nvSpPr>
            <p:cNvPr id="3" name="TextBox 2"/>
            <p:cNvSpPr txBox="1"/>
            <p:nvPr/>
          </p:nvSpPr>
          <p:spPr>
            <a:xfrm>
              <a:off x="3219444" y="5486400"/>
              <a:ext cx="3181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If </a:t>
              </a:r>
              <a:r>
                <a:rPr lang="en-US" b="1" dirty="0" err="1" smtClean="0">
                  <a:solidFill>
                    <a:srgbClr val="F5273B"/>
                  </a:solidFill>
                </a:rPr>
                <a:t>searchTerm</a:t>
              </a:r>
              <a:r>
                <a:rPr lang="en-US" dirty="0" smtClean="0"/>
                <a:t> was greater than the midpoint…</a:t>
              </a:r>
              <a:endParaRPr lang="en-US" dirty="0"/>
            </a:p>
          </p:txBody>
        </p:sp>
        <p:sp>
          <p:nvSpPr>
            <p:cNvPr id="31" name="Left Arrow 30"/>
            <p:cNvSpPr/>
            <p:nvPr/>
          </p:nvSpPr>
          <p:spPr>
            <a:xfrm rot="6911879">
              <a:off x="5783258" y="4476750"/>
              <a:ext cx="15240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7334" y="2743200"/>
            <a:ext cx="4508496" cy="457200"/>
            <a:chOff x="829734" y="2895600"/>
            <a:chExt cx="4508496" cy="457200"/>
          </a:xfrm>
        </p:grpSpPr>
        <p:sp>
          <p:nvSpPr>
            <p:cNvPr id="30" name="Rectangle 29"/>
            <p:cNvSpPr/>
            <p:nvPr/>
          </p:nvSpPr>
          <p:spPr>
            <a:xfrm>
              <a:off x="82973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81150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32566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45621" y="1647825"/>
            <a:ext cx="325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Ignore the half of the list where the data COULDN’T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 smtClean="0"/>
              <a:t>Binary Search Algorithm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85830" y="3457575"/>
            <a:ext cx="751416" cy="1608356"/>
            <a:chOff x="677334" y="3457575"/>
            <a:chExt cx="751416" cy="1608356"/>
          </a:xfrm>
        </p:grpSpPr>
        <p:sp>
          <p:nvSpPr>
            <p:cNvPr id="23" name="Up Arrow 22"/>
            <p:cNvSpPr/>
            <p:nvPr/>
          </p:nvSpPr>
          <p:spPr>
            <a:xfrm>
              <a:off x="94562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7334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Min Index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42910" y="3457575"/>
            <a:ext cx="751416" cy="1608356"/>
            <a:chOff x="8942910" y="3457575"/>
            <a:chExt cx="751416" cy="1608356"/>
          </a:xfrm>
        </p:grpSpPr>
        <p:sp>
          <p:nvSpPr>
            <p:cNvPr id="24" name="Up Arrow 23"/>
            <p:cNvSpPr/>
            <p:nvPr/>
          </p:nvSpPr>
          <p:spPr>
            <a:xfrm>
              <a:off x="9211197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42910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Max Index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88662" y="3457575"/>
            <a:ext cx="751416" cy="1608356"/>
            <a:chOff x="4434414" y="3457575"/>
            <a:chExt cx="751416" cy="1608356"/>
          </a:xfrm>
        </p:grpSpPr>
        <p:sp>
          <p:nvSpPr>
            <p:cNvPr id="27" name="Up Arrow 26"/>
            <p:cNvSpPr/>
            <p:nvPr/>
          </p:nvSpPr>
          <p:spPr>
            <a:xfrm>
              <a:off x="470270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34414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Mid Index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7334" y="2743200"/>
            <a:ext cx="4508496" cy="457200"/>
            <a:chOff x="829734" y="2895600"/>
            <a:chExt cx="4508496" cy="457200"/>
          </a:xfrm>
        </p:grpSpPr>
        <p:sp>
          <p:nvSpPr>
            <p:cNvPr id="30" name="Rectangle 29"/>
            <p:cNvSpPr/>
            <p:nvPr/>
          </p:nvSpPr>
          <p:spPr>
            <a:xfrm>
              <a:off x="82973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81150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32566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806017" y="1706344"/>
            <a:ext cx="276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 Min/Mid indices, this is our new data set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5937246" y="4375287"/>
            <a:ext cx="3181356" cy="2371509"/>
            <a:chOff x="3929323" y="3937137"/>
            <a:chExt cx="3181356" cy="2371509"/>
          </a:xfrm>
        </p:grpSpPr>
        <p:sp>
          <p:nvSpPr>
            <p:cNvPr id="38" name="TextBox 37"/>
            <p:cNvSpPr txBox="1"/>
            <p:nvPr/>
          </p:nvSpPr>
          <p:spPr>
            <a:xfrm>
              <a:off x="3929323" y="5385316"/>
              <a:ext cx="31813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Is </a:t>
              </a:r>
              <a:r>
                <a:rPr lang="en-US" b="1" dirty="0" err="1">
                  <a:solidFill>
                    <a:srgbClr val="F5273B"/>
                  </a:solidFill>
                </a:rPr>
                <a:t>searchTerm</a:t>
              </a:r>
              <a:r>
                <a:rPr lang="en-US" dirty="0" smtClean="0"/>
                <a:t> equal to, greater than, or less than the new markers?</a:t>
              </a:r>
              <a:endParaRPr lang="en-US" dirty="0"/>
            </a:p>
          </p:txBody>
        </p:sp>
        <p:sp>
          <p:nvSpPr>
            <p:cNvPr id="39" name="Left Arrow 38"/>
            <p:cNvSpPr/>
            <p:nvPr/>
          </p:nvSpPr>
          <p:spPr>
            <a:xfrm rot="6677247">
              <a:off x="5503806" y="4565787"/>
              <a:ext cx="15240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Arrow 39"/>
            <p:cNvSpPr/>
            <p:nvPr/>
          </p:nvSpPr>
          <p:spPr>
            <a:xfrm rot="4061773">
              <a:off x="3836505" y="4565788"/>
              <a:ext cx="15240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91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 smtClean="0"/>
              <a:t>Binary Search Algorithm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85830" y="3457575"/>
            <a:ext cx="751416" cy="1608356"/>
            <a:chOff x="677334" y="3457575"/>
            <a:chExt cx="751416" cy="1608356"/>
          </a:xfrm>
        </p:grpSpPr>
        <p:sp>
          <p:nvSpPr>
            <p:cNvPr id="23" name="Up Arrow 22"/>
            <p:cNvSpPr/>
            <p:nvPr/>
          </p:nvSpPr>
          <p:spPr>
            <a:xfrm>
              <a:off x="94562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7334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Min Index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42910" y="3457575"/>
            <a:ext cx="751416" cy="1608356"/>
            <a:chOff x="8942910" y="3457575"/>
            <a:chExt cx="751416" cy="1608356"/>
          </a:xfrm>
        </p:grpSpPr>
        <p:sp>
          <p:nvSpPr>
            <p:cNvPr id="24" name="Up Arrow 23"/>
            <p:cNvSpPr/>
            <p:nvPr/>
          </p:nvSpPr>
          <p:spPr>
            <a:xfrm>
              <a:off x="9211197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42910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Max Index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88662" y="3457575"/>
            <a:ext cx="751416" cy="1608356"/>
            <a:chOff x="4434414" y="3457575"/>
            <a:chExt cx="751416" cy="1608356"/>
          </a:xfrm>
        </p:grpSpPr>
        <p:sp>
          <p:nvSpPr>
            <p:cNvPr id="27" name="Up Arrow 26"/>
            <p:cNvSpPr/>
            <p:nvPr/>
          </p:nvSpPr>
          <p:spPr>
            <a:xfrm>
              <a:off x="470270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34414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Mid Index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7334" y="2743200"/>
            <a:ext cx="4508496" cy="457200"/>
            <a:chOff x="829734" y="2895600"/>
            <a:chExt cx="4508496" cy="457200"/>
          </a:xfrm>
        </p:grpSpPr>
        <p:sp>
          <p:nvSpPr>
            <p:cNvPr id="30" name="Rectangle 29"/>
            <p:cNvSpPr/>
            <p:nvPr/>
          </p:nvSpPr>
          <p:spPr>
            <a:xfrm>
              <a:off x="82973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81150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32566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937246" y="4552950"/>
            <a:ext cx="3181356" cy="1817510"/>
            <a:chOff x="3929323" y="3937138"/>
            <a:chExt cx="3181356" cy="1817510"/>
          </a:xfrm>
        </p:grpSpPr>
        <p:sp>
          <p:nvSpPr>
            <p:cNvPr id="38" name="TextBox 37"/>
            <p:cNvSpPr txBox="1"/>
            <p:nvPr/>
          </p:nvSpPr>
          <p:spPr>
            <a:xfrm>
              <a:off x="3929323" y="5385316"/>
              <a:ext cx="318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If </a:t>
              </a:r>
              <a:r>
                <a:rPr lang="en-US" b="1" dirty="0" err="1">
                  <a:solidFill>
                    <a:srgbClr val="F5273B"/>
                  </a:solidFill>
                </a:rPr>
                <a:t>searchTerm</a:t>
              </a:r>
              <a:r>
                <a:rPr lang="en-US" dirty="0" smtClean="0"/>
                <a:t> is less than…</a:t>
              </a:r>
              <a:endParaRPr lang="en-US" dirty="0"/>
            </a:p>
          </p:txBody>
        </p:sp>
        <p:sp>
          <p:nvSpPr>
            <p:cNvPr id="40" name="Left Arrow 39"/>
            <p:cNvSpPr/>
            <p:nvPr/>
          </p:nvSpPr>
          <p:spPr>
            <a:xfrm rot="4061773">
              <a:off x="3836505" y="4565788"/>
              <a:ext cx="15240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 smtClean="0"/>
              <a:t>Binary Search Algorithm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85830" y="3457575"/>
            <a:ext cx="751416" cy="1608356"/>
            <a:chOff x="677334" y="3457575"/>
            <a:chExt cx="751416" cy="1608356"/>
          </a:xfrm>
        </p:grpSpPr>
        <p:sp>
          <p:nvSpPr>
            <p:cNvPr id="23" name="Up Arrow 22"/>
            <p:cNvSpPr/>
            <p:nvPr/>
          </p:nvSpPr>
          <p:spPr>
            <a:xfrm>
              <a:off x="94562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7334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Min Index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88662" y="3457575"/>
            <a:ext cx="751416" cy="1608356"/>
            <a:chOff x="8942910" y="3457575"/>
            <a:chExt cx="751416" cy="1608356"/>
          </a:xfrm>
        </p:grpSpPr>
        <p:sp>
          <p:nvSpPr>
            <p:cNvPr id="24" name="Up Arrow 23"/>
            <p:cNvSpPr/>
            <p:nvPr/>
          </p:nvSpPr>
          <p:spPr>
            <a:xfrm>
              <a:off x="9211197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42910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Max Index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37246" y="3457575"/>
            <a:ext cx="751416" cy="1608356"/>
            <a:chOff x="4434414" y="3457575"/>
            <a:chExt cx="751416" cy="1608356"/>
          </a:xfrm>
        </p:grpSpPr>
        <p:sp>
          <p:nvSpPr>
            <p:cNvPr id="27" name="Up Arrow 26"/>
            <p:cNvSpPr/>
            <p:nvPr/>
          </p:nvSpPr>
          <p:spPr>
            <a:xfrm>
              <a:off x="470270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34414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Mid Index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7334" y="2743200"/>
            <a:ext cx="4508496" cy="457200"/>
            <a:chOff x="829734" y="2895600"/>
            <a:chExt cx="4508496" cy="457200"/>
          </a:xfrm>
        </p:grpSpPr>
        <p:sp>
          <p:nvSpPr>
            <p:cNvPr id="30" name="Rectangle 29"/>
            <p:cNvSpPr/>
            <p:nvPr/>
          </p:nvSpPr>
          <p:spPr>
            <a:xfrm>
              <a:off x="82973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81150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32566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40078" y="2743200"/>
            <a:ext cx="2254248" cy="457200"/>
            <a:chOff x="3083982" y="2895600"/>
            <a:chExt cx="2254248" cy="457200"/>
          </a:xfrm>
        </p:grpSpPr>
        <p:sp>
          <p:nvSpPr>
            <p:cNvPr id="41" name="Rectangle 40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24349" y="5543550"/>
            <a:ext cx="477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Split, check again… split, check again… until eventually you reach the goal (or discover the item isn’t there)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3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 smtClean="0"/>
              <a:t>Binary Search Algorithm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702808" y="3457575"/>
            <a:ext cx="1126074" cy="1608356"/>
            <a:chOff x="490005" y="3457575"/>
            <a:chExt cx="1126074" cy="1608356"/>
          </a:xfrm>
        </p:grpSpPr>
        <p:sp>
          <p:nvSpPr>
            <p:cNvPr id="23" name="Up Arrow 22"/>
            <p:cNvSpPr/>
            <p:nvPr/>
          </p:nvSpPr>
          <p:spPr>
            <a:xfrm>
              <a:off x="94562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0005" y="4419600"/>
              <a:ext cx="1126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Min/Mid Index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88662" y="3457575"/>
            <a:ext cx="751416" cy="1608356"/>
            <a:chOff x="8942910" y="3457575"/>
            <a:chExt cx="751416" cy="1608356"/>
          </a:xfrm>
        </p:grpSpPr>
        <p:sp>
          <p:nvSpPr>
            <p:cNvPr id="24" name="Up Arrow 23"/>
            <p:cNvSpPr/>
            <p:nvPr/>
          </p:nvSpPr>
          <p:spPr>
            <a:xfrm>
              <a:off x="9211197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42910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Max Index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7334" y="2743200"/>
            <a:ext cx="4508496" cy="457200"/>
            <a:chOff x="829734" y="2895600"/>
            <a:chExt cx="4508496" cy="457200"/>
          </a:xfrm>
        </p:grpSpPr>
        <p:sp>
          <p:nvSpPr>
            <p:cNvPr id="30" name="Rectangle 29"/>
            <p:cNvSpPr/>
            <p:nvPr/>
          </p:nvSpPr>
          <p:spPr>
            <a:xfrm>
              <a:off x="82973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81150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32566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40078" y="2743200"/>
            <a:ext cx="2254248" cy="457200"/>
            <a:chOff x="3083982" y="2895600"/>
            <a:chExt cx="2254248" cy="457200"/>
          </a:xfrm>
        </p:grpSpPr>
        <p:sp>
          <p:nvSpPr>
            <p:cNvPr id="41" name="Rectangle 40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 smtClean="0"/>
              <a:t>Binary Search Algorithm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289665" y="3457575"/>
            <a:ext cx="1549410" cy="1608356"/>
            <a:chOff x="8543913" y="3457575"/>
            <a:chExt cx="1549410" cy="1608356"/>
          </a:xfrm>
        </p:grpSpPr>
        <p:sp>
          <p:nvSpPr>
            <p:cNvPr id="24" name="Up Arrow 23"/>
            <p:cNvSpPr/>
            <p:nvPr/>
          </p:nvSpPr>
          <p:spPr>
            <a:xfrm>
              <a:off x="9211197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43913" y="4419600"/>
              <a:ext cx="1549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Min/Mid/Max Index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7334" y="2743200"/>
            <a:ext cx="4508496" cy="457200"/>
            <a:chOff x="829734" y="2895600"/>
            <a:chExt cx="4508496" cy="457200"/>
          </a:xfrm>
        </p:grpSpPr>
        <p:sp>
          <p:nvSpPr>
            <p:cNvPr id="30" name="Rectangle 29"/>
            <p:cNvSpPr/>
            <p:nvPr/>
          </p:nvSpPr>
          <p:spPr>
            <a:xfrm>
              <a:off x="82973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81150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32566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40078" y="2743200"/>
            <a:ext cx="2254248" cy="457200"/>
            <a:chOff x="3083982" y="2895600"/>
            <a:chExt cx="2254248" cy="457200"/>
          </a:xfrm>
        </p:grpSpPr>
        <p:sp>
          <p:nvSpPr>
            <p:cNvPr id="41" name="Rectangle 40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0100" y="3773269"/>
            <a:ext cx="5137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time you “divide and conquer”, you reduce the possible search area by HALF.</a:t>
            </a:r>
          </a:p>
          <a:p>
            <a:endParaRPr lang="en-US" dirty="0"/>
          </a:p>
          <a:p>
            <a:r>
              <a:rPr lang="en-US" dirty="0" smtClean="0"/>
              <a:t>For large quantities of data… this is very efficient.</a:t>
            </a:r>
          </a:p>
          <a:p>
            <a:endParaRPr lang="en-US" dirty="0"/>
          </a:p>
          <a:p>
            <a:r>
              <a:rPr lang="en-US" dirty="0" smtClean="0"/>
              <a:t>Need to search 1 million entries? After one search, you’ve eliminated 500,000 possibilities. Next search, eliminate 250,000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List: </a:t>
            </a:r>
            <a:r>
              <a:rPr lang="en-US" sz="3200" dirty="0" smtClean="0">
                <a:latin typeface="Consolas" panose="020B0609020204030204" pitchFamily="49" charset="0"/>
              </a:rPr>
              <a:t>3 2 4 1 5</a:t>
            </a:r>
          </a:p>
          <a:p>
            <a:r>
              <a:rPr lang="en-US" sz="2800" dirty="0" smtClean="0"/>
              <a:t>Sorting: Least to greatest</a:t>
            </a:r>
          </a:p>
          <a:p>
            <a:endParaRPr lang="en-US" sz="2800" dirty="0"/>
          </a:p>
          <a:p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 smtClean="0">
                <a:latin typeface="Consolas" panose="020B0609020204030204" pitchFamily="49" charset="0"/>
              </a:rPr>
              <a:t> 4 1 5</a:t>
            </a:r>
          </a:p>
          <a:p>
            <a:endParaRPr lang="en-US" sz="2800" dirty="0"/>
          </a:p>
          <a:p>
            <a:r>
              <a:rPr lang="en-US" sz="2800" dirty="0" smtClean="0"/>
              <a:t>3 &gt; 2, so they need to swap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87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5032"/>
            <a:ext cx="8824476" cy="4980675"/>
          </a:xfrm>
        </p:spPr>
        <p:txBody>
          <a:bodyPr>
            <a:noAutofit/>
          </a:bodyPr>
          <a:lstStyle/>
          <a:p>
            <a:r>
              <a:rPr lang="en-US" sz="2000" dirty="0" smtClean="0"/>
              <a:t>We sort data to making finding data faster</a:t>
            </a:r>
          </a:p>
          <a:p>
            <a:r>
              <a:rPr lang="en-US" sz="2000" dirty="0" smtClean="0"/>
              <a:t>We can sort anything that can be compared numerically—so, anything at all!</a:t>
            </a:r>
          </a:p>
          <a:p>
            <a:r>
              <a:rPr lang="en-US" sz="2000" dirty="0" smtClean="0"/>
              <a:t>We may sort from low-to-high (ascending order) or high-to-low (descending order)</a:t>
            </a:r>
          </a:p>
          <a:p>
            <a:r>
              <a:rPr lang="en-US" sz="2000" dirty="0" smtClean="0"/>
              <a:t>There are a variety of sorting algorithms, not all created equally!</a:t>
            </a:r>
          </a:p>
          <a:p>
            <a:r>
              <a:rPr lang="en-US" sz="2000" dirty="0" smtClean="0"/>
              <a:t>The speed of an algorithm may vary depending on the ordering of the data</a:t>
            </a:r>
          </a:p>
          <a:p>
            <a:pPr lvl="1"/>
            <a:r>
              <a:rPr lang="en-US" sz="1800" dirty="0" smtClean="0"/>
              <a:t>Some algorithms are slow, even with already sorted data!</a:t>
            </a:r>
          </a:p>
          <a:p>
            <a:r>
              <a:rPr lang="en-US" sz="2000" dirty="0" smtClean="0"/>
              <a:t>Linear searches for large quantities of data tend to be prohibitively slow</a:t>
            </a:r>
          </a:p>
          <a:p>
            <a:r>
              <a:rPr lang="en-US" sz="2000" dirty="0" smtClean="0"/>
              <a:t>A binary, divide-and-conquer search is significantly faster!</a:t>
            </a:r>
          </a:p>
          <a:p>
            <a:pPr lvl="1"/>
            <a:r>
              <a:rPr lang="en-US" sz="1800" dirty="0" smtClean="0"/>
              <a:t>Removing large quantities of data from the list of possible searches will speed up the process</a:t>
            </a:r>
          </a:p>
        </p:txBody>
      </p:sp>
    </p:spTree>
    <p:extLst>
      <p:ext uri="{BB962C8B-B14F-4D97-AF65-F5344CB8AC3E}">
        <p14:creationId xmlns:p14="http://schemas.microsoft.com/office/powerpoint/2010/main" val="385077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List: 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 smtClean="0">
                <a:latin typeface="Consolas" panose="020B0609020204030204" pitchFamily="49" charset="0"/>
              </a:rPr>
              <a:t> 4 1 5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3200" dirty="0" smtClean="0">
                <a:latin typeface="Consolas" panose="020B0609020204030204" pitchFamily="49" charset="0"/>
              </a:rPr>
              <a:t>2 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 smtClean="0">
                <a:latin typeface="Consolas" panose="020B0609020204030204" pitchFamily="49" charset="0"/>
              </a:rPr>
              <a:t> 1 5</a:t>
            </a:r>
          </a:p>
          <a:p>
            <a:endParaRPr lang="en-US" sz="2800" dirty="0"/>
          </a:p>
          <a:p>
            <a:r>
              <a:rPr lang="en-US" sz="2800" dirty="0" smtClean="0"/>
              <a:t>3 &lt; 4, so they don’t need to swap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474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5847</TotalTime>
  <Words>4205</Words>
  <Application>Microsoft Office PowerPoint</Application>
  <PresentationFormat>Widescreen</PresentationFormat>
  <Paragraphs>755</Paragraphs>
  <Slides>80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Sorting</vt:lpstr>
      <vt:lpstr>Why sort your data?</vt:lpstr>
      <vt:lpstr>Sorting Examples</vt:lpstr>
      <vt:lpstr>Sorting Algorithms</vt:lpstr>
      <vt:lpstr>Why so many?</vt:lpstr>
      <vt:lpstr>Bubble Sort</vt:lpstr>
      <vt:lpstr>Bubble Sort Algorithm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Sorting algorithm – Eyeball Sort*</vt:lpstr>
      <vt:lpstr>The human brain is a wonderful thing</vt:lpstr>
      <vt:lpstr>The algorithm continues…</vt:lpstr>
      <vt:lpstr>The algorithm continues…</vt:lpstr>
      <vt:lpstr>The algorithm continues…</vt:lpstr>
      <vt:lpstr>The algorithm continues…</vt:lpstr>
      <vt:lpstr>The algorithm continues…</vt:lpstr>
      <vt:lpstr>The algorithm continues…</vt:lpstr>
      <vt:lpstr>The algorithm continues…</vt:lpstr>
      <vt:lpstr>The algorithm continues…</vt:lpstr>
      <vt:lpstr>Selection Sort</vt:lpstr>
      <vt:lpstr>Selection Sort Algorithm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Insertion Sort</vt:lpstr>
      <vt:lpstr>Insertion Sort Algorithm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Sorting Algorithms Compared</vt:lpstr>
      <vt:lpstr>Binary Searching</vt:lpstr>
      <vt:lpstr>Binary Searching</vt:lpstr>
      <vt:lpstr>Binary Search Algorithm Explained</vt:lpstr>
      <vt:lpstr>Binary Search Algorithm Explained</vt:lpstr>
      <vt:lpstr>Binary Search Algorithm Explained</vt:lpstr>
      <vt:lpstr>Binary Search Algorithm Explained</vt:lpstr>
      <vt:lpstr>Binary Search Algorithm Explained</vt:lpstr>
      <vt:lpstr>Binary Search Algorithm Visualized</vt:lpstr>
      <vt:lpstr>Binary Search Algorithm Visualized</vt:lpstr>
      <vt:lpstr>Binary Search Algorithm Visualized</vt:lpstr>
      <vt:lpstr>Binary Search Algorithm Visualized</vt:lpstr>
      <vt:lpstr>Binary Search Algorithm Visualized</vt:lpstr>
      <vt:lpstr>Binary Search Algorithm Visualized</vt:lpstr>
      <vt:lpstr>Binary Search Algorithm Visualized</vt:lpstr>
      <vt:lpstr>Binary Search Algorithm Visualized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Fox</dc:creator>
  <cp:lastModifiedBy>joshuafox@ufl.edu</cp:lastModifiedBy>
  <cp:revision>179</cp:revision>
  <dcterms:created xsi:type="dcterms:W3CDTF">2018-07-23T14:33:22Z</dcterms:created>
  <dcterms:modified xsi:type="dcterms:W3CDTF">2020-11-18T22:00:38Z</dcterms:modified>
</cp:coreProperties>
</file>