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5" r:id="rId2"/>
    <p:sldMasterId id="2147483990" r:id="rId3"/>
  </p:sldMasterIdLst>
  <p:notesMasterIdLst>
    <p:notesMasterId r:id="rId30"/>
  </p:notesMasterIdLst>
  <p:handoutMasterIdLst>
    <p:handoutMasterId r:id="rId31"/>
  </p:handoutMasterIdLst>
  <p:sldIdLst>
    <p:sldId id="536" r:id="rId4"/>
    <p:sldId id="981" r:id="rId5"/>
    <p:sldId id="649" r:id="rId6"/>
    <p:sldId id="984" r:id="rId7"/>
    <p:sldId id="990" r:id="rId8"/>
    <p:sldId id="989" r:id="rId9"/>
    <p:sldId id="988" r:id="rId10"/>
    <p:sldId id="987" r:id="rId11"/>
    <p:sldId id="991" r:id="rId12"/>
    <p:sldId id="992" r:id="rId13"/>
    <p:sldId id="986" r:id="rId14"/>
    <p:sldId id="983" r:id="rId15"/>
    <p:sldId id="993" r:id="rId16"/>
    <p:sldId id="997" r:id="rId17"/>
    <p:sldId id="996" r:id="rId18"/>
    <p:sldId id="995" r:id="rId19"/>
    <p:sldId id="994" r:id="rId20"/>
    <p:sldId id="1004" r:id="rId21"/>
    <p:sldId id="1003" r:id="rId22"/>
    <p:sldId id="1002" r:id="rId23"/>
    <p:sldId id="1001" r:id="rId24"/>
    <p:sldId id="1000" r:id="rId25"/>
    <p:sldId id="999" r:id="rId26"/>
    <p:sldId id="998" r:id="rId27"/>
    <p:sldId id="985" r:id="rId28"/>
    <p:sldId id="979"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4">
          <p15:clr>
            <a:srgbClr val="A4A3A4"/>
          </p15:clr>
        </p15:guide>
        <p15:guide id="2" orient="horz" pos="1429">
          <p15:clr>
            <a:srgbClr val="A4A3A4"/>
          </p15:clr>
        </p15:guide>
        <p15:guide id="3" orient="horz" pos="666">
          <p15:clr>
            <a:srgbClr val="A4A3A4"/>
          </p15:clr>
        </p15:guide>
        <p15:guide id="4" pos="1880">
          <p15:clr>
            <a:srgbClr val="A4A3A4"/>
          </p15:clr>
        </p15:guide>
        <p15:guide id="5" pos="200">
          <p15:clr>
            <a:srgbClr val="A4A3A4"/>
          </p15:clr>
        </p15:guide>
        <p15:guide id="6" pos="5524">
          <p15:clr>
            <a:srgbClr val="A4A3A4"/>
          </p15:clr>
        </p15:guide>
        <p15:guide id="7" pos="1194">
          <p15:clr>
            <a:srgbClr val="A4A3A4"/>
          </p15:clr>
        </p15:guide>
      </p15:sldGuideLst>
    </p:ext>
    <p:ext uri="{2D200454-40CA-4A62-9FC3-DE9A4176ACB9}">
      <p15:notesGuideLst xmlns:p15="http://schemas.microsoft.com/office/powerpoint/2012/main">
        <p15:guide id="1" orient="horz" pos="277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9BC"/>
    <a:srgbClr val="E6E6E6"/>
    <a:srgbClr val="404040"/>
    <a:srgbClr val="ED7D31"/>
    <a:srgbClr val="F0C3B5"/>
    <a:srgbClr val="EEEEE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01" autoAdjust="0"/>
    <p:restoredTop sz="72784" autoAdjust="0"/>
  </p:normalViewPr>
  <p:slideViewPr>
    <p:cSldViewPr snapToGrid="0" showGuides="1">
      <p:cViewPr varScale="1">
        <p:scale>
          <a:sx n="53" d="100"/>
          <a:sy n="53" d="100"/>
        </p:scale>
        <p:origin x="317" y="48"/>
      </p:cViewPr>
      <p:guideLst>
        <p:guide orient="horz" pos="4034"/>
        <p:guide orient="horz" pos="1429"/>
        <p:guide orient="horz" pos="666"/>
        <p:guide pos="1880"/>
        <p:guide pos="200"/>
        <p:guide pos="5524"/>
        <p:guide pos="1194"/>
      </p:guideLst>
    </p:cSldViewPr>
  </p:slideViewPr>
  <p:notesTextViewPr>
    <p:cViewPr>
      <p:scale>
        <a:sx n="1" d="1"/>
        <a:sy n="1" d="1"/>
      </p:scale>
      <p:origin x="0" y="0"/>
    </p:cViewPr>
  </p:notesTextViewPr>
  <p:sorterViewPr>
    <p:cViewPr varScale="1">
      <p:scale>
        <a:sx n="1" d="1"/>
        <a:sy n="1" d="1"/>
      </p:scale>
      <p:origin x="0" y="-27870"/>
    </p:cViewPr>
  </p:sorterViewPr>
  <p:notesViewPr>
    <p:cSldViewPr snapToGrid="0" showGuides="1">
      <p:cViewPr varScale="1">
        <p:scale>
          <a:sx n="86" d="100"/>
          <a:sy n="86" d="100"/>
        </p:scale>
        <p:origin x="-3846" y="-90"/>
      </p:cViewPr>
      <p:guideLst>
        <p:guide orient="horz" pos="2771"/>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DE7DF6-C895-4E53-B71A-F20B4CC8237B}" type="datetimeFigureOut">
              <a:rPr lang="zh-CN" altLang="en-US" smtClean="0">
                <a:ea typeface="微软雅黑" panose="020B0503020204020204" pitchFamily="34" charset="-122"/>
              </a:rPr>
              <a:t>2021/11/10</a:t>
            </a:fld>
            <a:endParaRPr lang="zh-CN" altLang="en-US">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44FD6-F94A-461E-99AC-D29D4ACC8083}" type="slidenum">
              <a:rPr lang="zh-CN" altLang="en-US" smtClean="0">
                <a:ea typeface="微软雅黑" panose="020B0503020204020204" pitchFamily="34" charset="-122"/>
              </a:rPr>
              <a:t>‹#›</a:t>
            </a:fld>
            <a:endParaRPr lang="zh-CN" altLang="en-US">
              <a:ea typeface="微软雅黑" panose="020B0503020204020204" pitchFamily="34" charset="-122"/>
            </a:endParaRPr>
          </a:p>
        </p:txBody>
      </p:sp>
    </p:spTree>
    <p:extLst>
      <p:ext uri="{BB962C8B-B14F-4D97-AF65-F5344CB8AC3E}">
        <p14:creationId xmlns:p14="http://schemas.microsoft.com/office/powerpoint/2010/main" val="57009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22EFC78-32FE-4758-B504-92B4D0B9F0AA}"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4C1B800-BCBD-4262-B579-5F77D9EE2550}" type="slidenum">
              <a:rPr lang="zh-CN" altLang="en-US" smtClean="0"/>
              <a:t>‹#›</a:t>
            </a:fld>
            <a:endParaRPr lang="zh-CN" altLang="en-US"/>
          </a:p>
        </p:txBody>
      </p:sp>
    </p:spTree>
    <p:extLst>
      <p:ext uri="{BB962C8B-B14F-4D97-AF65-F5344CB8AC3E}">
        <p14:creationId xmlns:p14="http://schemas.microsoft.com/office/powerpoint/2010/main" val="381583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C1B800-BCBD-4262-B579-5F77D9EE2550}" type="slidenum">
              <a:rPr lang="zh-CN" altLang="en-US" smtClean="0"/>
              <a:t>2</a:t>
            </a:fld>
            <a:endParaRPr lang="zh-CN" altLang="en-US"/>
          </a:p>
        </p:txBody>
      </p:sp>
    </p:spTree>
    <p:extLst>
      <p:ext uri="{BB962C8B-B14F-4D97-AF65-F5344CB8AC3E}">
        <p14:creationId xmlns:p14="http://schemas.microsoft.com/office/powerpoint/2010/main" val="3832322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694886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739629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911616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405379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2833916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2087093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3474139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3939831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086059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36660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3</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2156273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36795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4233246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604733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81682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86620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413065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061369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484737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677382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14158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4C1B800-BCBD-4262-B579-5F77D9EE2550}"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415827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95A926-9446-4F62-9ECE-08A9B18F975E}" type="datetime1">
              <a:rPr lang="zh-CN" altLang="en-US" smtClean="0"/>
              <a:t>2021/11/10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CDE336F-82DC-4654-9554-07866832948F}" type="datetime1">
              <a:rPr lang="zh-CN" altLang="en-US" smtClean="0"/>
              <a:t>2021/11/10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D3B142-B2B8-4750-964D-A3BDE93F3EF2}" type="datetime1">
              <a:rPr lang="zh-CN" altLang="en-US" smtClean="0"/>
              <a:t>2021/11/10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FC838B-5E56-4490-B16F-070FD98B5E3F}" type="datetime1">
              <a:rPr lang="zh-CN" altLang="en-US" smtClean="0"/>
              <a:t>2021/11/10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kumimoji="1" b="1"/>
            </a:lvl1pPr>
          </a:lstStyle>
          <a:p>
            <a:pPr>
              <a:defRPr/>
            </a:pPr>
            <a:fld id="{4C82377E-F97D-47AE-AC5E-84E924FDA804}" type="datetimeFigureOut">
              <a:rPr lang="zh-CN" altLang="en-US"/>
              <a:t>2021/11/10</a:t>
            </a:fld>
            <a:endParaRPr lang="zh-CN" altLang="en-US"/>
          </a:p>
        </p:txBody>
      </p:sp>
      <p:sp>
        <p:nvSpPr>
          <p:cNvPr id="5" name="页脚占位符 4"/>
          <p:cNvSpPr>
            <a:spLocks noGrp="1"/>
          </p:cNvSpPr>
          <p:nvPr>
            <p:ph type="ftr" sz="quarter" idx="11"/>
          </p:nvPr>
        </p:nvSpPr>
        <p:spPr/>
        <p:txBody>
          <a:bodyPr/>
          <a:lstStyle>
            <a:lvl1pPr>
              <a:defRPr kumimoji="1" b="1"/>
            </a:lvl1pPr>
          </a:lstStyle>
          <a:p>
            <a:pPr>
              <a:defRPr/>
            </a:pPr>
            <a:endParaRPr lang="zh-CN" altLang="en-US"/>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071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232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0872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61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EBA8EB-3E98-45DF-95F9-20499AB89BB5}"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69185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74B168-BF23-49EB-A4EA-A33054B30FF3}"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872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F4B3E32-CF70-4BAE-9C47-A15603A9F1F6}"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2776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995835-E83C-4B3D-BEF0-E2AC128A0F5B}"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4515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5E1B-70AA-4D6D-A851-01FA6AD8BF9A}"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49487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95A926-9446-4F62-9ECE-08A9B18F975E}"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5380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CDE336F-82DC-4654-9554-07866832948F}"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1670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D3B142-B2B8-4750-964D-A3BDE93F3EF2}"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014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FC838B-5E56-4490-B16F-070FD98B5E3F}"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459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kumimoji="1" b="1"/>
            </a:lvl1pPr>
          </a:lstStyle>
          <a:p>
            <a:pPr>
              <a:defRPr/>
            </a:pPr>
            <a:fld id="{4C82377E-F97D-47AE-AC5E-84E924FDA804}" type="datetimeFigureOut">
              <a:rPr lang="zh-CN" altLang="en-US">
                <a:solidFill>
                  <a:prstClr val="black">
                    <a:tint val="75000"/>
                  </a:prstClr>
                </a:solidFill>
              </a:rPr>
              <a:pPr>
                <a:defRPr/>
              </a:pPr>
              <a:t>2021/11/10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300100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kumimoji="1" b="1"/>
            </a:lvl1pPr>
          </a:lstStyle>
          <a:p>
            <a:pPr>
              <a:defRPr/>
            </a:pPr>
            <a:fld id="{8509C01B-2147-4857-BC9C-29BBF313931D}" type="datetimeFigureOut">
              <a:rPr lang="zh-CN" altLang="en-US">
                <a:solidFill>
                  <a:prstClr val="black">
                    <a:tint val="75000"/>
                  </a:prstClr>
                </a:solidFill>
              </a:rPr>
              <a:pPr>
                <a:defRPr/>
              </a:pPr>
              <a:t>2021/11/10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5591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52918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extLst>
      <p:ext uri="{BB962C8B-B14F-4D97-AF65-F5344CB8AC3E}">
        <p14:creationId xmlns:p14="http://schemas.microsoft.com/office/powerpoint/2010/main" val="1819375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4746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0643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7670368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3439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EBA8EB-3E98-45DF-95F9-20499AB89BB5}"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45144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74B168-BF23-49EB-A4EA-A33054B30FF3}"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662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F4B3E32-CF70-4BAE-9C47-A15603A9F1F6}"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055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995835-E83C-4B3D-BEF0-E2AC128A0F5B}"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9918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5E1B-70AA-4D6D-A851-01FA6AD8BF9A}"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8261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95A926-9446-4F62-9ECE-08A9B18F975E}"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09017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CDE336F-82DC-4654-9554-07866832948F}"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32654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D3B142-B2B8-4750-964D-A3BDE93F3EF2}"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65386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FC838B-5E56-4490-B16F-070FD98B5E3F}"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65516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kumimoji="1" b="1"/>
            </a:lvl1pPr>
          </a:lstStyle>
          <a:p>
            <a:pPr>
              <a:defRPr/>
            </a:pPr>
            <a:fld id="{4C82377E-F97D-47AE-AC5E-84E924FDA804}" type="datetimeFigureOut">
              <a:rPr lang="zh-CN" altLang="en-US">
                <a:solidFill>
                  <a:prstClr val="black">
                    <a:tint val="75000"/>
                  </a:prstClr>
                </a:solidFill>
              </a:rPr>
              <a:pPr>
                <a:defRPr/>
              </a:pPr>
              <a:t>2021/11/10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594431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kumimoji="1" b="1"/>
            </a:lvl1pPr>
          </a:lstStyle>
          <a:p>
            <a:pPr>
              <a:defRPr/>
            </a:pPr>
            <a:fld id="{8509C01B-2147-4857-BC9C-29BBF313931D}" type="datetimeFigureOut">
              <a:rPr lang="zh-CN" altLang="en-US">
                <a:solidFill>
                  <a:prstClr val="black">
                    <a:tint val="75000"/>
                  </a:prstClr>
                </a:solidFill>
              </a:rPr>
              <a:pPr>
                <a:defRPr/>
              </a:pPr>
              <a:t>2021/11/10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2447050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144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DEBA8EB-3E98-45DF-95F9-20499AB89BB5}" type="datetime1">
              <a:rPr lang="zh-CN" altLang="en-US" smtClean="0"/>
              <a:t>2021/11/10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extLst>
      <p:ext uri="{BB962C8B-B14F-4D97-AF65-F5344CB8AC3E}">
        <p14:creationId xmlns:p14="http://schemas.microsoft.com/office/powerpoint/2010/main" val="115876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74B168-BF23-49EB-A4EA-A33054B30FF3}" type="datetime1">
              <a:rPr lang="zh-CN" altLang="en-US" smtClean="0"/>
              <a:t>2021/11/10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F4B3E32-CF70-4BAE-9C47-A15603A9F1F6}" type="datetime1">
              <a:rPr lang="zh-CN" altLang="en-US" smtClean="0"/>
              <a:t>2021/11/10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995835-E83C-4B3D-BEF0-E2AC128A0F5B}" type="datetime1">
              <a:rPr lang="zh-CN" altLang="en-US" smtClean="0"/>
              <a:t>2021/11/10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5E1B-70AA-4D6D-A851-01FA6AD8BF9A}" type="datetime1">
              <a:rPr lang="zh-CN" altLang="en-US" smtClean="0"/>
              <a:t>2021/11/10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3AF3-DAC5-4E98-94B6-B2F606A2A076}" type="datetime1">
              <a:rPr lang="zh-CN" altLang="en-US" smtClean="0"/>
              <a:t>2021/11/10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3AF3-DAC5-4E98-94B6-B2F606A2A076}"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202333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3AF3-DAC5-4E98-94B6-B2F606A2A076}" type="datetime1">
              <a:rPr lang="zh-CN" altLang="en-US" smtClean="0">
                <a:solidFill>
                  <a:prstClr val="black">
                    <a:tint val="75000"/>
                  </a:prstClr>
                </a:solidFill>
              </a:rPr>
              <a:pPr/>
              <a:t>2021/11/10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742277"/>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e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Microsoft_Visio_2003-2010_Drawing6.vsd"/><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emf"/><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Microsoft_Visio_2003-2010_Drawing7.vsd"/><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7.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e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Microsoft_Visio_2003-2010_Drawing.vsd"/><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e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Microsoft_Visio_2003-2010_Drawing1.vsd"/><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e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Microsoft_Visio_2003-2010_Drawing2.vsd"/><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e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Microsoft_Visio_2003-2010_Drawing3.vsd"/><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e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Microsoft_Visio_2003-2010_Drawing4.vsd"/><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e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Microsoft_Visio_2003-2010_Drawing5.vsd"/><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 name="矩形 1"/>
          <p:cNvSpPr/>
          <p:nvPr/>
        </p:nvSpPr>
        <p:spPr>
          <a:xfrm>
            <a:off x="0" y="43999"/>
            <a:ext cx="3096810" cy="515526"/>
          </a:xfrm>
          <a:prstGeom prst="rect">
            <a:avLst/>
          </a:prstGeom>
        </p:spPr>
        <p:txBody>
          <a:bodyPr wrap="none">
            <a:spAutoFit/>
          </a:bodyPr>
          <a:lstStyle/>
          <a:p>
            <a:r>
              <a:rPr lang="en-US" altLang="zh-CN" sz="1400" b="1" dirty="0">
                <a:solidFill>
                  <a:schemeClr val="bg1"/>
                </a:solidFill>
              </a:rPr>
              <a:t>Standing on Shoulders of Giants</a:t>
            </a:r>
          </a:p>
          <a:p>
            <a:endParaRPr lang="zh-CN" altLang="en-US" sz="1350" dirty="0">
              <a:solidFill>
                <a:schemeClr val="bg1"/>
              </a:solidFill>
            </a:endParaRPr>
          </a:p>
        </p:txBody>
      </p:sp>
      <p:sp>
        <p:nvSpPr>
          <p:cNvPr id="4" name="矩形 3"/>
          <p:cNvSpPr/>
          <p:nvPr/>
        </p:nvSpPr>
        <p:spPr>
          <a:xfrm>
            <a:off x="1247591" y="817472"/>
            <a:ext cx="7318439" cy="1200329"/>
          </a:xfrm>
          <a:prstGeom prst="rect">
            <a:avLst/>
          </a:prstGeom>
          <a:effectLst/>
        </p:spPr>
        <p:txBody>
          <a:bodyPr wrap="square">
            <a:spAutoFit/>
          </a:bodyPr>
          <a:lstStyle/>
          <a:p>
            <a:pPr algn="ctr">
              <a:defRPr/>
            </a:pPr>
            <a:r>
              <a:rPr lang="zh-CN" altLang="en-US" sz="7200" b="1" spc="300" dirty="0">
                <a:ln w="11430"/>
                <a:solidFill>
                  <a:srgbClr val="3D89BC"/>
                </a:solidFill>
                <a:latin typeface="微软雅黑" panose="020B0503020204020204" pitchFamily="34" charset="-122"/>
                <a:ea typeface="微软雅黑" panose="020B0503020204020204" pitchFamily="34" charset="-122"/>
              </a:rPr>
              <a:t>数据科学与工程</a:t>
            </a:r>
            <a:endParaRPr lang="en-US" altLang="zh-CN" sz="7200" b="1" spc="300" dirty="0">
              <a:ln w="11430"/>
              <a:solidFill>
                <a:srgbClr val="3D89BC"/>
              </a:solidFill>
              <a:latin typeface="微软雅黑" panose="020B0503020204020204" pitchFamily="34" charset="-122"/>
              <a:ea typeface="微软雅黑" panose="020B0503020204020204" pitchFamily="34" charset="-122"/>
            </a:endParaRPr>
          </a:p>
        </p:txBody>
      </p:sp>
      <p:pic>
        <p:nvPicPr>
          <p:cNvPr id="40963" name="Picture 3" descr="E:\PPT 胡占利 工作\《大数据》随书美化PPT\摄图网-蓝色科技光线背景.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9429" r="7373" b="20823"/>
          <a:stretch>
            <a:fillRect/>
          </a:stretch>
        </p:blipFill>
        <p:spPr bwMode="auto">
          <a:xfrm>
            <a:off x="304800" y="3240900"/>
            <a:ext cx="8157713" cy="296039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790317" y="3240900"/>
            <a:ext cx="368541" cy="30710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 name="矩形 8"/>
          <p:cNvSpPr/>
          <p:nvPr/>
        </p:nvSpPr>
        <p:spPr>
          <a:xfrm>
            <a:off x="1719234" y="2626706"/>
            <a:ext cx="6177175" cy="4171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1719234" y="2627075"/>
            <a:ext cx="273468" cy="41719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096219" y="2666024"/>
            <a:ext cx="5684807"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王晓茹</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计算机学院</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北京邮电大学　　</a:t>
            </a:r>
          </a:p>
        </p:txBody>
      </p:sp>
      <p:sp>
        <p:nvSpPr>
          <p:cNvPr id="15" name="Freeform 25"/>
          <p:cNvSpPr>
            <a:spLocks noEditPoints="1"/>
          </p:cNvSpPr>
          <p:nvPr/>
        </p:nvSpPr>
        <p:spPr bwMode="auto">
          <a:xfrm>
            <a:off x="2830761" y="2775373"/>
            <a:ext cx="130969" cy="119856"/>
          </a:xfrm>
          <a:custGeom>
            <a:avLst/>
            <a:gdLst>
              <a:gd name="T0" fmla="*/ 35 w 70"/>
              <a:gd name="T1" fmla="*/ 0 h 64"/>
              <a:gd name="T2" fmla="*/ 12 w 70"/>
              <a:gd name="T3" fmla="*/ 10 h 64"/>
              <a:gd name="T4" fmla="*/ 12 w 70"/>
              <a:gd name="T5" fmla="*/ 55 h 64"/>
              <a:gd name="T6" fmla="*/ 35 w 70"/>
              <a:gd name="T7" fmla="*/ 64 h 64"/>
              <a:gd name="T8" fmla="*/ 57 w 70"/>
              <a:gd name="T9" fmla="*/ 55 h 64"/>
              <a:gd name="T10" fmla="*/ 57 w 70"/>
              <a:gd name="T11" fmla="*/ 10 h 64"/>
              <a:gd name="T12" fmla="*/ 35 w 70"/>
              <a:gd name="T13" fmla="*/ 0 h 64"/>
              <a:gd name="T14" fmla="*/ 54 w 70"/>
              <a:gd name="T15" fmla="*/ 52 h 64"/>
              <a:gd name="T16" fmla="*/ 35 w 70"/>
              <a:gd name="T17" fmla="*/ 60 h 64"/>
              <a:gd name="T18" fmla="*/ 15 w 70"/>
              <a:gd name="T19" fmla="*/ 52 h 64"/>
              <a:gd name="T20" fmla="*/ 7 w 70"/>
              <a:gd name="T21" fmla="*/ 32 h 64"/>
              <a:gd name="T22" fmla="*/ 15 w 70"/>
              <a:gd name="T23" fmla="*/ 13 h 64"/>
              <a:gd name="T24" fmla="*/ 35 w 70"/>
              <a:gd name="T25" fmla="*/ 5 h 64"/>
              <a:gd name="T26" fmla="*/ 54 w 70"/>
              <a:gd name="T27" fmla="*/ 13 h 64"/>
              <a:gd name="T28" fmla="*/ 62 w 70"/>
              <a:gd name="T29" fmla="*/ 32 h 64"/>
              <a:gd name="T30" fmla="*/ 54 w 70"/>
              <a:gd name="T31" fmla="*/ 5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64">
                <a:moveTo>
                  <a:pt x="35" y="0"/>
                </a:moveTo>
                <a:cubicBezTo>
                  <a:pt x="26" y="0"/>
                  <a:pt x="18" y="4"/>
                  <a:pt x="12" y="10"/>
                </a:cubicBezTo>
                <a:cubicBezTo>
                  <a:pt x="0" y="22"/>
                  <a:pt x="0" y="42"/>
                  <a:pt x="12" y="55"/>
                </a:cubicBezTo>
                <a:cubicBezTo>
                  <a:pt x="18" y="61"/>
                  <a:pt x="26" y="64"/>
                  <a:pt x="35" y="64"/>
                </a:cubicBezTo>
                <a:cubicBezTo>
                  <a:pt x="43" y="64"/>
                  <a:pt x="51" y="61"/>
                  <a:pt x="57" y="55"/>
                </a:cubicBezTo>
                <a:cubicBezTo>
                  <a:pt x="70" y="42"/>
                  <a:pt x="70" y="22"/>
                  <a:pt x="57" y="10"/>
                </a:cubicBezTo>
                <a:cubicBezTo>
                  <a:pt x="51" y="4"/>
                  <a:pt x="43" y="0"/>
                  <a:pt x="35" y="0"/>
                </a:cubicBezTo>
                <a:close/>
                <a:moveTo>
                  <a:pt x="54" y="52"/>
                </a:moveTo>
                <a:cubicBezTo>
                  <a:pt x="49" y="57"/>
                  <a:pt x="42" y="60"/>
                  <a:pt x="35" y="60"/>
                </a:cubicBezTo>
                <a:cubicBezTo>
                  <a:pt x="27" y="60"/>
                  <a:pt x="21" y="57"/>
                  <a:pt x="15" y="52"/>
                </a:cubicBezTo>
                <a:cubicBezTo>
                  <a:pt x="10" y="46"/>
                  <a:pt x="7" y="40"/>
                  <a:pt x="7" y="32"/>
                </a:cubicBezTo>
                <a:cubicBezTo>
                  <a:pt x="7" y="25"/>
                  <a:pt x="10" y="18"/>
                  <a:pt x="15" y="13"/>
                </a:cubicBezTo>
                <a:cubicBezTo>
                  <a:pt x="21" y="8"/>
                  <a:pt x="27" y="5"/>
                  <a:pt x="35" y="5"/>
                </a:cubicBezTo>
                <a:cubicBezTo>
                  <a:pt x="42" y="5"/>
                  <a:pt x="49" y="8"/>
                  <a:pt x="54" y="13"/>
                </a:cubicBezTo>
                <a:cubicBezTo>
                  <a:pt x="59" y="18"/>
                  <a:pt x="62" y="25"/>
                  <a:pt x="62" y="32"/>
                </a:cubicBezTo>
                <a:cubicBezTo>
                  <a:pt x="62" y="40"/>
                  <a:pt x="59" y="46"/>
                  <a:pt x="54" y="52"/>
                </a:cubicBezTo>
                <a:close/>
              </a:path>
            </a:pathLst>
          </a:custGeom>
          <a:solidFill>
            <a:srgbClr val="505A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5"/>
          <p:cNvSpPr>
            <a:spLocks noEditPoints="1"/>
          </p:cNvSpPr>
          <p:nvPr/>
        </p:nvSpPr>
        <p:spPr bwMode="auto">
          <a:xfrm>
            <a:off x="6330209" y="2775373"/>
            <a:ext cx="130969" cy="119856"/>
          </a:xfrm>
          <a:custGeom>
            <a:avLst/>
            <a:gdLst>
              <a:gd name="T0" fmla="*/ 35 w 70"/>
              <a:gd name="T1" fmla="*/ 0 h 64"/>
              <a:gd name="T2" fmla="*/ 12 w 70"/>
              <a:gd name="T3" fmla="*/ 10 h 64"/>
              <a:gd name="T4" fmla="*/ 12 w 70"/>
              <a:gd name="T5" fmla="*/ 55 h 64"/>
              <a:gd name="T6" fmla="*/ 35 w 70"/>
              <a:gd name="T7" fmla="*/ 64 h 64"/>
              <a:gd name="T8" fmla="*/ 57 w 70"/>
              <a:gd name="T9" fmla="*/ 55 h 64"/>
              <a:gd name="T10" fmla="*/ 57 w 70"/>
              <a:gd name="T11" fmla="*/ 10 h 64"/>
              <a:gd name="T12" fmla="*/ 35 w 70"/>
              <a:gd name="T13" fmla="*/ 0 h 64"/>
              <a:gd name="T14" fmla="*/ 54 w 70"/>
              <a:gd name="T15" fmla="*/ 52 h 64"/>
              <a:gd name="T16" fmla="*/ 35 w 70"/>
              <a:gd name="T17" fmla="*/ 60 h 64"/>
              <a:gd name="T18" fmla="*/ 15 w 70"/>
              <a:gd name="T19" fmla="*/ 52 h 64"/>
              <a:gd name="T20" fmla="*/ 7 w 70"/>
              <a:gd name="T21" fmla="*/ 32 h 64"/>
              <a:gd name="T22" fmla="*/ 15 w 70"/>
              <a:gd name="T23" fmla="*/ 13 h 64"/>
              <a:gd name="T24" fmla="*/ 35 w 70"/>
              <a:gd name="T25" fmla="*/ 5 h 64"/>
              <a:gd name="T26" fmla="*/ 54 w 70"/>
              <a:gd name="T27" fmla="*/ 13 h 64"/>
              <a:gd name="T28" fmla="*/ 62 w 70"/>
              <a:gd name="T29" fmla="*/ 32 h 64"/>
              <a:gd name="T30" fmla="*/ 54 w 70"/>
              <a:gd name="T31" fmla="*/ 5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64">
                <a:moveTo>
                  <a:pt x="35" y="0"/>
                </a:moveTo>
                <a:cubicBezTo>
                  <a:pt x="26" y="0"/>
                  <a:pt x="18" y="4"/>
                  <a:pt x="12" y="10"/>
                </a:cubicBezTo>
                <a:cubicBezTo>
                  <a:pt x="0" y="22"/>
                  <a:pt x="0" y="42"/>
                  <a:pt x="12" y="55"/>
                </a:cubicBezTo>
                <a:cubicBezTo>
                  <a:pt x="18" y="61"/>
                  <a:pt x="26" y="64"/>
                  <a:pt x="35" y="64"/>
                </a:cubicBezTo>
                <a:cubicBezTo>
                  <a:pt x="43" y="64"/>
                  <a:pt x="51" y="61"/>
                  <a:pt x="57" y="55"/>
                </a:cubicBezTo>
                <a:cubicBezTo>
                  <a:pt x="70" y="42"/>
                  <a:pt x="70" y="22"/>
                  <a:pt x="57" y="10"/>
                </a:cubicBezTo>
                <a:cubicBezTo>
                  <a:pt x="51" y="4"/>
                  <a:pt x="43" y="0"/>
                  <a:pt x="35" y="0"/>
                </a:cubicBezTo>
                <a:close/>
                <a:moveTo>
                  <a:pt x="54" y="52"/>
                </a:moveTo>
                <a:cubicBezTo>
                  <a:pt x="49" y="57"/>
                  <a:pt x="42" y="60"/>
                  <a:pt x="35" y="60"/>
                </a:cubicBezTo>
                <a:cubicBezTo>
                  <a:pt x="27" y="60"/>
                  <a:pt x="21" y="57"/>
                  <a:pt x="15" y="52"/>
                </a:cubicBezTo>
                <a:cubicBezTo>
                  <a:pt x="10" y="46"/>
                  <a:pt x="7" y="40"/>
                  <a:pt x="7" y="32"/>
                </a:cubicBezTo>
                <a:cubicBezTo>
                  <a:pt x="7" y="25"/>
                  <a:pt x="10" y="18"/>
                  <a:pt x="15" y="13"/>
                </a:cubicBezTo>
                <a:cubicBezTo>
                  <a:pt x="21" y="8"/>
                  <a:pt x="27" y="5"/>
                  <a:pt x="35" y="5"/>
                </a:cubicBezTo>
                <a:cubicBezTo>
                  <a:pt x="42" y="5"/>
                  <a:pt x="49" y="8"/>
                  <a:pt x="54" y="13"/>
                </a:cubicBezTo>
                <a:cubicBezTo>
                  <a:pt x="59" y="18"/>
                  <a:pt x="62" y="25"/>
                  <a:pt x="62" y="32"/>
                </a:cubicBezTo>
                <a:cubicBezTo>
                  <a:pt x="62" y="40"/>
                  <a:pt x="59" y="46"/>
                  <a:pt x="54" y="52"/>
                </a:cubicBezTo>
                <a:close/>
              </a:path>
            </a:pathLst>
          </a:custGeom>
          <a:solidFill>
            <a:srgbClr val="505A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TextBox 2"/>
          <p:cNvSpPr txBox="1"/>
          <p:nvPr/>
        </p:nvSpPr>
        <p:spPr>
          <a:xfrm>
            <a:off x="8376838" y="841609"/>
            <a:ext cx="461665" cy="1196340"/>
          </a:xfrm>
          <a:prstGeom prst="rect">
            <a:avLst/>
          </a:prstGeom>
          <a:noFill/>
        </p:spPr>
        <p:txBody>
          <a:bodyPr vert="eaVert" wrap="square" rtlCol="0">
            <a:spAutoFit/>
          </a:bodyPr>
          <a:lstStyle/>
          <a:p>
            <a:r>
              <a:rPr lang="en-US" altLang="zh-CN" b="1" dirty="0">
                <a:solidFill>
                  <a:srgbClr val="3D89BC"/>
                </a:solidFill>
              </a:rPr>
              <a:t>BIG DATA</a:t>
            </a:r>
            <a:endParaRPr lang="zh-CN" altLang="en-US" b="1" dirty="0">
              <a:solidFill>
                <a:srgbClr val="3D89B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1192634" cy="323165"/>
          </a:xfrm>
          <a:prstGeom prst="rect">
            <a:avLst/>
          </a:prstGeom>
          <a:noFill/>
        </p:spPr>
        <p:txBody>
          <a:bodyPr wrap="none" lIns="0" tIns="0" rIns="0" bIns="0" rtlCol="0">
            <a:spAutoFit/>
          </a:bodyPr>
          <a:lstStyle/>
          <a:p>
            <a:r>
              <a:rPr lang="zh-CN" altLang="en-US" sz="2100" b="1" spc="225" dirty="0">
                <a:solidFill>
                  <a:prstClr val="white"/>
                </a:solidFill>
              </a:rPr>
              <a:t>实验内容</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529653" y="925192"/>
            <a:ext cx="8075577" cy="461665"/>
          </a:xfrm>
          <a:prstGeom prst="rect">
            <a:avLst/>
          </a:prstGeom>
        </p:spPr>
        <p:txBody>
          <a:bodyPr wrap="square">
            <a:spAutoFit/>
          </a:bodyPr>
          <a:lstStyle/>
          <a:p>
            <a:r>
              <a:rPr lang="zh-CN" altLang="en-US" sz="2400" dirty="0"/>
              <a:t>系统框架结构</a:t>
            </a:r>
            <a:endParaRPr lang="zh-CN" altLang="en-US" dirty="0">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10</a:t>
            </a:fld>
            <a:endParaRPr lang="zh-CN" altLang="en-US" dirty="0">
              <a:solidFill>
                <a:prstClr val="black">
                  <a:tint val="75000"/>
                </a:prstClr>
              </a:solidFill>
            </a:endParaRPr>
          </a:p>
        </p:txBody>
      </p:sp>
      <p:sp>
        <p:nvSpPr>
          <p:cNvPr id="2" name="Rectangle 2">
            <a:extLst>
              <a:ext uri="{FF2B5EF4-FFF2-40B4-BE49-F238E27FC236}">
                <a16:creationId xmlns:a16="http://schemas.microsoft.com/office/drawing/2014/main" id="{3B237FAA-17ED-4040-90F8-7BDD6C899CB0}"/>
              </a:ext>
            </a:extLst>
          </p:cNvPr>
          <p:cNvSpPr>
            <a:spLocks noChangeArrowheads="1"/>
          </p:cNvSpPr>
          <p:nvPr/>
        </p:nvSpPr>
        <p:spPr bwMode="auto">
          <a:xfrm>
            <a:off x="3289943" y="1038544"/>
            <a:ext cx="95333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AD8F2B2A-63E5-447C-B75F-DC78BBC531F8}"/>
              </a:ext>
            </a:extLst>
          </p:cNvPr>
          <p:cNvGraphicFramePr>
            <a:graphicFrameLocks noChangeAspect="1"/>
          </p:cNvGraphicFramePr>
          <p:nvPr/>
        </p:nvGraphicFramePr>
        <p:xfrm>
          <a:off x="4291293" y="1007215"/>
          <a:ext cx="4677819" cy="5003232"/>
        </p:xfrm>
        <a:graphic>
          <a:graphicData uri="http://schemas.openxmlformats.org/presentationml/2006/ole">
            <mc:AlternateContent xmlns:mc="http://schemas.openxmlformats.org/markup-compatibility/2006">
              <mc:Choice xmlns:v="urn:schemas-microsoft-com:vml" Requires="v">
                <p:oleObj spid="_x0000_s8199" name="Visio" r:id="rId6" imgW="5506545" imgH="5902523" progId="Visio.Drawing.11">
                  <p:embed/>
                </p:oleObj>
              </mc:Choice>
              <mc:Fallback>
                <p:oleObj name="Visio" r:id="rId6" imgW="5506545" imgH="5902523" progId="Visio.Drawing.11">
                  <p:embed/>
                  <p:pic>
                    <p:nvPicPr>
                      <p:cNvPr id="6" name="对象 5">
                        <a:extLst>
                          <a:ext uri="{FF2B5EF4-FFF2-40B4-BE49-F238E27FC236}">
                            <a16:creationId xmlns:a16="http://schemas.microsoft.com/office/drawing/2014/main" id="{AD8F2B2A-63E5-447C-B75F-DC78BBC531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1293" y="1007215"/>
                        <a:ext cx="4677819" cy="5003232"/>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08E21E19-9A10-48E2-B9E5-CD955F01DAE5}"/>
              </a:ext>
            </a:extLst>
          </p:cNvPr>
          <p:cNvSpPr/>
          <p:nvPr/>
        </p:nvSpPr>
        <p:spPr>
          <a:xfrm>
            <a:off x="211138" y="1754514"/>
            <a:ext cx="3715543" cy="2308324"/>
          </a:xfrm>
          <a:prstGeom prst="rect">
            <a:avLst/>
          </a:prstGeom>
        </p:spPr>
        <p:txBody>
          <a:bodyPr wrap="square">
            <a:spAutoFit/>
          </a:bodyPr>
          <a:lstStyle/>
          <a:p>
            <a:r>
              <a:rPr lang="zh-CN" altLang="en-US" sz="2400" b="1" dirty="0">
                <a:solidFill>
                  <a:srgbClr val="FF0000"/>
                </a:solidFill>
              </a:rPr>
              <a:t>话题跟踪模块</a:t>
            </a:r>
            <a:endParaRPr lang="en-US" altLang="zh-CN" sz="2400" b="1" dirty="0">
              <a:solidFill>
                <a:srgbClr val="FF0000"/>
              </a:solidFill>
            </a:endParaRPr>
          </a:p>
          <a:p>
            <a:r>
              <a:rPr lang="zh-CN" altLang="en-US" sz="2400" dirty="0"/>
              <a:t>是通过对给定主题的相关训练报道进行训练学习，构建话题追踪器，从而发现所有与该主题相关的信息</a:t>
            </a:r>
            <a:r>
              <a:rPr lang="zh-CN" altLang="zh-CN" sz="2400" dirty="0"/>
              <a:t>。</a:t>
            </a:r>
            <a:endParaRPr lang="zh-CN" altLang="en-US" sz="2400" dirty="0"/>
          </a:p>
        </p:txBody>
      </p:sp>
    </p:spTree>
    <p:extLst>
      <p:ext uri="{BB962C8B-B14F-4D97-AF65-F5344CB8AC3E}">
        <p14:creationId xmlns:p14="http://schemas.microsoft.com/office/powerpoint/2010/main" val="23443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1192634" cy="323165"/>
          </a:xfrm>
          <a:prstGeom prst="rect">
            <a:avLst/>
          </a:prstGeom>
          <a:noFill/>
        </p:spPr>
        <p:txBody>
          <a:bodyPr wrap="none" lIns="0" tIns="0" rIns="0" bIns="0" rtlCol="0">
            <a:spAutoFit/>
          </a:bodyPr>
          <a:lstStyle/>
          <a:p>
            <a:r>
              <a:rPr lang="zh-CN" altLang="en-US" sz="2100" b="1" spc="225" dirty="0">
                <a:solidFill>
                  <a:prstClr val="white"/>
                </a:solidFill>
              </a:rPr>
              <a:t>实验内容</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529653" y="925192"/>
            <a:ext cx="8075577" cy="461665"/>
          </a:xfrm>
          <a:prstGeom prst="rect">
            <a:avLst/>
          </a:prstGeom>
        </p:spPr>
        <p:txBody>
          <a:bodyPr wrap="square">
            <a:spAutoFit/>
          </a:bodyPr>
          <a:lstStyle/>
          <a:p>
            <a:r>
              <a:rPr lang="zh-CN" altLang="en-US" sz="2400" dirty="0"/>
              <a:t>系统框架结构</a:t>
            </a:r>
            <a:endParaRPr lang="zh-CN" altLang="en-US" dirty="0">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11</a:t>
            </a:fld>
            <a:endParaRPr lang="zh-CN" altLang="en-US" dirty="0">
              <a:solidFill>
                <a:prstClr val="black">
                  <a:tint val="75000"/>
                </a:prstClr>
              </a:solidFill>
            </a:endParaRPr>
          </a:p>
        </p:txBody>
      </p:sp>
      <p:sp>
        <p:nvSpPr>
          <p:cNvPr id="2" name="Rectangle 2">
            <a:extLst>
              <a:ext uri="{FF2B5EF4-FFF2-40B4-BE49-F238E27FC236}">
                <a16:creationId xmlns:a16="http://schemas.microsoft.com/office/drawing/2014/main" id="{3B237FAA-17ED-4040-90F8-7BDD6C899CB0}"/>
              </a:ext>
            </a:extLst>
          </p:cNvPr>
          <p:cNvSpPr>
            <a:spLocks noChangeArrowheads="1"/>
          </p:cNvSpPr>
          <p:nvPr/>
        </p:nvSpPr>
        <p:spPr bwMode="auto">
          <a:xfrm>
            <a:off x="3289943" y="1038544"/>
            <a:ext cx="95333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AD8F2B2A-63E5-447C-B75F-DC78BBC531F8}"/>
              </a:ext>
            </a:extLst>
          </p:cNvPr>
          <p:cNvGraphicFramePr>
            <a:graphicFrameLocks noChangeAspect="1"/>
          </p:cNvGraphicFramePr>
          <p:nvPr>
            <p:extLst>
              <p:ext uri="{D42A27DB-BD31-4B8C-83A1-F6EECF244321}">
                <p14:modId xmlns:p14="http://schemas.microsoft.com/office/powerpoint/2010/main" val="2220548539"/>
              </p:ext>
            </p:extLst>
          </p:nvPr>
        </p:nvGraphicFramePr>
        <p:xfrm>
          <a:off x="4572000" y="956415"/>
          <a:ext cx="4397112" cy="5003232"/>
        </p:xfrm>
        <a:graphic>
          <a:graphicData uri="http://schemas.openxmlformats.org/presentationml/2006/ole">
            <mc:AlternateContent xmlns:mc="http://schemas.openxmlformats.org/markup-compatibility/2006">
              <mc:Choice xmlns:v="urn:schemas-microsoft-com:vml" Requires="v">
                <p:oleObj spid="_x0000_s6157" name="Visio" r:id="rId6" imgW="5506545" imgH="5902523" progId="Visio.Drawing.11">
                  <p:embed/>
                </p:oleObj>
              </mc:Choice>
              <mc:Fallback>
                <p:oleObj name="Visio" r:id="rId6" imgW="5506545" imgH="5902523" progId="Visio.Drawing.11">
                  <p:embed/>
                  <p:pic>
                    <p:nvPicPr>
                      <p:cNvPr id="6" name="对象 5">
                        <a:extLst>
                          <a:ext uri="{FF2B5EF4-FFF2-40B4-BE49-F238E27FC236}">
                            <a16:creationId xmlns:a16="http://schemas.microsoft.com/office/drawing/2014/main" id="{AD8F2B2A-63E5-447C-B75F-DC78BBC531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956415"/>
                        <a:ext cx="4397112" cy="5003232"/>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9FC1C494-233B-43DE-B7B0-7A8A02EF2AB0}"/>
              </a:ext>
            </a:extLst>
          </p:cNvPr>
          <p:cNvSpPr/>
          <p:nvPr/>
        </p:nvSpPr>
        <p:spPr>
          <a:xfrm>
            <a:off x="126487" y="1465439"/>
            <a:ext cx="4287177" cy="4524315"/>
          </a:xfrm>
          <a:prstGeom prst="rect">
            <a:avLst/>
          </a:prstGeom>
        </p:spPr>
        <p:txBody>
          <a:bodyPr wrap="square">
            <a:spAutoFit/>
          </a:bodyPr>
          <a:lstStyle/>
          <a:p>
            <a:r>
              <a:rPr lang="zh-CN"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热点话题评估模块</a:t>
            </a:r>
            <a:endPar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从海量动态网络数据中发现一个或一组在一定时间范围内讨论的热门话题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从网络特征、用户对主题的关注度及行为反馈时间等方面建立热点评估模型，发现</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疫情</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事件信息的热点话题，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绘制其话题发展趋势曲线，从而为相关人员进行进一步决策分析提供理论依据和数据支持</a:t>
            </a:r>
            <a:endParaRPr lang="zh-CN" altLang="en-US" sz="2400" dirty="0"/>
          </a:p>
        </p:txBody>
      </p:sp>
    </p:spTree>
    <p:extLst>
      <p:ext uri="{BB962C8B-B14F-4D97-AF65-F5344CB8AC3E}">
        <p14:creationId xmlns:p14="http://schemas.microsoft.com/office/powerpoint/2010/main" val="650742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377371" y="925192"/>
            <a:ext cx="8534400" cy="4832092"/>
          </a:xfrm>
          <a:prstGeom prst="rect">
            <a:avLst/>
          </a:prstGeom>
        </p:spPr>
        <p:txBody>
          <a:bodyPr wrap="square">
            <a:spAutoFit/>
          </a:bodyPr>
          <a:lstStyle/>
          <a:p>
            <a:pPr algn="ctr"/>
            <a:r>
              <a:rPr lang="zh-CN" altLang="zh-CN" sz="2800" b="1" dirty="0">
                <a:solidFill>
                  <a:srgbClr val="FF0000"/>
                </a:solidFill>
              </a:rPr>
              <a:t>中文文档处理的基本流程</a:t>
            </a:r>
            <a:r>
              <a:rPr lang="en-US" altLang="zh-CN" sz="2800" b="1" dirty="0">
                <a:solidFill>
                  <a:srgbClr val="FF0000"/>
                </a:solidFill>
              </a:rPr>
              <a:t>: </a:t>
            </a:r>
            <a:endParaRPr lang="zh-CN" altLang="zh-CN" sz="2800" b="1" dirty="0">
              <a:solidFill>
                <a:srgbClr val="FF0000"/>
              </a:solidFill>
            </a:endParaRPr>
          </a:p>
          <a:p>
            <a:r>
              <a:rPr lang="en-US" altLang="zh-CN" sz="2800" dirty="0"/>
              <a:t>1</a:t>
            </a:r>
            <a:r>
              <a:rPr lang="zh-CN" altLang="zh-CN" sz="2800" dirty="0"/>
              <a:t>）输入每一篇文档；</a:t>
            </a:r>
          </a:p>
          <a:p>
            <a:r>
              <a:rPr lang="en-US" altLang="zh-CN" sz="2800" dirty="0"/>
              <a:t>2</a:t>
            </a:r>
            <a:r>
              <a:rPr lang="zh-CN" altLang="zh-CN" sz="2800" dirty="0"/>
              <a:t>）然后</a:t>
            </a:r>
            <a:r>
              <a:rPr lang="en-US" altLang="zh-CN" sz="2800" dirty="0"/>
              <a:t>“</a:t>
            </a:r>
            <a:r>
              <a:rPr lang="zh-CN" altLang="zh-CN" sz="2800" dirty="0"/>
              <a:t>分词</a:t>
            </a:r>
            <a:r>
              <a:rPr lang="en-US" altLang="zh-CN" sz="2800" dirty="0"/>
              <a:t>”</a:t>
            </a:r>
            <a:r>
              <a:rPr lang="zh-CN" altLang="zh-CN" sz="2800" dirty="0"/>
              <a:t>（用软件包）实现；</a:t>
            </a:r>
          </a:p>
          <a:p>
            <a:r>
              <a:rPr lang="en-US" altLang="zh-CN" sz="2800" dirty="0"/>
              <a:t>3</a:t>
            </a:r>
            <a:r>
              <a:rPr lang="zh-CN" altLang="zh-CN" sz="2800" dirty="0"/>
              <a:t>）取名词</a:t>
            </a:r>
          </a:p>
          <a:p>
            <a:r>
              <a:rPr lang="en-US" altLang="zh-CN" sz="2800" dirty="0"/>
              <a:t>4</a:t>
            </a:r>
            <a:r>
              <a:rPr lang="zh-CN" altLang="zh-CN" sz="2800" dirty="0"/>
              <a:t>）在分词结果上去停用词，利用一个停用词表，编写代码，利用这个</a:t>
            </a:r>
            <a:r>
              <a:rPr lang="en-US" altLang="zh-CN" sz="2800" dirty="0" err="1"/>
              <a:t>stop_words</a:t>
            </a:r>
            <a:r>
              <a:rPr lang="zh-CN" altLang="zh-CN" sz="2800" dirty="0"/>
              <a:t>表把不需要的停用词（如啊，了，的等）去掉。 </a:t>
            </a:r>
          </a:p>
          <a:p>
            <a:r>
              <a:rPr lang="en-US" altLang="zh-CN" sz="2800" dirty="0"/>
              <a:t>5</a:t>
            </a:r>
            <a:r>
              <a:rPr lang="zh-CN" altLang="zh-CN" sz="2800" dirty="0"/>
              <a:t>）建词典（就是把所有文档经过前面</a:t>
            </a:r>
            <a:r>
              <a:rPr lang="en-US" altLang="zh-CN" sz="2800" dirty="0"/>
              <a:t>4</a:t>
            </a:r>
            <a:r>
              <a:rPr lang="zh-CN" altLang="zh-CN" sz="2800" dirty="0"/>
              <a:t>步处理过的单词汇总）</a:t>
            </a:r>
          </a:p>
          <a:p>
            <a:r>
              <a:rPr lang="en-US" altLang="zh-CN" sz="2800" dirty="0"/>
              <a:t>6</a:t>
            </a:r>
            <a:r>
              <a:rPr lang="zh-CN" altLang="zh-CN" sz="2800" dirty="0"/>
              <a:t>）用词典将每一篇文档利用生成的词典表示成向量的形式。</a:t>
            </a: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12</a:t>
            </a:fld>
            <a:endParaRPr lang="zh-CN" altLang="en-US" dirty="0">
              <a:solidFill>
                <a:prstClr val="black">
                  <a:tint val="75000"/>
                </a:prstClr>
              </a:solidFill>
            </a:endParaRPr>
          </a:p>
        </p:txBody>
      </p:sp>
    </p:spTree>
    <p:extLst>
      <p:ext uri="{BB962C8B-B14F-4D97-AF65-F5344CB8AC3E}">
        <p14:creationId xmlns:p14="http://schemas.microsoft.com/office/powerpoint/2010/main" val="237356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377371" y="925192"/>
            <a:ext cx="8534400" cy="3970318"/>
          </a:xfrm>
          <a:prstGeom prst="rect">
            <a:avLst/>
          </a:prstGeom>
        </p:spPr>
        <p:txBody>
          <a:bodyPr wrap="square">
            <a:spAutoFit/>
          </a:bodyPr>
          <a:lstStyle/>
          <a:p>
            <a:pPr algn="ctr"/>
            <a:r>
              <a:rPr lang="zh-CN" altLang="zh-CN" sz="2800" dirty="0"/>
              <a:t>能够下载中文分词包的网站：</a:t>
            </a:r>
          </a:p>
          <a:p>
            <a:r>
              <a:rPr lang="en-US" altLang="zh-CN" sz="3200" dirty="0"/>
              <a:t>1</a:t>
            </a:r>
            <a:r>
              <a:rPr lang="zh-CN" altLang="zh-CN" sz="3200" dirty="0"/>
              <a:t>）斯坦福大学自然语言处理的网页，能够下载能够处理英文、中文等语义的分词工具。</a:t>
            </a:r>
            <a:r>
              <a:rPr lang="en-US" altLang="zh-CN" sz="3200" dirty="0"/>
              <a:t>http://nlp.stanford.edu/software/tagger.shtml</a:t>
            </a:r>
            <a:endParaRPr lang="zh-CN" altLang="zh-CN" sz="3200" dirty="0"/>
          </a:p>
          <a:p>
            <a:r>
              <a:rPr lang="en-US" altLang="zh-CN" sz="3200" dirty="0"/>
              <a:t>2</a:t>
            </a:r>
            <a:r>
              <a:rPr lang="zh-CN" altLang="zh-CN" sz="3200" dirty="0"/>
              <a:t>）中科院的能够处理分词的工具。</a:t>
            </a:r>
            <a:br>
              <a:rPr lang="en-US" altLang="zh-CN" sz="3200" dirty="0"/>
            </a:br>
            <a:r>
              <a:rPr lang="en-US" altLang="zh-CN" sz="3200" dirty="0" err="1"/>
              <a:t>Ictclas</a:t>
            </a:r>
            <a:endParaRPr lang="zh-CN" altLang="zh-CN" sz="3200" dirty="0"/>
          </a:p>
          <a:p>
            <a:r>
              <a:rPr lang="en-US" altLang="zh-CN" sz="3200" dirty="0"/>
              <a:t>3</a:t>
            </a:r>
            <a:r>
              <a:rPr lang="zh-CN" altLang="zh-CN" sz="3200" dirty="0"/>
              <a:t>）</a:t>
            </a:r>
            <a:r>
              <a:rPr lang="en-US" altLang="zh-CN" sz="3200" dirty="0" err="1"/>
              <a:t>pathon</a:t>
            </a:r>
            <a:r>
              <a:rPr lang="zh-CN" altLang="zh-CN" sz="3200" dirty="0"/>
              <a:t>中的</a:t>
            </a:r>
            <a:r>
              <a:rPr lang="en-US" altLang="zh-CN" sz="3200" dirty="0" err="1"/>
              <a:t>jieba</a:t>
            </a:r>
            <a:r>
              <a:rPr lang="zh-CN" altLang="zh-CN" sz="3200" dirty="0"/>
              <a:t>包。</a:t>
            </a:r>
            <a:endParaRPr lang="zh-CN" altLang="zh-CN" sz="4400" dirty="0"/>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13</a:t>
            </a:fld>
            <a:endParaRPr lang="zh-CN" altLang="en-US" dirty="0">
              <a:solidFill>
                <a:prstClr val="black">
                  <a:tint val="75000"/>
                </a:prstClr>
              </a:solidFill>
            </a:endParaRPr>
          </a:p>
        </p:txBody>
      </p:sp>
    </p:spTree>
    <p:extLst>
      <p:ext uri="{BB962C8B-B14F-4D97-AF65-F5344CB8AC3E}">
        <p14:creationId xmlns:p14="http://schemas.microsoft.com/office/powerpoint/2010/main" val="248768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14</a:t>
            </a:fld>
            <a:endParaRPr lang="zh-CN" altLang="en-US" dirty="0">
              <a:solidFill>
                <a:prstClr val="black">
                  <a:tint val="75000"/>
                </a:prstClr>
              </a:solidFill>
            </a:endParaRPr>
          </a:p>
        </p:txBody>
      </p:sp>
      <p:sp>
        <p:nvSpPr>
          <p:cNvPr id="2" name="矩形 1">
            <a:extLst>
              <a:ext uri="{FF2B5EF4-FFF2-40B4-BE49-F238E27FC236}">
                <a16:creationId xmlns:a16="http://schemas.microsoft.com/office/drawing/2014/main" id="{423FAFD6-390D-48A4-8100-580761D3D871}"/>
              </a:ext>
            </a:extLst>
          </p:cNvPr>
          <p:cNvSpPr/>
          <p:nvPr/>
        </p:nvSpPr>
        <p:spPr>
          <a:xfrm>
            <a:off x="588844" y="833841"/>
            <a:ext cx="4806124" cy="545021"/>
          </a:xfrm>
          <a:prstGeom prst="rect">
            <a:avLst/>
          </a:prstGeom>
        </p:spPr>
        <p:txBody>
          <a:bodyPr wrap="none">
            <a:spAutoFit/>
          </a:bodyPr>
          <a:lstStyle/>
          <a:p>
            <a:pPr marL="742950" lvl="1" indent="-285750" algn="just">
              <a:lnSpc>
                <a:spcPct val="172000"/>
              </a:lnSpc>
              <a:spcBef>
                <a:spcPts val="600"/>
              </a:spcBef>
              <a:spcAft>
                <a:spcPts val="600"/>
              </a:spcAft>
              <a:buFont typeface="+mj-lt"/>
              <a:buAutoNum type="arabicPeriod"/>
            </a:pPr>
            <a:r>
              <a:rPr lang="zh-CN" altLang="zh-CN" sz="2000" b="1" kern="100" dirty="0">
                <a:latin typeface="Cambria" panose="02040503050406030204" pitchFamily="18" charset="0"/>
                <a:ea typeface="宋体" panose="02010600030101010101" pitchFamily="2" charset="-122"/>
              </a:rPr>
              <a:t>热点主题发现与评估的理论与方法</a:t>
            </a:r>
            <a:endParaRPr lang="zh-CN" altLang="zh-CN" sz="2800" b="1" kern="100" dirty="0">
              <a:effectLst/>
              <a:latin typeface="Cambria" panose="02040503050406030204" pitchFamily="18" charset="0"/>
            </a:endParaRPr>
          </a:p>
        </p:txBody>
      </p:sp>
      <p:sp>
        <p:nvSpPr>
          <p:cNvPr id="4" name="矩形 3">
            <a:extLst>
              <a:ext uri="{FF2B5EF4-FFF2-40B4-BE49-F238E27FC236}">
                <a16:creationId xmlns:a16="http://schemas.microsoft.com/office/drawing/2014/main" id="{647CA1B5-DF19-48B0-A4A0-DB3A88AD34F6}"/>
              </a:ext>
            </a:extLst>
          </p:cNvPr>
          <p:cNvSpPr/>
          <p:nvPr/>
        </p:nvSpPr>
        <p:spPr>
          <a:xfrm>
            <a:off x="237907" y="1490072"/>
            <a:ext cx="4766818" cy="369332"/>
          </a:xfrm>
          <a:prstGeom prst="rect">
            <a:avLst/>
          </a:prstGeom>
        </p:spPr>
        <p:txBody>
          <a:bodyPr wrap="none">
            <a:spAutoFit/>
          </a:bodyPr>
          <a:lstStyle/>
          <a:p>
            <a:r>
              <a:rPr lang="en-US" altLang="zh-CN" kern="100" dirty="0">
                <a:ea typeface="黑体" panose="02010609060101010101" pitchFamily="49" charset="-122"/>
                <a:cs typeface="Times New Roman" panose="02020603050405020304" pitchFamily="18" charset="0"/>
              </a:rPr>
              <a:t>1.1 </a:t>
            </a:r>
            <a:r>
              <a:rPr lang="zh-CN" altLang="zh-CN" kern="100" dirty="0">
                <a:ea typeface="黑体" panose="02010609060101010101" pitchFamily="49" charset="-122"/>
                <a:cs typeface="Times New Roman" panose="02020603050405020304" pitchFamily="18" charset="0"/>
              </a:rPr>
              <a:t>基于</a:t>
            </a:r>
            <a:r>
              <a:rPr lang="en-US" altLang="zh-CN" kern="100" dirty="0">
                <a:ea typeface="黑体" panose="02010609060101010101" pitchFamily="49" charset="-122"/>
                <a:cs typeface="Times New Roman" panose="02020603050405020304" pitchFamily="18" charset="0"/>
              </a:rPr>
              <a:t>CHI_LDA</a:t>
            </a:r>
            <a:r>
              <a:rPr lang="zh-CN" altLang="zh-CN" kern="100" dirty="0">
                <a:ea typeface="黑体" panose="02010609060101010101" pitchFamily="49" charset="-122"/>
                <a:cs typeface="Times New Roman" panose="02020603050405020304" pitchFamily="18" charset="0"/>
              </a:rPr>
              <a:t>语义分析的话题模型的构建</a:t>
            </a:r>
            <a:endParaRPr lang="zh-CN" altLang="en-US" dirty="0"/>
          </a:p>
        </p:txBody>
      </p:sp>
      <p:sp>
        <p:nvSpPr>
          <p:cNvPr id="6" name="矩形 5">
            <a:extLst>
              <a:ext uri="{FF2B5EF4-FFF2-40B4-BE49-F238E27FC236}">
                <a16:creationId xmlns:a16="http://schemas.microsoft.com/office/drawing/2014/main" id="{E615DFF7-432E-4890-B979-8C82EE1E7072}"/>
              </a:ext>
            </a:extLst>
          </p:cNvPr>
          <p:cNvSpPr/>
          <p:nvPr/>
        </p:nvSpPr>
        <p:spPr>
          <a:xfrm>
            <a:off x="237907" y="2064721"/>
            <a:ext cx="3929281" cy="369332"/>
          </a:xfrm>
          <a:prstGeom prst="rect">
            <a:avLst/>
          </a:prstGeom>
        </p:spPr>
        <p:txBody>
          <a:bodyPr wrap="none">
            <a:spAutoFit/>
          </a:bodyPr>
          <a:lstStyle/>
          <a:p>
            <a:r>
              <a:rPr lang="en-US" altLang="zh-CN" b="1" kern="100" dirty="0">
                <a:latin typeface="Times New Roman" panose="02020603050405020304" pitchFamily="18" charset="0"/>
                <a:ea typeface="宋体" panose="02010600030101010101" pitchFamily="2" charset="-122"/>
              </a:rPr>
              <a:t>1.1.1 </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b="1" kern="100" dirty="0">
                <a:latin typeface="Times New Roman" panose="02020603050405020304" pitchFamily="18" charset="0"/>
                <a:ea typeface="宋体" panose="02010600030101010101" pitchFamily="2" charset="-122"/>
              </a:rPr>
              <a:t>CHI</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算法改进特征词的选取</a:t>
            </a:r>
            <a:endParaRPr lang="zh-CN" altLang="en-US" dirty="0"/>
          </a:p>
        </p:txBody>
      </p:sp>
      <p:sp>
        <p:nvSpPr>
          <p:cNvPr id="9" name="矩形 8">
            <a:extLst>
              <a:ext uri="{FF2B5EF4-FFF2-40B4-BE49-F238E27FC236}">
                <a16:creationId xmlns:a16="http://schemas.microsoft.com/office/drawing/2014/main" id="{6139ECB7-A40D-4B88-B87E-C27CA9DBE23C}"/>
              </a:ext>
            </a:extLst>
          </p:cNvPr>
          <p:cNvSpPr/>
          <p:nvPr/>
        </p:nvSpPr>
        <p:spPr>
          <a:xfrm>
            <a:off x="235378" y="2459665"/>
            <a:ext cx="8779605" cy="2533386"/>
          </a:xfrm>
          <a:prstGeom prst="rect">
            <a:avLst/>
          </a:prstGeom>
        </p:spPr>
        <p:txBody>
          <a:bodyPr wrap="square">
            <a:spAutoFit/>
          </a:bodyPr>
          <a:lstStyle/>
          <a:p>
            <a:pPr>
              <a:lnSpc>
                <a:spcPct val="150000"/>
              </a:lnSpc>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从</a:t>
            </a:r>
            <a:r>
              <a:rPr lang="en-US" altLang="zh-CN" kern="100" dirty="0">
                <a:latin typeface="Times New Roman" panose="02020603050405020304" pitchFamily="18" charset="0"/>
                <a:ea typeface="宋体" panose="02010600030101010101" pitchFamily="2" charset="-122"/>
              </a:rPr>
              <a:t>CHI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计算公式可以看出，</a:t>
            </a:r>
            <a:r>
              <a:rPr lang="en-US" altLang="zh-CN" kern="100" dirty="0">
                <a:latin typeface="Times New Roman" panose="02020603050405020304" pitchFamily="18" charset="0"/>
                <a:ea typeface="宋体" panose="02010600030101010101" pitchFamily="2" charset="-122"/>
              </a:rPr>
              <a:t>CHI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值只与词语出现的文档数量有关，这样就会出现如下问题：如果</a:t>
            </a:r>
            <a:r>
              <a:rPr lang="en-US" altLang="zh-CN" kern="100" dirty="0">
                <a:latin typeface="Times New Roman" panose="02020603050405020304" pitchFamily="18" charset="0"/>
                <a:ea typeface="宋体" panose="02010600030101010101" pitchFamily="2" charset="-122"/>
              </a:rPr>
              <a:t>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rPr>
              <a:t>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两个词语同时在同样的文档中出现，这样</a:t>
            </a:r>
            <a:r>
              <a:rPr lang="en-US" altLang="zh-CN" kern="100" dirty="0">
                <a:latin typeface="Times New Roman" panose="02020603050405020304" pitchFamily="18" charset="0"/>
                <a:ea typeface="宋体" panose="02010600030101010101" pitchFamily="2" charset="-122"/>
              </a:rPr>
              <a:t>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rPr>
              <a:t>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计算的</a:t>
            </a:r>
            <a:r>
              <a:rPr lang="en-US" altLang="zh-CN" kern="100" dirty="0">
                <a:latin typeface="Times New Roman" panose="02020603050405020304" pitchFamily="18" charset="0"/>
                <a:ea typeface="宋体" panose="02010600030101010101" pitchFamily="2" charset="-122"/>
              </a:rPr>
              <a:t>CHI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值应该相等，但如果词语</a:t>
            </a:r>
            <a:r>
              <a:rPr lang="en-US" altLang="zh-CN" kern="100" dirty="0">
                <a:latin typeface="Times New Roman" panose="02020603050405020304" pitchFamily="18" charset="0"/>
                <a:ea typeface="宋体" panose="02010600030101010101" pitchFamily="2" charset="-122"/>
              </a:rPr>
              <a:t>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在文档中出现频率比</a:t>
            </a:r>
            <a:r>
              <a:rPr lang="en-US" altLang="zh-CN" kern="100" dirty="0">
                <a:latin typeface="Times New Roman" panose="02020603050405020304" pitchFamily="18" charset="0"/>
                <a:ea typeface="宋体" panose="02010600030101010101" pitchFamily="2" charset="-122"/>
              </a:rPr>
              <a:t>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大，那么</a:t>
            </a:r>
            <a:r>
              <a:rPr lang="en-US" altLang="zh-CN" kern="100" dirty="0">
                <a:latin typeface="Times New Roman" panose="02020603050405020304" pitchFamily="18" charset="0"/>
                <a:ea typeface="宋体" panose="02010600030101010101" pitchFamily="2" charset="-122"/>
              </a:rPr>
              <a:t>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词语的重要性应该要比词语</a:t>
            </a:r>
            <a:r>
              <a:rPr lang="en-US" altLang="zh-CN" kern="100" dirty="0">
                <a:latin typeface="Times New Roman" panose="02020603050405020304" pitchFamily="18" charset="0"/>
                <a:ea typeface="宋体" panose="02010600030101010101" pitchFamily="2" charset="-122"/>
              </a:rPr>
              <a:t>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高，但在使用</a:t>
            </a:r>
            <a:r>
              <a:rPr lang="en-US" altLang="zh-CN" kern="100" dirty="0">
                <a:latin typeface="Times New Roman" panose="02020603050405020304" pitchFamily="18" charset="0"/>
                <a:ea typeface="宋体" panose="02010600030101010101" pitchFamily="2" charset="-122"/>
              </a:rPr>
              <a:t>CHI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进行特征词提取时无法对这种情况做有效处理。</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本实验建议使用一种“</a:t>
            </a:r>
            <a:r>
              <a:rPr lang="en-US" altLang="zh-CN" kern="100" dirty="0">
                <a:latin typeface="Times New Roman" panose="02020603050405020304" pitchFamily="18" charset="0"/>
                <a:ea typeface="宋体" panose="02010600030101010101" pitchFamily="2" charset="-122"/>
              </a:rPr>
              <a:t>CHI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改进算法”，将特征词提取算法中加入词频（</a:t>
            </a:r>
            <a:r>
              <a:rPr lang="en-US" altLang="zh-CN" kern="100" dirty="0">
                <a:latin typeface="Times New Roman" panose="02020603050405020304" pitchFamily="18" charset="0"/>
                <a:ea typeface="宋体" panose="02010600030101010101" pitchFamily="2" charset="-122"/>
              </a:rPr>
              <a:t>TF</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）因素。改进后</a:t>
            </a:r>
            <a:r>
              <a:rPr lang="en-US" altLang="zh-CN" kern="100" dirty="0">
                <a:latin typeface="Times New Roman" panose="02020603050405020304" pitchFamily="18" charset="0"/>
                <a:ea typeface="宋体" panose="02010600030101010101" pitchFamily="2" charset="-122"/>
              </a:rPr>
              <a:t>CHI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计算公式如下：</a:t>
            </a:r>
            <a:endParaRPr lang="zh-CN" altLang="en-US" dirty="0"/>
          </a:p>
        </p:txBody>
      </p:sp>
      <p:sp>
        <p:nvSpPr>
          <p:cNvPr id="11" name="Rectangle 2">
            <a:extLst>
              <a:ext uri="{FF2B5EF4-FFF2-40B4-BE49-F238E27FC236}">
                <a16:creationId xmlns:a16="http://schemas.microsoft.com/office/drawing/2014/main" id="{EF1356D4-B341-4CB2-9BBD-89A2BFB0BC13}"/>
              </a:ext>
            </a:extLst>
          </p:cNvPr>
          <p:cNvSpPr>
            <a:spLocks noChangeArrowheads="1"/>
          </p:cNvSpPr>
          <p:nvPr/>
        </p:nvSpPr>
        <p:spPr bwMode="auto">
          <a:xfrm>
            <a:off x="2641600" y="49338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5421FB37-8422-46BA-9CCE-BD7BEB14DFFE}"/>
              </a:ext>
            </a:extLst>
          </p:cNvPr>
          <p:cNvGraphicFramePr>
            <a:graphicFrameLocks noChangeAspect="1"/>
          </p:cNvGraphicFramePr>
          <p:nvPr>
            <p:extLst>
              <p:ext uri="{D42A27DB-BD31-4B8C-83A1-F6EECF244321}">
                <p14:modId xmlns:p14="http://schemas.microsoft.com/office/powerpoint/2010/main" val="2984032497"/>
              </p:ext>
            </p:extLst>
          </p:nvPr>
        </p:nvGraphicFramePr>
        <p:xfrm>
          <a:off x="1387323" y="4790929"/>
          <a:ext cx="6475714" cy="828289"/>
        </p:xfrm>
        <a:graphic>
          <a:graphicData uri="http://schemas.openxmlformats.org/presentationml/2006/ole">
            <mc:AlternateContent xmlns:mc="http://schemas.openxmlformats.org/markup-compatibility/2006">
              <mc:Choice xmlns:v="urn:schemas-microsoft-com:vml" Requires="v">
                <p:oleObj spid="_x0000_s9222" r:id="rId6" imgW="3479800" imgH="444500" progId="Equation.DSMT4">
                  <p:embed/>
                </p:oleObj>
              </mc:Choice>
              <mc:Fallback>
                <p:oleObj r:id="rId6" imgW="3479800" imgH="4445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7323" y="4790929"/>
                        <a:ext cx="6475714" cy="828289"/>
                      </a:xfrm>
                      <a:prstGeom prst="rect">
                        <a:avLst/>
                      </a:prstGeom>
                      <a:noFill/>
                    </p:spPr>
                  </p:pic>
                </p:oleObj>
              </mc:Fallback>
            </mc:AlternateContent>
          </a:graphicData>
        </a:graphic>
      </p:graphicFrame>
    </p:spTree>
    <p:extLst>
      <p:ext uri="{BB962C8B-B14F-4D97-AF65-F5344CB8AC3E}">
        <p14:creationId xmlns:p14="http://schemas.microsoft.com/office/powerpoint/2010/main" val="176054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15</a:t>
            </a:fld>
            <a:endParaRPr lang="zh-CN" altLang="en-US" dirty="0">
              <a:solidFill>
                <a:prstClr val="black">
                  <a:tint val="75000"/>
                </a:prstClr>
              </a:solidFill>
            </a:endParaRPr>
          </a:p>
        </p:txBody>
      </p:sp>
      <p:sp>
        <p:nvSpPr>
          <p:cNvPr id="2" name="矩形 1">
            <a:extLst>
              <a:ext uri="{FF2B5EF4-FFF2-40B4-BE49-F238E27FC236}">
                <a16:creationId xmlns:a16="http://schemas.microsoft.com/office/drawing/2014/main" id="{07D1A24E-AB72-4D6A-8C0E-D65AE3FAF5A6}"/>
              </a:ext>
            </a:extLst>
          </p:cNvPr>
          <p:cNvSpPr/>
          <p:nvPr/>
        </p:nvSpPr>
        <p:spPr>
          <a:xfrm>
            <a:off x="478298" y="932686"/>
            <a:ext cx="2643672" cy="369332"/>
          </a:xfrm>
          <a:prstGeom prst="rect">
            <a:avLst/>
          </a:prstGeom>
        </p:spPr>
        <p:txBody>
          <a:bodyPr wrap="none">
            <a:spAutoFit/>
          </a:bodyPr>
          <a:lstStyle/>
          <a:p>
            <a:r>
              <a:rPr lang="en-US" altLang="zh-CN" b="1" kern="100" dirty="0">
                <a:latin typeface="Times New Roman" panose="02020603050405020304" pitchFamily="18" charset="0"/>
                <a:ea typeface="宋体" panose="02010600030101010101" pitchFamily="2" charset="-122"/>
              </a:rPr>
              <a:t>1.1.2. LDA</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概率主题建模</a:t>
            </a:r>
            <a:endParaRPr lang="zh-CN" altLang="en-US" dirty="0"/>
          </a:p>
        </p:txBody>
      </p:sp>
      <p:sp>
        <p:nvSpPr>
          <p:cNvPr id="4" name="矩形 3">
            <a:extLst>
              <a:ext uri="{FF2B5EF4-FFF2-40B4-BE49-F238E27FC236}">
                <a16:creationId xmlns:a16="http://schemas.microsoft.com/office/drawing/2014/main" id="{AB105AC6-F534-4336-8287-B6D6205D8CF2}"/>
              </a:ext>
            </a:extLst>
          </p:cNvPr>
          <p:cNvSpPr/>
          <p:nvPr/>
        </p:nvSpPr>
        <p:spPr>
          <a:xfrm>
            <a:off x="607500" y="1467743"/>
            <a:ext cx="7837713" cy="1477328"/>
          </a:xfrm>
          <a:prstGeom prst="rect">
            <a:avLst/>
          </a:prstGeom>
        </p:spPr>
        <p:txBody>
          <a:bodyPr wrap="square">
            <a:spAutoFit/>
          </a:bodyPr>
          <a:lstStyle/>
          <a:p>
            <a:r>
              <a:rPr lang="en-US" altLang="zh-CN" kern="100" dirty="0">
                <a:latin typeface="Times New Roman" panose="02020603050405020304" pitchFamily="18" charset="0"/>
                <a:ea typeface="宋体" panose="02010600030101010101" pitchFamily="2" charset="-122"/>
              </a:rPr>
              <a:t>LDA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模型是一种实现离散型文本建模的概率主题模型，是一个文本</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主题</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词汇三层贝叶斯模型，将文档表示为若干话题的概率混合分布，具有更逼近真实数据的文本语义描述能力，可以高效地处理大规模的语料库。</a:t>
            </a:r>
            <a:r>
              <a:rPr lang="en-US" altLang="zh-CN" kern="100" dirty="0">
                <a:latin typeface="Times New Roman" panose="02020603050405020304" pitchFamily="18" charset="0"/>
                <a:ea typeface="宋体" panose="02010600030101010101" pitchFamily="2" charset="-122"/>
              </a:rPr>
              <a:t>LDA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模型通过实现主题建模，将原始特征向量空间的词的维度转变为主题的维度，将同义和近义的相关词汇映射至同一主题，实现语义层面的建模。</a:t>
            </a:r>
            <a:endParaRPr lang="zh-CN" altLang="en-US" dirty="0"/>
          </a:p>
        </p:txBody>
      </p:sp>
      <p:sp>
        <p:nvSpPr>
          <p:cNvPr id="6" name="矩形 5">
            <a:extLst>
              <a:ext uri="{FF2B5EF4-FFF2-40B4-BE49-F238E27FC236}">
                <a16:creationId xmlns:a16="http://schemas.microsoft.com/office/drawing/2014/main" id="{72DF740C-0977-4154-8198-C7A633691B55}"/>
              </a:ext>
            </a:extLst>
          </p:cNvPr>
          <p:cNvSpPr/>
          <p:nvPr/>
        </p:nvSpPr>
        <p:spPr>
          <a:xfrm>
            <a:off x="126487" y="3022042"/>
            <a:ext cx="2462213" cy="460382"/>
          </a:xfrm>
          <a:prstGeom prst="rect">
            <a:avLst/>
          </a:prstGeom>
        </p:spPr>
        <p:txBody>
          <a:bodyPr wrap="none">
            <a:spAutoFit/>
          </a:bodyPr>
          <a:lstStyle/>
          <a:p>
            <a:pPr indent="299720" algn="just">
              <a:lnSpc>
                <a:spcPct val="150000"/>
              </a:lnSpc>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）数学模型描述</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B898A5A7-F90D-458A-B5D1-C492FA107B1E}"/>
              </a:ext>
            </a:extLst>
          </p:cNvPr>
          <p:cNvSpPr/>
          <p:nvPr/>
        </p:nvSpPr>
        <p:spPr>
          <a:xfrm>
            <a:off x="607500" y="3613093"/>
            <a:ext cx="8130100" cy="1200329"/>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假设文本中的潜在主题</a:t>
            </a:r>
            <a:r>
              <a:rPr lang="en-US" altLang="zh-CN" i="1" kern="100" dirty="0">
                <a:latin typeface="Times New Roman" panose="02020603050405020304" pitchFamily="18" charset="0"/>
                <a:ea typeface="宋体" panose="02010600030101010101" pitchFamily="2" charset="-122"/>
              </a:rPr>
              <a:t>z</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的分布服从</a:t>
            </a:r>
            <a:r>
              <a:rPr lang="en-US" altLang="zh-CN" i="1" kern="100" dirty="0">
                <a:latin typeface="Times New Roman" panose="02020603050405020304" pitchFamily="18" charset="0"/>
                <a:ea typeface="宋体" panose="02010600030101010101" pitchFamily="2" charset="-122"/>
              </a:rPr>
              <a:t>P(z)</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，对于给定的某个主题</a:t>
            </a:r>
            <a:r>
              <a:rPr lang="en-US" altLang="zh-CN" i="1" kern="100" dirty="0">
                <a:latin typeface="Times New Roman" panose="02020603050405020304" pitchFamily="18" charset="0"/>
                <a:ea typeface="宋体" panose="02010600030101010101" pitchFamily="2" charset="-122"/>
              </a:rPr>
              <a:t>z</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，该主题上的单词概率分布服从</a:t>
            </a:r>
            <a:r>
              <a:rPr lang="en-US" altLang="zh-CN" i="1" kern="100" dirty="0">
                <a:latin typeface="Times New Roman" panose="02020603050405020304" pitchFamily="18" charset="0"/>
                <a:ea typeface="宋体" panose="02010600030101010101" pitchFamily="2" charset="-122"/>
              </a:rPr>
              <a:t>P(</a:t>
            </a:r>
            <a:r>
              <a:rPr lang="en-US" altLang="zh-CN" i="1" kern="100" dirty="0" err="1">
                <a:latin typeface="Times New Roman" panose="02020603050405020304" pitchFamily="18" charset="0"/>
                <a:ea typeface="宋体" panose="02010600030101010101" pitchFamily="2" charset="-122"/>
              </a:rPr>
              <a:t>w|z</a:t>
            </a:r>
            <a:r>
              <a:rPr lang="en-US" altLang="zh-CN" i="1"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latin typeface="Times New Roman" panose="02020603050405020304" pitchFamily="18" charset="0"/>
                <a:ea typeface="宋体" panose="02010600030101010101" pitchFamily="2" charset="-122"/>
              </a:rPr>
              <a:t>P(</a:t>
            </a:r>
            <a:r>
              <a:rPr lang="en-US" altLang="zh-CN" i="1" kern="100" dirty="0" err="1">
                <a:latin typeface="Times New Roman" panose="02020603050405020304" pitchFamily="18" charset="0"/>
                <a:ea typeface="宋体" panose="02010600030101010101" pitchFamily="2" charset="-122"/>
              </a:rPr>
              <a:t>z</a:t>
            </a:r>
            <a:r>
              <a:rPr lang="en-US" altLang="zh-CN" i="1" kern="100" baseline="-25000" dirty="0" err="1">
                <a:latin typeface="Times New Roman" panose="02020603050405020304" pitchFamily="18" charset="0"/>
                <a:ea typeface="宋体" panose="02010600030101010101" pitchFamily="2" charset="-122"/>
              </a:rPr>
              <a:t>i</a:t>
            </a:r>
            <a:r>
              <a:rPr lang="en-US" altLang="zh-CN" i="1" kern="100" dirty="0">
                <a:latin typeface="Times New Roman" panose="02020603050405020304" pitchFamily="18" charset="0"/>
                <a:ea typeface="宋体" panose="02010600030101010101" pitchFamily="2" charset="-122"/>
              </a:rPr>
              <a:t>=j)</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表示生成第</a:t>
            </a:r>
            <a:r>
              <a:rPr lang="en-US" altLang="zh-CN" i="1" kern="100" dirty="0" err="1">
                <a:latin typeface="Times New Roman" panose="02020603050405020304" pitchFamily="18" charset="0"/>
                <a:ea typeface="宋体" panose="02010600030101010101" pitchFamily="2" charset="-122"/>
              </a:rPr>
              <a:t>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个单词时第</a:t>
            </a:r>
            <a:r>
              <a:rPr lang="en-US" altLang="zh-CN" i="1" kern="100" dirty="0">
                <a:latin typeface="Times New Roman" panose="02020603050405020304" pitchFamily="18" charset="0"/>
                <a:ea typeface="宋体" panose="02010600030101010101" pitchFamily="2" charset="-122"/>
              </a:rPr>
              <a:t>j</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个主题被选中的概率，</a:t>
            </a:r>
            <a:r>
              <a:rPr lang="en-US" altLang="zh-CN" i="1" kern="100" dirty="0">
                <a:latin typeface="Times New Roman" panose="02020603050405020304" pitchFamily="18" charset="0"/>
                <a:ea typeface="宋体" panose="02010600030101010101" pitchFamily="2" charset="-122"/>
              </a:rPr>
              <a:t>P(</a:t>
            </a:r>
            <a:r>
              <a:rPr lang="en-US" altLang="zh-CN" i="1" kern="100" dirty="0" err="1">
                <a:latin typeface="Times New Roman" panose="02020603050405020304" pitchFamily="18" charset="0"/>
                <a:ea typeface="宋体" panose="02010600030101010101" pitchFamily="2" charset="-122"/>
              </a:rPr>
              <a:t>w</a:t>
            </a:r>
            <a:r>
              <a:rPr lang="en-US" altLang="zh-CN" i="1" kern="100" baseline="-25000" dirty="0" err="1">
                <a:latin typeface="Times New Roman" panose="02020603050405020304" pitchFamily="18" charset="0"/>
                <a:ea typeface="宋体" panose="02010600030101010101" pitchFamily="2" charset="-122"/>
              </a:rPr>
              <a:t>i</a:t>
            </a:r>
            <a:r>
              <a:rPr lang="en-US" altLang="zh-CN" i="1" kern="100" dirty="0">
                <a:latin typeface="Times New Roman" panose="02020603050405020304" pitchFamily="18" charset="0"/>
                <a:ea typeface="宋体" panose="02010600030101010101" pitchFamily="2" charset="-122"/>
              </a:rPr>
              <a:t> |</a:t>
            </a:r>
            <a:r>
              <a:rPr lang="en-US" altLang="zh-CN" i="1" kern="100" dirty="0" err="1">
                <a:latin typeface="Times New Roman" panose="02020603050405020304" pitchFamily="18" charset="0"/>
                <a:ea typeface="宋体" panose="02010600030101010101" pitchFamily="2" charset="-122"/>
              </a:rPr>
              <a:t>z</a:t>
            </a:r>
            <a:r>
              <a:rPr lang="en-US" altLang="zh-CN" i="1" kern="100" baseline="-25000" dirty="0" err="1">
                <a:latin typeface="Times New Roman" panose="02020603050405020304" pitchFamily="18" charset="0"/>
                <a:ea typeface="宋体" panose="02010600030101010101" pitchFamily="2" charset="-122"/>
              </a:rPr>
              <a:t>i</a:t>
            </a:r>
            <a:r>
              <a:rPr lang="en-US" altLang="zh-CN" i="1" kern="100" dirty="0">
                <a:latin typeface="Times New Roman" panose="02020603050405020304" pitchFamily="18" charset="0"/>
                <a:ea typeface="宋体" panose="02010600030101010101" pitchFamily="2" charset="-122"/>
              </a:rPr>
              <a:t>=j)</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表示通过主题</a:t>
            </a:r>
            <a:r>
              <a:rPr lang="en-US" altLang="zh-CN" i="1" kern="100" dirty="0">
                <a:latin typeface="Times New Roman" panose="02020603050405020304" pitchFamily="18" charset="0"/>
                <a:ea typeface="宋体" panose="02010600030101010101" pitchFamily="2" charset="-122"/>
              </a:rPr>
              <a:t>j</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选中单词</a:t>
            </a:r>
            <a:r>
              <a:rPr lang="en-US" altLang="zh-CN" i="1" kern="100" dirty="0" err="1">
                <a:latin typeface="Times New Roman" panose="02020603050405020304" pitchFamily="18" charset="0"/>
                <a:ea typeface="宋体" panose="02010600030101010101" pitchFamily="2" charset="-122"/>
              </a:rPr>
              <a:t>w</a:t>
            </a:r>
            <a:r>
              <a:rPr lang="en-US" altLang="zh-CN" i="1" kern="100" baseline="-25000" dirty="0" err="1">
                <a:latin typeface="Times New Roman" panose="02020603050405020304" pitchFamily="18" charset="0"/>
                <a:ea typeface="宋体" panose="02010600030101010101" pitchFamily="2" charset="-122"/>
              </a:rPr>
              <a:t>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的概率，由此得到文本中单词出现的概率分布如下所示：</a:t>
            </a:r>
            <a:endParaRPr lang="zh-CN" altLang="en-US" dirty="0"/>
          </a:p>
        </p:txBody>
      </p:sp>
      <p:sp>
        <p:nvSpPr>
          <p:cNvPr id="11" name="Rectangle 2">
            <a:extLst>
              <a:ext uri="{FF2B5EF4-FFF2-40B4-BE49-F238E27FC236}">
                <a16:creationId xmlns:a16="http://schemas.microsoft.com/office/drawing/2014/main" id="{9618FB70-7428-44D1-94D2-3A72D8D98DAD}"/>
              </a:ext>
            </a:extLst>
          </p:cNvPr>
          <p:cNvSpPr>
            <a:spLocks noChangeArrowheads="1"/>
          </p:cNvSpPr>
          <p:nvPr/>
        </p:nvSpPr>
        <p:spPr bwMode="auto">
          <a:xfrm>
            <a:off x="2469103" y="49629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E6B75B28-3308-435F-B9EA-66B2D28FA44C}"/>
              </a:ext>
            </a:extLst>
          </p:cNvPr>
          <p:cNvGraphicFramePr>
            <a:graphicFrameLocks noChangeAspect="1"/>
          </p:cNvGraphicFramePr>
          <p:nvPr>
            <p:extLst>
              <p:ext uri="{D42A27DB-BD31-4B8C-83A1-F6EECF244321}">
                <p14:modId xmlns:p14="http://schemas.microsoft.com/office/powerpoint/2010/main" val="2389957982"/>
              </p:ext>
            </p:extLst>
          </p:nvPr>
        </p:nvGraphicFramePr>
        <p:xfrm>
          <a:off x="2402285" y="4861181"/>
          <a:ext cx="4847703" cy="944716"/>
        </p:xfrm>
        <a:graphic>
          <a:graphicData uri="http://schemas.openxmlformats.org/presentationml/2006/ole">
            <mc:AlternateContent xmlns:mc="http://schemas.openxmlformats.org/markup-compatibility/2006">
              <mc:Choice xmlns:v="urn:schemas-microsoft-com:vml" Requires="v">
                <p:oleObj spid="_x0000_s10245" r:id="rId6" imgW="2235200" imgH="431800" progId="Equation.3">
                  <p:embed/>
                </p:oleObj>
              </mc:Choice>
              <mc:Fallback>
                <p:oleObj r:id="rId6" imgW="2235200" imgH="4318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2285" y="4861181"/>
                        <a:ext cx="4847703" cy="944716"/>
                      </a:xfrm>
                      <a:prstGeom prst="rect">
                        <a:avLst/>
                      </a:prstGeom>
                      <a:noFill/>
                    </p:spPr>
                  </p:pic>
                </p:oleObj>
              </mc:Fallback>
            </mc:AlternateContent>
          </a:graphicData>
        </a:graphic>
      </p:graphicFrame>
    </p:spTree>
    <p:extLst>
      <p:ext uri="{BB962C8B-B14F-4D97-AF65-F5344CB8AC3E}">
        <p14:creationId xmlns:p14="http://schemas.microsoft.com/office/powerpoint/2010/main" val="331508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16</a:t>
            </a:fld>
            <a:endParaRPr lang="zh-CN" altLang="en-US" dirty="0">
              <a:solidFill>
                <a:prstClr val="black">
                  <a:tint val="75000"/>
                </a:prstClr>
              </a:solidFill>
            </a:endParaRPr>
          </a:p>
        </p:txBody>
      </p:sp>
      <p:sp>
        <p:nvSpPr>
          <p:cNvPr id="2" name="矩形 1">
            <a:extLst>
              <a:ext uri="{FF2B5EF4-FFF2-40B4-BE49-F238E27FC236}">
                <a16:creationId xmlns:a16="http://schemas.microsoft.com/office/drawing/2014/main" id="{122D7A5E-CA39-4800-83FD-29E6355D4FB5}"/>
              </a:ext>
            </a:extLst>
          </p:cNvPr>
          <p:cNvSpPr/>
          <p:nvPr/>
        </p:nvSpPr>
        <p:spPr>
          <a:xfrm>
            <a:off x="319313" y="930245"/>
            <a:ext cx="8244115" cy="923330"/>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i="1" kern="100" dirty="0">
                <a:latin typeface="Times New Roman" panose="02020603050405020304" pitchFamily="18" charset="0"/>
                <a:ea typeface="宋体" panose="02010600030101010101" pitchFamily="2" charset="-122"/>
              </a:rPr>
              <a:t>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表示主题数目，令</a:t>
            </a:r>
            <a:r>
              <a:rPr lang="en-US" altLang="zh-CN" i="1" kern="100" dirty="0">
                <a:latin typeface="Times New Roman" panose="02020603050405020304" pitchFamily="18" charset="0"/>
                <a:ea typeface="宋体" panose="02010600030101010101" pitchFamily="2" charset="-122"/>
              </a:rPr>
              <a:t>φ</a:t>
            </a:r>
            <a:r>
              <a:rPr lang="en-US" altLang="zh-CN" i="1" kern="100" baseline="30000" dirty="0">
                <a:latin typeface="Times New Roman" panose="02020603050405020304" pitchFamily="18" charset="0"/>
                <a:ea typeface="宋体" panose="02010600030101010101" pitchFamily="2" charset="-122"/>
              </a:rPr>
              <a:t>(j )</a:t>
            </a:r>
            <a:r>
              <a:rPr lang="en-US" altLang="zh-CN" i="1" kern="100" dirty="0">
                <a:latin typeface="Times New Roman" panose="02020603050405020304" pitchFamily="18" charset="0"/>
                <a:ea typeface="宋体" panose="02010600030101010101" pitchFamily="2" charset="-122"/>
              </a:rPr>
              <a:t>=P (w |z =j)</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表示单词在主题</a:t>
            </a:r>
            <a:r>
              <a:rPr lang="en-US" altLang="zh-CN" i="1" kern="100" dirty="0">
                <a:latin typeface="Times New Roman" panose="02020603050405020304" pitchFamily="18" charset="0"/>
                <a:ea typeface="宋体" panose="02010600030101010101" pitchFamily="2" charset="-122"/>
              </a:rPr>
              <a:t>j</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上的多项式分布，</a:t>
            </a:r>
            <a:r>
              <a:rPr lang="en-US" altLang="zh-CN" i="1" kern="100" dirty="0">
                <a:latin typeface="Times New Roman" panose="02020603050405020304" pitchFamily="18" charset="0"/>
                <a:ea typeface="宋体" panose="02010600030101010101" pitchFamily="2" charset="-122"/>
              </a:rPr>
              <a:t>θ</a:t>
            </a:r>
            <a:r>
              <a:rPr lang="en-US" altLang="zh-CN" i="1" kern="100" baseline="30000" dirty="0">
                <a:latin typeface="Times New Roman" panose="02020603050405020304" pitchFamily="18" charset="0"/>
                <a:ea typeface="宋体" panose="02010600030101010101" pitchFamily="2" charset="-122"/>
              </a:rPr>
              <a:t>(d )</a:t>
            </a:r>
            <a:r>
              <a:rPr lang="en-US" altLang="zh-CN" i="1" kern="100" dirty="0">
                <a:latin typeface="Times New Roman" panose="02020603050405020304" pitchFamily="18" charset="0"/>
                <a:ea typeface="宋体" panose="02010600030101010101" pitchFamily="2" charset="-122"/>
              </a:rPr>
              <a:t>=P(z)</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表示主题在文本</a:t>
            </a:r>
            <a:r>
              <a:rPr lang="en-US" altLang="zh-CN" i="1" kern="100" dirty="0">
                <a:latin typeface="Times New Roman" panose="02020603050405020304" pitchFamily="18" charset="0"/>
                <a:ea typeface="宋体" panose="02010600030101010101" pitchFamily="2" charset="-122"/>
              </a:rPr>
              <a:t>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上的多项式分布，</a:t>
            </a:r>
            <a:r>
              <a:rPr lang="en-US" altLang="zh-CN" kern="100" dirty="0">
                <a:latin typeface="Times New Roman" panose="02020603050405020304" pitchFamily="18" charset="0"/>
                <a:ea typeface="宋体" panose="02010600030101010101" pitchFamily="2" charset="-122"/>
              </a:rPr>
              <a:t>LDA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模型采用</a:t>
            </a:r>
            <a:r>
              <a:rPr lang="en-US" altLang="zh-CN" kern="100" dirty="0">
                <a:latin typeface="Times New Roman" panose="02020603050405020304" pitchFamily="18" charset="0"/>
                <a:ea typeface="宋体" panose="02010600030101010101" pitchFamily="2" charset="-122"/>
              </a:rPr>
              <a:t>Dirichlet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分布</a:t>
            </a:r>
            <a:r>
              <a:rPr lang="en-US" altLang="zh-CN" i="1" kern="100" dirty="0">
                <a:latin typeface="Times New Roman" panose="02020603050405020304" pitchFamily="18" charset="0"/>
                <a:ea typeface="宋体" panose="02010600030101010101" pitchFamily="2" charset="-122"/>
              </a:rPr>
              <a:t>α</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i="1" kern="100" dirty="0">
                <a:latin typeface="Times New Roman" panose="02020603050405020304" pitchFamily="18" charset="0"/>
                <a:ea typeface="宋体" panose="02010600030101010101" pitchFamily="2" charset="-122"/>
              </a:rPr>
              <a:t>β</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作为多项式分布</a:t>
            </a:r>
            <a:r>
              <a:rPr lang="en-US" altLang="zh-CN" i="1" kern="100" dirty="0">
                <a:latin typeface="Times New Roman" panose="02020603050405020304" pitchFamily="18" charset="0"/>
                <a:ea typeface="宋体" panose="02010600030101010101" pitchFamily="2" charset="-122"/>
              </a:rPr>
              <a:t>φ</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i="1" kern="100" dirty="0">
                <a:latin typeface="Times New Roman" panose="02020603050405020304" pitchFamily="18" charset="0"/>
                <a:ea typeface="宋体" panose="02010600030101010101" pitchFamily="2" charset="-122"/>
              </a:rPr>
              <a:t>θ</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的共轭先验。于是文本</a:t>
            </a:r>
            <a:r>
              <a:rPr lang="en-US" altLang="zh-CN" i="1" kern="100" dirty="0">
                <a:latin typeface="Times New Roman" panose="02020603050405020304" pitchFamily="18" charset="0"/>
                <a:ea typeface="宋体" panose="02010600030101010101" pitchFamily="2" charset="-122"/>
              </a:rPr>
              <a:t>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中发生词汇</a:t>
            </a:r>
            <a:r>
              <a:rPr lang="en-US" altLang="zh-CN" i="1" kern="100" dirty="0">
                <a:latin typeface="Times New Roman" panose="02020603050405020304" pitchFamily="18" charset="0"/>
                <a:ea typeface="宋体" panose="02010600030101010101" pitchFamily="2" charset="-122"/>
              </a:rPr>
              <a:t>w</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的概率为：</a:t>
            </a:r>
            <a:endParaRPr lang="zh-CN" altLang="en-US" dirty="0"/>
          </a:p>
        </p:txBody>
      </p:sp>
      <p:pic>
        <p:nvPicPr>
          <p:cNvPr id="4" name="图片 3">
            <a:extLst>
              <a:ext uri="{FF2B5EF4-FFF2-40B4-BE49-F238E27FC236}">
                <a16:creationId xmlns:a16="http://schemas.microsoft.com/office/drawing/2014/main" id="{C53B983D-BCC5-48C8-BE30-027CFE809D5C}"/>
              </a:ext>
            </a:extLst>
          </p:cNvPr>
          <p:cNvPicPr>
            <a:picLocks noChangeAspect="1"/>
          </p:cNvPicPr>
          <p:nvPr/>
        </p:nvPicPr>
        <p:blipFill>
          <a:blip r:embed="rId5"/>
          <a:stretch>
            <a:fillRect/>
          </a:stretch>
        </p:blipFill>
        <p:spPr>
          <a:xfrm>
            <a:off x="2659081" y="2173811"/>
            <a:ext cx="3016214" cy="923330"/>
          </a:xfrm>
          <a:prstGeom prst="rect">
            <a:avLst/>
          </a:prstGeom>
        </p:spPr>
      </p:pic>
    </p:spTree>
    <p:extLst>
      <p:ext uri="{BB962C8B-B14F-4D97-AF65-F5344CB8AC3E}">
        <p14:creationId xmlns:p14="http://schemas.microsoft.com/office/powerpoint/2010/main" val="421633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17</a:t>
            </a:fld>
            <a:endParaRPr lang="zh-CN" altLang="en-US" dirty="0">
              <a:solidFill>
                <a:prstClr val="black">
                  <a:tint val="75000"/>
                </a:prstClr>
              </a:solidFill>
            </a:endParaRPr>
          </a:p>
        </p:txBody>
      </p:sp>
      <p:pic>
        <p:nvPicPr>
          <p:cNvPr id="12" name="图片 11">
            <a:extLst>
              <a:ext uri="{FF2B5EF4-FFF2-40B4-BE49-F238E27FC236}">
                <a16:creationId xmlns:a16="http://schemas.microsoft.com/office/drawing/2014/main" id="{D0E37DF6-0C05-4457-912C-8C022A067F6F}"/>
              </a:ext>
            </a:extLst>
          </p:cNvPr>
          <p:cNvPicPr>
            <a:picLocks noChangeAspect="1"/>
          </p:cNvPicPr>
          <p:nvPr/>
        </p:nvPicPr>
        <p:blipFill>
          <a:blip r:embed="rId5"/>
          <a:stretch>
            <a:fillRect/>
          </a:stretch>
        </p:blipFill>
        <p:spPr>
          <a:xfrm>
            <a:off x="416193" y="806873"/>
            <a:ext cx="7272384" cy="3512931"/>
          </a:xfrm>
          <a:prstGeom prst="rect">
            <a:avLst/>
          </a:prstGeom>
        </p:spPr>
      </p:pic>
      <p:sp>
        <p:nvSpPr>
          <p:cNvPr id="13" name="矩形 12">
            <a:extLst>
              <a:ext uri="{FF2B5EF4-FFF2-40B4-BE49-F238E27FC236}">
                <a16:creationId xmlns:a16="http://schemas.microsoft.com/office/drawing/2014/main" id="{DDCD4161-89E2-4705-A7CB-6C14E42D3224}"/>
              </a:ext>
            </a:extLst>
          </p:cNvPr>
          <p:cNvSpPr/>
          <p:nvPr/>
        </p:nvSpPr>
        <p:spPr>
          <a:xfrm>
            <a:off x="317722" y="4407170"/>
            <a:ext cx="8419878" cy="1200329"/>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i="1" kern="100" dirty="0">
                <a:latin typeface="Times New Roman" panose="02020603050405020304" pitchFamily="18" charset="0"/>
                <a:ea typeface="宋体" panose="02010600030101010101" pitchFamily="2" charset="-122"/>
              </a:rPr>
              <a:t>θ</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是一个</a:t>
            </a:r>
            <a:r>
              <a:rPr lang="en-US" altLang="zh-CN" kern="100" dirty="0">
                <a:latin typeface="Times New Roman" panose="02020603050405020304" pitchFamily="18" charset="0"/>
                <a:ea typeface="宋体" panose="02010600030101010101" pitchFamily="2" charset="-122"/>
              </a:rPr>
              <a:t>1×k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的随机行向量，它的具体函数形式就是</a:t>
            </a:r>
            <a:r>
              <a:rPr lang="en-US" altLang="zh-CN" kern="100" dirty="0">
                <a:latin typeface="Times New Roman" panose="02020603050405020304" pitchFamily="18" charset="0"/>
                <a:ea typeface="宋体" panose="02010600030101010101" pitchFamily="2" charset="-122"/>
              </a:rPr>
              <a:t>Dirichlet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分布，这一分布保证</a:t>
            </a:r>
            <a:r>
              <a:rPr lang="en-US" altLang="zh-CN" i="1" kern="100" dirty="0">
                <a:latin typeface="Times New Roman" panose="02020603050405020304" pitchFamily="18" charset="0"/>
                <a:ea typeface="宋体" panose="02010600030101010101" pitchFamily="2" charset="-122"/>
              </a:rPr>
              <a:t>θ</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kern="100" dirty="0">
                <a:latin typeface="Times New Roman" panose="02020603050405020304" pitchFamily="18" charset="0"/>
                <a:ea typeface="宋体" panose="02010600030101010101" pitchFamily="2" charset="-122"/>
              </a:rPr>
              <a:t>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个分量</a:t>
            </a:r>
            <a:r>
              <a:rPr lang="en-US" altLang="zh-CN" i="1" kern="100" dirty="0">
                <a:latin typeface="Times New Roman" panose="02020603050405020304" pitchFamily="18" charset="0"/>
                <a:ea typeface="宋体" panose="02010600030101010101" pitchFamily="2" charset="-122"/>
              </a:rPr>
              <a:t>θ_1,θ_2,...,</a:t>
            </a:r>
            <a:r>
              <a:rPr lang="en-US" altLang="zh-CN" i="1" kern="100" dirty="0" err="1">
                <a:latin typeface="Times New Roman" panose="02020603050405020304" pitchFamily="18" charset="0"/>
                <a:ea typeface="宋体" panose="02010600030101010101" pitchFamily="2" charset="-122"/>
              </a:rPr>
              <a:t>θ_k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都取连续的非负值，且</a:t>
            </a:r>
            <a:r>
              <a:rPr lang="en-US" altLang="zh-CN" i="1" kern="100" dirty="0">
                <a:latin typeface="Times New Roman" panose="02020603050405020304" pitchFamily="18" charset="0"/>
                <a:ea typeface="宋体" panose="02010600030101010101" pitchFamily="2" charset="-122"/>
              </a:rPr>
              <a:t>θ_1 + θ_2 + ... + </a:t>
            </a:r>
            <a:r>
              <a:rPr lang="en-US" altLang="zh-CN" i="1" kern="100" dirty="0" err="1">
                <a:latin typeface="Times New Roman" panose="02020603050405020304" pitchFamily="18" charset="0"/>
                <a:ea typeface="宋体" panose="02010600030101010101" pitchFamily="2" charset="-122"/>
              </a:rPr>
              <a:t>θ_k</a:t>
            </a:r>
            <a:r>
              <a:rPr lang="en-US" altLang="zh-CN" i="1" kern="100" dirty="0">
                <a:latin typeface="Times New Roman" panose="02020603050405020304" pitchFamily="18" charset="0"/>
                <a:ea typeface="宋体" panose="02010600030101010101" pitchFamily="2" charset="-122"/>
              </a:rPr>
              <a:t> = 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latin typeface="Times New Roman" panose="02020603050405020304" pitchFamily="18" charset="0"/>
                <a:ea typeface="宋体" panose="02010600030101010101" pitchFamily="2" charset="-122"/>
              </a:rPr>
              <a:t>z</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是离散随机变量，在主题</a:t>
            </a:r>
            <a:r>
              <a:rPr lang="en-US" altLang="zh-CN" i="1" kern="100" dirty="0">
                <a:latin typeface="Times New Roman" panose="02020603050405020304" pitchFamily="18" charset="0"/>
                <a:ea typeface="宋体" panose="02010600030101010101" pitchFamily="2" charset="-122"/>
              </a:rPr>
              <a:t>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中取</a:t>
            </a:r>
            <a:r>
              <a:rPr lang="en-US" altLang="zh-CN" i="1" kern="100" dirty="0">
                <a:latin typeface="Times New Roman" panose="02020603050405020304" pitchFamily="18" charset="0"/>
                <a:ea typeface="宋体" panose="02010600030101010101" pitchFamily="2" charset="-122"/>
              </a:rPr>
              <a:t>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个离散值，</a:t>
            </a:r>
            <a:r>
              <a:rPr lang="zh-CN" altLang="zh-CN" kern="100" dirty="0">
                <a:ea typeface="Times New Roman" panose="02020603050405020304" pitchFamily="18" charset="0"/>
              </a:rPr>
              <a:t> </a:t>
            </a:r>
            <a:r>
              <a:rPr lang="en-US" altLang="zh-CN" i="1" kern="100" dirty="0">
                <a:ea typeface="Times New Roman" panose="02020603050405020304" pitchFamily="18" charset="0"/>
              </a:rPr>
              <a:t>w</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是离散随机变量</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在词汇表</a:t>
            </a:r>
            <a:r>
              <a:rPr lang="en-US" altLang="zh-CN" i="1" kern="100" dirty="0">
                <a:latin typeface="Times New Roman" panose="02020603050405020304" pitchFamily="18" charset="0"/>
                <a:ea typeface="宋体" panose="02010600030101010101" pitchFamily="2" charset="-122"/>
              </a:rPr>
              <a:t>V</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中取</a:t>
            </a:r>
            <a:r>
              <a:rPr lang="en-US" altLang="zh-CN" i="1" kern="100" dirty="0">
                <a:latin typeface="Times New Roman" panose="02020603050405020304" pitchFamily="18" charset="0"/>
                <a:ea typeface="宋体" panose="02010600030101010101" pitchFamily="2" charset="-122"/>
              </a:rPr>
              <a:t>|V|</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个离散值，</a:t>
            </a:r>
            <a:r>
              <a:rPr lang="en-US" altLang="zh-CN" i="1" kern="100" dirty="0">
                <a:latin typeface="Times New Roman" panose="02020603050405020304" pitchFamily="18" charset="0"/>
                <a:ea typeface="宋体" panose="02010600030101010101" pitchFamily="2" charset="-122"/>
              </a:rPr>
              <a:t>φ(z)</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是给定</a:t>
            </a:r>
            <a:r>
              <a:rPr lang="en-US" altLang="zh-CN" i="1" kern="100" dirty="0">
                <a:latin typeface="Times New Roman" panose="02020603050405020304" pitchFamily="18" charset="0"/>
                <a:ea typeface="宋体" panose="02010600030101010101" pitchFamily="2" charset="-122"/>
              </a:rPr>
              <a:t>z</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i="1" kern="100" dirty="0">
                <a:latin typeface="Times New Roman" panose="02020603050405020304" pitchFamily="18" charset="0"/>
                <a:ea typeface="宋体" panose="02010600030101010101" pitchFamily="2" charset="-122"/>
              </a:rPr>
              <a:t>w</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的条件分布，可以把它看作</a:t>
            </a:r>
            <a:r>
              <a:rPr lang="en-US" altLang="zh-CN" i="1" kern="100" dirty="0">
                <a:latin typeface="Times New Roman" panose="02020603050405020304" pitchFamily="18" charset="0"/>
                <a:ea typeface="宋体" panose="02010600030101010101" pitchFamily="2" charset="-122"/>
              </a:rPr>
              <a:t>k×|V|</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的矩阵。</a:t>
            </a:r>
            <a:endParaRPr lang="zh-CN" altLang="en-US" dirty="0"/>
          </a:p>
        </p:txBody>
      </p:sp>
    </p:spTree>
    <p:extLst>
      <p:ext uri="{BB962C8B-B14F-4D97-AF65-F5344CB8AC3E}">
        <p14:creationId xmlns:p14="http://schemas.microsoft.com/office/powerpoint/2010/main" val="38338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18</a:t>
            </a:fld>
            <a:endParaRPr lang="zh-CN" altLang="en-US" dirty="0">
              <a:solidFill>
                <a:prstClr val="black">
                  <a:tint val="75000"/>
                </a:prstClr>
              </a:solidFill>
            </a:endParaRPr>
          </a:p>
        </p:txBody>
      </p:sp>
      <p:sp>
        <p:nvSpPr>
          <p:cNvPr id="2" name="矩形 1">
            <a:extLst>
              <a:ext uri="{FF2B5EF4-FFF2-40B4-BE49-F238E27FC236}">
                <a16:creationId xmlns:a16="http://schemas.microsoft.com/office/drawing/2014/main" id="{52C2B39B-6766-409F-B22B-CF4155EFE6FF}"/>
              </a:ext>
            </a:extLst>
          </p:cNvPr>
          <p:cNvSpPr/>
          <p:nvPr/>
        </p:nvSpPr>
        <p:spPr>
          <a:xfrm>
            <a:off x="346933" y="932686"/>
            <a:ext cx="5720037" cy="369332"/>
          </a:xfrm>
          <a:prstGeom prst="rect">
            <a:avLst/>
          </a:prstGeom>
        </p:spPr>
        <p:txBody>
          <a:bodyPr wrap="square">
            <a:spAutoFit/>
          </a:bodyPr>
          <a:lstStyle/>
          <a:p>
            <a:r>
              <a:rPr lang="en-US" altLang="zh-CN" b="1" kern="100" dirty="0">
                <a:latin typeface="Times New Roman" panose="02020603050405020304" pitchFamily="18" charset="0"/>
                <a:ea typeface="宋体" panose="02010600030101010101" pitchFamily="2" charset="-122"/>
              </a:rPr>
              <a:t>1.1.3 </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b="1" kern="100" dirty="0">
                <a:latin typeface="Times New Roman" panose="02020603050405020304" pitchFamily="18" charset="0"/>
                <a:ea typeface="宋体" panose="02010600030101010101" pitchFamily="2" charset="-122"/>
              </a:rPr>
              <a:t>CHI_LDA</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的突发事件话题</a:t>
            </a:r>
            <a:r>
              <a:rPr lang="en-US" altLang="zh-CN" b="1"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报道建模</a:t>
            </a:r>
            <a:endParaRPr lang="zh-CN" altLang="en-US" dirty="0"/>
          </a:p>
        </p:txBody>
      </p:sp>
      <p:pic>
        <p:nvPicPr>
          <p:cNvPr id="9" name="图片 8">
            <a:extLst>
              <a:ext uri="{FF2B5EF4-FFF2-40B4-BE49-F238E27FC236}">
                <a16:creationId xmlns:a16="http://schemas.microsoft.com/office/drawing/2014/main" id="{7DF6765E-AA4D-4D1D-944D-457BE4E76398}"/>
              </a:ext>
            </a:extLst>
          </p:cNvPr>
          <p:cNvPicPr>
            <a:picLocks noChangeAspect="1"/>
          </p:cNvPicPr>
          <p:nvPr/>
        </p:nvPicPr>
        <p:blipFill>
          <a:blip r:embed="rId5"/>
          <a:stretch>
            <a:fillRect/>
          </a:stretch>
        </p:blipFill>
        <p:spPr>
          <a:xfrm>
            <a:off x="1787157" y="1305809"/>
            <a:ext cx="5569686" cy="2865833"/>
          </a:xfrm>
          <a:prstGeom prst="rect">
            <a:avLst/>
          </a:prstGeom>
        </p:spPr>
      </p:pic>
      <p:sp>
        <p:nvSpPr>
          <p:cNvPr id="11" name="矩形 10">
            <a:extLst>
              <a:ext uri="{FF2B5EF4-FFF2-40B4-BE49-F238E27FC236}">
                <a16:creationId xmlns:a16="http://schemas.microsoft.com/office/drawing/2014/main" id="{54BC0AAD-61BB-46DB-AA99-4A62711AEDC4}"/>
              </a:ext>
            </a:extLst>
          </p:cNvPr>
          <p:cNvSpPr/>
          <p:nvPr/>
        </p:nvSpPr>
        <p:spPr>
          <a:xfrm>
            <a:off x="126486" y="4158392"/>
            <a:ext cx="9012955" cy="2031325"/>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特征选取的过程分两步执行</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首先基于改进</a:t>
            </a:r>
            <a:r>
              <a:rPr lang="en-US" altLang="zh-CN" kern="100" dirty="0">
                <a:latin typeface="Times New Roman" panose="02020603050405020304" pitchFamily="18" charset="0"/>
                <a:ea typeface="宋体" panose="02010600030101010101" pitchFamily="2" charset="-122"/>
              </a:rPr>
              <a:t>CHI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算法选取出一定维度的特征词之后，然后再运用</a:t>
            </a:r>
            <a:r>
              <a:rPr lang="en-US" altLang="zh-CN" kern="100" dirty="0">
                <a:latin typeface="Times New Roman" panose="02020603050405020304" pitchFamily="18" charset="0"/>
                <a:ea typeface="宋体" panose="02010600030101010101" pitchFamily="2" charset="-122"/>
              </a:rPr>
              <a:t>LDA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方法映射到语义空间，将基于词的特征空间映射至更低维的语义特征空间中，实现二次降维。</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这样一方面有效地实现了特征降维且充分考虑了特征词间的语义结构，从而消除了同义和近义词对分类精度的影响；另一方面通过第一步的特征选择，减少了</a:t>
            </a:r>
            <a:r>
              <a:rPr lang="en-US" altLang="zh-CN" kern="100" dirty="0">
                <a:latin typeface="Times New Roman" panose="02020603050405020304" pitchFamily="18" charset="0"/>
                <a:ea typeface="宋体" panose="02010600030101010101" pitchFamily="2" charset="-122"/>
              </a:rPr>
              <a:t>LDA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算法的时间复杂度，从而实现了在不影响话题发现与跟踪效果的前提下有效地实现了特征降维，进一步提高了话题发现与跟踪的效率和精度</a:t>
            </a:r>
            <a:endParaRPr lang="zh-CN" altLang="en-US" dirty="0"/>
          </a:p>
        </p:txBody>
      </p:sp>
    </p:spTree>
    <p:extLst>
      <p:ext uri="{BB962C8B-B14F-4D97-AF65-F5344CB8AC3E}">
        <p14:creationId xmlns:p14="http://schemas.microsoft.com/office/powerpoint/2010/main" val="284491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19</a:t>
            </a:fld>
            <a:endParaRPr lang="zh-CN" altLang="en-US" dirty="0">
              <a:solidFill>
                <a:prstClr val="black">
                  <a:tint val="75000"/>
                </a:prstClr>
              </a:solidFill>
            </a:endParaRPr>
          </a:p>
        </p:txBody>
      </p:sp>
      <p:sp>
        <p:nvSpPr>
          <p:cNvPr id="2" name="矩形 1">
            <a:extLst>
              <a:ext uri="{FF2B5EF4-FFF2-40B4-BE49-F238E27FC236}">
                <a16:creationId xmlns:a16="http://schemas.microsoft.com/office/drawing/2014/main" id="{36E14AF7-7F08-4454-85AB-2863E74014B2}"/>
              </a:ext>
            </a:extLst>
          </p:cNvPr>
          <p:cNvSpPr/>
          <p:nvPr/>
        </p:nvSpPr>
        <p:spPr>
          <a:xfrm>
            <a:off x="344108" y="932686"/>
            <a:ext cx="7159777" cy="369332"/>
          </a:xfrm>
          <a:prstGeom prst="rect">
            <a:avLst/>
          </a:prstGeom>
        </p:spPr>
        <p:txBody>
          <a:bodyPr wrap="square">
            <a:spAutoFit/>
          </a:bodyPr>
          <a:lstStyle/>
          <a:p>
            <a:r>
              <a:rPr lang="en-US" altLang="zh-CN" kern="100" dirty="0">
                <a:latin typeface="黑体" panose="02010609060101010101" pitchFamily="49" charset="-122"/>
                <a:cs typeface="Times New Roman" panose="02020603050405020304" pitchFamily="18" charset="0"/>
              </a:rPr>
              <a:t>1.2</a:t>
            </a:r>
            <a:r>
              <a:rPr lang="zh-CN" altLang="zh-CN" kern="100" dirty="0">
                <a:ea typeface="黑体" panose="02010609060101010101" pitchFamily="49" charset="-122"/>
                <a:cs typeface="Times New Roman" panose="02020603050405020304" pitchFamily="18" charset="0"/>
              </a:rPr>
              <a:t>基于语义和时序特征的实时话题发现模型的构建</a:t>
            </a:r>
            <a:endParaRPr lang="zh-CN" altLang="en-US" dirty="0"/>
          </a:p>
        </p:txBody>
      </p:sp>
      <p:sp>
        <p:nvSpPr>
          <p:cNvPr id="4" name="矩形 3">
            <a:extLst>
              <a:ext uri="{FF2B5EF4-FFF2-40B4-BE49-F238E27FC236}">
                <a16:creationId xmlns:a16="http://schemas.microsoft.com/office/drawing/2014/main" id="{9078A30B-0619-4D87-A0ED-7169DF136D9C}"/>
              </a:ext>
            </a:extLst>
          </p:cNvPr>
          <p:cNvSpPr/>
          <p:nvPr/>
        </p:nvSpPr>
        <p:spPr>
          <a:xfrm>
            <a:off x="-71760" y="1433773"/>
            <a:ext cx="4104009" cy="460382"/>
          </a:xfrm>
          <a:prstGeom prst="rect">
            <a:avLst/>
          </a:prstGeom>
        </p:spPr>
        <p:txBody>
          <a:bodyPr wrap="none">
            <a:spAutoFit/>
          </a:bodyPr>
          <a:lstStyle/>
          <a:p>
            <a:pPr indent="374650" algn="just">
              <a:lnSpc>
                <a:spcPct val="150000"/>
              </a:lnSpc>
              <a:spcAft>
                <a:spcPts val="0"/>
              </a:spcAft>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1.2.1 </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实时话题发现模型的框架设计</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52576C4B-7CFA-47A3-9F2E-7A0E7FD55B61}"/>
              </a:ext>
            </a:extLst>
          </p:cNvPr>
          <p:cNvSpPr/>
          <p:nvPr/>
        </p:nvSpPr>
        <p:spPr>
          <a:xfrm>
            <a:off x="126487" y="1997839"/>
            <a:ext cx="4445513" cy="2862322"/>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为了进一步提升话题检测的效率和精度</a:t>
            </a:r>
            <a:r>
              <a:rPr lang="zh-CN" altLang="zh-CN" kern="100">
                <a:latin typeface="Times New Roman" panose="02020603050405020304" pitchFamily="18" charset="0"/>
                <a:ea typeface="宋体" panose="02010600030101010101" pitchFamily="2" charset="-122"/>
                <a:cs typeface="Times New Roman" panose="02020603050405020304" pitchFamily="18" charset="0"/>
              </a:rPr>
              <a:t>，实验</a:t>
            </a:r>
            <a:r>
              <a:rPr lang="zh-CN" altLang="en-US" kern="100">
                <a:latin typeface="Times New Roman" panose="02020603050405020304" pitchFamily="18" charset="0"/>
                <a:ea typeface="宋体" panose="02010600030101010101" pitchFamily="2" charset="-122"/>
                <a:cs typeface="Times New Roman" panose="02020603050405020304" pitchFamily="18" charset="0"/>
              </a:rPr>
              <a:t>中可以使用</a:t>
            </a:r>
            <a:r>
              <a:rPr lang="zh-CN" altLang="zh-CN" kern="100">
                <a:latin typeface="Times New Roman" panose="02020603050405020304" pitchFamily="18" charset="0"/>
                <a:ea typeface="宋体" panose="02010600030101010101" pitchFamily="2" charset="-122"/>
                <a:cs typeface="Times New Roman" panose="02020603050405020304" pitchFamily="18" charset="0"/>
              </a:rPr>
              <a:t>基于</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时间线增量聚类的</a:t>
            </a:r>
            <a:r>
              <a:rPr lang="en-US" altLang="zh-CN" kern="100" dirty="0">
                <a:latin typeface="Times New Roman" panose="02020603050405020304" pitchFamily="18" charset="0"/>
                <a:ea typeface="宋体" panose="02010600030101010101" pitchFamily="2" charset="-122"/>
              </a:rPr>
              <a:t>EM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改进算法的话题检测模型。在该模型中，通过</a:t>
            </a:r>
            <a:r>
              <a:rPr lang="en-US" altLang="zh-CN" kern="100" dirty="0">
                <a:latin typeface="Times New Roman" panose="02020603050405020304" pitchFamily="18" charset="0"/>
                <a:ea typeface="宋体" panose="02010600030101010101" pitchFamily="2" charset="-122"/>
              </a:rPr>
              <a:t>LDA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概率主题建模方法实现话题</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报道语义模型的构建，在主题空间中对话题</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报道进行建模；同时在话题检测器的构建中引入了基于时序特征的增量式的聚类思想来对传统的</a:t>
            </a:r>
            <a:r>
              <a:rPr lang="en-US" altLang="zh-CN" kern="100" dirty="0">
                <a:latin typeface="Times New Roman" panose="02020603050405020304" pitchFamily="18" charset="0"/>
                <a:ea typeface="宋体" panose="02010600030101010101" pitchFamily="2" charset="-122"/>
              </a:rPr>
              <a:t>EM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聚类分析方法进行改进。基于该思想所构建的实时话题发现模型的框架结构如图</a:t>
            </a: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a:t>
            </a:r>
            <a:endParaRPr lang="zh-CN" altLang="en-US" dirty="0"/>
          </a:p>
        </p:txBody>
      </p:sp>
      <p:pic>
        <p:nvPicPr>
          <p:cNvPr id="9" name="图片 8">
            <a:extLst>
              <a:ext uri="{FF2B5EF4-FFF2-40B4-BE49-F238E27FC236}">
                <a16:creationId xmlns:a16="http://schemas.microsoft.com/office/drawing/2014/main" id="{F656EC97-C832-497E-99FB-1D7D6FB66F60}"/>
              </a:ext>
            </a:extLst>
          </p:cNvPr>
          <p:cNvPicPr>
            <a:picLocks noChangeAspect="1"/>
          </p:cNvPicPr>
          <p:nvPr/>
        </p:nvPicPr>
        <p:blipFill>
          <a:blip r:embed="rId5"/>
          <a:stretch>
            <a:fillRect/>
          </a:stretch>
        </p:blipFill>
        <p:spPr>
          <a:xfrm>
            <a:off x="5732755" y="713530"/>
            <a:ext cx="3076190" cy="5390476"/>
          </a:xfrm>
          <a:prstGeom prst="rect">
            <a:avLst/>
          </a:prstGeom>
        </p:spPr>
      </p:pic>
    </p:spTree>
    <p:extLst>
      <p:ext uri="{BB962C8B-B14F-4D97-AF65-F5344CB8AC3E}">
        <p14:creationId xmlns:p14="http://schemas.microsoft.com/office/powerpoint/2010/main" val="54590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754534" y="2626026"/>
            <a:ext cx="5693399" cy="415498"/>
            <a:chOff x="1807265" y="2462595"/>
            <a:chExt cx="5693399" cy="415498"/>
          </a:xfrm>
          <a:solidFill>
            <a:srgbClr val="E6E6E6"/>
          </a:solidFill>
        </p:grpSpPr>
        <p:sp>
          <p:nvSpPr>
            <p:cNvPr id="39" name="圆角矩形 38"/>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47" name="矩形 46"/>
            <p:cNvSpPr/>
            <p:nvPr/>
          </p:nvSpPr>
          <p:spPr>
            <a:xfrm>
              <a:off x="1883286" y="2462595"/>
              <a:ext cx="1863011" cy="415498"/>
            </a:xfrm>
            <a:prstGeom prst="rect">
              <a:avLst/>
            </a:prstGeom>
            <a:grpFill/>
          </p:spPr>
          <p:txBody>
            <a:bodyPr wrap="none">
              <a:spAutoFit/>
            </a:bodyPr>
            <a:lstStyle/>
            <a:p>
              <a:r>
                <a:rPr lang="en-US" altLang="zh-CN" sz="2100" spc="225" dirty="0"/>
                <a:t>2</a:t>
              </a:r>
              <a:r>
                <a:rPr lang="zh-CN" altLang="en-US" sz="2100" spc="225" dirty="0"/>
                <a:t>　实验内容</a:t>
              </a:r>
            </a:p>
          </p:txBody>
        </p:sp>
      </p:grpSp>
      <p:grpSp>
        <p:nvGrpSpPr>
          <p:cNvPr id="48" name="组合 47"/>
          <p:cNvGrpSpPr/>
          <p:nvPr/>
        </p:nvGrpSpPr>
        <p:grpSpPr>
          <a:xfrm>
            <a:off x="1754534" y="2090357"/>
            <a:ext cx="5693399" cy="426278"/>
            <a:chOff x="1807265" y="3400693"/>
            <a:chExt cx="5693399" cy="426278"/>
          </a:xfrm>
        </p:grpSpPr>
        <p:sp>
          <p:nvSpPr>
            <p:cNvPr id="49" name="圆角矩形 48"/>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3411473"/>
              <a:ext cx="1863011" cy="415498"/>
            </a:xfrm>
            <a:prstGeom prst="rect">
              <a:avLst/>
            </a:prstGeom>
          </p:spPr>
          <p:txBody>
            <a:bodyPr wrap="none">
              <a:spAutoFit/>
            </a:bodyPr>
            <a:lstStyle/>
            <a:p>
              <a:r>
                <a:rPr lang="en-US" altLang="zh-CN" sz="2100" spc="225" dirty="0">
                  <a:solidFill>
                    <a:prstClr val="black">
                      <a:lumMod val="75000"/>
                      <a:lumOff val="25000"/>
                    </a:prstClr>
                  </a:solidFill>
                </a:rPr>
                <a:t>1</a:t>
              </a:r>
              <a:r>
                <a:rPr lang="zh-CN" altLang="en-US" sz="2100" spc="225" dirty="0">
                  <a:solidFill>
                    <a:prstClr val="black">
                      <a:lumMod val="75000"/>
                      <a:lumOff val="25000"/>
                    </a:prstClr>
                  </a:solidFill>
                </a:rPr>
                <a:t>　实验目的</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1" name="组合 30"/>
          <p:cNvGrpSpPr/>
          <p:nvPr/>
        </p:nvGrpSpPr>
        <p:grpSpPr>
          <a:xfrm>
            <a:off x="690257" y="966177"/>
            <a:ext cx="7832784" cy="781050"/>
            <a:chOff x="2788580" y="1152524"/>
            <a:chExt cx="3730770" cy="781050"/>
          </a:xfrm>
        </p:grpSpPr>
        <p:grpSp>
          <p:nvGrpSpPr>
            <p:cNvPr id="34" name="组合 33"/>
            <p:cNvGrpSpPr/>
            <p:nvPr/>
          </p:nvGrpSpPr>
          <p:grpSpPr>
            <a:xfrm>
              <a:off x="2788580" y="1152524"/>
              <a:ext cx="3730770" cy="781050"/>
              <a:chOff x="3725790" y="847725"/>
              <a:chExt cx="3730770" cy="781050"/>
            </a:xfrm>
          </p:grpSpPr>
          <p:grpSp>
            <p:nvGrpSpPr>
              <p:cNvPr id="40" name="组合 39"/>
              <p:cNvGrpSpPr/>
              <p:nvPr/>
            </p:nvGrpSpPr>
            <p:grpSpPr>
              <a:xfrm>
                <a:off x="3725790" y="1019175"/>
                <a:ext cx="627135" cy="609600"/>
                <a:chOff x="3725790" y="1019175"/>
                <a:chExt cx="627135" cy="609600"/>
              </a:xfrm>
            </p:grpSpPr>
            <p:sp>
              <p:nvSpPr>
                <p:cNvPr id="45" name="任意多边形 44"/>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直角三角形 4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flipH="1">
                <a:off x="6829425" y="1019175"/>
                <a:ext cx="627135" cy="609600"/>
                <a:chOff x="3725790" y="1019175"/>
                <a:chExt cx="627135" cy="609600"/>
              </a:xfrm>
            </p:grpSpPr>
            <p:sp>
              <p:nvSpPr>
                <p:cNvPr id="43" name="任意多边形 42"/>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直角三角形 4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7" name="文本框 14"/>
            <p:cNvSpPr txBox="1"/>
            <p:nvPr/>
          </p:nvSpPr>
          <p:spPr>
            <a:xfrm>
              <a:off x="4100449" y="1169836"/>
              <a:ext cx="943092" cy="523220"/>
            </a:xfrm>
            <a:prstGeom prst="rect">
              <a:avLst/>
            </a:prstGeom>
            <a:noFill/>
          </p:spPr>
          <p:txBody>
            <a:bodyPr wrap="none" rtlCol="0">
              <a:spAutoFit/>
            </a:bodyPr>
            <a:lstStyle/>
            <a:p>
              <a:pPr algn="ctr"/>
              <a:r>
                <a:rPr lang="zh-CN" altLang="en-US" sz="2800" dirty="0">
                  <a:solidFill>
                    <a:srgbClr val="FFC000"/>
                  </a:solidFill>
                </a:rPr>
                <a:t>实验指导书</a:t>
              </a:r>
            </a:p>
          </p:txBody>
        </p:sp>
      </p:grpSp>
      <p:grpSp>
        <p:nvGrpSpPr>
          <p:cNvPr id="58" name="组合 57"/>
          <p:cNvGrpSpPr/>
          <p:nvPr/>
        </p:nvGrpSpPr>
        <p:grpSpPr>
          <a:xfrm>
            <a:off x="1754534" y="3191883"/>
            <a:ext cx="5693399" cy="415498"/>
            <a:chOff x="1807265" y="3399281"/>
            <a:chExt cx="5693399" cy="415498"/>
          </a:xfrm>
          <a:solidFill>
            <a:srgbClr val="3D89BC"/>
          </a:solidFill>
        </p:grpSpPr>
        <p:sp>
          <p:nvSpPr>
            <p:cNvPr id="71" name="圆角矩形 7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2" name="矩形 71"/>
            <p:cNvSpPr/>
            <p:nvPr/>
          </p:nvSpPr>
          <p:spPr>
            <a:xfrm>
              <a:off x="1881814" y="3399281"/>
              <a:ext cx="3353803" cy="415498"/>
            </a:xfrm>
            <a:prstGeom prst="rect">
              <a:avLst/>
            </a:prstGeom>
            <a:grpFill/>
          </p:spPr>
          <p:txBody>
            <a:bodyPr wrap="none">
              <a:spAutoFit/>
            </a:bodyPr>
            <a:lstStyle/>
            <a:p>
              <a:r>
                <a:rPr lang="en-US" altLang="zh-CN" sz="2100" spc="225" dirty="0">
                  <a:solidFill>
                    <a:prstClr val="black">
                      <a:lumMod val="75000"/>
                      <a:lumOff val="25000"/>
                    </a:prstClr>
                  </a:solidFill>
                </a:rPr>
                <a:t>3</a:t>
              </a:r>
              <a:r>
                <a:rPr lang="zh-CN" altLang="en-US" sz="2100" spc="225" dirty="0">
                  <a:solidFill>
                    <a:prstClr val="black">
                      <a:lumMod val="75000"/>
                      <a:lumOff val="25000"/>
                    </a:prstClr>
                  </a:solidFill>
                </a:rPr>
                <a:t>　实验步骤及关键技术</a:t>
              </a:r>
            </a:p>
          </p:txBody>
        </p:sp>
      </p:grpSp>
      <p:grpSp>
        <p:nvGrpSpPr>
          <p:cNvPr id="59" name="组合 58"/>
          <p:cNvGrpSpPr/>
          <p:nvPr/>
        </p:nvGrpSpPr>
        <p:grpSpPr>
          <a:xfrm>
            <a:off x="1754534" y="3758120"/>
            <a:ext cx="5693399" cy="426279"/>
            <a:chOff x="1807265" y="3866296"/>
            <a:chExt cx="5693399" cy="426279"/>
          </a:xfrm>
          <a:solidFill>
            <a:srgbClr val="E6E6E6"/>
          </a:solidFill>
        </p:grpSpPr>
        <p:sp>
          <p:nvSpPr>
            <p:cNvPr id="69" name="圆角矩形 68"/>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0" name="矩形 69"/>
            <p:cNvSpPr/>
            <p:nvPr/>
          </p:nvSpPr>
          <p:spPr>
            <a:xfrm>
              <a:off x="1881814" y="3877077"/>
              <a:ext cx="1863011" cy="415498"/>
            </a:xfrm>
            <a:prstGeom prst="rect">
              <a:avLst/>
            </a:prstGeom>
            <a:grpFill/>
          </p:spPr>
          <p:txBody>
            <a:bodyPr wrap="none">
              <a:spAutoFit/>
            </a:bodyPr>
            <a:lstStyle/>
            <a:p>
              <a:r>
                <a:rPr lang="en-US" altLang="zh-CN" sz="2100" spc="225" dirty="0">
                  <a:solidFill>
                    <a:prstClr val="black">
                      <a:lumMod val="75000"/>
                      <a:lumOff val="25000"/>
                    </a:prstClr>
                  </a:solidFill>
                </a:rPr>
                <a:t>4</a:t>
              </a:r>
              <a:r>
                <a:rPr lang="zh-CN" altLang="en-US" sz="2100" spc="225" dirty="0">
                  <a:solidFill>
                    <a:prstClr val="black">
                      <a:lumMod val="75000"/>
                      <a:lumOff val="25000"/>
                    </a:prstClr>
                  </a:solidFill>
                </a:rPr>
                <a:t>　实验要求</a:t>
              </a:r>
            </a:p>
          </p:txBody>
        </p:sp>
      </p:grpSp>
      <p:grpSp>
        <p:nvGrpSpPr>
          <p:cNvPr id="60" name="组合 59"/>
          <p:cNvGrpSpPr/>
          <p:nvPr/>
        </p:nvGrpSpPr>
        <p:grpSpPr>
          <a:xfrm>
            <a:off x="1754534" y="4322946"/>
            <a:ext cx="5693399" cy="426278"/>
            <a:chOff x="1807265" y="4331900"/>
            <a:chExt cx="5693399" cy="426278"/>
          </a:xfrm>
        </p:grpSpPr>
        <p:sp>
          <p:nvSpPr>
            <p:cNvPr id="67" name="圆角矩形 66"/>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8" name="矩形 67"/>
            <p:cNvSpPr/>
            <p:nvPr/>
          </p:nvSpPr>
          <p:spPr>
            <a:xfrm>
              <a:off x="1881814" y="4342680"/>
              <a:ext cx="1863011" cy="415498"/>
            </a:xfrm>
            <a:prstGeom prst="rect">
              <a:avLst/>
            </a:prstGeom>
          </p:spPr>
          <p:txBody>
            <a:bodyPr wrap="none">
              <a:spAutoFit/>
            </a:bodyPr>
            <a:lstStyle/>
            <a:p>
              <a:r>
                <a:rPr lang="en-US" altLang="zh-CN" sz="2100" spc="225" dirty="0">
                  <a:solidFill>
                    <a:prstClr val="black">
                      <a:lumMod val="75000"/>
                      <a:lumOff val="25000"/>
                    </a:prstClr>
                  </a:solidFill>
                </a:rPr>
                <a:t>5</a:t>
              </a:r>
              <a:r>
                <a:rPr lang="zh-CN" altLang="en-US" sz="2100" spc="225" dirty="0">
                  <a:solidFill>
                    <a:prstClr val="black">
                      <a:lumMod val="75000"/>
                      <a:lumOff val="25000"/>
                    </a:prstClr>
                  </a:solidFill>
                </a:rPr>
                <a:t>　分组安排</a:t>
              </a:r>
            </a:p>
          </p:txBody>
        </p:sp>
      </p:grpSp>
      <p:sp>
        <p:nvSpPr>
          <p:cNvPr id="66" name="矩形 65"/>
          <p:cNvSpPr/>
          <p:nvPr/>
        </p:nvSpPr>
        <p:spPr>
          <a:xfrm>
            <a:off x="1834841" y="5452594"/>
            <a:ext cx="184731" cy="415498"/>
          </a:xfrm>
          <a:prstGeom prst="rect">
            <a:avLst/>
          </a:prstGeom>
        </p:spPr>
        <p:txBody>
          <a:bodyPr wrap="none">
            <a:spAutoFit/>
          </a:bodyPr>
          <a:lstStyle/>
          <a:p>
            <a:endParaRPr lang="zh-CN" altLang="en-US" sz="2100" spc="225" dirty="0">
              <a:solidFill>
                <a:prstClr val="black">
                  <a:lumMod val="75000"/>
                  <a:lumOff val="25000"/>
                </a:prstClr>
              </a:solidFill>
            </a:endParaRPr>
          </a:p>
        </p:txBody>
      </p:sp>
      <p:grpSp>
        <p:nvGrpSpPr>
          <p:cNvPr id="62" name="组合 61"/>
          <p:cNvGrpSpPr/>
          <p:nvPr/>
        </p:nvGrpSpPr>
        <p:grpSpPr>
          <a:xfrm>
            <a:off x="1754534" y="4887771"/>
            <a:ext cx="5693399" cy="426278"/>
            <a:chOff x="1807265" y="4331900"/>
            <a:chExt cx="5693399" cy="426278"/>
          </a:xfrm>
        </p:grpSpPr>
        <p:sp>
          <p:nvSpPr>
            <p:cNvPr id="63" name="圆角矩形 62"/>
            <p:cNvSpPr/>
            <p:nvPr/>
          </p:nvSpPr>
          <p:spPr>
            <a:xfrm>
              <a:off x="1807265" y="4331900"/>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4" name="矩形 63"/>
            <p:cNvSpPr/>
            <p:nvPr/>
          </p:nvSpPr>
          <p:spPr>
            <a:xfrm>
              <a:off x="1881814" y="4342680"/>
              <a:ext cx="1863011" cy="415498"/>
            </a:xfrm>
            <a:prstGeom prst="rect">
              <a:avLst/>
            </a:prstGeom>
          </p:spPr>
          <p:txBody>
            <a:bodyPr wrap="none">
              <a:spAutoFit/>
            </a:bodyPr>
            <a:lstStyle/>
            <a:p>
              <a:r>
                <a:rPr lang="en-US" altLang="zh-CN" sz="2100" spc="225" dirty="0">
                  <a:solidFill>
                    <a:prstClr val="black">
                      <a:lumMod val="75000"/>
                      <a:lumOff val="25000"/>
                    </a:prstClr>
                  </a:solidFill>
                </a:rPr>
                <a:t>6</a:t>
              </a:r>
              <a:r>
                <a:rPr lang="zh-CN" altLang="en-US" sz="2100" spc="225" dirty="0">
                  <a:solidFill>
                    <a:prstClr val="black">
                      <a:lumMod val="75000"/>
                      <a:lumOff val="25000"/>
                    </a:prstClr>
                  </a:solidFill>
                </a:rPr>
                <a:t>　实验验收</a:t>
              </a:r>
            </a:p>
          </p:txBody>
        </p:sp>
      </p:grpSp>
      <p:pic>
        <p:nvPicPr>
          <p:cNvPr id="51"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53"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39</a:t>
            </a:r>
            <a:endParaRPr lang="es-ES" sz="1200" b="1" dirty="0">
              <a:solidFill>
                <a:prstClr val="white">
                  <a:lumMod val="50000"/>
                </a:prstClr>
              </a:solidFill>
            </a:endParaRPr>
          </a:p>
        </p:txBody>
      </p:sp>
      <p:pic>
        <p:nvPicPr>
          <p:cNvPr id="54"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2</a:t>
            </a:fld>
            <a:endParaRPr lang="zh-CN" altLang="en-US" dirty="0">
              <a:solidFill>
                <a:prstClr val="black">
                  <a:tint val="75000"/>
                </a:prstClr>
              </a:solidFill>
            </a:endParaRPr>
          </a:p>
        </p:txBody>
      </p:sp>
      <p:sp>
        <p:nvSpPr>
          <p:cNvPr id="57" name="矩形 56">
            <a:extLst>
              <a:ext uri="{FF2B5EF4-FFF2-40B4-BE49-F238E27FC236}">
                <a16:creationId xmlns:a16="http://schemas.microsoft.com/office/drawing/2014/main" id="{87535914-4694-41DC-87CB-453C4A3E6DAB}"/>
              </a:ext>
            </a:extLst>
          </p:cNvPr>
          <p:cNvSpPr/>
          <p:nvPr/>
        </p:nvSpPr>
        <p:spPr>
          <a:xfrm>
            <a:off x="0" y="43999"/>
            <a:ext cx="3096810" cy="515526"/>
          </a:xfrm>
          <a:prstGeom prst="rect">
            <a:avLst/>
          </a:prstGeom>
        </p:spPr>
        <p:txBody>
          <a:bodyPr wrap="none">
            <a:spAutoFit/>
          </a:bodyPr>
          <a:lstStyle/>
          <a:p>
            <a:r>
              <a:rPr lang="en-US" altLang="zh-CN" sz="1400" b="1" dirty="0">
                <a:solidFill>
                  <a:schemeClr val="bg1"/>
                </a:solidFill>
              </a:rPr>
              <a:t>Standing on Shoulders of Giants</a:t>
            </a:r>
          </a:p>
          <a:p>
            <a:endParaRPr lang="zh-CN" altLang="en-US" sz="1350" dirty="0">
              <a:solidFill>
                <a:schemeClr val="bg1"/>
              </a:solidFill>
            </a:endParaRPr>
          </a:p>
        </p:txBody>
      </p:sp>
    </p:spTree>
    <p:extLst>
      <p:ext uri="{BB962C8B-B14F-4D97-AF65-F5344CB8AC3E}">
        <p14:creationId xmlns:p14="http://schemas.microsoft.com/office/powerpoint/2010/main" val="399309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20</a:t>
            </a:fld>
            <a:endParaRPr lang="zh-CN" altLang="en-US" dirty="0">
              <a:solidFill>
                <a:prstClr val="black">
                  <a:tint val="75000"/>
                </a:prstClr>
              </a:solidFill>
            </a:endParaRPr>
          </a:p>
        </p:txBody>
      </p:sp>
    </p:spTree>
    <p:extLst>
      <p:ext uri="{BB962C8B-B14F-4D97-AF65-F5344CB8AC3E}">
        <p14:creationId xmlns:p14="http://schemas.microsoft.com/office/powerpoint/2010/main" val="378290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21</a:t>
            </a:fld>
            <a:endParaRPr lang="zh-CN" altLang="en-US" dirty="0">
              <a:solidFill>
                <a:prstClr val="black">
                  <a:tint val="75000"/>
                </a:prstClr>
              </a:solidFill>
            </a:endParaRPr>
          </a:p>
        </p:txBody>
      </p:sp>
    </p:spTree>
    <p:extLst>
      <p:ext uri="{BB962C8B-B14F-4D97-AF65-F5344CB8AC3E}">
        <p14:creationId xmlns:p14="http://schemas.microsoft.com/office/powerpoint/2010/main" val="33987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22</a:t>
            </a:fld>
            <a:endParaRPr lang="zh-CN" altLang="en-US" dirty="0">
              <a:solidFill>
                <a:prstClr val="black">
                  <a:tint val="75000"/>
                </a:prstClr>
              </a:solidFill>
            </a:endParaRPr>
          </a:p>
        </p:txBody>
      </p:sp>
    </p:spTree>
    <p:extLst>
      <p:ext uri="{BB962C8B-B14F-4D97-AF65-F5344CB8AC3E}">
        <p14:creationId xmlns:p14="http://schemas.microsoft.com/office/powerpoint/2010/main" val="2466829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23</a:t>
            </a:fld>
            <a:endParaRPr lang="zh-CN" altLang="en-US" dirty="0">
              <a:solidFill>
                <a:prstClr val="black">
                  <a:tint val="75000"/>
                </a:prstClr>
              </a:solidFill>
            </a:endParaRPr>
          </a:p>
        </p:txBody>
      </p:sp>
    </p:spTree>
    <p:extLst>
      <p:ext uri="{BB962C8B-B14F-4D97-AF65-F5344CB8AC3E}">
        <p14:creationId xmlns:p14="http://schemas.microsoft.com/office/powerpoint/2010/main" val="2121684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24</a:t>
            </a:fld>
            <a:endParaRPr lang="zh-CN" altLang="en-US" dirty="0">
              <a:solidFill>
                <a:prstClr val="black">
                  <a:tint val="75000"/>
                </a:prstClr>
              </a:solidFill>
            </a:endParaRPr>
          </a:p>
        </p:txBody>
      </p:sp>
    </p:spTree>
    <p:extLst>
      <p:ext uri="{BB962C8B-B14F-4D97-AF65-F5344CB8AC3E}">
        <p14:creationId xmlns:p14="http://schemas.microsoft.com/office/powerpoint/2010/main" val="4075638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2385268" cy="323165"/>
          </a:xfrm>
          <a:prstGeom prst="rect">
            <a:avLst/>
          </a:prstGeom>
          <a:noFill/>
        </p:spPr>
        <p:txBody>
          <a:bodyPr wrap="none" lIns="0" tIns="0" rIns="0" bIns="0" rtlCol="0">
            <a:spAutoFit/>
          </a:bodyPr>
          <a:lstStyle/>
          <a:p>
            <a:r>
              <a:rPr lang="zh-CN" altLang="en-US" sz="2100" b="1" spc="225" dirty="0">
                <a:solidFill>
                  <a:prstClr val="white"/>
                </a:solidFill>
              </a:rPr>
              <a:t>实验中的关键步骤</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25</a:t>
            </a:fld>
            <a:endParaRPr lang="zh-CN" altLang="en-US" dirty="0">
              <a:solidFill>
                <a:prstClr val="black">
                  <a:tint val="75000"/>
                </a:prstClr>
              </a:solidFill>
            </a:endParaRPr>
          </a:p>
        </p:txBody>
      </p:sp>
    </p:spTree>
    <p:extLst>
      <p:ext uri="{BB962C8B-B14F-4D97-AF65-F5344CB8AC3E}">
        <p14:creationId xmlns:p14="http://schemas.microsoft.com/office/powerpoint/2010/main" val="4286274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4185761" cy="1200329"/>
          </a:xfrm>
          <a:prstGeom prst="rect">
            <a:avLst/>
          </a:prstGeom>
          <a:noFill/>
        </p:spPr>
        <p:txBody>
          <a:bodyPr wrap="none" rtlCol="0">
            <a:spAutoFit/>
          </a:bodyPr>
          <a:lstStyle/>
          <a:p>
            <a:r>
              <a:rPr lang="zh-CN" altLang="en-US" sz="7200" spc="600" dirty="0">
                <a:solidFill>
                  <a:prstClr val="white"/>
                </a:solidFill>
              </a:rPr>
              <a:t>感谢聆听</a:t>
            </a:r>
          </a:p>
        </p:txBody>
      </p:sp>
    </p:spTree>
    <p:extLst>
      <p:ext uri="{BB962C8B-B14F-4D97-AF65-F5344CB8AC3E}">
        <p14:creationId xmlns:p14="http://schemas.microsoft.com/office/powerpoint/2010/main" val="341657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1192634" cy="323165"/>
          </a:xfrm>
          <a:prstGeom prst="rect">
            <a:avLst/>
          </a:prstGeom>
          <a:noFill/>
        </p:spPr>
        <p:txBody>
          <a:bodyPr wrap="none" lIns="0" tIns="0" rIns="0" bIns="0" rtlCol="0">
            <a:spAutoFit/>
          </a:bodyPr>
          <a:lstStyle/>
          <a:p>
            <a:r>
              <a:rPr lang="zh-CN" altLang="en-US" sz="2100" b="1" spc="225" dirty="0">
                <a:solidFill>
                  <a:prstClr val="white"/>
                </a:solidFill>
              </a:rPr>
              <a:t>实验目的</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529653" y="925192"/>
            <a:ext cx="8075577" cy="4893647"/>
          </a:xfrm>
          <a:prstGeom prst="rect">
            <a:avLst/>
          </a:prstGeom>
        </p:spPr>
        <p:txBody>
          <a:bodyPr wrap="square">
            <a:spAutoFit/>
          </a:bodyPr>
          <a:lstStyle/>
          <a:p>
            <a:r>
              <a:rPr lang="zh-CN" altLang="zh-CN" sz="2400" dirty="0"/>
              <a:t>设计</a:t>
            </a:r>
            <a:r>
              <a:rPr lang="zh-CN" altLang="en-US" sz="2400" dirty="0"/>
              <a:t>并</a:t>
            </a:r>
            <a:r>
              <a:rPr lang="zh-CN" altLang="zh-CN" sz="2400" dirty="0"/>
              <a:t>实现一个</a:t>
            </a:r>
            <a:r>
              <a:rPr lang="zh-CN" altLang="en-US" sz="2400" dirty="0"/>
              <a:t>基于社交媒体大数据的中美新冠疫情</a:t>
            </a:r>
            <a:r>
              <a:rPr lang="zh-CN" altLang="zh-CN" sz="2400" dirty="0"/>
              <a:t>热点话题发现与</a:t>
            </a:r>
            <a:r>
              <a:rPr lang="zh-CN" altLang="en-US" sz="2400" dirty="0"/>
              <a:t>舆情分析系统</a:t>
            </a:r>
            <a:r>
              <a:rPr lang="zh-CN" altLang="zh-CN" sz="2400" dirty="0"/>
              <a:t>。</a:t>
            </a:r>
            <a:endParaRPr lang="en-US" altLang="zh-CN" sz="2400" dirty="0"/>
          </a:p>
          <a:p>
            <a:r>
              <a:rPr lang="zh-CN" altLang="zh-CN" sz="2400" dirty="0"/>
              <a:t>该系统可以从海量的互联网动态网络信息流中实时挖掘出某段时间内的</a:t>
            </a:r>
            <a:r>
              <a:rPr lang="zh-CN" altLang="en-US" sz="2400" dirty="0"/>
              <a:t>中美新冠疫情的</a:t>
            </a:r>
            <a:r>
              <a:rPr lang="zh-CN" altLang="zh-CN" sz="2400" dirty="0"/>
              <a:t>热点话题</a:t>
            </a:r>
            <a:r>
              <a:rPr lang="zh-CN" altLang="en-US" sz="2400" dirty="0"/>
              <a:t>：</a:t>
            </a:r>
            <a:endParaRPr lang="en-US" altLang="zh-CN" sz="2400" dirty="0"/>
          </a:p>
          <a:p>
            <a:pPr marL="342900" indent="-342900">
              <a:buFont typeface="Arial" panose="020B0604020202020204" pitchFamily="34" charset="0"/>
              <a:buChar char="•"/>
            </a:pPr>
            <a:r>
              <a:rPr lang="zh-CN" altLang="zh-CN" sz="2400" dirty="0"/>
              <a:t>集领域信息可定制采集、智能信息抽取、预处理、实时话题发现、话题跟踪、热点话题呈现、统计分析等功能于一体的综合资讯平台。</a:t>
            </a:r>
            <a:endParaRPr lang="en-US" altLang="zh-CN" sz="2400" dirty="0"/>
          </a:p>
          <a:p>
            <a:pPr marL="342900" indent="-342900">
              <a:buFont typeface="Arial" panose="020B0604020202020204" pitchFamily="34" charset="0"/>
              <a:buChar char="•"/>
            </a:pPr>
            <a:r>
              <a:rPr lang="zh-CN" altLang="zh-CN" sz="2400" dirty="0"/>
              <a:t>可以实时地监控互联网中的信息发布渠道（包含网络新闻、</a:t>
            </a:r>
            <a:r>
              <a:rPr lang="en-US" altLang="zh-CN" sz="2400" dirty="0"/>
              <a:t>BBS</a:t>
            </a:r>
            <a:r>
              <a:rPr lang="zh-CN" altLang="zh-CN" sz="2400" dirty="0"/>
              <a:t>、</a:t>
            </a:r>
            <a:r>
              <a:rPr lang="en-US" altLang="zh-CN" sz="2400" dirty="0"/>
              <a:t>Blog</a:t>
            </a:r>
            <a:r>
              <a:rPr lang="zh-CN" altLang="zh-CN" sz="2400" dirty="0"/>
              <a:t>、微博、</a:t>
            </a:r>
            <a:r>
              <a:rPr lang="en-US" altLang="zh-CN" sz="2400" dirty="0"/>
              <a:t>RSS</a:t>
            </a:r>
            <a:r>
              <a:rPr lang="zh-CN" altLang="zh-CN" sz="2400" dirty="0"/>
              <a:t>等多种信息来源），通过智能信息分析处理技术来自动地发现热点话题，全面而客观地反映当前互联网中</a:t>
            </a:r>
            <a:r>
              <a:rPr lang="zh-CN" altLang="en-US" sz="2400" dirty="0"/>
              <a:t>中美新冠疫情</a:t>
            </a:r>
            <a:r>
              <a:rPr lang="zh-CN" altLang="zh-CN" sz="2400" dirty="0"/>
              <a:t>事件</a:t>
            </a:r>
            <a:r>
              <a:rPr lang="zh-CN" altLang="en-US" sz="2400" dirty="0"/>
              <a:t>的</a:t>
            </a:r>
            <a:r>
              <a:rPr lang="zh-CN" altLang="zh-CN" sz="2400" dirty="0"/>
              <a:t>热点话题</a:t>
            </a:r>
            <a:endParaRPr lang="en-US" altLang="zh-CN" sz="2400" dirty="0"/>
          </a:p>
          <a:p>
            <a:pPr marL="342900" indent="-342900">
              <a:buFont typeface="Arial" panose="020B0604020202020204" pitchFamily="34" charset="0"/>
              <a:buChar char="•"/>
            </a:pPr>
            <a:r>
              <a:rPr lang="zh-CN" altLang="zh-CN" sz="2400" dirty="0"/>
              <a:t>基于话题的挖掘分析结果，形成统计分析报告及热点话题的发展动态趋势曲线，并以多维度多形式展示</a:t>
            </a:r>
            <a:r>
              <a:rPr lang="zh-CN" altLang="en-US" sz="2400" dirty="0"/>
              <a:t>。</a:t>
            </a:r>
            <a:endParaRPr lang="zh-CN" altLang="en-US" dirty="0">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3</a:t>
            </a:fld>
            <a:endParaRPr lang="zh-CN" altLang="en-US" dirty="0">
              <a:solidFill>
                <a:prstClr val="black">
                  <a:tint val="75000"/>
                </a:prstClr>
              </a:solidFill>
            </a:endParaRPr>
          </a:p>
        </p:txBody>
      </p:sp>
    </p:spTree>
    <p:extLst>
      <p:ext uri="{BB962C8B-B14F-4D97-AF65-F5344CB8AC3E}">
        <p14:creationId xmlns:p14="http://schemas.microsoft.com/office/powerpoint/2010/main" val="190654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1192634" cy="323165"/>
          </a:xfrm>
          <a:prstGeom prst="rect">
            <a:avLst/>
          </a:prstGeom>
          <a:noFill/>
        </p:spPr>
        <p:txBody>
          <a:bodyPr wrap="none" lIns="0" tIns="0" rIns="0" bIns="0" rtlCol="0">
            <a:spAutoFit/>
          </a:bodyPr>
          <a:lstStyle/>
          <a:p>
            <a:r>
              <a:rPr lang="zh-CN" altLang="en-US" sz="2100" b="1" spc="225" dirty="0">
                <a:solidFill>
                  <a:prstClr val="white"/>
                </a:solidFill>
              </a:rPr>
              <a:t>实验内容</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529653" y="925192"/>
            <a:ext cx="8075577" cy="461665"/>
          </a:xfrm>
          <a:prstGeom prst="rect">
            <a:avLst/>
          </a:prstGeom>
        </p:spPr>
        <p:txBody>
          <a:bodyPr wrap="square">
            <a:spAutoFit/>
          </a:bodyPr>
          <a:lstStyle/>
          <a:p>
            <a:r>
              <a:rPr lang="zh-CN" altLang="en-US" sz="2400" dirty="0"/>
              <a:t>系统框架结构</a:t>
            </a:r>
            <a:endParaRPr lang="zh-CN" altLang="en-US" dirty="0">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4</a:t>
            </a:fld>
            <a:endParaRPr lang="zh-CN" altLang="en-US" dirty="0">
              <a:solidFill>
                <a:prstClr val="black">
                  <a:tint val="75000"/>
                </a:prstClr>
              </a:solidFill>
            </a:endParaRPr>
          </a:p>
        </p:txBody>
      </p:sp>
      <p:sp>
        <p:nvSpPr>
          <p:cNvPr id="2" name="Rectangle 2">
            <a:extLst>
              <a:ext uri="{FF2B5EF4-FFF2-40B4-BE49-F238E27FC236}">
                <a16:creationId xmlns:a16="http://schemas.microsoft.com/office/drawing/2014/main" id="{3B237FAA-17ED-4040-90F8-7BDD6C899CB0}"/>
              </a:ext>
            </a:extLst>
          </p:cNvPr>
          <p:cNvSpPr>
            <a:spLocks noChangeArrowheads="1"/>
          </p:cNvSpPr>
          <p:nvPr/>
        </p:nvSpPr>
        <p:spPr bwMode="auto">
          <a:xfrm>
            <a:off x="3289943" y="1038544"/>
            <a:ext cx="95333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AD8F2B2A-63E5-447C-B75F-DC78BBC531F8}"/>
              </a:ext>
            </a:extLst>
          </p:cNvPr>
          <p:cNvGraphicFramePr>
            <a:graphicFrameLocks noChangeAspect="1"/>
          </p:cNvGraphicFramePr>
          <p:nvPr>
            <p:extLst>
              <p:ext uri="{D42A27DB-BD31-4B8C-83A1-F6EECF244321}">
                <p14:modId xmlns:p14="http://schemas.microsoft.com/office/powerpoint/2010/main" val="2637698294"/>
              </p:ext>
            </p:extLst>
          </p:nvPr>
        </p:nvGraphicFramePr>
        <p:xfrm>
          <a:off x="2975246" y="1007215"/>
          <a:ext cx="4677819" cy="5003232"/>
        </p:xfrm>
        <a:graphic>
          <a:graphicData uri="http://schemas.openxmlformats.org/presentationml/2006/ole">
            <mc:AlternateContent xmlns:mc="http://schemas.openxmlformats.org/markup-compatibility/2006">
              <mc:Choice xmlns:v="urn:schemas-microsoft-com:vml" Requires="v">
                <p:oleObj spid="_x0000_s1038" name="Visio" r:id="rId6" imgW="5506545" imgH="5902523" progId="Visio.Drawing.11">
                  <p:embed/>
                </p:oleObj>
              </mc:Choice>
              <mc:Fallback>
                <p:oleObj name="Visio" r:id="rId6" imgW="5506545" imgH="5902523" progId="Visio.Drawing.11">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5246" y="1007215"/>
                        <a:ext cx="4677819" cy="5003232"/>
                      </a:xfrm>
                      <a:prstGeom prst="rect">
                        <a:avLst/>
                      </a:prstGeom>
                      <a:noFill/>
                    </p:spPr>
                  </p:pic>
                </p:oleObj>
              </mc:Fallback>
            </mc:AlternateContent>
          </a:graphicData>
        </a:graphic>
      </p:graphicFrame>
    </p:spTree>
    <p:extLst>
      <p:ext uri="{BB962C8B-B14F-4D97-AF65-F5344CB8AC3E}">
        <p14:creationId xmlns:p14="http://schemas.microsoft.com/office/powerpoint/2010/main" val="342981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1192634" cy="323165"/>
          </a:xfrm>
          <a:prstGeom prst="rect">
            <a:avLst/>
          </a:prstGeom>
          <a:noFill/>
        </p:spPr>
        <p:txBody>
          <a:bodyPr wrap="none" lIns="0" tIns="0" rIns="0" bIns="0" rtlCol="0">
            <a:spAutoFit/>
          </a:bodyPr>
          <a:lstStyle/>
          <a:p>
            <a:r>
              <a:rPr lang="zh-CN" altLang="en-US" sz="2100" b="1" spc="225" dirty="0">
                <a:solidFill>
                  <a:prstClr val="white"/>
                </a:solidFill>
              </a:rPr>
              <a:t>实验内容</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529653" y="925192"/>
            <a:ext cx="8075577" cy="461665"/>
          </a:xfrm>
          <a:prstGeom prst="rect">
            <a:avLst/>
          </a:prstGeom>
        </p:spPr>
        <p:txBody>
          <a:bodyPr wrap="square">
            <a:spAutoFit/>
          </a:bodyPr>
          <a:lstStyle/>
          <a:p>
            <a:r>
              <a:rPr lang="zh-CN" altLang="en-US" sz="2400" dirty="0"/>
              <a:t>系统框架结构</a:t>
            </a:r>
            <a:endParaRPr lang="zh-CN" altLang="en-US" dirty="0">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5</a:t>
            </a:fld>
            <a:endParaRPr lang="zh-CN" altLang="en-US" dirty="0">
              <a:solidFill>
                <a:prstClr val="black">
                  <a:tint val="75000"/>
                </a:prstClr>
              </a:solidFill>
            </a:endParaRPr>
          </a:p>
        </p:txBody>
      </p:sp>
      <p:sp>
        <p:nvSpPr>
          <p:cNvPr id="2" name="Rectangle 2">
            <a:extLst>
              <a:ext uri="{FF2B5EF4-FFF2-40B4-BE49-F238E27FC236}">
                <a16:creationId xmlns:a16="http://schemas.microsoft.com/office/drawing/2014/main" id="{3B237FAA-17ED-4040-90F8-7BDD6C899CB0}"/>
              </a:ext>
            </a:extLst>
          </p:cNvPr>
          <p:cNvSpPr>
            <a:spLocks noChangeArrowheads="1"/>
          </p:cNvSpPr>
          <p:nvPr/>
        </p:nvSpPr>
        <p:spPr bwMode="auto">
          <a:xfrm>
            <a:off x="3289943" y="1038544"/>
            <a:ext cx="95333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AD8F2B2A-63E5-447C-B75F-DC78BBC531F8}"/>
              </a:ext>
            </a:extLst>
          </p:cNvPr>
          <p:cNvGraphicFramePr>
            <a:graphicFrameLocks noChangeAspect="1"/>
          </p:cNvGraphicFramePr>
          <p:nvPr>
            <p:extLst>
              <p:ext uri="{D42A27DB-BD31-4B8C-83A1-F6EECF244321}">
                <p14:modId xmlns:p14="http://schemas.microsoft.com/office/powerpoint/2010/main" val="1492240488"/>
              </p:ext>
            </p:extLst>
          </p:nvPr>
        </p:nvGraphicFramePr>
        <p:xfrm>
          <a:off x="4036503" y="994783"/>
          <a:ext cx="4677819" cy="5003232"/>
        </p:xfrm>
        <a:graphic>
          <a:graphicData uri="http://schemas.openxmlformats.org/presentationml/2006/ole">
            <mc:AlternateContent xmlns:mc="http://schemas.openxmlformats.org/markup-compatibility/2006">
              <mc:Choice xmlns:v="urn:schemas-microsoft-com:vml" Requires="v">
                <p:oleObj spid="_x0000_s2061" name="Visio" r:id="rId6" imgW="5506545" imgH="5902523" progId="Visio.Drawing.11">
                  <p:embed/>
                </p:oleObj>
              </mc:Choice>
              <mc:Fallback>
                <p:oleObj name="Visio" r:id="rId6" imgW="5506545" imgH="5902523" progId="Visio.Drawing.11">
                  <p:embed/>
                  <p:pic>
                    <p:nvPicPr>
                      <p:cNvPr id="6" name="对象 5">
                        <a:extLst>
                          <a:ext uri="{FF2B5EF4-FFF2-40B4-BE49-F238E27FC236}">
                            <a16:creationId xmlns:a16="http://schemas.microsoft.com/office/drawing/2014/main" id="{AD8F2B2A-63E5-447C-B75F-DC78BBC531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6503" y="994783"/>
                        <a:ext cx="4677819" cy="5003232"/>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9C95F0D7-8FE6-482F-BEE0-E5EF6609D1F8}"/>
              </a:ext>
            </a:extLst>
          </p:cNvPr>
          <p:cNvSpPr/>
          <p:nvPr/>
        </p:nvSpPr>
        <p:spPr>
          <a:xfrm>
            <a:off x="53181" y="1750987"/>
            <a:ext cx="3109744" cy="3784369"/>
          </a:xfrm>
          <a:prstGeom prst="rect">
            <a:avLst/>
          </a:prstGeom>
        </p:spPr>
        <p:txBody>
          <a:bodyPr wrap="square">
            <a:spAutoFit/>
          </a:bodyPr>
          <a:lstStyle/>
          <a:p>
            <a:pPr indent="304800" algn="just">
              <a:lnSpc>
                <a:spcPct val="150000"/>
              </a:lnSpc>
              <a:spcAft>
                <a:spcPts val="0"/>
              </a:spcAft>
            </a:pP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信息层</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是进行热点话题发现与跟踪的数据来源，是信息采集的对象，包括主流门户网站（如新浪、搜狐、腾讯、网易等）的新闻版块、专业类的新闻网站（如人民网、新华网等）、论坛</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BBS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、博客及微博客等多种信息发布渠道。</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370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1192634" cy="323165"/>
          </a:xfrm>
          <a:prstGeom prst="rect">
            <a:avLst/>
          </a:prstGeom>
          <a:noFill/>
        </p:spPr>
        <p:txBody>
          <a:bodyPr wrap="none" lIns="0" tIns="0" rIns="0" bIns="0" rtlCol="0">
            <a:spAutoFit/>
          </a:bodyPr>
          <a:lstStyle/>
          <a:p>
            <a:r>
              <a:rPr lang="zh-CN" altLang="en-US" sz="2100" b="1" spc="225" dirty="0">
                <a:solidFill>
                  <a:prstClr val="white"/>
                </a:solidFill>
              </a:rPr>
              <a:t>实验内容</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311167" y="838908"/>
            <a:ext cx="8075577" cy="461665"/>
          </a:xfrm>
          <a:prstGeom prst="rect">
            <a:avLst/>
          </a:prstGeom>
        </p:spPr>
        <p:txBody>
          <a:bodyPr wrap="square">
            <a:spAutoFit/>
          </a:bodyPr>
          <a:lstStyle/>
          <a:p>
            <a:r>
              <a:rPr lang="zh-CN" altLang="en-US" sz="2400" dirty="0"/>
              <a:t>系统框架结构</a:t>
            </a:r>
            <a:endParaRPr lang="zh-CN" altLang="en-US" dirty="0">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6</a:t>
            </a:fld>
            <a:endParaRPr lang="zh-CN" altLang="en-US" dirty="0">
              <a:solidFill>
                <a:prstClr val="black">
                  <a:tint val="75000"/>
                </a:prstClr>
              </a:solidFill>
            </a:endParaRPr>
          </a:p>
        </p:txBody>
      </p:sp>
      <p:sp>
        <p:nvSpPr>
          <p:cNvPr id="2" name="Rectangle 2">
            <a:extLst>
              <a:ext uri="{FF2B5EF4-FFF2-40B4-BE49-F238E27FC236}">
                <a16:creationId xmlns:a16="http://schemas.microsoft.com/office/drawing/2014/main" id="{3B237FAA-17ED-4040-90F8-7BDD6C899CB0}"/>
              </a:ext>
            </a:extLst>
          </p:cNvPr>
          <p:cNvSpPr>
            <a:spLocks noChangeArrowheads="1"/>
          </p:cNvSpPr>
          <p:nvPr/>
        </p:nvSpPr>
        <p:spPr bwMode="auto">
          <a:xfrm>
            <a:off x="3289943" y="1038544"/>
            <a:ext cx="95333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AD8F2B2A-63E5-447C-B75F-DC78BBC531F8}"/>
              </a:ext>
            </a:extLst>
          </p:cNvPr>
          <p:cNvGraphicFramePr>
            <a:graphicFrameLocks noChangeAspect="1"/>
          </p:cNvGraphicFramePr>
          <p:nvPr>
            <p:extLst>
              <p:ext uri="{D42A27DB-BD31-4B8C-83A1-F6EECF244321}">
                <p14:modId xmlns:p14="http://schemas.microsoft.com/office/powerpoint/2010/main" val="470911962"/>
              </p:ext>
            </p:extLst>
          </p:nvPr>
        </p:nvGraphicFramePr>
        <p:xfrm>
          <a:off x="4129855" y="917976"/>
          <a:ext cx="4677819" cy="5003232"/>
        </p:xfrm>
        <a:graphic>
          <a:graphicData uri="http://schemas.openxmlformats.org/presentationml/2006/ole">
            <mc:AlternateContent xmlns:mc="http://schemas.openxmlformats.org/markup-compatibility/2006">
              <mc:Choice xmlns:v="urn:schemas-microsoft-com:vml" Requires="v">
                <p:oleObj spid="_x0000_s3085" name="Visio" r:id="rId6" imgW="5506545" imgH="5902523" progId="Visio.Drawing.11">
                  <p:embed/>
                </p:oleObj>
              </mc:Choice>
              <mc:Fallback>
                <p:oleObj name="Visio" r:id="rId6" imgW="5506545" imgH="5902523" progId="Visio.Drawing.11">
                  <p:embed/>
                  <p:pic>
                    <p:nvPicPr>
                      <p:cNvPr id="6" name="对象 5">
                        <a:extLst>
                          <a:ext uri="{FF2B5EF4-FFF2-40B4-BE49-F238E27FC236}">
                            <a16:creationId xmlns:a16="http://schemas.microsoft.com/office/drawing/2014/main" id="{AD8F2B2A-63E5-447C-B75F-DC78BBC531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855" y="917976"/>
                        <a:ext cx="4677819" cy="5003232"/>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56C10CCC-5BE0-4E54-8380-822C3A82F332}"/>
              </a:ext>
            </a:extLst>
          </p:cNvPr>
          <p:cNvSpPr/>
          <p:nvPr/>
        </p:nvSpPr>
        <p:spPr>
          <a:xfrm>
            <a:off x="126487" y="1274323"/>
            <a:ext cx="4015578" cy="2862322"/>
          </a:xfrm>
          <a:prstGeom prst="rect">
            <a:avLst/>
          </a:prstGeom>
        </p:spPr>
        <p:txBody>
          <a:bodyPr wrap="square">
            <a:spAutoFit/>
          </a:bodyPr>
          <a:lstStyle/>
          <a:p>
            <a:pPr marL="285750" indent="-285750">
              <a:buFont typeface="Arial" panose="020B0604020202020204" pitchFamily="34" charset="0"/>
              <a:buChar char="•"/>
            </a:pP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信息采集层</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主要负责海量互联网信息的抓取，</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为确保</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实时性，需要对信息层的各种信息发布渠道进行数据的自动实时监控和抓取，支持</a:t>
            </a:r>
            <a:r>
              <a:rPr lang="en-US" altLang="zh-CN" kern="100" dirty="0">
                <a:latin typeface="Times New Roman" panose="02020603050405020304" pitchFamily="18" charset="0"/>
                <a:ea typeface="宋体" panose="02010600030101010101" pitchFamily="2" charset="-122"/>
              </a:rPr>
              <a:t>7*24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小时不间断运行，实时抓取网页数据。</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对抓取下来的网页信息进行智能化信息抽取，剔除对话题挖掘分析无用的信息，并将抽取解析后的结构化数据信息存入数据库。</a:t>
            </a:r>
            <a:endParaRPr lang="zh-CN" altLang="en-US" dirty="0"/>
          </a:p>
        </p:txBody>
      </p:sp>
    </p:spTree>
    <p:extLst>
      <p:ext uri="{BB962C8B-B14F-4D97-AF65-F5344CB8AC3E}">
        <p14:creationId xmlns:p14="http://schemas.microsoft.com/office/powerpoint/2010/main" val="139712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1192634" cy="323165"/>
          </a:xfrm>
          <a:prstGeom prst="rect">
            <a:avLst/>
          </a:prstGeom>
          <a:noFill/>
        </p:spPr>
        <p:txBody>
          <a:bodyPr wrap="none" lIns="0" tIns="0" rIns="0" bIns="0" rtlCol="0">
            <a:spAutoFit/>
          </a:bodyPr>
          <a:lstStyle/>
          <a:p>
            <a:r>
              <a:rPr lang="zh-CN" altLang="en-US" sz="2100" b="1" spc="225" dirty="0">
                <a:solidFill>
                  <a:prstClr val="white"/>
                </a:solidFill>
              </a:rPr>
              <a:t>实验内容</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529653" y="925192"/>
            <a:ext cx="8075577" cy="461665"/>
          </a:xfrm>
          <a:prstGeom prst="rect">
            <a:avLst/>
          </a:prstGeom>
        </p:spPr>
        <p:txBody>
          <a:bodyPr wrap="square">
            <a:spAutoFit/>
          </a:bodyPr>
          <a:lstStyle/>
          <a:p>
            <a:r>
              <a:rPr lang="zh-CN" altLang="en-US" sz="2400" dirty="0"/>
              <a:t>系统框架结构</a:t>
            </a:r>
            <a:endParaRPr lang="zh-CN" altLang="en-US" dirty="0">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7</a:t>
            </a:fld>
            <a:endParaRPr lang="zh-CN" altLang="en-US" dirty="0">
              <a:solidFill>
                <a:prstClr val="black">
                  <a:tint val="75000"/>
                </a:prstClr>
              </a:solidFill>
            </a:endParaRPr>
          </a:p>
        </p:txBody>
      </p:sp>
      <p:sp>
        <p:nvSpPr>
          <p:cNvPr id="2" name="Rectangle 2">
            <a:extLst>
              <a:ext uri="{FF2B5EF4-FFF2-40B4-BE49-F238E27FC236}">
                <a16:creationId xmlns:a16="http://schemas.microsoft.com/office/drawing/2014/main" id="{3B237FAA-17ED-4040-90F8-7BDD6C899CB0}"/>
              </a:ext>
            </a:extLst>
          </p:cNvPr>
          <p:cNvSpPr>
            <a:spLocks noChangeArrowheads="1"/>
          </p:cNvSpPr>
          <p:nvPr/>
        </p:nvSpPr>
        <p:spPr bwMode="auto">
          <a:xfrm>
            <a:off x="3289943" y="1038544"/>
            <a:ext cx="95333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AD8F2B2A-63E5-447C-B75F-DC78BBC531F8}"/>
              </a:ext>
            </a:extLst>
          </p:cNvPr>
          <p:cNvGraphicFramePr>
            <a:graphicFrameLocks noChangeAspect="1"/>
          </p:cNvGraphicFramePr>
          <p:nvPr>
            <p:extLst>
              <p:ext uri="{D42A27DB-BD31-4B8C-83A1-F6EECF244321}">
                <p14:modId xmlns:p14="http://schemas.microsoft.com/office/powerpoint/2010/main" val="1285193337"/>
              </p:ext>
            </p:extLst>
          </p:nvPr>
        </p:nvGraphicFramePr>
        <p:xfrm>
          <a:off x="4340329" y="956415"/>
          <a:ext cx="4677819" cy="5003232"/>
        </p:xfrm>
        <a:graphic>
          <a:graphicData uri="http://schemas.openxmlformats.org/presentationml/2006/ole">
            <mc:AlternateContent xmlns:mc="http://schemas.openxmlformats.org/markup-compatibility/2006">
              <mc:Choice xmlns:v="urn:schemas-microsoft-com:vml" Requires="v">
                <p:oleObj spid="_x0000_s4109" name="Visio" r:id="rId6" imgW="5506545" imgH="5902523" progId="Visio.Drawing.11">
                  <p:embed/>
                </p:oleObj>
              </mc:Choice>
              <mc:Fallback>
                <p:oleObj name="Visio" r:id="rId6" imgW="5506545" imgH="5902523" progId="Visio.Drawing.11">
                  <p:embed/>
                  <p:pic>
                    <p:nvPicPr>
                      <p:cNvPr id="6" name="对象 5">
                        <a:extLst>
                          <a:ext uri="{FF2B5EF4-FFF2-40B4-BE49-F238E27FC236}">
                            <a16:creationId xmlns:a16="http://schemas.microsoft.com/office/drawing/2014/main" id="{AD8F2B2A-63E5-447C-B75F-DC78BBC531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0329" y="956415"/>
                        <a:ext cx="4677819" cy="5003232"/>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DEF5479C-86D2-42D1-B6DC-B6D4E6C8679C}"/>
              </a:ext>
            </a:extLst>
          </p:cNvPr>
          <p:cNvSpPr/>
          <p:nvPr/>
        </p:nvSpPr>
        <p:spPr>
          <a:xfrm>
            <a:off x="317722" y="1606046"/>
            <a:ext cx="3810396" cy="3139321"/>
          </a:xfrm>
          <a:prstGeom prst="rect">
            <a:avLst/>
          </a:prstGeom>
        </p:spPr>
        <p:txBody>
          <a:bodyPr wrap="square">
            <a:spAutoFit/>
          </a:bodyPr>
          <a:lstStyle/>
          <a:p>
            <a:pPr marL="285750" indent="-285750">
              <a:buFont typeface="Arial" panose="020B0604020202020204" pitchFamily="34" charset="0"/>
              <a:buChar char="•"/>
            </a:pP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信息挖掘分析层</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是整个系统的核心部分，实现从互联网动态信息中实时挖掘出事件话题，并对其进行热点评估，发现热点话题。</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该层次又包含如下几个功能模块</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预处理（中文分词、停用词处理）</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语义话题建模</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实时话题发现</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话题跟踪</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热点话题评估。</a:t>
            </a:r>
            <a:endParaRPr lang="zh-CN" altLang="en-US" dirty="0"/>
          </a:p>
        </p:txBody>
      </p:sp>
    </p:spTree>
    <p:extLst>
      <p:ext uri="{BB962C8B-B14F-4D97-AF65-F5344CB8AC3E}">
        <p14:creationId xmlns:p14="http://schemas.microsoft.com/office/powerpoint/2010/main" val="99791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1192634" cy="323165"/>
          </a:xfrm>
          <a:prstGeom prst="rect">
            <a:avLst/>
          </a:prstGeom>
          <a:noFill/>
        </p:spPr>
        <p:txBody>
          <a:bodyPr wrap="none" lIns="0" tIns="0" rIns="0" bIns="0" rtlCol="0">
            <a:spAutoFit/>
          </a:bodyPr>
          <a:lstStyle/>
          <a:p>
            <a:r>
              <a:rPr lang="zh-CN" altLang="en-US" sz="2100" b="1" spc="225" dirty="0">
                <a:solidFill>
                  <a:prstClr val="white"/>
                </a:solidFill>
              </a:rPr>
              <a:t>实验内容</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529653" y="925192"/>
            <a:ext cx="8075577" cy="461665"/>
          </a:xfrm>
          <a:prstGeom prst="rect">
            <a:avLst/>
          </a:prstGeom>
        </p:spPr>
        <p:txBody>
          <a:bodyPr wrap="square">
            <a:spAutoFit/>
          </a:bodyPr>
          <a:lstStyle/>
          <a:p>
            <a:r>
              <a:rPr lang="zh-CN" altLang="en-US" sz="2400" dirty="0"/>
              <a:t>系统框架结构</a:t>
            </a:r>
            <a:endParaRPr lang="zh-CN" altLang="en-US" dirty="0">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8</a:t>
            </a:fld>
            <a:endParaRPr lang="zh-CN" altLang="en-US" dirty="0">
              <a:solidFill>
                <a:prstClr val="black">
                  <a:tint val="75000"/>
                </a:prstClr>
              </a:solidFill>
            </a:endParaRPr>
          </a:p>
        </p:txBody>
      </p:sp>
      <p:sp>
        <p:nvSpPr>
          <p:cNvPr id="2" name="Rectangle 2">
            <a:extLst>
              <a:ext uri="{FF2B5EF4-FFF2-40B4-BE49-F238E27FC236}">
                <a16:creationId xmlns:a16="http://schemas.microsoft.com/office/drawing/2014/main" id="{3B237FAA-17ED-4040-90F8-7BDD6C899CB0}"/>
              </a:ext>
            </a:extLst>
          </p:cNvPr>
          <p:cNvSpPr>
            <a:spLocks noChangeArrowheads="1"/>
          </p:cNvSpPr>
          <p:nvPr/>
        </p:nvSpPr>
        <p:spPr bwMode="auto">
          <a:xfrm>
            <a:off x="3289943" y="1038544"/>
            <a:ext cx="95333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AD8F2B2A-63E5-447C-B75F-DC78BBC531F8}"/>
              </a:ext>
            </a:extLst>
          </p:cNvPr>
          <p:cNvGraphicFramePr>
            <a:graphicFrameLocks noChangeAspect="1"/>
          </p:cNvGraphicFramePr>
          <p:nvPr>
            <p:extLst>
              <p:ext uri="{D42A27DB-BD31-4B8C-83A1-F6EECF244321}">
                <p14:modId xmlns:p14="http://schemas.microsoft.com/office/powerpoint/2010/main" val="1222289410"/>
              </p:ext>
            </p:extLst>
          </p:nvPr>
        </p:nvGraphicFramePr>
        <p:xfrm>
          <a:off x="4291293" y="1007215"/>
          <a:ext cx="4677819" cy="5003232"/>
        </p:xfrm>
        <a:graphic>
          <a:graphicData uri="http://schemas.openxmlformats.org/presentationml/2006/ole">
            <mc:AlternateContent xmlns:mc="http://schemas.openxmlformats.org/markup-compatibility/2006">
              <mc:Choice xmlns:v="urn:schemas-microsoft-com:vml" Requires="v">
                <p:oleObj spid="_x0000_s5133" name="Visio" r:id="rId6" imgW="5506545" imgH="5902523" progId="Visio.Drawing.11">
                  <p:embed/>
                </p:oleObj>
              </mc:Choice>
              <mc:Fallback>
                <p:oleObj name="Visio" r:id="rId6" imgW="5506545" imgH="5902523" progId="Visio.Drawing.11">
                  <p:embed/>
                  <p:pic>
                    <p:nvPicPr>
                      <p:cNvPr id="6" name="对象 5">
                        <a:extLst>
                          <a:ext uri="{FF2B5EF4-FFF2-40B4-BE49-F238E27FC236}">
                            <a16:creationId xmlns:a16="http://schemas.microsoft.com/office/drawing/2014/main" id="{AD8F2B2A-63E5-447C-B75F-DC78BBC531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1293" y="1007215"/>
                        <a:ext cx="4677819" cy="5003232"/>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08E21E19-9A10-48E2-B9E5-CD955F01DAE5}"/>
              </a:ext>
            </a:extLst>
          </p:cNvPr>
          <p:cNvSpPr/>
          <p:nvPr/>
        </p:nvSpPr>
        <p:spPr>
          <a:xfrm>
            <a:off x="211138" y="1754514"/>
            <a:ext cx="3715543" cy="3416320"/>
          </a:xfrm>
          <a:prstGeom prst="rect">
            <a:avLst/>
          </a:prstGeom>
        </p:spPr>
        <p:txBody>
          <a:bodyPr wrap="square">
            <a:spAutoFit/>
          </a:bodyPr>
          <a:lstStyle/>
          <a:p>
            <a:r>
              <a:rPr lang="zh-CN" altLang="en-US" sz="2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语义话题的建模：</a:t>
            </a:r>
            <a:endParaRPr lang="en-US" altLang="zh-CN" sz="2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采用</a:t>
            </a:r>
            <a:r>
              <a:rPr lang="en-US" altLang="zh-CN" sz="2400" kern="100" dirty="0">
                <a:latin typeface="Times New Roman" panose="02020603050405020304" pitchFamily="18" charset="0"/>
                <a:ea typeface="宋体" panose="02010600030101010101" pitchFamily="2" charset="-122"/>
              </a:rPr>
              <a:t>CHI_LDA</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两步特征降维方案来进行语义特征抽取，将基于词的特征空间映射至更低维的语义特征空间中，基于主题概率模型构建话题的语义模型，从而进一步为话题的实时发现与跟踪提升效率</a:t>
            </a:r>
            <a:endParaRPr lang="zh-CN" altLang="en-US" sz="2400" dirty="0"/>
          </a:p>
        </p:txBody>
      </p:sp>
    </p:spTree>
    <p:extLst>
      <p:ext uri="{BB962C8B-B14F-4D97-AF65-F5344CB8AC3E}">
        <p14:creationId xmlns:p14="http://schemas.microsoft.com/office/powerpoint/2010/main" val="104516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 y="-2439"/>
            <a:ext cx="9145786" cy="718410"/>
            <a:chOff x="-1" y="190175"/>
            <a:chExt cx="9145786" cy="525795"/>
          </a:xfrm>
        </p:grpSpPr>
        <p:sp>
          <p:nvSpPr>
            <p:cNvPr id="21" name="任意多边形 20"/>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任意多边形 21"/>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 name="任意多边形 22"/>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5" name="矩形 24"/>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6"/>
          <p:cNvSpPr txBox="1"/>
          <p:nvPr/>
        </p:nvSpPr>
        <p:spPr>
          <a:xfrm>
            <a:off x="607500" y="177284"/>
            <a:ext cx="1192634" cy="323165"/>
          </a:xfrm>
          <a:prstGeom prst="rect">
            <a:avLst/>
          </a:prstGeom>
          <a:noFill/>
        </p:spPr>
        <p:txBody>
          <a:bodyPr wrap="none" lIns="0" tIns="0" rIns="0" bIns="0" rtlCol="0">
            <a:spAutoFit/>
          </a:bodyPr>
          <a:lstStyle/>
          <a:p>
            <a:r>
              <a:rPr lang="zh-CN" altLang="en-US" sz="2100" b="1" spc="225" dirty="0">
                <a:solidFill>
                  <a:prstClr val="white"/>
                </a:solidFill>
              </a:rPr>
              <a:t>实验内容</a:t>
            </a:r>
          </a:p>
        </p:txBody>
      </p:sp>
      <p:sp>
        <p:nvSpPr>
          <p:cNvPr id="29" name="Freeform 142"/>
          <p:cNvSpPr>
            <a:spLocks noEditPoints="1"/>
          </p:cNvSpPr>
          <p:nvPr/>
        </p:nvSpPr>
        <p:spPr bwMode="auto">
          <a:xfrm>
            <a:off x="126487" y="216716"/>
            <a:ext cx="382471" cy="2443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44 w 128"/>
              <a:gd name="T23" fmla="*/ 50 h 88"/>
              <a:gd name="T24" fmla="*/ 66 w 128"/>
              <a:gd name="T25" fmla="*/ 28 h 88"/>
              <a:gd name="T26" fmla="*/ 80 w 128"/>
              <a:gd name="T27" fmla="*/ 32 h 88"/>
              <a:gd name="T28" fmla="*/ 84 w 128"/>
              <a:gd name="T29" fmla="*/ 28 h 88"/>
              <a:gd name="T30" fmla="*/ 84 w 128"/>
              <a:gd name="T31" fmla="*/ 42 h 88"/>
              <a:gd name="T32" fmla="*/ 70 w 128"/>
              <a:gd name="T33" fmla="*/ 42 h 88"/>
              <a:gd name="T34" fmla="*/ 75 w 128"/>
              <a:gd name="T35" fmla="*/ 37 h 88"/>
              <a:gd name="T36" fmla="*/ 72 w 128"/>
              <a:gd name="T37" fmla="*/ 36 h 88"/>
              <a:gd name="T38" fmla="*/ 66 w 128"/>
              <a:gd name="T39" fmla="*/ 35 h 88"/>
              <a:gd name="T40" fmla="*/ 60 w 128"/>
              <a:gd name="T41" fmla="*/ 36 h 88"/>
              <a:gd name="T42" fmla="*/ 55 w 128"/>
              <a:gd name="T43" fmla="*/ 39 h 88"/>
              <a:gd name="T44" fmla="*/ 52 w 128"/>
              <a:gd name="T45" fmla="*/ 44 h 88"/>
              <a:gd name="T46" fmla="*/ 51 w 128"/>
              <a:gd name="T47" fmla="*/ 50 h 88"/>
              <a:gd name="T48" fmla="*/ 51 w 128"/>
              <a:gd name="T49" fmla="*/ 54 h 88"/>
              <a:gd name="T50" fmla="*/ 44 w 128"/>
              <a:gd name="T51" fmla="*/ 54 h 88"/>
              <a:gd name="T52" fmla="*/ 44 w 128"/>
              <a:gd name="T53" fmla="*/ 50 h 88"/>
              <a:gd name="T54" fmla="*/ 66 w 128"/>
              <a:gd name="T55" fmla="*/ 73 h 88"/>
              <a:gd name="T56" fmla="*/ 53 w 128"/>
              <a:gd name="T57" fmla="*/ 68 h 88"/>
              <a:gd name="T58" fmla="*/ 49 w 128"/>
              <a:gd name="T59" fmla="*/ 73 h 88"/>
              <a:gd name="T60" fmla="*/ 49 w 128"/>
              <a:gd name="T61" fmla="*/ 59 h 88"/>
              <a:gd name="T62" fmla="*/ 62 w 128"/>
              <a:gd name="T63" fmla="*/ 59 h 88"/>
              <a:gd name="T64" fmla="*/ 58 w 128"/>
              <a:gd name="T65" fmla="*/ 64 h 88"/>
              <a:gd name="T66" fmla="*/ 60 w 128"/>
              <a:gd name="T67" fmla="*/ 65 h 88"/>
              <a:gd name="T68" fmla="*/ 66 w 128"/>
              <a:gd name="T69" fmla="*/ 66 h 88"/>
              <a:gd name="T70" fmla="*/ 72 w 128"/>
              <a:gd name="T71" fmla="*/ 65 h 88"/>
              <a:gd name="T72" fmla="*/ 77 w 128"/>
              <a:gd name="T73" fmla="*/ 61 h 88"/>
              <a:gd name="T74" fmla="*/ 81 w 128"/>
              <a:gd name="T75" fmla="*/ 57 h 88"/>
              <a:gd name="T76" fmla="*/ 82 w 128"/>
              <a:gd name="T77" fmla="*/ 50 h 88"/>
              <a:gd name="T78" fmla="*/ 81 w 128"/>
              <a:gd name="T79" fmla="*/ 47 h 88"/>
              <a:gd name="T80" fmla="*/ 89 w 128"/>
              <a:gd name="T81" fmla="*/ 47 h 88"/>
              <a:gd name="T82" fmla="*/ 89 w 128"/>
              <a:gd name="T83" fmla="*/ 50 h 88"/>
              <a:gd name="T84" fmla="*/ 66 w 128"/>
              <a:gd name="T85"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1"/>
                  <a:pt x="108" y="26"/>
                </a:cubicBezTo>
                <a:close/>
                <a:moveTo>
                  <a:pt x="44" y="50"/>
                </a:moveTo>
                <a:cubicBezTo>
                  <a:pt x="44" y="38"/>
                  <a:pt x="54" y="28"/>
                  <a:pt x="66" y="28"/>
                </a:cubicBezTo>
                <a:cubicBezTo>
                  <a:pt x="71" y="28"/>
                  <a:pt x="76" y="30"/>
                  <a:pt x="80" y="32"/>
                </a:cubicBezTo>
                <a:cubicBezTo>
                  <a:pt x="84" y="28"/>
                  <a:pt x="84" y="28"/>
                  <a:pt x="84" y="28"/>
                </a:cubicBezTo>
                <a:cubicBezTo>
                  <a:pt x="84" y="42"/>
                  <a:pt x="84" y="42"/>
                  <a:pt x="84" y="42"/>
                </a:cubicBezTo>
                <a:cubicBezTo>
                  <a:pt x="70" y="42"/>
                  <a:pt x="70" y="42"/>
                  <a:pt x="70" y="42"/>
                </a:cubicBezTo>
                <a:cubicBezTo>
                  <a:pt x="75" y="37"/>
                  <a:pt x="75" y="37"/>
                  <a:pt x="75" y="37"/>
                </a:cubicBezTo>
                <a:cubicBezTo>
                  <a:pt x="74" y="37"/>
                  <a:pt x="73" y="36"/>
                  <a:pt x="72" y="36"/>
                </a:cubicBezTo>
                <a:cubicBezTo>
                  <a:pt x="70" y="35"/>
                  <a:pt x="68" y="35"/>
                  <a:pt x="66" y="35"/>
                </a:cubicBezTo>
                <a:cubicBezTo>
                  <a:pt x="64" y="35"/>
                  <a:pt x="62" y="35"/>
                  <a:pt x="60" y="36"/>
                </a:cubicBezTo>
                <a:cubicBezTo>
                  <a:pt x="58" y="37"/>
                  <a:pt x="57" y="38"/>
                  <a:pt x="55" y="39"/>
                </a:cubicBezTo>
                <a:cubicBezTo>
                  <a:pt x="54" y="41"/>
                  <a:pt x="53" y="43"/>
                  <a:pt x="52" y="44"/>
                </a:cubicBezTo>
                <a:cubicBezTo>
                  <a:pt x="51" y="46"/>
                  <a:pt x="51" y="48"/>
                  <a:pt x="51" y="50"/>
                </a:cubicBezTo>
                <a:cubicBezTo>
                  <a:pt x="51" y="52"/>
                  <a:pt x="51" y="53"/>
                  <a:pt x="51" y="54"/>
                </a:cubicBezTo>
                <a:cubicBezTo>
                  <a:pt x="44" y="54"/>
                  <a:pt x="44" y="54"/>
                  <a:pt x="44" y="54"/>
                </a:cubicBezTo>
                <a:cubicBezTo>
                  <a:pt x="44" y="53"/>
                  <a:pt x="44" y="52"/>
                  <a:pt x="44" y="50"/>
                </a:cubicBezTo>
                <a:close/>
                <a:moveTo>
                  <a:pt x="66" y="73"/>
                </a:moveTo>
                <a:cubicBezTo>
                  <a:pt x="61" y="73"/>
                  <a:pt x="57" y="71"/>
                  <a:pt x="53" y="68"/>
                </a:cubicBezTo>
                <a:cubicBezTo>
                  <a:pt x="49" y="73"/>
                  <a:pt x="49" y="73"/>
                  <a:pt x="49" y="73"/>
                </a:cubicBezTo>
                <a:cubicBezTo>
                  <a:pt x="49" y="59"/>
                  <a:pt x="49" y="59"/>
                  <a:pt x="49" y="59"/>
                </a:cubicBezTo>
                <a:cubicBezTo>
                  <a:pt x="62" y="59"/>
                  <a:pt x="62" y="59"/>
                  <a:pt x="62" y="59"/>
                </a:cubicBezTo>
                <a:cubicBezTo>
                  <a:pt x="58" y="64"/>
                  <a:pt x="58" y="64"/>
                  <a:pt x="58" y="64"/>
                </a:cubicBezTo>
                <a:cubicBezTo>
                  <a:pt x="59" y="64"/>
                  <a:pt x="59" y="64"/>
                  <a:pt x="60" y="65"/>
                </a:cubicBezTo>
                <a:cubicBezTo>
                  <a:pt x="62" y="66"/>
                  <a:pt x="64" y="66"/>
                  <a:pt x="66" y="66"/>
                </a:cubicBezTo>
                <a:cubicBezTo>
                  <a:pt x="68" y="66"/>
                  <a:pt x="70" y="66"/>
                  <a:pt x="72" y="65"/>
                </a:cubicBezTo>
                <a:cubicBezTo>
                  <a:pt x="74" y="64"/>
                  <a:pt x="76" y="63"/>
                  <a:pt x="77" y="61"/>
                </a:cubicBezTo>
                <a:cubicBezTo>
                  <a:pt x="79" y="60"/>
                  <a:pt x="80" y="58"/>
                  <a:pt x="81" y="57"/>
                </a:cubicBezTo>
                <a:cubicBezTo>
                  <a:pt x="82" y="55"/>
                  <a:pt x="82" y="53"/>
                  <a:pt x="82" y="50"/>
                </a:cubicBezTo>
                <a:cubicBezTo>
                  <a:pt x="82" y="49"/>
                  <a:pt x="82" y="48"/>
                  <a:pt x="81" y="47"/>
                </a:cubicBezTo>
                <a:cubicBezTo>
                  <a:pt x="89" y="47"/>
                  <a:pt x="89" y="47"/>
                  <a:pt x="89" y="47"/>
                </a:cubicBezTo>
                <a:cubicBezTo>
                  <a:pt x="89" y="48"/>
                  <a:pt x="89" y="49"/>
                  <a:pt x="89" y="50"/>
                </a:cubicBezTo>
                <a:cubicBezTo>
                  <a:pt x="89" y="63"/>
                  <a:pt x="79" y="73"/>
                  <a:pt x="66" y="7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5" name="矩形 44"/>
          <p:cNvSpPr/>
          <p:nvPr/>
        </p:nvSpPr>
        <p:spPr>
          <a:xfrm>
            <a:off x="-4558" y="6123213"/>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7"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9"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0"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8"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6"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8"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0"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5"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5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6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1"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6"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89"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1"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9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6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1271"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3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4" name="矩形 3"/>
          <p:cNvSpPr/>
          <p:nvPr/>
        </p:nvSpPr>
        <p:spPr>
          <a:xfrm>
            <a:off x="529653" y="925192"/>
            <a:ext cx="8075577" cy="461665"/>
          </a:xfrm>
          <a:prstGeom prst="rect">
            <a:avLst/>
          </a:prstGeom>
        </p:spPr>
        <p:txBody>
          <a:bodyPr wrap="square">
            <a:spAutoFit/>
          </a:bodyPr>
          <a:lstStyle/>
          <a:p>
            <a:r>
              <a:rPr lang="zh-CN" altLang="en-US" sz="2400" dirty="0"/>
              <a:t>系统框架结构</a:t>
            </a:r>
            <a:endParaRPr lang="zh-CN" altLang="en-US" dirty="0">
              <a:solidFill>
                <a:prstClr val="black"/>
              </a:solidFill>
            </a:endParaRPr>
          </a:p>
        </p:txBody>
      </p:sp>
      <p:sp>
        <p:nvSpPr>
          <p:cNvPr id="116" name="文本框 27"/>
          <p:cNvSpPr txBox="1"/>
          <p:nvPr/>
        </p:nvSpPr>
        <p:spPr>
          <a:xfrm>
            <a:off x="6630203" y="234392"/>
            <a:ext cx="1794081" cy="300082"/>
          </a:xfrm>
          <a:prstGeom prst="rect">
            <a:avLst/>
          </a:prstGeom>
          <a:noFill/>
        </p:spPr>
        <p:txBody>
          <a:bodyPr wrap="none" rtlCol="0">
            <a:spAutoFit/>
          </a:bodyPr>
          <a:lstStyle/>
          <a:p>
            <a:r>
              <a:rPr lang="zh-CN" altLang="en-US" sz="1350" dirty="0">
                <a:solidFill>
                  <a:prstClr val="white"/>
                </a:solidFill>
              </a:rPr>
              <a:t>第三章 数据挖掘算法</a:t>
            </a:r>
          </a:p>
        </p:txBody>
      </p:sp>
      <p:pic>
        <p:nvPicPr>
          <p:cNvPr id="79"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30 CuadroTexto"/>
          <p:cNvSpPr txBox="1"/>
          <p:nvPr/>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84" name="31 CuadroTexto"/>
          <p:cNvSpPr txBox="1"/>
          <p:nvPr/>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65</a:t>
            </a:r>
            <a:endParaRPr lang="es-ES" sz="1200" b="1" dirty="0">
              <a:solidFill>
                <a:prstClr val="white">
                  <a:lumMod val="50000"/>
                </a:prstClr>
              </a:solidFill>
            </a:endParaRPr>
          </a:p>
        </p:txBody>
      </p:sp>
      <p:pic>
        <p:nvPicPr>
          <p:cNvPr id="85"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灯片编号占位符 5"/>
          <p:cNvSpPr txBox="1"/>
          <p:nvPr/>
        </p:nvSpPr>
        <p:spPr>
          <a:xfrm>
            <a:off x="2402285" y="6222797"/>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smtClean="0">
                <a:solidFill>
                  <a:prstClr val="black">
                    <a:tint val="75000"/>
                  </a:prstClr>
                </a:solidFill>
              </a:rPr>
              <a:pPr/>
              <a:t>9</a:t>
            </a:fld>
            <a:endParaRPr lang="zh-CN" altLang="en-US" dirty="0">
              <a:solidFill>
                <a:prstClr val="black">
                  <a:tint val="75000"/>
                </a:prstClr>
              </a:solidFill>
            </a:endParaRPr>
          </a:p>
        </p:txBody>
      </p:sp>
      <p:sp>
        <p:nvSpPr>
          <p:cNvPr id="2" name="Rectangle 2">
            <a:extLst>
              <a:ext uri="{FF2B5EF4-FFF2-40B4-BE49-F238E27FC236}">
                <a16:creationId xmlns:a16="http://schemas.microsoft.com/office/drawing/2014/main" id="{3B237FAA-17ED-4040-90F8-7BDD6C899CB0}"/>
              </a:ext>
            </a:extLst>
          </p:cNvPr>
          <p:cNvSpPr>
            <a:spLocks noChangeArrowheads="1"/>
          </p:cNvSpPr>
          <p:nvPr/>
        </p:nvSpPr>
        <p:spPr bwMode="auto">
          <a:xfrm>
            <a:off x="3289943" y="1038544"/>
            <a:ext cx="95333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AD8F2B2A-63E5-447C-B75F-DC78BBC531F8}"/>
              </a:ext>
            </a:extLst>
          </p:cNvPr>
          <p:cNvGraphicFramePr>
            <a:graphicFrameLocks noChangeAspect="1"/>
          </p:cNvGraphicFramePr>
          <p:nvPr/>
        </p:nvGraphicFramePr>
        <p:xfrm>
          <a:off x="4291293" y="1007215"/>
          <a:ext cx="4677819" cy="5003232"/>
        </p:xfrm>
        <a:graphic>
          <a:graphicData uri="http://schemas.openxmlformats.org/presentationml/2006/ole">
            <mc:AlternateContent xmlns:mc="http://schemas.openxmlformats.org/markup-compatibility/2006">
              <mc:Choice xmlns:v="urn:schemas-microsoft-com:vml" Requires="v">
                <p:oleObj spid="_x0000_s7176" name="Visio" r:id="rId6" imgW="5506545" imgH="5902523" progId="Visio.Drawing.11">
                  <p:embed/>
                </p:oleObj>
              </mc:Choice>
              <mc:Fallback>
                <p:oleObj name="Visio" r:id="rId6" imgW="5506545" imgH="5902523" progId="Visio.Drawing.11">
                  <p:embed/>
                  <p:pic>
                    <p:nvPicPr>
                      <p:cNvPr id="6" name="对象 5">
                        <a:extLst>
                          <a:ext uri="{FF2B5EF4-FFF2-40B4-BE49-F238E27FC236}">
                            <a16:creationId xmlns:a16="http://schemas.microsoft.com/office/drawing/2014/main" id="{AD8F2B2A-63E5-447C-B75F-DC78BBC531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1293" y="1007215"/>
                        <a:ext cx="4677819" cy="5003232"/>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08E21E19-9A10-48E2-B9E5-CD955F01DAE5}"/>
              </a:ext>
            </a:extLst>
          </p:cNvPr>
          <p:cNvSpPr/>
          <p:nvPr/>
        </p:nvSpPr>
        <p:spPr>
          <a:xfrm>
            <a:off x="211138" y="1754514"/>
            <a:ext cx="3715543" cy="2677656"/>
          </a:xfrm>
          <a:prstGeom prst="rect">
            <a:avLst/>
          </a:prstGeom>
        </p:spPr>
        <p:txBody>
          <a:bodyPr wrap="square">
            <a:spAutoFit/>
          </a:bodyPr>
          <a:lstStyle/>
          <a:p>
            <a:r>
              <a:rPr lang="zh-CN" altLang="zh-CN" sz="2400" b="1" dirty="0">
                <a:solidFill>
                  <a:srgbClr val="FF0000"/>
                </a:solidFill>
              </a:rPr>
              <a:t>实时话题发现模块</a:t>
            </a:r>
            <a:endParaRPr lang="en-US" altLang="zh-CN" b="1" dirty="0">
              <a:solidFill>
                <a:srgbClr val="FF0000"/>
              </a:solidFill>
            </a:endParaRPr>
          </a:p>
          <a:p>
            <a:r>
              <a:rPr lang="zh-CN" altLang="zh-CN" sz="2400" dirty="0"/>
              <a:t>采用基于时序特征的增量式的聚类分析方法来实现从互联网动态信息流中实时发现新话题，并提取出各个话题的描述信息、关键词群及自动摘要信息。</a:t>
            </a:r>
            <a:endParaRPr lang="zh-CN" altLang="en-US" sz="2400" dirty="0"/>
          </a:p>
        </p:txBody>
      </p:sp>
    </p:spTree>
    <p:extLst>
      <p:ext uri="{BB962C8B-B14F-4D97-AF65-F5344CB8AC3E}">
        <p14:creationId xmlns:p14="http://schemas.microsoft.com/office/powerpoint/2010/main" val="77516828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8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3014</TotalTime>
  <Words>1932</Words>
  <Application>Microsoft Office PowerPoint</Application>
  <PresentationFormat>全屏显示(4:3)</PresentationFormat>
  <Paragraphs>217</Paragraphs>
  <Slides>26</Slides>
  <Notes>24</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3</vt:i4>
      </vt:variant>
      <vt:variant>
        <vt:lpstr>幻灯片标题</vt:lpstr>
      </vt:variant>
      <vt:variant>
        <vt:i4>26</vt:i4>
      </vt:variant>
    </vt:vector>
  </HeadingPairs>
  <TitlesOfParts>
    <vt:vector size="39" baseType="lpstr">
      <vt:lpstr>黑体</vt:lpstr>
      <vt:lpstr>宋体</vt:lpstr>
      <vt:lpstr>微软雅黑</vt:lpstr>
      <vt:lpstr>Arial</vt:lpstr>
      <vt:lpstr>Calibri</vt:lpstr>
      <vt:lpstr>Cambria</vt:lpstr>
      <vt:lpstr>Times New Roman</vt:lpstr>
      <vt:lpstr>Office 主题</vt:lpstr>
      <vt:lpstr>3_Office 主题</vt:lpstr>
      <vt:lpstr>18_Office 主题</vt:lpstr>
      <vt:lpstr>Microsoft Visio 2003-2010 绘图</vt:lpstr>
      <vt:lpstr>Equation.DSMT4</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cstor</dc:creator>
  <cp:lastModifiedBy>yyxxyy</cp:lastModifiedBy>
  <cp:revision>464</cp:revision>
  <dcterms:created xsi:type="dcterms:W3CDTF">2015-11-23T03:31:00Z</dcterms:created>
  <dcterms:modified xsi:type="dcterms:W3CDTF">2021-11-10T09:16:17Z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