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2"/>
  </p:notesMasterIdLst>
  <p:handoutMasterIdLst>
    <p:handoutMasterId r:id="rId33"/>
  </p:handoutMasterIdLst>
  <p:sldIdLst>
    <p:sldId id="304" r:id="rId2"/>
    <p:sldId id="261" r:id="rId3"/>
    <p:sldId id="306" r:id="rId4"/>
    <p:sldId id="308" r:id="rId5"/>
    <p:sldId id="310" r:id="rId6"/>
    <p:sldId id="309" r:id="rId7"/>
    <p:sldId id="313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11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6" r:id="rId27"/>
    <p:sldId id="338" r:id="rId28"/>
    <p:sldId id="337" r:id="rId29"/>
    <p:sldId id="339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F39020-343C-4C68-99C4-16ED7C1856F9}">
          <p14:sldIdLst>
            <p14:sldId id="304"/>
            <p14:sldId id="261"/>
            <p14:sldId id="306"/>
            <p14:sldId id="308"/>
            <p14:sldId id="310"/>
            <p14:sldId id="309"/>
            <p14:sldId id="313"/>
            <p14:sldId id="315"/>
            <p14:sldId id="317"/>
            <p14:sldId id="318"/>
            <p14:sldId id="319"/>
            <p14:sldId id="320"/>
            <p14:sldId id="321"/>
            <p14:sldId id="322"/>
            <p14:sldId id="311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8"/>
            <p14:sldId id="337"/>
            <p14:sldId id="33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昕宇" initials="徐" lastIdx="1" clrIdx="0">
    <p:extLst>
      <p:ext uri="{19B8F6BF-5375-455C-9EA6-DF929625EA0E}">
        <p15:presenceInfo xmlns:p15="http://schemas.microsoft.com/office/powerpoint/2012/main" userId="3f0e69c19b4a4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CC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22C20-096D-4BAF-A883-3FD4AD33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73854"/>
            <a:ext cx="8035956" cy="899510"/>
          </a:xfrm>
        </p:spPr>
        <p:txBody>
          <a:bodyPr/>
          <a:lstStyle/>
          <a:p>
            <a:r>
              <a:rPr lang="en-US" altLang="zh-CN" sz="2800" dirty="0"/>
              <a:t>Integrating and Decomposition Manipulations for Generalized EEG-based Emotion Recognition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BABE3-20D6-45A7-9C75-E6CEDA98D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5300460"/>
            <a:ext cx="7886700" cy="604299"/>
          </a:xfrm>
        </p:spPr>
        <p:txBody>
          <a:bodyPr/>
          <a:lstStyle/>
          <a:p>
            <a:r>
              <a:rPr lang="en-US" altLang="zh-CN" dirty="0"/>
              <a:t>518021910645           Xinyu 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6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sp>
        <p:nvSpPr>
          <p:cNvPr id="323" name="内容占位符 3">
            <a:extLst>
              <a:ext uri="{FF2B5EF4-FFF2-40B4-BE49-F238E27FC236}">
                <a16:creationId xmlns:a16="http://schemas.microsoft.com/office/drawing/2014/main" id="{043721DE-88C5-416D-A440-801806CE7A93}"/>
              </a:ext>
            </a:extLst>
          </p:cNvPr>
          <p:cNvSpPr txBox="1">
            <a:spLocks/>
          </p:cNvSpPr>
          <p:nvPr/>
        </p:nvSpPr>
        <p:spPr>
          <a:xfrm>
            <a:off x="396261" y="1619480"/>
            <a:ext cx="5738209" cy="1239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buNone/>
            </a:pPr>
            <a:r>
              <a:rPr lang="en-US" altLang="zh-CN" sz="3200" b="0" i="0" dirty="0">
                <a:solidFill>
                  <a:srgbClr val="FF0000"/>
                </a:solidFill>
                <a:effectLst/>
                <a:latin typeface="PingFang SC"/>
              </a:rPr>
              <a:t>Ⅲ</a:t>
            </a:r>
            <a:r>
              <a:rPr lang="en-US" altLang="zh-CN" sz="4000" dirty="0">
                <a:solidFill>
                  <a:srgbClr val="FF0000"/>
                </a:solidFill>
              </a:rPr>
              <a:t> Cross Loss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078C8-CDA2-4797-AB9E-57A8B23D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95" y="2535253"/>
            <a:ext cx="6694595" cy="38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sp>
        <p:nvSpPr>
          <p:cNvPr id="323" name="内容占位符 3">
            <a:extLst>
              <a:ext uri="{FF2B5EF4-FFF2-40B4-BE49-F238E27FC236}">
                <a16:creationId xmlns:a16="http://schemas.microsoft.com/office/drawing/2014/main" id="{043721DE-88C5-416D-A440-801806CE7A93}"/>
              </a:ext>
            </a:extLst>
          </p:cNvPr>
          <p:cNvSpPr txBox="1">
            <a:spLocks/>
          </p:cNvSpPr>
          <p:nvPr/>
        </p:nvSpPr>
        <p:spPr>
          <a:xfrm>
            <a:off x="396261" y="1619481"/>
            <a:ext cx="7353945" cy="85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buNone/>
            </a:pPr>
            <a:r>
              <a:rPr lang="en-US" altLang="zh-CN" sz="3200" b="0" i="0" dirty="0">
                <a:solidFill>
                  <a:srgbClr val="FF0000"/>
                </a:solidFill>
                <a:effectLst/>
                <a:latin typeface="PingFang SC"/>
              </a:rPr>
              <a:t>Ⅳ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Maximum Mean Discrepancy Loss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4ACA-05D8-46FE-90C1-CCD5D672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9" y="2452456"/>
            <a:ext cx="4636548" cy="575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B65CC3-5192-412D-AA42-28FFCEB7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97" y="3027855"/>
            <a:ext cx="5932688" cy="37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77601D-D749-46CE-92B3-E2E16B26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0" y="1687605"/>
            <a:ext cx="4953000" cy="5334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36BB4602-0DAD-4AE9-82E3-290FC6CD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Maximum Mean Discrepancy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101730-FBFA-415C-B37D-D0995BFE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0" y="2221005"/>
            <a:ext cx="4021083" cy="2224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920B59-653E-493E-900D-A3A542EFF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5"/>
          <a:stretch/>
        </p:blipFill>
        <p:spPr>
          <a:xfrm>
            <a:off x="196247" y="4434130"/>
            <a:ext cx="5263520" cy="23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5D062B-BE56-445B-AB57-B9AF624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9" y="1641860"/>
            <a:ext cx="4695825" cy="73342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ADE15E6-7DAF-4AC2-8E27-B403A10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Maximum Mean Discrepancy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998158-1B56-409E-B1D7-DF46304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1991"/>
            <a:ext cx="5133975" cy="3981450"/>
          </a:xfrm>
          <a:prstGeom prst="rect">
            <a:avLst/>
          </a:prstGeom>
        </p:spPr>
      </p:pic>
      <p:sp>
        <p:nvSpPr>
          <p:cNvPr id="11" name="标题 5">
            <a:extLst>
              <a:ext uri="{FF2B5EF4-FFF2-40B4-BE49-F238E27FC236}">
                <a16:creationId xmlns:a16="http://schemas.microsoft.com/office/drawing/2014/main" id="{1B9E61F3-B8B1-41AC-824D-65D8CDF134EF}"/>
              </a:ext>
            </a:extLst>
          </p:cNvPr>
          <p:cNvSpPr txBox="1">
            <a:spLocks/>
          </p:cNvSpPr>
          <p:nvPr/>
        </p:nvSpPr>
        <p:spPr>
          <a:xfrm>
            <a:off x="5011212" y="4579876"/>
            <a:ext cx="402304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Multi-RBF-Kernel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38D67D40-DFCE-4FCC-9230-0BA87444AF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1414" y="5080834"/>
                <a:ext cx="4182841" cy="1046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58420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38D67D40-DFCE-4FCC-9230-0BA87444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14" y="5080834"/>
                <a:ext cx="4182841" cy="1046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3">
                <a:extLst>
                  <a:ext uri="{FF2B5EF4-FFF2-40B4-BE49-F238E27FC236}">
                    <a16:creationId xmlns:a16="http://schemas.microsoft.com/office/drawing/2014/main" id="{22422915-BC60-4C1C-8C34-D37F3A3FD1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1212" y="5942108"/>
                <a:ext cx="2713620" cy="671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58420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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=0.25,0.5,1,2,4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3" name="内容占位符 3">
                <a:extLst>
                  <a:ext uri="{FF2B5EF4-FFF2-40B4-BE49-F238E27FC236}">
                    <a16:creationId xmlns:a16="http://schemas.microsoft.com/office/drawing/2014/main" id="{22422915-BC60-4C1C-8C34-D37F3A3F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12" y="5942108"/>
                <a:ext cx="2713620" cy="671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1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FFE14F7D-A182-4594-8434-2825235A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87BBA-AB87-42C8-BEEB-D6DBBB61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5" y="3477965"/>
            <a:ext cx="8245268" cy="5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27677" y="22770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7541D59-4767-4122-AF6E-E6AF42D3C0D7}"/>
              </a:ext>
            </a:extLst>
          </p:cNvPr>
          <p:cNvSpPr>
            <a:spLocks/>
          </p:cNvSpPr>
          <p:nvPr/>
        </p:nvSpPr>
        <p:spPr bwMode="auto">
          <a:xfrm>
            <a:off x="1841535" y="133363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321045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  <a:stCxn id="4" idx="6"/>
          </p:cNvCxnSpPr>
          <p:nvPr/>
        </p:nvCxnSpPr>
        <p:spPr>
          <a:xfrm>
            <a:off x="2534033" y="355430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Overview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2534033" y="16612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Scheme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20175" y="26208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Classification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12D552-53C1-425C-9A95-70718690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79" y="3309840"/>
            <a:ext cx="5991230" cy="3363259"/>
          </a:xfrm>
          <a:prstGeom prst="rect">
            <a:avLst/>
          </a:prstGeom>
        </p:spPr>
      </p:pic>
      <p:sp>
        <p:nvSpPr>
          <p:cNvPr id="8" name="标题 5">
            <a:extLst>
              <a:ext uri="{FF2B5EF4-FFF2-40B4-BE49-F238E27FC236}">
                <a16:creationId xmlns:a16="http://schemas.microsoft.com/office/drawing/2014/main" id="{3BC9FB9E-D12F-4BC0-9821-E22E4D8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LSTM unit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C6606E-BE00-416A-BBC5-24070FC7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9" y="2141039"/>
            <a:ext cx="4305300" cy="1000125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1ADD086E-1784-4471-BE69-4D9B9277D29C}"/>
              </a:ext>
            </a:extLst>
          </p:cNvPr>
          <p:cNvSpPr txBox="1">
            <a:spLocks/>
          </p:cNvSpPr>
          <p:nvPr/>
        </p:nvSpPr>
        <p:spPr>
          <a:xfrm>
            <a:off x="485146" y="1637201"/>
            <a:ext cx="1299265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2400" dirty="0"/>
              <a:t>Forget</a:t>
            </a:r>
          </a:p>
        </p:txBody>
      </p:sp>
    </p:spTree>
    <p:extLst>
      <p:ext uri="{BB962C8B-B14F-4D97-AF65-F5344CB8AC3E}">
        <p14:creationId xmlns:p14="http://schemas.microsoft.com/office/powerpoint/2010/main" val="47449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12D552-53C1-425C-9A95-70718690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79" y="3309840"/>
            <a:ext cx="5991230" cy="3363259"/>
          </a:xfrm>
          <a:prstGeom prst="rect">
            <a:avLst/>
          </a:prstGeom>
        </p:spPr>
      </p:pic>
      <p:sp>
        <p:nvSpPr>
          <p:cNvPr id="8" name="标题 5">
            <a:extLst>
              <a:ext uri="{FF2B5EF4-FFF2-40B4-BE49-F238E27FC236}">
                <a16:creationId xmlns:a16="http://schemas.microsoft.com/office/drawing/2014/main" id="{3BC9FB9E-D12F-4BC0-9821-E22E4D8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LSTM unit</a:t>
            </a:r>
            <a:endParaRPr lang="zh-CN" alt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1ADD086E-1784-4471-BE69-4D9B9277D29C}"/>
              </a:ext>
            </a:extLst>
          </p:cNvPr>
          <p:cNvSpPr txBox="1">
            <a:spLocks/>
          </p:cNvSpPr>
          <p:nvPr/>
        </p:nvSpPr>
        <p:spPr>
          <a:xfrm>
            <a:off x="485146" y="1637201"/>
            <a:ext cx="3261231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2400" dirty="0"/>
              <a:t>Memorize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3916C-52BA-4E2E-ACED-C4A55A685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1"/>
          <a:stretch/>
        </p:blipFill>
        <p:spPr>
          <a:xfrm>
            <a:off x="1411549" y="2122742"/>
            <a:ext cx="4598634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5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12D552-53C1-425C-9A95-70718690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79" y="3309840"/>
            <a:ext cx="5991230" cy="3363259"/>
          </a:xfrm>
          <a:prstGeom prst="rect">
            <a:avLst/>
          </a:prstGeom>
        </p:spPr>
      </p:pic>
      <p:sp>
        <p:nvSpPr>
          <p:cNvPr id="8" name="标题 5">
            <a:extLst>
              <a:ext uri="{FF2B5EF4-FFF2-40B4-BE49-F238E27FC236}">
                <a16:creationId xmlns:a16="http://schemas.microsoft.com/office/drawing/2014/main" id="{3BC9FB9E-D12F-4BC0-9821-E22E4D8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LSTM unit</a:t>
            </a:r>
            <a:endParaRPr lang="zh-CN" alt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1ADD086E-1784-4471-BE69-4D9B9277D29C}"/>
              </a:ext>
            </a:extLst>
          </p:cNvPr>
          <p:cNvSpPr txBox="1">
            <a:spLocks/>
          </p:cNvSpPr>
          <p:nvPr/>
        </p:nvSpPr>
        <p:spPr>
          <a:xfrm>
            <a:off x="485146" y="1637201"/>
            <a:ext cx="3261231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2400" dirty="0"/>
              <a:t>Output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DDFE8E-9099-41D6-82A5-48C38650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61" y="2443065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B04469-88DF-42FB-9FF7-03B4363C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6" y="1979522"/>
            <a:ext cx="8109192" cy="2192984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588E40-3D95-4F3E-A7A3-E5C93E9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18002F-0233-4DAE-B0B4-B7FE8BC5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49" y="5264566"/>
            <a:ext cx="6524625" cy="100965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ED1FA9B-4D2B-4757-BDE6-12DB0449D8BB}"/>
              </a:ext>
            </a:extLst>
          </p:cNvPr>
          <p:cNvSpPr txBox="1">
            <a:spLocks/>
          </p:cNvSpPr>
          <p:nvPr/>
        </p:nvSpPr>
        <p:spPr>
          <a:xfrm>
            <a:off x="395616" y="4683857"/>
            <a:ext cx="7297579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2400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121005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Overview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Scheme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Classification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31758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27677" y="22770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7541D59-4767-4122-AF6E-E6AF42D3C0D7}"/>
              </a:ext>
            </a:extLst>
          </p:cNvPr>
          <p:cNvSpPr>
            <a:spLocks/>
          </p:cNvSpPr>
          <p:nvPr/>
        </p:nvSpPr>
        <p:spPr bwMode="auto">
          <a:xfrm>
            <a:off x="1841535" y="133363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413556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  <a:stCxn id="4" idx="6"/>
          </p:cNvCxnSpPr>
          <p:nvPr/>
        </p:nvCxnSpPr>
        <p:spPr>
          <a:xfrm>
            <a:off x="2534033" y="447941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Overview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2534033" y="16612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Scheme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20175" y="26208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Classification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35197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88E40-3D95-4F3E-A7A3-E5C93E9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Experiment Setting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DD7DAF9-0499-44EB-96B8-DACB18397BAA}"/>
              </a:ext>
            </a:extLst>
          </p:cNvPr>
          <p:cNvSpPr txBox="1">
            <a:spLocks/>
          </p:cNvSpPr>
          <p:nvPr/>
        </p:nvSpPr>
        <p:spPr>
          <a:xfrm>
            <a:off x="494024" y="1736411"/>
            <a:ext cx="8649976" cy="4540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3200" dirty="0"/>
              <a:t>Dataset: SEED</a:t>
            </a:r>
          </a:p>
          <a:p>
            <a:pPr lvl="1" defTabSz="584200" hangingPunct="0"/>
            <a:r>
              <a:rPr lang="en-US" altLang="zh-CN" sz="3000" dirty="0"/>
              <a:t>15 human subjects</a:t>
            </a:r>
          </a:p>
          <a:p>
            <a:pPr lvl="1" defTabSz="584200" hangingPunct="0"/>
            <a:r>
              <a:rPr lang="en-US" altLang="zh-CN" sz="3000" dirty="0"/>
              <a:t>3394 time steps</a:t>
            </a:r>
          </a:p>
          <a:p>
            <a:pPr lvl="1" defTabSz="584200" hangingPunct="0"/>
            <a:r>
              <a:rPr lang="en-US" altLang="zh-CN" sz="3000" dirty="0"/>
              <a:t>310-dimensional EEG feature</a:t>
            </a:r>
          </a:p>
          <a:p>
            <a:pPr lvl="1" defTabSz="584200" hangingPunct="0"/>
            <a:r>
              <a:rPr lang="en-US" altLang="zh-CN" sz="3000" dirty="0"/>
              <a:t>3 emotion categories</a:t>
            </a:r>
          </a:p>
          <a:p>
            <a:pPr defTabSz="584200" hangingPunct="0"/>
            <a:r>
              <a:rPr lang="en-US" altLang="zh-CN" sz="3200" dirty="0"/>
              <a:t>Metric: Accuracy</a:t>
            </a:r>
          </a:p>
          <a:p>
            <a:pPr defTabSz="584200" hangingPunct="0"/>
            <a:r>
              <a:rPr lang="en-US" altLang="zh-CN" sz="3200" dirty="0"/>
              <a:t>15-Fold Cross Validation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3110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88E40-3D95-4F3E-A7A3-E5C93E9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SVM baseline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3CD04E-C42F-4E18-85B1-9C8C80CBC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 r="1891" b="2564"/>
          <a:stretch/>
        </p:blipFill>
        <p:spPr>
          <a:xfrm>
            <a:off x="1447060" y="2784736"/>
            <a:ext cx="5726097" cy="393566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ED28DD9-54C7-4E6D-A74F-426BC7274CE2}"/>
              </a:ext>
            </a:extLst>
          </p:cNvPr>
          <p:cNvSpPr txBox="1">
            <a:spLocks/>
          </p:cNvSpPr>
          <p:nvPr/>
        </p:nvSpPr>
        <p:spPr>
          <a:xfrm>
            <a:off x="494024" y="1736411"/>
            <a:ext cx="8649976" cy="9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dirty="0"/>
              <a:t>Implement by scikit-learning</a:t>
            </a:r>
          </a:p>
          <a:p>
            <a:pPr defTabSz="584200" hangingPunct="0"/>
            <a:r>
              <a:rPr lang="en-US" altLang="zh-CN" dirty="0"/>
              <a:t>Best Accuracy </a:t>
            </a:r>
            <a:r>
              <a:rPr lang="zh-CN" altLang="en-US" dirty="0"/>
              <a:t>≈ </a:t>
            </a:r>
            <a:r>
              <a:rPr lang="en-US" altLang="zh-CN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56366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88E40-3D95-4F3E-A7A3-E5C93E9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IDN+LSTM 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BED28DD9-54C7-4E6D-A74F-426BC7274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70" y="1757779"/>
                <a:ext cx="8649976" cy="4998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84200" hangingPunct="0"/>
                <a:r>
                  <a:rPr lang="en-US" altLang="zh-CN" dirty="0"/>
                  <a:t>PyTorch</a:t>
                </a:r>
              </a:p>
              <a:p>
                <a:pPr defTabSz="584200" hangingPunct="0"/>
                <a:r>
                  <a:rPr lang="en-US" altLang="zh-CN" dirty="0"/>
                  <a:t>Single NVIDIA 1080-Ti</a:t>
                </a:r>
              </a:p>
              <a:p>
                <a:pPr defTabSz="584200" hangingPunct="0"/>
                <a:r>
                  <a:rPr lang="en-US" altLang="zh-CN" dirty="0"/>
                  <a:t>Each hidden dimension is 256. </a:t>
                </a:r>
              </a:p>
              <a:p>
                <a:pPr defTabSz="584200" hangingPunct="0"/>
                <a:r>
                  <a:rPr lang="en-US" altLang="zh-CN" dirty="0" err="1"/>
                  <a:t>ReLU</a:t>
                </a:r>
                <a:r>
                  <a:rPr lang="en-US" altLang="zh-CN" dirty="0"/>
                  <a:t> activation.</a:t>
                </a:r>
              </a:p>
              <a:p>
                <a:pPr defTabSz="584200" hangingPunct="0"/>
                <a:r>
                  <a:rPr lang="en-US" altLang="zh-CN" dirty="0"/>
                  <a:t>Adam optimizer</a:t>
                </a:r>
              </a:p>
              <a:p>
                <a:pPr defTabSz="584200" hangingPunct="0"/>
                <a:r>
                  <a:rPr lang="en-US" altLang="zh-CN" dirty="0"/>
                  <a:t>IDN: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en-US" altLang="zh-CN" dirty="0"/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rec</m:t>
                        </m:r>
                      </m:sub>
                    </m:sSub>
                  </m:oMath>
                </a14:m>
                <a:r>
                  <a:rPr lang="en-US" altLang="zh-CN" dirty="0"/>
                  <a:t>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en-US" altLang="zh-CN" dirty="0"/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 defTabSz="584200" hangingPunct="0">
                  <a:buNone/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en-US" altLang="zh-CN" dirty="0"/>
                  <a:t>        </a:t>
                </a:r>
                <a:r>
                  <a:rPr lang="el-GR" altLang="zh-CN" dirty="0"/>
                  <a:t>(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𝑚𝑚𝑑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defTabSz="584200" hangingPunct="0"/>
                <a:r>
                  <a:rPr lang="en-US" altLang="zh-CN" dirty="0"/>
                  <a:t>Stage 1: 100 epochs</a:t>
                </a:r>
              </a:p>
              <a:p>
                <a:pPr defTabSz="584200" hangingPunct="0"/>
                <a:r>
                  <a:rPr lang="en-US" altLang="zh-CN" dirty="0"/>
                  <a:t>Stage 2: 300 epochs for maximum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early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cls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defTabSz="584200" hangingPunct="0"/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BED28DD9-54C7-4E6D-A74F-426BC727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0" y="1757779"/>
                <a:ext cx="8649976" cy="4998128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6EF5BD-B8C6-48E0-90D7-09BFA83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510FF4-D5C9-4F69-9A48-EBBBE58C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223"/>
            <a:ext cx="9144000" cy="2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85023" y="413223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31758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27677" y="22770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7541D59-4767-4122-AF6E-E6AF42D3C0D7}"/>
              </a:ext>
            </a:extLst>
          </p:cNvPr>
          <p:cNvSpPr>
            <a:spLocks/>
          </p:cNvSpPr>
          <p:nvPr/>
        </p:nvSpPr>
        <p:spPr bwMode="auto">
          <a:xfrm>
            <a:off x="1841535" y="133363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81126" y="502248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  <a:stCxn id="4" idx="6"/>
          </p:cNvCxnSpPr>
          <p:nvPr/>
        </p:nvCxnSpPr>
        <p:spPr>
          <a:xfrm>
            <a:off x="2573624" y="536633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Overview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2534033" y="16612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Scheme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20175" y="26208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Classification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35197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77521" y="447609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6EF5BD-B8C6-48E0-90D7-09BFA835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06" y="912134"/>
            <a:ext cx="8372163" cy="574183"/>
          </a:xfrm>
        </p:spPr>
        <p:txBody>
          <a:bodyPr/>
          <a:lstStyle/>
          <a:p>
            <a:r>
              <a:rPr lang="en-US" altLang="zh-CN" dirty="0"/>
              <a:t>Visualization of Domain Identification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51128-EC9E-49BA-9DAC-E85565FF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746496"/>
            <a:ext cx="6696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13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6EF5BD-B8C6-48E0-90D7-09BFA835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06" y="912134"/>
            <a:ext cx="8372163" cy="574183"/>
          </a:xfrm>
        </p:spPr>
        <p:txBody>
          <a:bodyPr/>
          <a:lstStyle/>
          <a:p>
            <a:r>
              <a:rPr lang="en-US" altLang="zh-CN" dirty="0"/>
              <a:t>Visualization of Reconstruction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04E8CF-0BAF-46DF-A0C2-3B8B9AA6D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 t="2841" r="1627" b="1209"/>
          <a:stretch/>
        </p:blipFill>
        <p:spPr>
          <a:xfrm>
            <a:off x="1278383" y="1633491"/>
            <a:ext cx="6329779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0797916-8706-40BC-8C1E-3694D0A7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21012"/>
            <a:ext cx="8372163" cy="574183"/>
          </a:xfrm>
        </p:spPr>
        <p:txBody>
          <a:bodyPr/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50C65A5-FD79-4E71-A9C5-7FBAB576744D}"/>
              </a:ext>
            </a:extLst>
          </p:cNvPr>
          <p:cNvSpPr txBox="1">
            <a:spLocks/>
          </p:cNvSpPr>
          <p:nvPr/>
        </p:nvSpPr>
        <p:spPr>
          <a:xfrm>
            <a:off x="494024" y="1967230"/>
            <a:ext cx="8863040" cy="454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3200" dirty="0"/>
              <a:t>Domain generalization. Agnostic to target domain data distribution.</a:t>
            </a:r>
          </a:p>
          <a:p>
            <a:pPr defTabSz="584200" hangingPunct="0"/>
            <a:r>
              <a:rPr lang="en-US" altLang="zh-CN" sz="3200" dirty="0"/>
              <a:t>Unsupervised learning scheme. Free of labels in whitening feature.</a:t>
            </a:r>
          </a:p>
          <a:p>
            <a:pPr defTabSz="584200" hangingPunct="0"/>
            <a:r>
              <a:rPr lang="en-US" altLang="zh-CN" sz="3200" dirty="0"/>
              <a:t>Modeling temporal information.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3629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E5F73C-9F85-4D83-9B8D-F77A55BD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577049"/>
            <a:ext cx="8372163" cy="96253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Some </a:t>
            </a:r>
            <a:r>
              <a:rPr lang="en-US" altLang="zh-CN" dirty="0"/>
              <a:t>tricks on this benchmark</a:t>
            </a:r>
            <a:br>
              <a:rPr lang="en-US" altLang="zh-CN" dirty="0"/>
            </a:br>
            <a:r>
              <a:rPr lang="en-US" altLang="zh-CN" dirty="0"/>
              <a:t>(not used in my main experiment)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FE406-5F4E-4249-890D-427093C165EC}"/>
              </a:ext>
            </a:extLst>
          </p:cNvPr>
          <p:cNvSpPr txBox="1">
            <a:spLocks/>
          </p:cNvSpPr>
          <p:nvPr/>
        </p:nvSpPr>
        <p:spPr>
          <a:xfrm>
            <a:off x="140480" y="1887331"/>
            <a:ext cx="8863040" cy="454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3600" dirty="0"/>
              <a:t>Plain deep MLP works very well with normalization (</a:t>
            </a:r>
            <a:r>
              <a:rPr lang="en-US" altLang="zh-CN" sz="3600" dirty="0" err="1"/>
              <a:t>BatchNorm</a:t>
            </a:r>
            <a:r>
              <a:rPr lang="en-US" altLang="zh-CN" sz="3600" dirty="0"/>
              <a:t> or </a:t>
            </a:r>
            <a:r>
              <a:rPr lang="en-US" altLang="zh-CN" sz="3600" dirty="0" err="1"/>
              <a:t>LayerNorm</a:t>
            </a:r>
            <a:r>
              <a:rPr lang="en-US" altLang="zh-CN" sz="3600" dirty="0"/>
              <a:t>).</a:t>
            </a:r>
          </a:p>
          <a:p>
            <a:pPr defTabSz="584200" hangingPunct="0"/>
            <a:r>
              <a:rPr lang="en-US" altLang="zh-CN" sz="3600" dirty="0"/>
              <a:t>Data are EEG feature collected during watching movies and are labeled in the temporal order. You can add positional embedding to augment feature.</a:t>
            </a:r>
          </a:p>
        </p:txBody>
      </p:sp>
    </p:spTree>
    <p:extLst>
      <p:ext uri="{BB962C8B-B14F-4D97-AF65-F5344CB8AC3E}">
        <p14:creationId xmlns:p14="http://schemas.microsoft.com/office/powerpoint/2010/main" val="78665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61E0E59-CFEE-468A-9FBA-5EE0EFAF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13638C28-3F75-4D29-8726-68825540C3CE}"/>
              </a:ext>
            </a:extLst>
          </p:cNvPr>
          <p:cNvSpPr txBox="1">
            <a:spLocks/>
          </p:cNvSpPr>
          <p:nvPr/>
        </p:nvSpPr>
        <p:spPr>
          <a:xfrm>
            <a:off x="494024" y="1967230"/>
            <a:ext cx="8863040" cy="454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3200" dirty="0"/>
              <a:t>Learn a whitened data space for emotion recognition.</a:t>
            </a:r>
          </a:p>
          <a:p>
            <a:pPr defTabSz="584200" hangingPunct="0"/>
            <a:r>
              <a:rPr lang="en-US" altLang="zh-CN" sz="3200" dirty="0"/>
              <a:t>Minimize distribution difference of multiple domains in the whitened data space.</a:t>
            </a:r>
          </a:p>
          <a:p>
            <a:pPr defTabSz="584200" hangingPunct="0"/>
            <a:r>
              <a:rPr lang="en-US" altLang="zh-CN" sz="3200" dirty="0"/>
              <a:t>Domain generalization problem. Agnostic to target domain data distribution.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16250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61E0E59-CFEE-468A-9FBA-5EE0EFAF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Stage Learning Pipeline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655E4-2CCD-4A78-BA54-5C5952F785B2}"/>
              </a:ext>
            </a:extLst>
          </p:cNvPr>
          <p:cNvSpPr/>
          <p:nvPr/>
        </p:nvSpPr>
        <p:spPr>
          <a:xfrm>
            <a:off x="494024" y="3008904"/>
            <a:ext cx="261257" cy="114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2744E8-9911-4A77-932C-421E50602CED}"/>
              </a:ext>
            </a:extLst>
          </p:cNvPr>
          <p:cNvSpPr/>
          <p:nvPr/>
        </p:nvSpPr>
        <p:spPr>
          <a:xfrm>
            <a:off x="1275243" y="2627107"/>
            <a:ext cx="2274571" cy="19056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E92549-6364-4250-AE1A-A71B12B9E887}"/>
              </a:ext>
            </a:extLst>
          </p:cNvPr>
          <p:cNvCxnSpPr>
            <a:cxnSpLocks/>
          </p:cNvCxnSpPr>
          <p:nvPr/>
        </p:nvCxnSpPr>
        <p:spPr>
          <a:xfrm>
            <a:off x="847089" y="3579918"/>
            <a:ext cx="33203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FE9DACA-FB20-46C4-8BFB-FA78899A2629}"/>
              </a:ext>
            </a:extLst>
          </p:cNvPr>
          <p:cNvSpPr/>
          <p:nvPr/>
        </p:nvSpPr>
        <p:spPr>
          <a:xfrm>
            <a:off x="4295493" y="3008904"/>
            <a:ext cx="261257" cy="114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DE26FDB-C77E-445A-B7A7-1F5DAFCB4C30}"/>
              </a:ext>
            </a:extLst>
          </p:cNvPr>
          <p:cNvSpPr/>
          <p:nvPr/>
        </p:nvSpPr>
        <p:spPr>
          <a:xfrm>
            <a:off x="5186801" y="2627106"/>
            <a:ext cx="2274571" cy="19056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30C676-08D4-48FA-8778-30100F4E4406}"/>
              </a:ext>
            </a:extLst>
          </p:cNvPr>
          <p:cNvCxnSpPr>
            <a:cxnSpLocks/>
          </p:cNvCxnSpPr>
          <p:nvPr/>
        </p:nvCxnSpPr>
        <p:spPr>
          <a:xfrm>
            <a:off x="4719233" y="3579919"/>
            <a:ext cx="3167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9722B2-F63A-4ABD-B4F5-733C0A534375}"/>
              </a:ext>
            </a:extLst>
          </p:cNvPr>
          <p:cNvSpPr/>
          <p:nvPr/>
        </p:nvSpPr>
        <p:spPr>
          <a:xfrm>
            <a:off x="8024062" y="3008904"/>
            <a:ext cx="261257" cy="114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2395C3-7AEB-417C-A099-36960ED0F49B}"/>
              </a:ext>
            </a:extLst>
          </p:cNvPr>
          <p:cNvSpPr txBox="1"/>
          <p:nvPr/>
        </p:nvSpPr>
        <p:spPr>
          <a:xfrm>
            <a:off x="-105853" y="2056093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4200" hangingPunct="0"/>
            <a:r>
              <a:rPr lang="en-US" altLang="zh-CN" dirty="0">
                <a:solidFill>
                  <a:srgbClr val="242C2D"/>
                </a:solidFill>
                <a:latin typeface="Book Antiqua"/>
              </a:rPr>
              <a:t>EEG-feature</a:t>
            </a:r>
            <a:endParaRPr lang="zh-CN" altLang="en-US" dirty="0">
              <a:solidFill>
                <a:srgbClr val="242C2D"/>
              </a:solidFill>
              <a:latin typeface="Book Antiqu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F0818B-78CD-458C-B0F0-1465BA41AF49}"/>
              </a:ext>
            </a:extLst>
          </p:cNvPr>
          <p:cNvSpPr txBox="1"/>
          <p:nvPr/>
        </p:nvSpPr>
        <p:spPr>
          <a:xfrm>
            <a:off x="3677856" y="1917593"/>
            <a:ext cx="149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4200" hangingPunct="0"/>
            <a:r>
              <a:rPr lang="en-US" altLang="zh-CN" dirty="0">
                <a:solidFill>
                  <a:srgbClr val="242C2D"/>
                </a:solidFill>
                <a:latin typeface="Book Antiqua"/>
              </a:rPr>
              <a:t>whitened data space</a:t>
            </a:r>
            <a:endParaRPr lang="zh-CN" altLang="en-US" dirty="0">
              <a:solidFill>
                <a:srgbClr val="242C2D"/>
              </a:solidFill>
              <a:latin typeface="Book Antiqu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CBDAF8-0F3B-4CEB-B9DA-D80EB2C7EE79}"/>
              </a:ext>
            </a:extLst>
          </p:cNvPr>
          <p:cNvSpPr txBox="1"/>
          <p:nvPr/>
        </p:nvSpPr>
        <p:spPr>
          <a:xfrm>
            <a:off x="7563594" y="2056092"/>
            <a:ext cx="113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4200" hangingPunct="0"/>
            <a:r>
              <a:rPr lang="en-US" altLang="zh-CN" dirty="0">
                <a:solidFill>
                  <a:srgbClr val="242C2D"/>
                </a:solidFill>
                <a:latin typeface="Book Antiqua"/>
              </a:rPr>
              <a:t>label</a:t>
            </a:r>
            <a:endParaRPr lang="zh-CN" altLang="en-US" dirty="0">
              <a:solidFill>
                <a:srgbClr val="242C2D"/>
              </a:solidFill>
              <a:latin typeface="Book Antiqu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C4EB2-A308-4C85-B52E-F4F58157C109}"/>
              </a:ext>
            </a:extLst>
          </p:cNvPr>
          <p:cNvSpPr txBox="1"/>
          <p:nvPr/>
        </p:nvSpPr>
        <p:spPr>
          <a:xfrm>
            <a:off x="654641" y="5026600"/>
            <a:ext cx="388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4200" hangingPunct="0"/>
            <a:r>
              <a:rPr lang="en-US" altLang="zh-CN" sz="3200" dirty="0">
                <a:solidFill>
                  <a:srgbClr val="FF0000"/>
                </a:solidFill>
                <a:latin typeface="Book Antiqua"/>
              </a:rPr>
              <a:t>feature mapping</a:t>
            </a:r>
            <a:endParaRPr lang="zh-CN" altLang="en-US" sz="3200" dirty="0">
              <a:solidFill>
                <a:srgbClr val="FF0000"/>
              </a:solidFill>
              <a:latin typeface="Book Antiqu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438B4E-FC4E-4596-A72A-12C066448DB6}"/>
              </a:ext>
            </a:extLst>
          </p:cNvPr>
          <p:cNvSpPr txBox="1"/>
          <p:nvPr/>
        </p:nvSpPr>
        <p:spPr>
          <a:xfrm>
            <a:off x="4908615" y="5000655"/>
            <a:ext cx="283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4200" hangingPunct="0"/>
            <a:r>
              <a:rPr lang="en-US" altLang="zh-CN" sz="3200" dirty="0">
                <a:solidFill>
                  <a:srgbClr val="FF0000"/>
                </a:solidFill>
                <a:latin typeface="Book Antiqua"/>
              </a:rPr>
              <a:t>classification</a:t>
            </a:r>
            <a:endParaRPr lang="zh-CN" altLang="en-US" sz="3200" dirty="0">
              <a:solidFill>
                <a:srgbClr val="FF0000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8727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8FC46D-AC1C-462E-A0A2-64519E44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01" y="3045406"/>
            <a:ext cx="6301302" cy="3540498"/>
          </a:xfrm>
          <a:prstGeom prst="rect">
            <a:avLst/>
          </a:prstGeom>
        </p:spPr>
      </p:pic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Two Stage Learning Pipeline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224F0955-9DD9-4A6C-8461-50A95B3EB9C3}"/>
              </a:ext>
            </a:extLst>
          </p:cNvPr>
          <p:cNvSpPr txBox="1">
            <a:spLocks/>
          </p:cNvSpPr>
          <p:nvPr/>
        </p:nvSpPr>
        <p:spPr>
          <a:xfrm>
            <a:off x="248585" y="1548460"/>
            <a:ext cx="8863040" cy="195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/>
            <a:r>
              <a:rPr lang="en-US" altLang="zh-CN" sz="2400" dirty="0"/>
              <a:t>An auto-encoder style unsupervised </a:t>
            </a:r>
            <a:r>
              <a:rPr lang="en-US" altLang="zh-CN" sz="2400" b="1" dirty="0">
                <a:solidFill>
                  <a:srgbClr val="FF0000"/>
                </a:solidFill>
              </a:rPr>
              <a:t>Integrating Decomposing Network (IDN)</a:t>
            </a:r>
            <a:r>
              <a:rPr lang="en-US" altLang="zh-CN" sz="2400" b="1" dirty="0"/>
              <a:t> </a:t>
            </a:r>
            <a:r>
              <a:rPr lang="en-US" altLang="zh-CN" sz="2400" dirty="0"/>
              <a:t>to manipulate feature</a:t>
            </a:r>
          </a:p>
          <a:p>
            <a:pPr defTabSz="584200" hangingPunct="0"/>
            <a:r>
              <a:rPr lang="en-US" altLang="zh-CN" sz="2400" b="1" dirty="0">
                <a:solidFill>
                  <a:srgbClr val="FF0000"/>
                </a:solidFill>
              </a:rPr>
              <a:t>LSTM </a:t>
            </a:r>
            <a:r>
              <a:rPr lang="en-US" altLang="zh-CN" sz="2400" dirty="0"/>
              <a:t>for modeling temporal sequence and 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46BEA-3BDD-4611-AB13-DD2E0548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2" y="3662218"/>
            <a:ext cx="2241779" cy="4186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2BDEF-B944-4663-8DA6-318BED1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8" y="4030748"/>
            <a:ext cx="2297526" cy="4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0">
            <a:extLst>
              <a:ext uri="{FF2B5EF4-FFF2-40B4-BE49-F238E27FC236}">
                <a16:creationId xmlns:a16="http://schemas.microsoft.com/office/drawing/2014/main" id="{97541D59-4767-4122-AF6E-E6AF42D3C0D7}"/>
              </a:ext>
            </a:extLst>
          </p:cNvPr>
          <p:cNvSpPr>
            <a:spLocks/>
          </p:cNvSpPr>
          <p:nvPr/>
        </p:nvSpPr>
        <p:spPr bwMode="auto">
          <a:xfrm>
            <a:off x="1841535" y="133363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22630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  <a:stCxn id="4" idx="6"/>
          </p:cNvCxnSpPr>
          <p:nvPr/>
        </p:nvCxnSpPr>
        <p:spPr>
          <a:xfrm>
            <a:off x="2534033" y="260689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Overview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2534033" y="16612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Scheme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Classification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IDN Architecture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E6B728-2F36-4BBD-9A57-7B93A6D8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" y="3910256"/>
            <a:ext cx="8705813" cy="2798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EB735B19-CDAB-4D53-BBA1-0B78CC009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85" y="1548460"/>
                <a:ext cx="8863040" cy="18805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84200" hangingPunct="0"/>
                <a:r>
                  <a:rPr lang="en-US" altLang="zh-CN" sz="2400" dirty="0"/>
                  <a:t>Composed of Decomposer and Integrator. </a:t>
                </a:r>
              </a:p>
              <a:p>
                <a:pPr defTabSz="584200" hangingPunct="0"/>
                <a:r>
                  <a:rPr lang="en-US" altLang="zh-CN" sz="2400" dirty="0"/>
                  <a:t>Both are Deep MLP networks with residual connection.</a:t>
                </a:r>
              </a:p>
              <a:p>
                <a:pPr defTabSz="584200" hangingPunct="0"/>
                <a:r>
                  <a:rPr lang="en-US" altLang="zh-CN" sz="2400" dirty="0"/>
                  <a:t>Decomposer learns domain identification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</m:sSub>
                  </m:oMath>
                </a14:m>
                <a:r>
                  <a:rPr lang="en-US" altLang="zh-CN" sz="2400" dirty="0"/>
                  <a:t> and emotion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𝑒𝑚𝑜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defTabSz="584200" hangingPunct="0"/>
                <a:r>
                  <a:rPr lang="en-US" altLang="zh-CN" sz="2400" dirty="0"/>
                  <a:t>Integrator guides the reconstruction of EEG feature.</a:t>
                </a:r>
              </a:p>
            </p:txBody>
          </p:sp>
        </mc:Choice>
        <mc:Fallback xmlns="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EB735B19-CDAB-4D53-BBA1-0B78CC00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5" y="1548460"/>
                <a:ext cx="8863040" cy="1880540"/>
              </a:xfrm>
              <a:prstGeom prst="rect">
                <a:avLst/>
              </a:prstGeom>
              <a:blipFill>
                <a:blip r:embed="rId3"/>
                <a:stretch>
                  <a:fillRect l="-757" t="-1618" b="-1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80DF1E-F5C6-4D8A-ADC2-18EF29F9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8" y="3429000"/>
            <a:ext cx="2241779" cy="4186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6A6A48-BE2D-4C38-AC69-2AFB14897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4" y="3797530"/>
            <a:ext cx="2297526" cy="4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B1B91-8DED-4925-98AF-E5D301489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/>
          <a:stretch/>
        </p:blipFill>
        <p:spPr>
          <a:xfrm>
            <a:off x="1122677" y="2556769"/>
            <a:ext cx="6898646" cy="4012707"/>
          </a:xfrm>
          <a:prstGeom prst="rect">
            <a:avLst/>
          </a:prstGeom>
        </p:spPr>
      </p:pic>
      <p:sp>
        <p:nvSpPr>
          <p:cNvPr id="323" name="内容占位符 3">
            <a:extLst>
              <a:ext uri="{FF2B5EF4-FFF2-40B4-BE49-F238E27FC236}">
                <a16:creationId xmlns:a16="http://schemas.microsoft.com/office/drawing/2014/main" id="{043721DE-88C5-416D-A440-801806CE7A93}"/>
              </a:ext>
            </a:extLst>
          </p:cNvPr>
          <p:cNvSpPr txBox="1">
            <a:spLocks/>
          </p:cNvSpPr>
          <p:nvPr/>
        </p:nvSpPr>
        <p:spPr>
          <a:xfrm>
            <a:off x="396261" y="1619481"/>
            <a:ext cx="4983607" cy="777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buNone/>
            </a:pPr>
            <a:r>
              <a:rPr lang="en-US" altLang="zh-CN" sz="3600" b="0" i="0" dirty="0">
                <a:solidFill>
                  <a:srgbClr val="FF0000"/>
                </a:solidFill>
                <a:effectLst/>
                <a:latin typeface="PingFang SC"/>
              </a:rPr>
              <a:t>Ⅰ</a:t>
            </a:r>
            <a:r>
              <a:rPr lang="en-US" altLang="zh-CN" sz="4000" dirty="0">
                <a:solidFill>
                  <a:srgbClr val="FF0000"/>
                </a:solidFill>
              </a:rPr>
              <a:t>  Reconstruction Loss</a:t>
            </a:r>
          </a:p>
        </p:txBody>
      </p:sp>
    </p:spTree>
    <p:extLst>
      <p:ext uri="{BB962C8B-B14F-4D97-AF65-F5344CB8AC3E}">
        <p14:creationId xmlns:p14="http://schemas.microsoft.com/office/powerpoint/2010/main" val="411744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A235F23D-61FE-4A4A-9BF2-32E3203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" y="915892"/>
            <a:ext cx="8372163" cy="574183"/>
          </a:xfrm>
        </p:spPr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sp>
        <p:nvSpPr>
          <p:cNvPr id="323" name="内容占位符 3">
            <a:extLst>
              <a:ext uri="{FF2B5EF4-FFF2-40B4-BE49-F238E27FC236}">
                <a16:creationId xmlns:a16="http://schemas.microsoft.com/office/drawing/2014/main" id="{043721DE-88C5-416D-A440-801806CE7A93}"/>
              </a:ext>
            </a:extLst>
          </p:cNvPr>
          <p:cNvSpPr txBox="1">
            <a:spLocks/>
          </p:cNvSpPr>
          <p:nvPr/>
        </p:nvSpPr>
        <p:spPr>
          <a:xfrm>
            <a:off x="396261" y="1619480"/>
            <a:ext cx="5738209" cy="123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buNone/>
            </a:pPr>
            <a:r>
              <a:rPr lang="en-US" altLang="zh-CN" sz="3600" b="0" i="0" dirty="0">
                <a:solidFill>
                  <a:srgbClr val="FF0000"/>
                </a:solidFill>
                <a:effectLst/>
                <a:latin typeface="PingFang SC"/>
              </a:rPr>
              <a:t>Ⅱ</a:t>
            </a:r>
            <a:r>
              <a:rPr lang="en-US" altLang="zh-CN" sz="4000" dirty="0">
                <a:solidFill>
                  <a:srgbClr val="FF0000"/>
                </a:solidFill>
              </a:rPr>
              <a:t> Domain Consistency Loss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CEB8B1-4159-4789-80B1-C4623A8A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96" y="2406912"/>
            <a:ext cx="6988715" cy="41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1836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1421</TotalTime>
  <Words>452</Words>
  <Application>Microsoft Office PowerPoint</Application>
  <PresentationFormat>全屏显示(4:3)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PingFang SC</vt:lpstr>
      <vt:lpstr>等线</vt:lpstr>
      <vt:lpstr>等线 Light</vt:lpstr>
      <vt:lpstr>微软雅黑</vt:lpstr>
      <vt:lpstr>Arial</vt:lpstr>
      <vt:lpstr>Book Antiqua</vt:lpstr>
      <vt:lpstr>Calibri</vt:lpstr>
      <vt:lpstr>Cambria Math</vt:lpstr>
      <vt:lpstr>2016-VI主题-蓝</vt:lpstr>
      <vt:lpstr>Integrating and Decomposition Manipulations for Generalized EEG-based Emotion Recognition</vt:lpstr>
      <vt:lpstr>目录 Contents</vt:lpstr>
      <vt:lpstr>Motivation</vt:lpstr>
      <vt:lpstr>Two Stage Learning Pipeline</vt:lpstr>
      <vt:lpstr>Two Stage Learning Pipeline</vt:lpstr>
      <vt:lpstr>目录 Contents</vt:lpstr>
      <vt:lpstr>IDN Architecture</vt:lpstr>
      <vt:lpstr>Unsupervised Learning</vt:lpstr>
      <vt:lpstr>Unsupervised Learning</vt:lpstr>
      <vt:lpstr>Unsupervised Learning</vt:lpstr>
      <vt:lpstr>Unsupervised Learning</vt:lpstr>
      <vt:lpstr>Maximum Mean Discrepancy</vt:lpstr>
      <vt:lpstr>Maximum Mean Discrepancy</vt:lpstr>
      <vt:lpstr>Unsupervised Learning</vt:lpstr>
      <vt:lpstr>目录 Contents</vt:lpstr>
      <vt:lpstr>LSTM unit</vt:lpstr>
      <vt:lpstr>LSTM unit</vt:lpstr>
      <vt:lpstr>LSTM unit</vt:lpstr>
      <vt:lpstr>Classification</vt:lpstr>
      <vt:lpstr>目录 Contents</vt:lpstr>
      <vt:lpstr>Experiment Setting</vt:lpstr>
      <vt:lpstr>SVM baseline</vt:lpstr>
      <vt:lpstr>IDN+LSTM Implementation</vt:lpstr>
      <vt:lpstr>Results</vt:lpstr>
      <vt:lpstr>目录 Contents</vt:lpstr>
      <vt:lpstr>Visualization of Domain Identification</vt:lpstr>
      <vt:lpstr>Visualization of Reconstruction</vt:lpstr>
      <vt:lpstr>Advantages</vt:lpstr>
      <vt:lpstr>Some tricks on this benchmark (not used in my main experiment)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徐 昕宇</cp:lastModifiedBy>
  <cp:revision>66</cp:revision>
  <dcterms:created xsi:type="dcterms:W3CDTF">2016-04-20T02:59:17Z</dcterms:created>
  <dcterms:modified xsi:type="dcterms:W3CDTF">2021-05-13T07:47:26Z</dcterms:modified>
</cp:coreProperties>
</file>