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62" r:id="rId3"/>
    <p:sldId id="256" r:id="rId4"/>
    <p:sldId id="259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A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2" autoAdjust="0"/>
    <p:restoredTop sz="95069" autoAdjust="0"/>
  </p:normalViewPr>
  <p:slideViewPr>
    <p:cSldViewPr snapToGrid="0">
      <p:cViewPr varScale="1">
        <p:scale>
          <a:sx n="89" d="100"/>
          <a:sy n="89" d="100"/>
        </p:scale>
        <p:origin x="38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2642D-A43A-4ECC-AA1D-85626B021800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E2E46-D8B2-40B1-890C-5022BDF5D4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8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2E46-D8B2-40B1-890C-5022BDF5D4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245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2E46-D8B2-40B1-890C-5022BDF5D49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19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2E46-D8B2-40B1-890C-5022BDF5D49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543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E2E46-D8B2-40B1-890C-5022BDF5D49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554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396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9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2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95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44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81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0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780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77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8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58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4B31-7847-463B-A57E-FD816C79BCAF}" type="datetimeFigureOut">
              <a:rPr lang="zh-CN" altLang="en-US" smtClean="0"/>
              <a:t>2015/12/5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800DA-AFB8-4DB3-A9F7-8D224B4E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5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allenzyoung" TargetMode="External"/><Relationship Id="rId2" Type="http://schemas.openxmlformats.org/officeDocument/2006/relationships/hyperlink" Target="https://github.com/allenzyou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1381" y="2053085"/>
            <a:ext cx="6590581" cy="785004"/>
          </a:xfrm>
        </p:spPr>
        <p:txBody>
          <a:bodyPr>
            <a:normAutofit/>
          </a:bodyPr>
          <a:lstStyle/>
          <a:p>
            <a:pPr algn="l"/>
            <a:r>
              <a:rPr lang="en-US" altLang="zh-CN" sz="4400" b="1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LeetCode</a:t>
            </a:r>
            <a:r>
              <a:rPr lang="zh-CN" altLang="en-US" sz="4400" b="1" dirty="0" smtClean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题目可视化分析</a:t>
            </a:r>
            <a:endParaRPr lang="zh-CN" altLang="en-US" sz="4400" b="1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43998" y="3933645"/>
            <a:ext cx="604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B0F0"/>
                </a:solidFill>
                <a:latin typeface="Georgia" panose="02040502050405020303" pitchFamily="18" charset="0"/>
              </a:rPr>
              <a:t>Author</a:t>
            </a:r>
            <a:r>
              <a:rPr lang="zh-CN" altLang="en-US" sz="2000" dirty="0" smtClean="0">
                <a:solidFill>
                  <a:srgbClr val="00B0F0"/>
                </a:solidFill>
                <a:latin typeface="Georgia" panose="02040502050405020303" pitchFamily="18" charset="0"/>
              </a:rPr>
              <a:t>：</a:t>
            </a:r>
            <a:r>
              <a:rPr lang="en-US" altLang="zh-CN" sz="2000" dirty="0" smtClean="0">
                <a:solidFill>
                  <a:srgbClr val="00B0F0"/>
                </a:solidFill>
                <a:latin typeface="Georgia" panose="02040502050405020303" pitchFamily="18" charset="0"/>
              </a:rPr>
              <a:t>Allen.Z.Young</a:t>
            </a:r>
          </a:p>
          <a:p>
            <a:r>
              <a:rPr lang="en-US" altLang="zh-CN" sz="2000" dirty="0" smtClean="0">
                <a:solidFill>
                  <a:srgbClr val="00B0F0"/>
                </a:solidFill>
                <a:latin typeface="Georgia" panose="02040502050405020303" pitchFamily="18" charset="0"/>
              </a:rPr>
              <a:t>GitHub: </a:t>
            </a:r>
            <a:r>
              <a:rPr lang="en-US" altLang="zh-CN" sz="2000" dirty="0" smtClean="0">
                <a:solidFill>
                  <a:srgbClr val="00B0F0"/>
                </a:solidFill>
                <a:latin typeface="Georgia" panose="02040502050405020303" pitchFamily="18" charset="0"/>
                <a:hlinkClick r:id="rId2"/>
              </a:rPr>
              <a:t>https://github.com/allenzyoung</a:t>
            </a:r>
            <a:endParaRPr lang="en-US" altLang="zh-CN" sz="2000" dirty="0" smtClean="0">
              <a:solidFill>
                <a:srgbClr val="00B0F0"/>
              </a:solidFill>
              <a:latin typeface="Georgia" panose="02040502050405020303" pitchFamily="18" charset="0"/>
            </a:endParaRPr>
          </a:p>
          <a:p>
            <a:r>
              <a:rPr lang="en-US" altLang="zh-CN" sz="2000" dirty="0" smtClean="0">
                <a:solidFill>
                  <a:srgbClr val="00B0F0"/>
                </a:solidFill>
                <a:latin typeface="Georgia" panose="02040502050405020303" pitchFamily="18" charset="0"/>
              </a:rPr>
              <a:t>CSDN: </a:t>
            </a:r>
            <a:r>
              <a:rPr lang="en-US" altLang="zh-CN" sz="2000" dirty="0" smtClean="0">
                <a:solidFill>
                  <a:srgbClr val="00B0F0"/>
                </a:solidFill>
                <a:latin typeface="Georgia" panose="02040502050405020303" pitchFamily="18" charset="0"/>
                <a:hlinkClick r:id="rId3"/>
              </a:rPr>
              <a:t>http://blog.csdn.net/allenzyoung</a:t>
            </a:r>
            <a:endParaRPr lang="en-US" altLang="zh-CN" sz="2000" dirty="0" smtClean="0">
              <a:solidFill>
                <a:srgbClr val="00B0F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4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310639" y="3554919"/>
            <a:ext cx="5070129" cy="1785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1315720" y="4004020"/>
            <a:ext cx="6091687" cy="1337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264" y="0"/>
            <a:ext cx="12192000" cy="62973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B0F0"/>
                </a:solidFill>
              </a:rPr>
              <a:t>#</a:t>
            </a:r>
            <a:r>
              <a:rPr lang="en-US" altLang="zh-CN" sz="2800" dirty="0">
                <a:solidFill>
                  <a:srgbClr val="00B0F0"/>
                </a:solidFill>
              </a:rPr>
              <a:t>0</a:t>
            </a:r>
            <a:r>
              <a:rPr lang="en-US" altLang="zh-CN" sz="2800" dirty="0" smtClean="0">
                <a:solidFill>
                  <a:srgbClr val="00B0F0"/>
                </a:solidFill>
              </a:rPr>
              <a:t>	Template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894080" y="3508635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8534" y="663049"/>
            <a:ext cx="1166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1742728" y="4558137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2586008" y="400402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3429288" y="2536796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272568" y="3517202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5115848" y="2939272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5959128" y="1958115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/>
          </p:nvPr>
        </p:nvGraphicFramePr>
        <p:xfrm>
          <a:off x="6985767" y="400402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endCxn id="6" idx="2"/>
          </p:cNvCxnSpPr>
          <p:nvPr/>
        </p:nvCxnSpPr>
        <p:spPr>
          <a:xfrm flipV="1">
            <a:off x="1315720" y="3879475"/>
            <a:ext cx="0" cy="1465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850928" y="2898091"/>
            <a:ext cx="0" cy="244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563465" y="3294962"/>
            <a:ext cx="2874" cy="205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4658456" y="3888042"/>
            <a:ext cx="9776" cy="147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164368" y="4842055"/>
            <a:ext cx="0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067328" y="1757806"/>
            <a:ext cx="37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补充分析。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007648" y="4317432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407407" y="4295729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80768" y="2260866"/>
            <a:ext cx="1533" cy="3084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94706" y="5360781"/>
            <a:ext cx="8060139" cy="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894080" y="5528252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6985767" y="5528252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264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1310639" y="6273445"/>
            <a:ext cx="6091687" cy="86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851120" y="5964832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width</a:t>
            </a:r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310639" y="4018447"/>
            <a:ext cx="161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Area=7*2=14</a:t>
            </a:r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782121" y="3567109"/>
            <a:ext cx="161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Area=6*3=18</a:t>
            </a:r>
            <a:endParaRPr lang="en-US" sz="16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5959128" y="5528252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5" name="下弧形箭头 54"/>
          <p:cNvSpPr/>
          <p:nvPr/>
        </p:nvSpPr>
        <p:spPr>
          <a:xfrm flipH="1">
            <a:off x="6369361" y="5905866"/>
            <a:ext cx="1038045" cy="3342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1310639" y="6574269"/>
            <a:ext cx="5139139" cy="754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671653" y="6488668"/>
            <a:ext cx="379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http://blog.csdn.net/allenzyoung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91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264" y="0"/>
            <a:ext cx="12192000" cy="62973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B0F0"/>
                </a:solidFill>
              </a:rPr>
              <a:t>#26	Remove Duplicates from Sorted Array 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716689"/>
              </p:ext>
            </p:extLst>
          </p:nvPr>
        </p:nvGraphicFramePr>
        <p:xfrm>
          <a:off x="894080" y="147726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2880" y="853440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给定数组</a:t>
            </a:r>
            <a:r>
              <a:rPr lang="en-US" altLang="zh-CN" sz="2000" dirty="0" smtClean="0">
                <a:sym typeface="Wingdings" panose="05000000000000000000" pitchFamily="2" charset="2"/>
              </a:rPr>
              <a:t>: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71022"/>
              </p:ext>
            </p:extLst>
          </p:nvPr>
        </p:nvGraphicFramePr>
        <p:xfrm>
          <a:off x="2032000" y="147726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51692"/>
              </p:ext>
            </p:extLst>
          </p:nvPr>
        </p:nvGraphicFramePr>
        <p:xfrm>
          <a:off x="3169920" y="147726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479889"/>
              </p:ext>
            </p:extLst>
          </p:nvPr>
        </p:nvGraphicFramePr>
        <p:xfrm>
          <a:off x="4312920" y="147726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114299"/>
              </p:ext>
            </p:extLst>
          </p:nvPr>
        </p:nvGraphicFramePr>
        <p:xfrm>
          <a:off x="5455920" y="147726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997178"/>
              </p:ext>
            </p:extLst>
          </p:nvPr>
        </p:nvGraphicFramePr>
        <p:xfrm>
          <a:off x="6598920" y="147726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422518"/>
              </p:ext>
            </p:extLst>
          </p:nvPr>
        </p:nvGraphicFramePr>
        <p:xfrm>
          <a:off x="7741920" y="147726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2831"/>
              </p:ext>
            </p:extLst>
          </p:nvPr>
        </p:nvGraphicFramePr>
        <p:xfrm>
          <a:off x="8884920" y="147726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96002"/>
              </p:ext>
            </p:extLst>
          </p:nvPr>
        </p:nvGraphicFramePr>
        <p:xfrm>
          <a:off x="894080" y="235102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EAEF6"/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endCxn id="6" idx="2"/>
          </p:cNvCxnSpPr>
          <p:nvPr/>
        </p:nvCxnSpPr>
        <p:spPr>
          <a:xfrm flipV="1">
            <a:off x="1315720" y="1848100"/>
            <a:ext cx="0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229313"/>
              </p:ext>
            </p:extLst>
          </p:nvPr>
        </p:nvGraphicFramePr>
        <p:xfrm>
          <a:off x="1055107" y="2897346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EAEF6"/>
                    </a:solidFill>
                  </a:tcPr>
                </a:tc>
              </a:tr>
            </a:tbl>
          </a:graphicData>
        </a:graphic>
      </p:graphicFrame>
      <p:cxnSp>
        <p:nvCxnSpPr>
          <p:cNvPr id="20" name="直接箭头连接符 19"/>
          <p:cNvCxnSpPr>
            <a:stCxn id="19" idx="0"/>
          </p:cNvCxnSpPr>
          <p:nvPr/>
        </p:nvCxnSpPr>
        <p:spPr>
          <a:xfrm flipV="1">
            <a:off x="1476747" y="1848100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223128"/>
              </p:ext>
            </p:extLst>
          </p:nvPr>
        </p:nvGraphicFramePr>
        <p:xfrm>
          <a:off x="3169920" y="290676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EAEF6"/>
                    </a:solidFill>
                  </a:tcPr>
                </a:tc>
              </a:tr>
            </a:tbl>
          </a:graphicData>
        </a:graphic>
      </p:graphicFrame>
      <p:cxnSp>
        <p:nvCxnSpPr>
          <p:cNvPr id="24" name="直接箭头连接符 23"/>
          <p:cNvCxnSpPr/>
          <p:nvPr/>
        </p:nvCxnSpPr>
        <p:spPr>
          <a:xfrm flipV="1">
            <a:off x="3591560" y="1848100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54341"/>
              </p:ext>
            </p:extLst>
          </p:nvPr>
        </p:nvGraphicFramePr>
        <p:xfrm>
          <a:off x="894082" y="3761172"/>
          <a:ext cx="47044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459"/>
                <a:gridCol w="767808"/>
                <a:gridCol w="806549"/>
                <a:gridCol w="806549"/>
                <a:gridCol w="806549"/>
                <a:gridCol w="80654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直接箭头连接符 26"/>
          <p:cNvCxnSpPr/>
          <p:nvPr/>
        </p:nvCxnSpPr>
        <p:spPr>
          <a:xfrm flipV="1">
            <a:off x="2448656" y="1826397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6529"/>
              </p:ext>
            </p:extLst>
          </p:nvPr>
        </p:nvGraphicFramePr>
        <p:xfrm>
          <a:off x="2034397" y="2907889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EAEF6"/>
                    </a:solidFill>
                  </a:tcPr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flipV="1">
            <a:off x="2007750" y="4132012"/>
            <a:ext cx="0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表格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340673"/>
              </p:ext>
            </p:extLst>
          </p:nvPr>
        </p:nvGraphicFramePr>
        <p:xfrm>
          <a:off x="1586110" y="4634932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Index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EAEF6"/>
                    </a:solidFill>
                  </a:tcPr>
                </a:tc>
              </a:tr>
            </a:tbl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5877560" y="3623426"/>
            <a:ext cx="589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Index</a:t>
            </a:r>
            <a:r>
              <a:rPr lang="zh-CN" altLang="en-US" dirty="0" smtClean="0"/>
              <a:t>先右移，所指向元素被覆盖，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继续循环并查找重复的元素</a:t>
            </a:r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743296" y="4110309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1470"/>
              </p:ext>
            </p:extLst>
          </p:nvPr>
        </p:nvGraphicFramePr>
        <p:xfrm>
          <a:off x="2321656" y="5159555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EAEF6"/>
                    </a:solidFill>
                  </a:tcPr>
                </a:tc>
              </a:tr>
            </a:tbl>
          </a:graphicData>
        </a:graphic>
      </p:graphicFrame>
      <p:cxnSp>
        <p:nvCxnSpPr>
          <p:cNvPr id="34" name="直接箭头连接符 33"/>
          <p:cNvCxnSpPr/>
          <p:nvPr/>
        </p:nvCxnSpPr>
        <p:spPr>
          <a:xfrm flipV="1">
            <a:off x="3565872" y="4130504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46257"/>
              </p:ext>
            </p:extLst>
          </p:nvPr>
        </p:nvGraphicFramePr>
        <p:xfrm>
          <a:off x="3169920" y="5159555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EAEF6"/>
                    </a:solidFill>
                  </a:tcPr>
                </a:tc>
              </a:tr>
            </a:tbl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5877560" y="4697890"/>
            <a:ext cx="5762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题目不要求真正地从数组“删除”元素，而只是等效的把不重复的元素全部扔到最前面去。“</a:t>
            </a:r>
            <a:r>
              <a:rPr lang="en-US" altLang="zh-CN" dirty="0" smtClean="0"/>
              <a:t>It doesn‘t matter what you leave beyond the new length.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22224" y="4245123"/>
            <a:ext cx="121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++Index</a:t>
            </a:r>
            <a:endParaRPr lang="zh-CN" altLang="en-US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4391133" y="4130504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01247"/>
              </p:ext>
            </p:extLst>
          </p:nvPr>
        </p:nvGraphicFramePr>
        <p:xfrm>
          <a:off x="4013200" y="5159555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  <a:latin typeface="+mj-lt"/>
                        </a:rPr>
                        <a:t>i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FEAE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64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/>
          <p:cNvSpPr/>
          <p:nvPr/>
        </p:nvSpPr>
        <p:spPr>
          <a:xfrm>
            <a:off x="1310639" y="3554919"/>
            <a:ext cx="5070129" cy="1785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矩形 47"/>
          <p:cNvSpPr/>
          <p:nvPr/>
        </p:nvSpPr>
        <p:spPr>
          <a:xfrm>
            <a:off x="1315720" y="4004020"/>
            <a:ext cx="6091687" cy="1337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264" y="0"/>
            <a:ext cx="12192000" cy="62973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B0F0"/>
                </a:solidFill>
              </a:rPr>
              <a:t>#11	Container With Most Water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116122"/>
              </p:ext>
            </p:extLst>
          </p:nvPr>
        </p:nvGraphicFramePr>
        <p:xfrm>
          <a:off x="894080" y="3508635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3869" y="732526"/>
            <a:ext cx="116611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给定非负数组</a:t>
            </a:r>
            <a:r>
              <a:rPr lang="en-US" altLang="zh-CN" sz="2000" dirty="0" smtClean="0">
                <a:sym typeface="Wingdings" panose="05000000000000000000" pitchFamily="2" charset="2"/>
              </a:rPr>
              <a:t>:a1,a2,a3…</a:t>
            </a:r>
            <a:r>
              <a:rPr lang="en-US" altLang="zh-CN" sz="2000" noProof="1" smtClean="0">
                <a:sym typeface="Wingdings" panose="05000000000000000000" pitchFamily="2" charset="2"/>
              </a:rPr>
              <a:t>ai</a:t>
            </a:r>
            <a:r>
              <a:rPr lang="en-US" altLang="zh-CN" sz="2000" dirty="0" smtClean="0">
                <a:sym typeface="Wingdings" panose="05000000000000000000" pitchFamily="2" charset="2"/>
              </a:rPr>
              <a:t>...an</a:t>
            </a:r>
            <a:r>
              <a:rPr lang="zh-CN" altLang="en-US" sz="2000" dirty="0" smtClean="0">
                <a:sym typeface="Wingdings" panose="05000000000000000000" pitchFamily="2" charset="2"/>
              </a:rPr>
              <a:t>。代表一组坐标点</a:t>
            </a:r>
            <a:r>
              <a:rPr lang="en-US" altLang="zh-CN" sz="2000" dirty="0" smtClean="0">
                <a:sym typeface="Wingdings" panose="05000000000000000000" pitchFamily="2" charset="2"/>
              </a:rPr>
              <a:t>(i,ai),</a:t>
            </a:r>
            <a:r>
              <a:rPr lang="zh-CN" altLang="en-US" sz="2000" dirty="0" smtClean="0">
                <a:sym typeface="Wingdings" panose="05000000000000000000" pitchFamily="2" charset="2"/>
              </a:rPr>
              <a:t>同时构成一组长度分别为</a:t>
            </a:r>
            <a:r>
              <a:rPr lang="en-US" altLang="zh-CN" sz="2000" dirty="0" smtClean="0">
                <a:sym typeface="Wingdings" panose="05000000000000000000" pitchFamily="2" charset="2"/>
              </a:rPr>
              <a:t>ai</a:t>
            </a:r>
            <a:r>
              <a:rPr lang="zh-CN" altLang="en-US" sz="2000" dirty="0" smtClean="0">
                <a:sym typeface="Wingdings" panose="05000000000000000000" pitchFamily="2" charset="2"/>
              </a:rPr>
              <a:t>的与</a:t>
            </a:r>
            <a:r>
              <a:rPr lang="en-US" altLang="zh-CN" sz="2000" dirty="0" smtClean="0"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ym typeface="Wingdings" panose="05000000000000000000" pitchFamily="2" charset="2"/>
              </a:rPr>
              <a:t>轴垂直的线段。</a:t>
            </a:r>
            <a:endParaRPr lang="en-US" altLang="zh-CN" sz="2000" dirty="0" smtClean="0">
              <a:sym typeface="Wingdings" panose="05000000000000000000" pitchFamily="2" charset="2"/>
            </a:endParaRPr>
          </a:p>
          <a:p>
            <a:r>
              <a:rPr lang="en-US" altLang="zh-CN" sz="2000" dirty="0" smtClean="0">
                <a:sym typeface="Wingdings" panose="05000000000000000000" pitchFamily="2" charset="2"/>
              </a:rPr>
              <a:t>X</a:t>
            </a:r>
            <a:r>
              <a:rPr lang="zh-CN" altLang="en-US" sz="2000" dirty="0" smtClean="0">
                <a:sym typeface="Wingdings" panose="05000000000000000000" pitchFamily="2" charset="2"/>
              </a:rPr>
              <a:t>轴，和两条这样的线段将构成一个容器，也就是“木桶”。容量由“短板”决定，求最大的容器容量。</a:t>
            </a:r>
            <a:endParaRPr lang="zh-CN" altLang="en-US" sz="20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98369"/>
              </p:ext>
            </p:extLst>
          </p:nvPr>
        </p:nvGraphicFramePr>
        <p:xfrm>
          <a:off x="1742728" y="4558137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628251"/>
              </p:ext>
            </p:extLst>
          </p:nvPr>
        </p:nvGraphicFramePr>
        <p:xfrm>
          <a:off x="2586008" y="400402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472144"/>
              </p:ext>
            </p:extLst>
          </p:nvPr>
        </p:nvGraphicFramePr>
        <p:xfrm>
          <a:off x="3429288" y="2536796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76310"/>
              </p:ext>
            </p:extLst>
          </p:nvPr>
        </p:nvGraphicFramePr>
        <p:xfrm>
          <a:off x="4272568" y="3517202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17244"/>
              </p:ext>
            </p:extLst>
          </p:nvPr>
        </p:nvGraphicFramePr>
        <p:xfrm>
          <a:off x="5115848" y="2939272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21911"/>
              </p:ext>
            </p:extLst>
          </p:nvPr>
        </p:nvGraphicFramePr>
        <p:xfrm>
          <a:off x="5959128" y="1958115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780607"/>
              </p:ext>
            </p:extLst>
          </p:nvPr>
        </p:nvGraphicFramePr>
        <p:xfrm>
          <a:off x="6985767" y="4004020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endCxn id="6" idx="2"/>
          </p:cNvCxnSpPr>
          <p:nvPr/>
        </p:nvCxnSpPr>
        <p:spPr>
          <a:xfrm flipV="1">
            <a:off x="1315720" y="3879475"/>
            <a:ext cx="0" cy="1465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850928" y="2898091"/>
            <a:ext cx="0" cy="244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563465" y="3294962"/>
            <a:ext cx="2874" cy="205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4658456" y="3888042"/>
            <a:ext cx="9776" cy="147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164368" y="4842055"/>
            <a:ext cx="0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788214" y="1443877"/>
            <a:ext cx="415313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如果从贪心的角度</a:t>
            </a:r>
            <a:r>
              <a:rPr lang="zh-CN" altLang="en-US" dirty="0"/>
              <a:t>出发</a:t>
            </a:r>
            <a:r>
              <a:rPr lang="zh-CN" altLang="en-US" dirty="0" smtClean="0"/>
              <a:t>，应该让木桶的宽和较短的板子尽量长，这样装的水当然是最多的</a:t>
            </a:r>
            <a:r>
              <a:rPr lang="zh-CN" altLang="en-US" dirty="0"/>
              <a:t>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仍然</a:t>
            </a:r>
            <a:r>
              <a:rPr lang="zh-CN" altLang="en-US" dirty="0"/>
              <a:t>使用双指针法</a:t>
            </a:r>
            <a:r>
              <a:rPr lang="zh-CN" altLang="en-US" dirty="0" smtClean="0"/>
              <a:t>，找到更大的容量。从两头向中间遍历，此时宽度不断减小，记录每一步的</a:t>
            </a:r>
            <a:r>
              <a:rPr lang="en-US" altLang="zh-CN" dirty="0" smtClean="0"/>
              <a:t>area</a:t>
            </a:r>
            <a:r>
              <a:rPr lang="zh-CN" altLang="en-US" dirty="0" smtClean="0"/>
              <a:t>，并更新</a:t>
            </a:r>
            <a:r>
              <a:rPr lang="en-US" altLang="zh-CN" dirty="0" smtClean="0"/>
              <a:t>result</a:t>
            </a:r>
            <a:r>
              <a:rPr lang="zh-CN" altLang="en-US" dirty="0" smtClean="0"/>
              <a:t>的值。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这种遍历方法并没有找出所有木板的搭配，如何保证正确性？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因为</a:t>
            </a:r>
            <a:r>
              <a:rPr lang="en-US" altLang="zh-CN" dirty="0" err="1" smtClean="0">
                <a:solidFill>
                  <a:srgbClr val="FF0000"/>
                </a:solidFill>
              </a:rPr>
              <a:t>board</a:t>
            </a:r>
            <a:r>
              <a:rPr lang="zh-CN" altLang="en-US" dirty="0" smtClean="0">
                <a:solidFill>
                  <a:srgbClr val="FF0000"/>
                </a:solidFill>
              </a:rPr>
              <a:t>是</a:t>
            </a:r>
            <a:r>
              <a:rPr lang="zh-CN" altLang="en-US" dirty="0">
                <a:solidFill>
                  <a:srgbClr val="FF0000"/>
                </a:solidFill>
              </a:rPr>
              <a:t>短板，所以如果</a:t>
            </a:r>
            <a:r>
              <a:rPr lang="zh-CN" altLang="en-US" dirty="0" smtClean="0">
                <a:solidFill>
                  <a:srgbClr val="FF0000"/>
                </a:solidFill>
              </a:rPr>
              <a:t>无论另外一个指针移动</a:t>
            </a:r>
            <a:r>
              <a:rPr lang="zh-CN" altLang="en-US" dirty="0">
                <a:solidFill>
                  <a:srgbClr val="FF0000"/>
                </a:solidFill>
              </a:rPr>
              <a:t>到什么位置，都不可能产生</a:t>
            </a:r>
            <a:r>
              <a:rPr lang="zh-CN" altLang="en-US" dirty="0" smtClean="0">
                <a:solidFill>
                  <a:srgbClr val="FF0000"/>
                </a:solidFill>
              </a:rPr>
              <a:t>比当前</a:t>
            </a:r>
            <a:r>
              <a:rPr lang="en-US" altLang="zh-CN" dirty="0" smtClean="0">
                <a:solidFill>
                  <a:srgbClr val="FF0000"/>
                </a:solidFill>
              </a:rPr>
              <a:t>area</a:t>
            </a:r>
            <a:r>
              <a:rPr lang="zh-CN" altLang="en-US" dirty="0">
                <a:solidFill>
                  <a:srgbClr val="FF0000"/>
                </a:solidFill>
              </a:rPr>
              <a:t>更大的</a:t>
            </a:r>
            <a:r>
              <a:rPr lang="zh-CN" altLang="en-US" dirty="0" smtClean="0">
                <a:solidFill>
                  <a:srgbClr val="FF0000"/>
                </a:solidFill>
              </a:rPr>
              <a:t>面积，因为这样的向中间移动的遍历方法中，另一个指针的移动总是会带来宽度的缩减。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 smtClean="0"/>
              <a:t>所以当头指针指向的线段长度比尾指针小，需要移动头指针，反之亦然。</a:t>
            </a:r>
            <a:endParaRPr lang="zh-CN" altLang="en-US" dirty="0"/>
          </a:p>
          <a:p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007648" y="4317432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407407" y="4295729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80768" y="2260866"/>
            <a:ext cx="1533" cy="3084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894080" y="5341255"/>
            <a:ext cx="8060139" cy="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99366"/>
              </p:ext>
            </p:extLst>
          </p:nvPr>
        </p:nvGraphicFramePr>
        <p:xfrm>
          <a:off x="894080" y="5528252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304715"/>
              </p:ext>
            </p:extLst>
          </p:nvPr>
        </p:nvGraphicFramePr>
        <p:xfrm>
          <a:off x="6985767" y="5528252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264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1310639" y="6273445"/>
            <a:ext cx="6091687" cy="862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3851120" y="5964832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width</a:t>
            </a:r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310639" y="4018447"/>
            <a:ext cx="161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Area=7*2=14</a:t>
            </a:r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782121" y="3567109"/>
            <a:ext cx="161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Area=6*3=18</a:t>
            </a:r>
            <a:endParaRPr lang="en-US" sz="16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559838"/>
              </p:ext>
            </p:extLst>
          </p:nvPr>
        </p:nvGraphicFramePr>
        <p:xfrm>
          <a:off x="5959128" y="5528252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5" name="下弧形箭头 54"/>
          <p:cNvSpPr/>
          <p:nvPr/>
        </p:nvSpPr>
        <p:spPr>
          <a:xfrm flipH="1">
            <a:off x="6369361" y="5905866"/>
            <a:ext cx="1038045" cy="3342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1310639" y="6574269"/>
            <a:ext cx="5139139" cy="7541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8671653" y="6488668"/>
            <a:ext cx="379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http://blog.csdn.net/allenzyoung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3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264" y="0"/>
            <a:ext cx="12192000" cy="62973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solidFill>
                  <a:srgbClr val="00B0F0"/>
                </a:solidFill>
              </a:rPr>
              <a:t>#</a:t>
            </a:r>
            <a:r>
              <a:rPr lang="en-US" altLang="zh-CN" sz="2800" dirty="0" smtClean="0">
                <a:solidFill>
                  <a:srgbClr val="00B0F0"/>
                </a:solidFill>
              </a:rPr>
              <a:t>67</a:t>
            </a:r>
            <a:r>
              <a:rPr lang="en-US" altLang="zh-CN" sz="2800" dirty="0" smtClean="0">
                <a:solidFill>
                  <a:srgbClr val="00B0F0"/>
                </a:solidFill>
              </a:rPr>
              <a:t>	</a:t>
            </a:r>
            <a:r>
              <a:rPr lang="en-US" altLang="zh-CN" sz="2800" dirty="0">
                <a:solidFill>
                  <a:srgbClr val="00B0F0"/>
                </a:solidFill>
              </a:rPr>
              <a:t>Add Binary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38393"/>
              </p:ext>
            </p:extLst>
          </p:nvPr>
        </p:nvGraphicFramePr>
        <p:xfrm>
          <a:off x="747431" y="1293656"/>
          <a:ext cx="8432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28534" y="663049"/>
            <a:ext cx="11661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思路描述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24740"/>
              </p:ext>
            </p:extLst>
          </p:nvPr>
        </p:nvGraphicFramePr>
        <p:xfrm>
          <a:off x="5115848" y="2939272"/>
          <a:ext cx="8432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endCxn id="6" idx="2"/>
          </p:cNvCxnSpPr>
          <p:nvPr/>
        </p:nvCxnSpPr>
        <p:spPr>
          <a:xfrm flipV="1">
            <a:off x="1169071" y="2035336"/>
            <a:ext cx="0" cy="10946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3850928" y="2898091"/>
            <a:ext cx="0" cy="2446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563465" y="3294962"/>
            <a:ext cx="2874" cy="205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 flipV="1">
            <a:off x="4658456" y="3888042"/>
            <a:ext cx="9776" cy="1478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2164368" y="4842055"/>
            <a:ext cx="0" cy="502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067328" y="1757806"/>
            <a:ext cx="3747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补充分析。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3007648" y="4317432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7407407" y="4295729"/>
            <a:ext cx="0" cy="104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380768" y="2260866"/>
            <a:ext cx="1533" cy="3084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394706" y="5360781"/>
            <a:ext cx="8060139" cy="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格 40"/>
          <p:cNvGraphicFramePr>
            <a:graphicFrameLocks noGrp="1"/>
          </p:cNvGraphicFramePr>
          <p:nvPr>
            <p:extLst/>
          </p:nvPr>
        </p:nvGraphicFramePr>
        <p:xfrm>
          <a:off x="894080" y="5528252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/>
          </p:nvPr>
        </p:nvGraphicFramePr>
        <p:xfrm>
          <a:off x="6985767" y="5528252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2641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3851120" y="5964832"/>
            <a:ext cx="114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width</a:t>
            </a:r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310639" y="4018447"/>
            <a:ext cx="161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Area=7*2=14</a:t>
            </a:r>
            <a:endParaRPr lang="en-US" sz="16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782121" y="3567109"/>
            <a:ext cx="161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Ara=6*3=18</a:t>
            </a:r>
            <a:endParaRPr lang="en-US" sz="16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/>
          </p:nvPr>
        </p:nvGraphicFramePr>
        <p:xfrm>
          <a:off x="5959128" y="5528252"/>
          <a:ext cx="8432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328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end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5" name="下弧形箭头 54"/>
          <p:cNvSpPr/>
          <p:nvPr/>
        </p:nvSpPr>
        <p:spPr>
          <a:xfrm flipH="1">
            <a:off x="6369361" y="5905866"/>
            <a:ext cx="1038045" cy="33426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671653" y="6488668"/>
            <a:ext cx="379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http://blog.csdn.net/allenzyoung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8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381</Words>
  <Application>Microsoft Office PowerPoint</Application>
  <PresentationFormat>宽屏</PresentationFormat>
  <Paragraphs>89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微软雅黑</vt:lpstr>
      <vt:lpstr>微软雅黑 Light</vt:lpstr>
      <vt:lpstr>Arial</vt:lpstr>
      <vt:lpstr>Calibri</vt:lpstr>
      <vt:lpstr>Calibri Light</vt:lpstr>
      <vt:lpstr>Georgia</vt:lpstr>
      <vt:lpstr>Wingdings</vt:lpstr>
      <vt:lpstr>Office 主题</vt:lpstr>
      <vt:lpstr>LeetCode题目可视化分析</vt:lpstr>
      <vt:lpstr>#0 Template</vt:lpstr>
      <vt:lpstr>#26 Remove Duplicates from Sorted Array </vt:lpstr>
      <vt:lpstr>#11 Container With Most Water</vt:lpstr>
      <vt:lpstr>#67 Add Binary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LeetCode题目可视化分析</dc:title>
  <dc:creator>zhangyang</dc:creator>
  <cp:lastModifiedBy>zhangyang</cp:lastModifiedBy>
  <cp:revision>14</cp:revision>
  <dcterms:created xsi:type="dcterms:W3CDTF">2015-12-04T03:00:28Z</dcterms:created>
  <dcterms:modified xsi:type="dcterms:W3CDTF">2015-12-05T01:12:33Z</dcterms:modified>
</cp:coreProperties>
</file>