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80" r:id="rId4"/>
    <p:sldId id="261" r:id="rId5"/>
    <p:sldId id="281" r:id="rId6"/>
    <p:sldId id="262" r:id="rId7"/>
    <p:sldId id="274" r:id="rId8"/>
    <p:sldId id="284" r:id="rId9"/>
    <p:sldId id="285" r:id="rId10"/>
    <p:sldId id="282" r:id="rId11"/>
    <p:sldId id="275" r:id="rId12"/>
    <p:sldId id="291" r:id="rId13"/>
    <p:sldId id="292" r:id="rId14"/>
    <p:sldId id="290" r:id="rId15"/>
    <p:sldId id="287" r:id="rId16"/>
    <p:sldId id="288" r:id="rId17"/>
    <p:sldId id="293" r:id="rId18"/>
    <p:sldId id="294" r:id="rId19"/>
    <p:sldId id="295" r:id="rId20"/>
    <p:sldId id="296" r:id="rId21"/>
    <p:sldId id="301" r:id="rId22"/>
    <p:sldId id="263" r:id="rId23"/>
    <p:sldId id="298" r:id="rId24"/>
    <p:sldId id="299" r:id="rId25"/>
    <p:sldId id="286" r:id="rId26"/>
    <p:sldId id="302" r:id="rId27"/>
    <p:sldId id="303" r:id="rId28"/>
    <p:sldId id="304" r:id="rId29"/>
    <p:sldId id="305" r:id="rId30"/>
    <p:sldId id="321" r:id="rId31"/>
    <p:sldId id="322" r:id="rId32"/>
    <p:sldId id="264" r:id="rId33"/>
    <p:sldId id="283" r:id="rId34"/>
    <p:sldId id="297" r:id="rId35"/>
    <p:sldId id="271" r:id="rId36"/>
    <p:sldId id="300" r:id="rId37"/>
    <p:sldId id="306" r:id="rId38"/>
    <p:sldId id="307" r:id="rId39"/>
    <p:sldId id="308" r:id="rId40"/>
    <p:sldId id="309" r:id="rId41"/>
    <p:sldId id="316" r:id="rId42"/>
    <p:sldId id="311" r:id="rId43"/>
    <p:sldId id="319" r:id="rId44"/>
    <p:sldId id="312" r:id="rId45"/>
    <p:sldId id="320" r:id="rId46"/>
    <p:sldId id="314" r:id="rId47"/>
    <p:sldId id="318" r:id="rId48"/>
    <p:sldId id="315" r:id="rId49"/>
    <p:sldId id="317" r:id="rId50"/>
    <p:sldId id="259" r:id="rId5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783">
          <p15:clr>
            <a:srgbClr val="A4A3A4"/>
          </p15:clr>
        </p15:guide>
        <p15:guide id="3" orient="horz" pos="414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3702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pos="3840">
          <p15:clr>
            <a:srgbClr val="A4A3A4"/>
          </p15:clr>
        </p15:guide>
        <p15:guide id="8" pos="7008">
          <p15:clr>
            <a:srgbClr val="A4A3A4"/>
          </p15:clr>
        </p15:guide>
        <p15:guide id="9" pos="6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7"/>
    <a:srgbClr val="FFE401"/>
    <a:srgbClr val="373737"/>
    <a:srgbClr val="F7F7F7"/>
    <a:srgbClr val="E0C606"/>
    <a:srgbClr val="ECD600"/>
    <a:srgbClr val="F6DF00"/>
    <a:srgbClr val="E2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>
        <p:guide orient="horz" pos="2160"/>
        <p:guide orient="horz" pos="1783"/>
        <p:guide orient="horz" pos="414"/>
        <p:guide orient="horz" pos="3929"/>
        <p:guide orient="horz" pos="3702"/>
        <p:guide orient="horz" pos="1774"/>
        <p:guide pos="3840"/>
        <p:guide pos="7008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A87315D-F6C3-42A2-920C-B2C84AD5BFA9}" type="datetimeFigureOut">
              <a:rPr lang="zh-CN" altLang="en-US"/>
              <a:pPr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0BB74B8-3B4E-425E-8091-927D08A6EF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25CD923D-3BE0-473E-9F0A-2C84AB39BD3D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128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3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24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0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52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3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11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1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24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0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80CEB83D-3757-4AB6-95DB-BA7447C665F0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88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30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14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23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90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C914B506-C888-48D5-8A63-5B0852F211A5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50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47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80CEB83D-3757-4AB6-95DB-BA7447C665F0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93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7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2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0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2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3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8DB416C-C37E-4EEB-AF9B-13EEAF1CD01D}" type="datetimeFigureOut">
              <a:rPr lang="zh-CN" altLang="en-US"/>
              <a:pPr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D7E0CC01-11DB-414C-B6C6-1BB319E2D7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4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D4C1F4E-22F1-4D42-B1D1-7B1CAF3FDD13}" type="datetimeFigureOut">
              <a:rPr lang="zh-CN" altLang="en-US"/>
              <a:pPr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EFD1CBC-47C5-4BF6-84E0-D209F6627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95A4E8E-FCC7-42E8-B8F1-1BE9506B7827}" type="datetimeFigureOut">
              <a:rPr lang="zh-CN" altLang="en-US"/>
              <a:pPr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1D35C4A-8E9F-42A0-AFF1-35447AD4C3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0634541-47A1-419D-96C8-BF3A5B7B06DD}" type="datetimeFigureOut">
              <a:rPr lang="zh-CN" altLang="en-US"/>
              <a:pPr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1CC1041-7C4F-4DEF-8B1B-DE6BA3787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BE8A7F8-FF7F-433A-8CC5-789DB3500194}" type="datetimeFigureOut">
              <a:rPr lang="zh-CN" altLang="en-US"/>
              <a:pPr/>
              <a:t>2020/4/1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7D72944-FEA8-4523-9B56-0E71EFB0C4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5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9F98E11-A95F-4115-BC32-FD456A27047F}" type="datetimeFigureOut">
              <a:rPr lang="zh-CN" altLang="en-US"/>
              <a:pPr/>
              <a:t>2020/4/1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F1018D3B-8ABC-4987-9FD7-9351A9750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B65B0BD-7736-4ADD-B8FA-E7E73EA7237E}" type="datetimeFigureOut">
              <a:rPr lang="zh-CN" altLang="en-US"/>
              <a:pPr/>
              <a:t>2020/4/1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D6E4EFD-5FA0-4775-8248-B6A71EDB4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6008DF22-601A-4CC7-A251-DD4425F2AECD}" type="datetimeFigureOut">
              <a:rPr lang="zh-CN" altLang="en-US"/>
              <a:pPr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97342D4-418F-447A-B7E1-FF7C9D7E73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6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66BE740-4359-4306-B858-5F0BD5CDB88E}" type="datetimeFigureOut">
              <a:rPr lang="zh-CN" altLang="en-US"/>
              <a:pPr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7BBF229-5A73-451F-A0D7-67FE60ABCA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xfrm>
            <a:off x="0" y="-104775"/>
            <a:ext cx="12192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-112824"/>
            <a:ext cx="12192000" cy="6858000"/>
          </a:xfrm>
          <a:prstGeom prst="rect">
            <a:avLst/>
          </a:prstGeom>
          <a:solidFill>
            <a:srgbClr val="27272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cs typeface="+mn-ea"/>
                <a:sym typeface="+mn-lt"/>
              </a:rPr>
              <a:t> </a:t>
            </a: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7538" y="2487613"/>
            <a:ext cx="8416925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程序设计实验</a:t>
            </a:r>
            <a:r>
              <a:rPr kumimoji="0" lang="en-US" altLang="zh-CN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学生信息管理系统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1273" name="组合 5"/>
          <p:cNvGrpSpPr>
            <a:grpSpLocks/>
          </p:cNvGrpSpPr>
          <p:nvPr/>
        </p:nvGrpSpPr>
        <p:grpSpPr bwMode="auto">
          <a:xfrm>
            <a:off x="6457950" y="411956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1279" name="Freeform 121"/>
            <p:cNvSpPr>
              <a:spLocks/>
            </p:cNvSpPr>
            <p:nvPr/>
          </p:nvSpPr>
          <p:spPr bwMode="auto">
            <a:xfrm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274" name="组合 13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15" name="矩形 14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1277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055381" y="4568826"/>
            <a:ext cx="1944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丁子千  </a:t>
            </a:r>
            <a:endParaRPr lang="en-US" altLang="zh-CN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191220023 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6011" y="3013075"/>
            <a:ext cx="4288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</a:p>
        </p:txBody>
      </p:sp>
      <p:sp>
        <p:nvSpPr>
          <p:cNvPr id="1843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844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844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8442" name="Freeform 44"/>
          <p:cNvSpPr>
            <a:spLocks noEditPoints="1"/>
          </p:cNvSpPr>
          <p:nvPr/>
        </p:nvSpPr>
        <p:spPr bwMode="auto">
          <a:xfrm>
            <a:off x="5649913" y="1843088"/>
            <a:ext cx="892175" cy="881062"/>
          </a:xfrm>
          <a:custGeom>
            <a:avLst/>
            <a:gdLst>
              <a:gd name="T0" fmla="*/ 867573 w 74"/>
              <a:gd name="T1" fmla="*/ 12075 h 73"/>
              <a:gd name="T2" fmla="*/ 891672 w 74"/>
              <a:gd name="T3" fmla="*/ 36225 h 73"/>
              <a:gd name="T4" fmla="*/ 891672 w 74"/>
              <a:gd name="T5" fmla="*/ 60375 h 73"/>
              <a:gd name="T6" fmla="*/ 891672 w 74"/>
              <a:gd name="T7" fmla="*/ 72450 h 73"/>
              <a:gd name="T8" fmla="*/ 867573 w 74"/>
              <a:gd name="T9" fmla="*/ 96600 h 73"/>
              <a:gd name="T10" fmla="*/ 698878 w 74"/>
              <a:gd name="T11" fmla="*/ 265650 h 73"/>
              <a:gd name="T12" fmla="*/ 735027 w 74"/>
              <a:gd name="T13" fmla="*/ 265650 h 73"/>
              <a:gd name="T14" fmla="*/ 735027 w 74"/>
              <a:gd name="T15" fmla="*/ 881476 h 73"/>
              <a:gd name="T16" fmla="*/ 0 w 74"/>
              <a:gd name="T17" fmla="*/ 881476 h 73"/>
              <a:gd name="T18" fmla="*/ 0 w 74"/>
              <a:gd name="T19" fmla="*/ 156975 h 73"/>
              <a:gd name="T20" fmla="*/ 626580 w 74"/>
              <a:gd name="T21" fmla="*/ 156975 h 73"/>
              <a:gd name="T22" fmla="*/ 626580 w 74"/>
              <a:gd name="T23" fmla="*/ 181125 h 73"/>
              <a:gd name="T24" fmla="*/ 795275 w 74"/>
              <a:gd name="T25" fmla="*/ 12075 h 73"/>
              <a:gd name="T26" fmla="*/ 807325 w 74"/>
              <a:gd name="T27" fmla="*/ 0 h 73"/>
              <a:gd name="T28" fmla="*/ 831424 w 74"/>
              <a:gd name="T29" fmla="*/ 0 h 73"/>
              <a:gd name="T30" fmla="*/ 855523 w 74"/>
              <a:gd name="T31" fmla="*/ 0 h 73"/>
              <a:gd name="T32" fmla="*/ 867573 w 74"/>
              <a:gd name="T33" fmla="*/ 12075 h 73"/>
              <a:gd name="T34" fmla="*/ 698878 w 74"/>
              <a:gd name="T35" fmla="*/ 845251 h 73"/>
              <a:gd name="T36" fmla="*/ 698878 w 74"/>
              <a:gd name="T37" fmla="*/ 277725 h 73"/>
              <a:gd name="T38" fmla="*/ 397638 w 74"/>
              <a:gd name="T39" fmla="*/ 579601 h 73"/>
              <a:gd name="T40" fmla="*/ 313290 w 74"/>
              <a:gd name="T41" fmla="*/ 579601 h 73"/>
              <a:gd name="T42" fmla="*/ 313290 w 74"/>
              <a:gd name="T43" fmla="*/ 495076 h 73"/>
              <a:gd name="T44" fmla="*/ 614531 w 74"/>
              <a:gd name="T45" fmla="*/ 193200 h 73"/>
              <a:gd name="T46" fmla="*/ 48198 w 74"/>
              <a:gd name="T47" fmla="*/ 193200 h 73"/>
              <a:gd name="T48" fmla="*/ 48198 w 74"/>
              <a:gd name="T49" fmla="*/ 845251 h 73"/>
              <a:gd name="T50" fmla="*/ 698878 w 74"/>
              <a:gd name="T51" fmla="*/ 845251 h 73"/>
              <a:gd name="T52" fmla="*/ 843474 w 74"/>
              <a:gd name="T53" fmla="*/ 72450 h 73"/>
              <a:gd name="T54" fmla="*/ 855523 w 74"/>
              <a:gd name="T55" fmla="*/ 60375 h 73"/>
              <a:gd name="T56" fmla="*/ 855523 w 74"/>
              <a:gd name="T57" fmla="*/ 60375 h 73"/>
              <a:gd name="T58" fmla="*/ 855523 w 74"/>
              <a:gd name="T59" fmla="*/ 48300 h 73"/>
              <a:gd name="T60" fmla="*/ 843474 w 74"/>
              <a:gd name="T61" fmla="*/ 36225 h 73"/>
              <a:gd name="T62" fmla="*/ 843474 w 74"/>
              <a:gd name="T63" fmla="*/ 36225 h 73"/>
              <a:gd name="T64" fmla="*/ 831424 w 74"/>
              <a:gd name="T65" fmla="*/ 36225 h 73"/>
              <a:gd name="T66" fmla="*/ 831424 w 74"/>
              <a:gd name="T67" fmla="*/ 36225 h 73"/>
              <a:gd name="T68" fmla="*/ 819374 w 74"/>
              <a:gd name="T69" fmla="*/ 36225 h 73"/>
              <a:gd name="T70" fmla="*/ 349439 w 74"/>
              <a:gd name="T71" fmla="*/ 507151 h 73"/>
              <a:gd name="T72" fmla="*/ 349439 w 74"/>
              <a:gd name="T73" fmla="*/ 543376 h 73"/>
              <a:gd name="T74" fmla="*/ 373538 w 74"/>
              <a:gd name="T75" fmla="*/ 543376 h 73"/>
              <a:gd name="T76" fmla="*/ 843474 w 74"/>
              <a:gd name="T77" fmla="*/ 72450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2231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85525" y="641350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模块划分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矩形 22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413" name="组合 24"/>
          <p:cNvGrpSpPr>
            <a:grpSpLocks/>
          </p:cNvGrpSpPr>
          <p:nvPr/>
        </p:nvGrpSpPr>
        <p:grpSpPr bwMode="auto">
          <a:xfrm>
            <a:off x="0" y="2688846"/>
            <a:ext cx="2247900" cy="2249487"/>
            <a:chOff x="1446975" y="2639510"/>
            <a:chExt cx="2329778" cy="2332540"/>
          </a:xfrm>
        </p:grpSpPr>
        <p:sp>
          <p:nvSpPr>
            <p:cNvPr id="17449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0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1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2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3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4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414" name="组合 25"/>
          <p:cNvGrpSpPr>
            <a:grpSpLocks/>
          </p:cNvGrpSpPr>
          <p:nvPr/>
        </p:nvGrpSpPr>
        <p:grpSpPr bwMode="auto">
          <a:xfrm>
            <a:off x="2400967" y="2688846"/>
            <a:ext cx="2247900" cy="2249487"/>
            <a:chOff x="1446975" y="2639510"/>
            <a:chExt cx="2329778" cy="2332540"/>
          </a:xfrm>
        </p:grpSpPr>
        <p:sp>
          <p:nvSpPr>
            <p:cNvPr id="17443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4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5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6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7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8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415" name="组合 32"/>
          <p:cNvGrpSpPr>
            <a:grpSpLocks/>
          </p:cNvGrpSpPr>
          <p:nvPr/>
        </p:nvGrpSpPr>
        <p:grpSpPr bwMode="auto">
          <a:xfrm>
            <a:off x="4813918" y="2688846"/>
            <a:ext cx="2247900" cy="2249487"/>
            <a:chOff x="1446975" y="2639510"/>
            <a:chExt cx="2329778" cy="2332540"/>
          </a:xfrm>
        </p:grpSpPr>
        <p:sp>
          <p:nvSpPr>
            <p:cNvPr id="17437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8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9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0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1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2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416" name="组合 39"/>
          <p:cNvGrpSpPr>
            <a:grpSpLocks/>
          </p:cNvGrpSpPr>
          <p:nvPr/>
        </p:nvGrpSpPr>
        <p:grpSpPr bwMode="auto">
          <a:xfrm>
            <a:off x="7255026" y="2688846"/>
            <a:ext cx="2247900" cy="2249487"/>
            <a:chOff x="1446975" y="2639510"/>
            <a:chExt cx="2329778" cy="2332540"/>
          </a:xfrm>
        </p:grpSpPr>
        <p:sp>
          <p:nvSpPr>
            <p:cNvPr id="17431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2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3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4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5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6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7417" name="文本框 47"/>
          <p:cNvSpPr txBox="1">
            <a:spLocks noChangeArrowheads="1"/>
          </p:cNvSpPr>
          <p:nvPr/>
        </p:nvSpPr>
        <p:spPr bwMode="auto">
          <a:xfrm>
            <a:off x="576367" y="2749171"/>
            <a:ext cx="10951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Main.cpp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8113" y="3309558"/>
            <a:ext cx="1970087" cy="4303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程序主函数</a:t>
            </a:r>
            <a:endParaRPr kumimoji="0"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19" name="文本框 49"/>
          <p:cNvSpPr txBox="1">
            <a:spLocks noChangeArrowheads="1"/>
          </p:cNvSpPr>
          <p:nvPr/>
        </p:nvSpPr>
        <p:spPr bwMode="auto">
          <a:xfrm>
            <a:off x="2768141" y="2749171"/>
            <a:ext cx="1513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Admin.cpp/.h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20" name="文本框 50"/>
          <p:cNvSpPr txBox="1">
            <a:spLocks noChangeArrowheads="1"/>
          </p:cNvSpPr>
          <p:nvPr/>
        </p:nvSpPr>
        <p:spPr bwMode="auto">
          <a:xfrm>
            <a:off x="5122132" y="2749171"/>
            <a:ext cx="16314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Student.cpp/.h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21" name="文本框 51"/>
          <p:cNvSpPr txBox="1">
            <a:spLocks noChangeArrowheads="1"/>
          </p:cNvSpPr>
          <p:nvPr/>
        </p:nvSpPr>
        <p:spPr bwMode="auto">
          <a:xfrm>
            <a:off x="7672695" y="2749171"/>
            <a:ext cx="1412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Login.cpp/.h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0710" y="1771271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0" lang="zh-CN" altLang="en-US" sz="36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115428" y="1771271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0" lang="zh-CN" altLang="en-US" sz="3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06056" y="1737733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kumimoji="0" lang="zh-CN" altLang="en-US" sz="3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096684" y="1768521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kumimoji="0" lang="zh-CN" altLang="en-US" sz="3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5843588" y="6224588"/>
            <a:ext cx="504825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0B57EAD-505B-4E9F-9A3B-F085CB8178DA}"/>
              </a:ext>
            </a:extLst>
          </p:cNvPr>
          <p:cNvSpPr/>
          <p:nvPr/>
        </p:nvSpPr>
        <p:spPr>
          <a:xfrm>
            <a:off x="2854710" y="3311432"/>
            <a:ext cx="1338828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管理员操作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9798BD-A5AC-4AD6-BE15-A179E042CD3C}"/>
              </a:ext>
            </a:extLst>
          </p:cNvPr>
          <p:cNvSpPr/>
          <p:nvPr/>
        </p:nvSpPr>
        <p:spPr>
          <a:xfrm>
            <a:off x="5434549" y="3368125"/>
            <a:ext cx="1107996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学生操作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DD807F-548A-4BBB-8FE4-CFCA23B73CF1}"/>
              </a:ext>
            </a:extLst>
          </p:cNvPr>
          <p:cNvSpPr/>
          <p:nvPr/>
        </p:nvSpPr>
        <p:spPr>
          <a:xfrm>
            <a:off x="7858349" y="3371053"/>
            <a:ext cx="1107996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登录界面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7" name="组合 39">
            <a:extLst>
              <a:ext uri="{FF2B5EF4-FFF2-40B4-BE49-F238E27FC236}">
                <a16:creationId xmlns:a16="http://schemas.microsoft.com/office/drawing/2014/main" id="{A42E7119-1140-43B4-9F75-03A2A5C38DB7}"/>
              </a:ext>
            </a:extLst>
          </p:cNvPr>
          <p:cNvGrpSpPr>
            <a:grpSpLocks/>
          </p:cNvGrpSpPr>
          <p:nvPr/>
        </p:nvGrpSpPr>
        <p:grpSpPr bwMode="auto">
          <a:xfrm>
            <a:off x="9738636" y="2693224"/>
            <a:ext cx="2247900" cy="2249487"/>
            <a:chOff x="1446975" y="2639510"/>
            <a:chExt cx="2329778" cy="2332540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65D2DC0D-ADE6-4F72-93FC-ED800EDDC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8B67E30-F5AF-4261-8CD8-0660395B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A45D0BE5-53BC-43A4-B662-541352BAD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07BCF1B-01B9-4926-AEAE-7F315B20F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2372BDC-1963-4505-9E5C-4990B58DA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13FA77AB-7637-4E8D-BB6C-3DFE31D0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" name="文本框 51">
            <a:extLst>
              <a:ext uri="{FF2B5EF4-FFF2-40B4-BE49-F238E27FC236}">
                <a16:creationId xmlns:a16="http://schemas.microsoft.com/office/drawing/2014/main" id="{FD11DB7B-0346-4AEB-9F6D-4B52FEA09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0036" y="2753549"/>
            <a:ext cx="16193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console.cpp/.h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BC6A203-CD13-4CB2-A6B6-AFA1526A831A}"/>
              </a:ext>
            </a:extLst>
          </p:cNvPr>
          <p:cNvSpPr/>
          <p:nvPr/>
        </p:nvSpPr>
        <p:spPr>
          <a:xfrm>
            <a:off x="10341960" y="3375431"/>
            <a:ext cx="1107996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优化界面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ED26359-17F0-4F46-B498-32F90B321F2B}"/>
              </a:ext>
            </a:extLst>
          </p:cNvPr>
          <p:cNvSpPr txBox="1"/>
          <p:nvPr/>
        </p:nvSpPr>
        <p:spPr>
          <a:xfrm>
            <a:off x="10587312" y="1753890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kumimoji="0" lang="zh-CN" altLang="en-US" sz="3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28449" y="1161723"/>
            <a:ext cx="179408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Login.cpp/.h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4999224" y="2884024"/>
            <a:ext cx="67527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stu_login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学生登陆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stu_signup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学生注册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admin_login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管理员登陆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check_duplicate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[]);//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检查学生注册账号是否已存在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initial_vector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初始化存储课程信息的容器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initial_stu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初始化学生信息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check_ta_status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检查个人助教状态（是否退课）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empty_chosen_ta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[]);//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个人助教退课后修改个人文件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void </a:t>
            </a:r>
            <a:r>
              <a:rPr lang="en-US" altLang="zh-CN" dirty="0" err="1">
                <a:latin typeface="+mj-ea"/>
                <a:ea typeface="+mj-ea"/>
              </a:rPr>
              <a:t>change_pass</a:t>
            </a:r>
            <a:r>
              <a:rPr lang="en-US" altLang="zh-CN" dirty="0">
                <a:latin typeface="+mj-ea"/>
                <a:ea typeface="+mj-ea"/>
              </a:rPr>
              <a:t>();//</a:t>
            </a:r>
            <a:r>
              <a:rPr lang="zh-CN" altLang="en-US" dirty="0">
                <a:latin typeface="+mj-ea"/>
                <a:ea typeface="+mj-ea"/>
              </a:rPr>
              <a:t>修改密码</a:t>
            </a:r>
          </a:p>
        </p:txBody>
      </p:sp>
    </p:spTree>
    <p:extLst>
      <p:ext uri="{BB962C8B-B14F-4D97-AF65-F5344CB8AC3E}">
        <p14:creationId xmlns:p14="http://schemas.microsoft.com/office/powerpoint/2010/main" val="41351096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900113"/>
            <a:ext cx="1794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Login.cpp/.h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4999224" y="2884024"/>
            <a:ext cx="68711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stu_signup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学生注册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注册时检查账号是否已存在，若存在，注册失败，返回上级界面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initial_vector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初始化存储课程信息的容器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实现拓展功能：退出控制台后再运行程序，可继续正常操作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管理员登录时自动运行，将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currentcourse.txt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中文件导入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vector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中。若登录时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currentcourse.txt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还未初始化，则跳过该步骤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通过设定标志，保证该函数全程只执行一次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initial_stu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初始化学生信息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学生登陆时自动运行，读取学生文件，导入信息，便于操作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31001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900113"/>
            <a:ext cx="1794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Login.cpp/.h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509680" y="2671765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F8E3B2A-9AE9-4CD8-84F3-0A398D0FE256}"/>
              </a:ext>
            </a:extLst>
          </p:cNvPr>
          <p:cNvSpPr/>
          <p:nvPr/>
        </p:nvSpPr>
        <p:spPr>
          <a:xfrm>
            <a:off x="4832349" y="2967454"/>
            <a:ext cx="68056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</a:rPr>
              <a:t>check_ta_status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检查个人助教状态（是否退课）</a:t>
            </a:r>
            <a:endParaRPr lang="en-US" altLang="zh-CN" dirty="0">
              <a:solidFill>
                <a:srgbClr val="000000"/>
              </a:solidFill>
              <a:latin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</a:rPr>
              <a:t>学生登录时，检查个人文件中所选择助教是否已经退课，若退课，则系统给出提示</a:t>
            </a:r>
            <a:endParaRPr lang="en-US" altLang="zh-CN" dirty="0">
              <a:solidFill>
                <a:srgbClr val="000000"/>
              </a:solidFill>
              <a:latin typeface="+mj-ea"/>
            </a:endParaRPr>
          </a:p>
          <a:p>
            <a:endParaRPr lang="en-US" altLang="zh-CN" dirty="0">
              <a:solidFill>
                <a:srgbClr val="000000"/>
              </a:solidFill>
              <a:latin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</a:rPr>
              <a:t>empty_chosen_ta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+mj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[]);//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个人助教退课后，学生登录时修改个人文件</a:t>
            </a:r>
            <a:endParaRPr lang="en-US" altLang="zh-CN" dirty="0">
              <a:solidFill>
                <a:srgbClr val="000000"/>
              </a:solidFill>
              <a:latin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</a:rPr>
              <a:t>若学生所选择的助教已经退课，则在个人文件中将对应课程助教修改为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Null</a:t>
            </a:r>
          </a:p>
          <a:p>
            <a:endParaRPr lang="en-US" altLang="zh-CN" dirty="0">
              <a:solidFill>
                <a:srgbClr val="000000"/>
              </a:solidFill>
              <a:latin typeface="+mj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ea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+mj-ea"/>
              </a:rPr>
              <a:t>change_pass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();// 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学生先输入原密码，验证正确后输入新密码，修改文件，成功修改密码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52961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28449" y="1161723"/>
            <a:ext cx="18806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admin.cpp/.h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360829" cy="258532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signout</a:t>
            </a:r>
            <a:r>
              <a:rPr lang="en-US" altLang="zh-CN" dirty="0"/>
              <a:t>();//</a:t>
            </a:r>
            <a:r>
              <a:rPr lang="zh-CN" altLang="en-US" dirty="0"/>
              <a:t>管理员登出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bool </a:t>
            </a:r>
            <a:r>
              <a:rPr lang="en-US" altLang="zh-CN" dirty="0" err="1"/>
              <a:t>get_lesson_info</a:t>
            </a:r>
            <a:r>
              <a:rPr lang="en-US" altLang="zh-CN" dirty="0"/>
              <a:t>();//</a:t>
            </a:r>
            <a:r>
              <a:rPr lang="zh-CN" altLang="en-US" dirty="0"/>
              <a:t>导入课程信息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view_alllesson_info</a:t>
            </a:r>
            <a:r>
              <a:rPr lang="en-US" altLang="zh-CN" dirty="0"/>
              <a:t>();//</a:t>
            </a:r>
            <a:r>
              <a:rPr lang="zh-CN" altLang="en-US" dirty="0"/>
              <a:t>查看全部课程信息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add_lesson</a:t>
            </a:r>
            <a:r>
              <a:rPr lang="en-US" altLang="zh-CN" dirty="0"/>
              <a:t>();//</a:t>
            </a:r>
            <a:r>
              <a:rPr lang="zh-CN" altLang="en-US" dirty="0"/>
              <a:t>添加课程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delete_lesson</a:t>
            </a:r>
            <a:r>
              <a:rPr lang="en-US" altLang="zh-CN" dirty="0"/>
              <a:t>();//</a:t>
            </a:r>
            <a:r>
              <a:rPr lang="zh-CN" altLang="en-US" dirty="0"/>
              <a:t>删除课程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change_lesson</a:t>
            </a:r>
            <a:r>
              <a:rPr lang="en-US" altLang="zh-CN" dirty="0"/>
              <a:t>();//</a:t>
            </a:r>
            <a:r>
              <a:rPr lang="zh-CN" altLang="en-US" dirty="0"/>
              <a:t>修改课程信息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view_specific_info</a:t>
            </a:r>
            <a:r>
              <a:rPr lang="en-US" altLang="zh-CN" dirty="0"/>
              <a:t>();//</a:t>
            </a:r>
            <a:r>
              <a:rPr lang="zh-CN" altLang="en-US" dirty="0"/>
              <a:t>查看课程特定信息</a:t>
            </a:r>
            <a:endParaRPr lang="en-US" altLang="zh-CN" dirty="0"/>
          </a:p>
          <a:p>
            <a:r>
              <a:rPr lang="en-US" altLang="zh-CN" dirty="0"/>
              <a:t>bool check_duplicate2(char [], char[]);//</a:t>
            </a:r>
            <a:r>
              <a:rPr lang="zh-CN" altLang="en-US" dirty="0"/>
              <a:t>加课时检查课程是否已存在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initial_ta_info</a:t>
            </a:r>
            <a:r>
              <a:rPr lang="en-US" altLang="zh-CN" dirty="0"/>
              <a:t>();//</a:t>
            </a:r>
            <a:r>
              <a:rPr lang="zh-CN" altLang="en-US" dirty="0"/>
              <a:t>初始化课程助教信息</a:t>
            </a:r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8254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900113"/>
            <a:ext cx="1794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admin.cpp/.h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559927" y="2732209"/>
            <a:ext cx="7570554" cy="34163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signout</a:t>
            </a:r>
            <a:r>
              <a:rPr lang="en-US" altLang="zh-CN" dirty="0"/>
              <a:t>();//</a:t>
            </a:r>
            <a:r>
              <a:rPr lang="zh-CN" altLang="en-US" dirty="0"/>
              <a:t>管理员登出</a:t>
            </a:r>
            <a:endParaRPr lang="en-US" altLang="zh-CN" dirty="0"/>
          </a:p>
          <a:p>
            <a:r>
              <a:rPr lang="zh-CN" altLang="en-US" dirty="0"/>
              <a:t>返回登陆界面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get_lesson_info</a:t>
            </a:r>
            <a:r>
              <a:rPr lang="en-US" altLang="zh-CN" dirty="0"/>
              <a:t>();//</a:t>
            </a:r>
            <a:r>
              <a:rPr lang="zh-CN" altLang="en-US" dirty="0"/>
              <a:t>导入课程信息</a:t>
            </a:r>
            <a:endParaRPr lang="en-US" altLang="zh-CN" dirty="0"/>
          </a:p>
          <a:p>
            <a:r>
              <a:rPr lang="zh-CN" altLang="en-US" dirty="0"/>
              <a:t>检查课程信息是否导入后，导入课程信息，并且初始化课程容器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view_alllessn_info</a:t>
            </a:r>
            <a:r>
              <a:rPr lang="en-US" altLang="zh-CN" dirty="0"/>
              <a:t>();//</a:t>
            </a:r>
            <a:r>
              <a:rPr lang="zh-CN" altLang="en-US" dirty="0"/>
              <a:t>查看全部课程信息</a:t>
            </a:r>
            <a:endParaRPr lang="en-US" altLang="zh-CN" dirty="0"/>
          </a:p>
          <a:p>
            <a:r>
              <a:rPr lang="zh-CN" altLang="en-US" dirty="0"/>
              <a:t>读取课程容器信息并打印到屏幕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add_lesson</a:t>
            </a:r>
            <a:r>
              <a:rPr lang="en-US" altLang="zh-CN" dirty="0"/>
              <a:t>();//</a:t>
            </a:r>
            <a:r>
              <a:rPr lang="zh-CN" altLang="en-US" dirty="0"/>
              <a:t>添加课程</a:t>
            </a:r>
            <a:endParaRPr lang="en-US" altLang="zh-CN" dirty="0"/>
          </a:p>
          <a:p>
            <a:r>
              <a:rPr lang="zh-CN" altLang="en-US" dirty="0"/>
              <a:t>检查课程是否已存在后，将课程信息添加到课程容器中，再写入</a:t>
            </a:r>
            <a:r>
              <a:rPr lang="en-US" altLang="zh-CN" dirty="0"/>
              <a:t>currentcourse.txt</a:t>
            </a:r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53698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900113"/>
            <a:ext cx="1794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admin.cpp/.h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D15481E-DCDC-4B1A-8D7C-3BC0FA52C340}"/>
              </a:ext>
            </a:extLst>
          </p:cNvPr>
          <p:cNvSpPr/>
          <p:nvPr/>
        </p:nvSpPr>
        <p:spPr>
          <a:xfrm>
            <a:off x="5021262" y="2473643"/>
            <a:ext cx="6096000" cy="42165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bool </a:t>
            </a:r>
            <a:r>
              <a:rPr lang="en-US" altLang="zh-CN" dirty="0" err="1">
                <a:solidFill>
                  <a:prstClr val="black"/>
                </a:solidFill>
              </a:rPr>
              <a:t>delete_lesson</a:t>
            </a:r>
            <a:r>
              <a:rPr lang="en-US" altLang="zh-CN" dirty="0">
                <a:solidFill>
                  <a:prstClr val="black"/>
                </a:solidFill>
              </a:rPr>
              <a:t>();//</a:t>
            </a:r>
            <a:r>
              <a:rPr lang="zh-CN" altLang="en-US" dirty="0">
                <a:solidFill>
                  <a:prstClr val="black"/>
                </a:solidFill>
              </a:rPr>
              <a:t>删除课程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检查删除课程是否存在、是否有学生选择，从课程容器中删除后写入</a:t>
            </a:r>
            <a:r>
              <a:rPr lang="en-US" altLang="zh-CN" dirty="0">
                <a:solidFill>
                  <a:prstClr val="black"/>
                </a:solidFill>
              </a:rPr>
              <a:t>currentcourse.txt</a:t>
            </a:r>
            <a:r>
              <a:rPr lang="zh-CN" altLang="en-US" dirty="0">
                <a:solidFill>
                  <a:prstClr val="black"/>
                </a:solidFill>
              </a:rPr>
              <a:t>，同时将课程信息从</a:t>
            </a:r>
            <a:r>
              <a:rPr lang="en-US" altLang="zh-CN" dirty="0">
                <a:solidFill>
                  <a:prstClr val="black"/>
                </a:solidFill>
              </a:rPr>
              <a:t>assiatant.txt</a:t>
            </a:r>
            <a:r>
              <a:rPr lang="zh-CN" altLang="en-US" dirty="0">
                <a:solidFill>
                  <a:prstClr val="black"/>
                </a:solidFill>
              </a:rPr>
              <a:t>中删除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bool </a:t>
            </a:r>
            <a:r>
              <a:rPr lang="en-US" altLang="zh-CN" dirty="0" err="1">
                <a:solidFill>
                  <a:prstClr val="black"/>
                </a:solidFill>
              </a:rPr>
              <a:t>change_lesson</a:t>
            </a:r>
            <a:r>
              <a:rPr lang="en-US" altLang="zh-CN" dirty="0">
                <a:solidFill>
                  <a:prstClr val="black"/>
                </a:solidFill>
              </a:rPr>
              <a:t>();//</a:t>
            </a:r>
            <a:r>
              <a:rPr lang="zh-CN" altLang="en-US" dirty="0">
                <a:solidFill>
                  <a:prstClr val="black"/>
                </a:solidFill>
              </a:rPr>
              <a:t>修改课程信息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检查欲修改课程是否存在，修改后容纳人数是否符合要求，修改课程容器，最后导入课程文件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bool check_duplicate2(char [], char[]);//</a:t>
            </a:r>
            <a:r>
              <a:rPr lang="zh-CN" altLang="en-US" dirty="0">
                <a:solidFill>
                  <a:prstClr val="black"/>
                </a:solidFill>
              </a:rPr>
              <a:t>加课时检查课程是否已存在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bool </a:t>
            </a:r>
            <a:r>
              <a:rPr lang="en-US" altLang="zh-CN" dirty="0" err="1">
                <a:solidFill>
                  <a:prstClr val="black"/>
                </a:solidFill>
              </a:rPr>
              <a:t>initial_ta_info</a:t>
            </a:r>
            <a:r>
              <a:rPr lang="en-US" altLang="zh-CN" dirty="0">
                <a:solidFill>
                  <a:prstClr val="black"/>
                </a:solidFill>
              </a:rPr>
              <a:t>();//</a:t>
            </a:r>
            <a:r>
              <a:rPr lang="zh-CN" altLang="en-US" dirty="0">
                <a:solidFill>
                  <a:prstClr val="black"/>
                </a:solidFill>
              </a:rPr>
              <a:t>初始化课程助教信息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导入课程文件时创建</a:t>
            </a:r>
            <a:r>
              <a:rPr lang="en-US" altLang="zh-CN" dirty="0">
                <a:solidFill>
                  <a:prstClr val="black"/>
                </a:solidFill>
              </a:rPr>
              <a:t>assistant.txt</a:t>
            </a:r>
            <a:r>
              <a:rPr lang="zh-CN" altLang="en-US" dirty="0">
                <a:solidFill>
                  <a:prstClr val="black"/>
                </a:solidFill>
              </a:rPr>
              <a:t>文件并初始化信息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kumimoji="0" lang="zh-CN" altLang="en-US" sz="1600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700136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36766" y="1161723"/>
            <a:ext cx="20457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student.cpp/.h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252B035A-B821-4FC1-829C-AD2E9AACD2E4}"/>
              </a:ext>
            </a:extLst>
          </p:cNvPr>
          <p:cNvSpPr/>
          <p:nvPr/>
        </p:nvSpPr>
        <p:spPr>
          <a:xfrm>
            <a:off x="4760357" y="292917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signout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学生登出，同管理员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choose_lesson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学生选课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view_schedule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学生查看个人课表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quit_lesson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学生退课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sign_for_ta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学生报名助教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choose_ta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学生选择助教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clear_assistant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[]);//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更新助教信息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update_cur_cour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将课程变化写入课程文件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5998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900113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student.cpp/.h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D15481E-DCDC-4B1A-8D7C-3BC0FA52C340}"/>
              </a:ext>
            </a:extLst>
          </p:cNvPr>
          <p:cNvSpPr/>
          <p:nvPr/>
        </p:nvSpPr>
        <p:spPr>
          <a:xfrm>
            <a:off x="5021262" y="2473643"/>
            <a:ext cx="639762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choose_lesson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学生选课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检查课程是否存在、是否已被选择、是否达到学生选课上限后，选课并写入学生文件，修改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student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中信息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view_schedule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学生查看个人课表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读取个人课表文件中信息后，从课程容器中输出课程信息到屏幕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quit_lesson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学生退课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kumimoji="0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检查课程是否存在，学生是否选择该课程后，退课。同时检查学生是否为该课程助教，将学生从助教名单上删除</a:t>
            </a:r>
            <a:endParaRPr kumimoji="0" lang="zh-CN" altLang="en-US" sz="1600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27742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390" y="1349375"/>
            <a:ext cx="21112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2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>
              <a:solidFill>
                <a:srgbClr val="FFE40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95375" y="3629025"/>
            <a:ext cx="2514600" cy="24574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81400" y="3629025"/>
            <a:ext cx="2514600" cy="2457450"/>
          </a:xfrm>
          <a:prstGeom prst="rect">
            <a:avLst/>
          </a:prstGeom>
          <a:solidFill>
            <a:srgbClr val="F6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0" y="3629025"/>
            <a:ext cx="2514600" cy="2457450"/>
          </a:xfrm>
          <a:prstGeom prst="rect">
            <a:avLst/>
          </a:prstGeom>
          <a:solidFill>
            <a:srgbClr val="EC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0600" y="3629025"/>
            <a:ext cx="2514600" cy="2457450"/>
          </a:xfrm>
          <a:prstGeom prst="rect">
            <a:avLst/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300" name="Freeform 25"/>
          <p:cNvSpPr>
            <a:spLocks noEditPoints="1"/>
          </p:cNvSpPr>
          <p:nvPr/>
        </p:nvSpPr>
        <p:spPr bwMode="auto">
          <a:xfrm>
            <a:off x="9601200" y="4051300"/>
            <a:ext cx="533400" cy="517525"/>
          </a:xfrm>
          <a:custGeom>
            <a:avLst/>
            <a:gdLst>
              <a:gd name="T0" fmla="*/ 483781 w 86"/>
              <a:gd name="T1" fmla="*/ 6237 h 83"/>
              <a:gd name="T2" fmla="*/ 527198 w 86"/>
              <a:gd name="T3" fmla="*/ 49892 h 83"/>
              <a:gd name="T4" fmla="*/ 527198 w 86"/>
              <a:gd name="T5" fmla="*/ 112258 h 83"/>
              <a:gd name="T6" fmla="*/ 483781 w 86"/>
              <a:gd name="T7" fmla="*/ 155913 h 83"/>
              <a:gd name="T8" fmla="*/ 434163 w 86"/>
              <a:gd name="T9" fmla="*/ 155913 h 83"/>
              <a:gd name="T10" fmla="*/ 403151 w 86"/>
              <a:gd name="T11" fmla="*/ 137204 h 83"/>
              <a:gd name="T12" fmla="*/ 155058 w 86"/>
              <a:gd name="T13" fmla="*/ 218279 h 83"/>
              <a:gd name="T14" fmla="*/ 161260 w 86"/>
              <a:gd name="T15" fmla="*/ 236988 h 83"/>
              <a:gd name="T16" fmla="*/ 155058 w 86"/>
              <a:gd name="T17" fmla="*/ 255698 h 83"/>
              <a:gd name="T18" fmla="*/ 148856 w 86"/>
              <a:gd name="T19" fmla="*/ 274407 h 83"/>
              <a:gd name="T20" fmla="*/ 310116 w 86"/>
              <a:gd name="T21" fmla="*/ 374192 h 83"/>
              <a:gd name="T22" fmla="*/ 341128 w 86"/>
              <a:gd name="T23" fmla="*/ 361719 h 83"/>
              <a:gd name="T24" fmla="*/ 390747 w 86"/>
              <a:gd name="T25" fmla="*/ 361719 h 83"/>
              <a:gd name="T26" fmla="*/ 427960 w 86"/>
              <a:gd name="T27" fmla="*/ 405374 h 83"/>
              <a:gd name="T28" fmla="*/ 427960 w 86"/>
              <a:gd name="T29" fmla="*/ 467740 h 83"/>
              <a:gd name="T30" fmla="*/ 390747 w 86"/>
              <a:gd name="T31" fmla="*/ 511395 h 83"/>
              <a:gd name="T32" fmla="*/ 328723 w 86"/>
              <a:gd name="T33" fmla="*/ 511395 h 83"/>
              <a:gd name="T34" fmla="*/ 285307 w 86"/>
              <a:gd name="T35" fmla="*/ 467740 h 83"/>
              <a:gd name="T36" fmla="*/ 279105 w 86"/>
              <a:gd name="T37" fmla="*/ 430321 h 83"/>
              <a:gd name="T38" fmla="*/ 285307 w 86"/>
              <a:gd name="T39" fmla="*/ 411611 h 83"/>
              <a:gd name="T40" fmla="*/ 136451 w 86"/>
              <a:gd name="T41" fmla="*/ 293117 h 83"/>
              <a:gd name="T42" fmla="*/ 111642 w 86"/>
              <a:gd name="T43" fmla="*/ 311827 h 83"/>
              <a:gd name="T44" fmla="*/ 80630 w 86"/>
              <a:gd name="T45" fmla="*/ 318063 h 83"/>
              <a:gd name="T46" fmla="*/ 24809 w 86"/>
              <a:gd name="T47" fmla="*/ 293117 h 83"/>
              <a:gd name="T48" fmla="*/ 0 w 86"/>
              <a:gd name="T49" fmla="*/ 236988 h 83"/>
              <a:gd name="T50" fmla="*/ 24809 w 86"/>
              <a:gd name="T51" fmla="*/ 180859 h 83"/>
              <a:gd name="T52" fmla="*/ 80630 w 86"/>
              <a:gd name="T53" fmla="*/ 162150 h 83"/>
              <a:gd name="T54" fmla="*/ 117844 w 86"/>
              <a:gd name="T55" fmla="*/ 168386 h 83"/>
              <a:gd name="T56" fmla="*/ 148856 w 86"/>
              <a:gd name="T57" fmla="*/ 199569 h 83"/>
              <a:gd name="T58" fmla="*/ 378342 w 86"/>
              <a:gd name="T59" fmla="*/ 87311 h 83"/>
              <a:gd name="T60" fmla="*/ 384544 w 86"/>
              <a:gd name="T61" fmla="*/ 49892 h 83"/>
              <a:gd name="T62" fmla="*/ 427960 w 86"/>
              <a:gd name="T63" fmla="*/ 6237 h 83"/>
              <a:gd name="T64" fmla="*/ 80630 w 86"/>
              <a:gd name="T65" fmla="*/ 299353 h 83"/>
              <a:gd name="T66" fmla="*/ 124047 w 86"/>
              <a:gd name="T67" fmla="*/ 280644 h 83"/>
              <a:gd name="T68" fmla="*/ 136451 w 86"/>
              <a:gd name="T69" fmla="*/ 236988 h 83"/>
              <a:gd name="T70" fmla="*/ 124047 w 86"/>
              <a:gd name="T71" fmla="*/ 199569 h 83"/>
              <a:gd name="T72" fmla="*/ 80630 w 86"/>
              <a:gd name="T73" fmla="*/ 180859 h 83"/>
              <a:gd name="T74" fmla="*/ 37214 w 86"/>
              <a:gd name="T75" fmla="*/ 199569 h 83"/>
              <a:gd name="T76" fmla="*/ 18607 w 86"/>
              <a:gd name="T77" fmla="*/ 236988 h 83"/>
              <a:gd name="T78" fmla="*/ 37214 w 86"/>
              <a:gd name="T79" fmla="*/ 280644 h 83"/>
              <a:gd name="T80" fmla="*/ 80630 w 86"/>
              <a:gd name="T81" fmla="*/ 299353 h 83"/>
              <a:gd name="T82" fmla="*/ 334926 w 86"/>
              <a:gd name="T83" fmla="*/ 380428 h 83"/>
              <a:gd name="T84" fmla="*/ 303914 w 86"/>
              <a:gd name="T85" fmla="*/ 417848 h 83"/>
              <a:gd name="T86" fmla="*/ 303914 w 86"/>
              <a:gd name="T87" fmla="*/ 461503 h 83"/>
              <a:gd name="T88" fmla="*/ 334926 w 86"/>
              <a:gd name="T89" fmla="*/ 492686 h 83"/>
              <a:gd name="T90" fmla="*/ 378342 w 86"/>
              <a:gd name="T91" fmla="*/ 492686 h 83"/>
              <a:gd name="T92" fmla="*/ 409353 w 86"/>
              <a:gd name="T93" fmla="*/ 461503 h 83"/>
              <a:gd name="T94" fmla="*/ 409353 w 86"/>
              <a:gd name="T95" fmla="*/ 417848 h 83"/>
              <a:gd name="T96" fmla="*/ 378342 w 86"/>
              <a:gd name="T97" fmla="*/ 380428 h 83"/>
              <a:gd name="T98" fmla="*/ 458972 w 86"/>
              <a:gd name="T99" fmla="*/ 137204 h 83"/>
              <a:gd name="T100" fmla="*/ 496186 w 86"/>
              <a:gd name="T101" fmla="*/ 124731 h 83"/>
              <a:gd name="T102" fmla="*/ 514793 w 86"/>
              <a:gd name="T103" fmla="*/ 81075 h 83"/>
              <a:gd name="T104" fmla="*/ 496186 w 86"/>
              <a:gd name="T105" fmla="*/ 37419 h 83"/>
              <a:gd name="T106" fmla="*/ 458972 w 86"/>
              <a:gd name="T107" fmla="*/ 18710 h 83"/>
              <a:gd name="T108" fmla="*/ 415556 w 86"/>
              <a:gd name="T109" fmla="*/ 37419 h 83"/>
              <a:gd name="T110" fmla="*/ 396949 w 86"/>
              <a:gd name="T111" fmla="*/ 81075 h 83"/>
              <a:gd name="T112" fmla="*/ 415556 w 86"/>
              <a:gd name="T113" fmla="*/ 124731 h 83"/>
              <a:gd name="T114" fmla="*/ 458972 w 86"/>
              <a:gd name="T115" fmla="*/ 137204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1" name="Freeform 44"/>
          <p:cNvSpPr>
            <a:spLocks noEditPoints="1"/>
          </p:cNvSpPr>
          <p:nvPr/>
        </p:nvSpPr>
        <p:spPr bwMode="auto">
          <a:xfrm>
            <a:off x="4608513" y="4083050"/>
            <a:ext cx="460375" cy="455613"/>
          </a:xfrm>
          <a:custGeom>
            <a:avLst/>
            <a:gdLst>
              <a:gd name="T0" fmla="*/ 447402 w 74"/>
              <a:gd name="T1" fmla="*/ 6227 h 73"/>
              <a:gd name="T2" fmla="*/ 459830 w 74"/>
              <a:gd name="T3" fmla="*/ 18681 h 73"/>
              <a:gd name="T4" fmla="*/ 459830 w 74"/>
              <a:gd name="T5" fmla="*/ 31135 h 73"/>
              <a:gd name="T6" fmla="*/ 459830 w 74"/>
              <a:gd name="T7" fmla="*/ 37362 h 73"/>
              <a:gd name="T8" fmla="*/ 447402 w 74"/>
              <a:gd name="T9" fmla="*/ 49816 h 73"/>
              <a:gd name="T10" fmla="*/ 360407 w 74"/>
              <a:gd name="T11" fmla="*/ 136994 h 73"/>
              <a:gd name="T12" fmla="*/ 379049 w 74"/>
              <a:gd name="T13" fmla="*/ 136994 h 73"/>
              <a:gd name="T14" fmla="*/ 379049 w 74"/>
              <a:gd name="T15" fmla="*/ 454572 h 73"/>
              <a:gd name="T16" fmla="*/ 0 w 74"/>
              <a:gd name="T17" fmla="*/ 454572 h 73"/>
              <a:gd name="T18" fmla="*/ 0 w 74"/>
              <a:gd name="T19" fmla="*/ 80951 h 73"/>
              <a:gd name="T20" fmla="*/ 323124 w 74"/>
              <a:gd name="T21" fmla="*/ 80951 h 73"/>
              <a:gd name="T22" fmla="*/ 323124 w 74"/>
              <a:gd name="T23" fmla="*/ 93405 h 73"/>
              <a:gd name="T24" fmla="*/ 410119 w 74"/>
              <a:gd name="T25" fmla="*/ 6227 h 73"/>
              <a:gd name="T26" fmla="*/ 416333 w 74"/>
              <a:gd name="T27" fmla="*/ 0 h 73"/>
              <a:gd name="T28" fmla="*/ 428760 w 74"/>
              <a:gd name="T29" fmla="*/ 0 h 73"/>
              <a:gd name="T30" fmla="*/ 441188 w 74"/>
              <a:gd name="T31" fmla="*/ 0 h 73"/>
              <a:gd name="T32" fmla="*/ 447402 w 74"/>
              <a:gd name="T33" fmla="*/ 6227 h 73"/>
              <a:gd name="T34" fmla="*/ 360407 w 74"/>
              <a:gd name="T35" fmla="*/ 435891 h 73"/>
              <a:gd name="T36" fmla="*/ 360407 w 74"/>
              <a:gd name="T37" fmla="*/ 143221 h 73"/>
              <a:gd name="T38" fmla="*/ 205059 w 74"/>
              <a:gd name="T39" fmla="*/ 298897 h 73"/>
              <a:gd name="T40" fmla="*/ 161562 w 74"/>
              <a:gd name="T41" fmla="*/ 298897 h 73"/>
              <a:gd name="T42" fmla="*/ 161562 w 74"/>
              <a:gd name="T43" fmla="*/ 255308 h 73"/>
              <a:gd name="T44" fmla="*/ 316910 w 74"/>
              <a:gd name="T45" fmla="*/ 99632 h 73"/>
              <a:gd name="T46" fmla="*/ 24856 w 74"/>
              <a:gd name="T47" fmla="*/ 99632 h 73"/>
              <a:gd name="T48" fmla="*/ 24856 w 74"/>
              <a:gd name="T49" fmla="*/ 435891 h 73"/>
              <a:gd name="T50" fmla="*/ 360407 w 74"/>
              <a:gd name="T51" fmla="*/ 435891 h 73"/>
              <a:gd name="T52" fmla="*/ 434974 w 74"/>
              <a:gd name="T53" fmla="*/ 37362 h 73"/>
              <a:gd name="T54" fmla="*/ 441188 w 74"/>
              <a:gd name="T55" fmla="*/ 31135 h 73"/>
              <a:gd name="T56" fmla="*/ 441188 w 74"/>
              <a:gd name="T57" fmla="*/ 31135 h 73"/>
              <a:gd name="T58" fmla="*/ 441188 w 74"/>
              <a:gd name="T59" fmla="*/ 24908 h 73"/>
              <a:gd name="T60" fmla="*/ 434974 w 74"/>
              <a:gd name="T61" fmla="*/ 18681 h 73"/>
              <a:gd name="T62" fmla="*/ 434974 w 74"/>
              <a:gd name="T63" fmla="*/ 18681 h 73"/>
              <a:gd name="T64" fmla="*/ 428760 w 74"/>
              <a:gd name="T65" fmla="*/ 18681 h 73"/>
              <a:gd name="T66" fmla="*/ 428760 w 74"/>
              <a:gd name="T67" fmla="*/ 18681 h 73"/>
              <a:gd name="T68" fmla="*/ 422546 w 74"/>
              <a:gd name="T69" fmla="*/ 18681 h 73"/>
              <a:gd name="T70" fmla="*/ 180204 w 74"/>
              <a:gd name="T71" fmla="*/ 261535 h 73"/>
              <a:gd name="T72" fmla="*/ 180204 w 74"/>
              <a:gd name="T73" fmla="*/ 280216 h 73"/>
              <a:gd name="T74" fmla="*/ 192631 w 74"/>
              <a:gd name="T75" fmla="*/ 280216 h 73"/>
              <a:gd name="T76" fmla="*/ 434974 w 74"/>
              <a:gd name="T77" fmla="*/ 37362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2" name="Freeform 73"/>
          <p:cNvSpPr>
            <a:spLocks noEditPoints="1"/>
          </p:cNvSpPr>
          <p:nvPr/>
        </p:nvSpPr>
        <p:spPr bwMode="auto">
          <a:xfrm>
            <a:off x="7094538" y="4078288"/>
            <a:ext cx="517525" cy="465137"/>
          </a:xfrm>
          <a:custGeom>
            <a:avLst/>
            <a:gdLst>
              <a:gd name="T0" fmla="*/ 268171 w 83"/>
              <a:gd name="T1" fmla="*/ 353462 h 75"/>
              <a:gd name="T2" fmla="*/ 361719 w 83"/>
              <a:gd name="T3" fmla="*/ 446479 h 75"/>
              <a:gd name="T4" fmla="*/ 255698 w 83"/>
              <a:gd name="T5" fmla="*/ 409272 h 75"/>
              <a:gd name="T6" fmla="*/ 149677 w 83"/>
              <a:gd name="T7" fmla="*/ 446479 h 75"/>
              <a:gd name="T8" fmla="*/ 243225 w 83"/>
              <a:gd name="T9" fmla="*/ 353462 h 75"/>
              <a:gd name="T10" fmla="*/ 0 w 83"/>
              <a:gd name="T11" fmla="*/ 0 h 75"/>
              <a:gd name="T12" fmla="*/ 517632 w 83"/>
              <a:gd name="T13" fmla="*/ 353462 h 75"/>
              <a:gd name="T14" fmla="*/ 18710 w 83"/>
              <a:gd name="T15" fmla="*/ 334859 h 75"/>
              <a:gd name="T16" fmla="*/ 498922 w 83"/>
              <a:gd name="T17" fmla="*/ 18603 h 75"/>
              <a:gd name="T18" fmla="*/ 286880 w 83"/>
              <a:gd name="T19" fmla="*/ 74413 h 75"/>
              <a:gd name="T20" fmla="*/ 249461 w 83"/>
              <a:gd name="T21" fmla="*/ 266647 h 75"/>
              <a:gd name="T22" fmla="*/ 143440 w 83"/>
              <a:gd name="T23" fmla="*/ 260446 h 75"/>
              <a:gd name="T24" fmla="*/ 56129 w 83"/>
              <a:gd name="T25" fmla="*/ 260446 h 75"/>
              <a:gd name="T26" fmla="*/ 81075 w 83"/>
              <a:gd name="T27" fmla="*/ 86815 h 75"/>
              <a:gd name="T28" fmla="*/ 187096 w 83"/>
              <a:gd name="T29" fmla="*/ 136424 h 75"/>
              <a:gd name="T30" fmla="*/ 286880 w 83"/>
              <a:gd name="T31" fmla="*/ 74413 h 75"/>
              <a:gd name="T32" fmla="*/ 417848 w 83"/>
              <a:gd name="T33" fmla="*/ 124022 h 75"/>
              <a:gd name="T34" fmla="*/ 449030 w 83"/>
              <a:gd name="T35" fmla="*/ 155027 h 75"/>
              <a:gd name="T36" fmla="*/ 449030 w 83"/>
              <a:gd name="T37" fmla="*/ 198435 h 75"/>
              <a:gd name="T38" fmla="*/ 417848 w 83"/>
              <a:gd name="T39" fmla="*/ 229440 h 75"/>
              <a:gd name="T40" fmla="*/ 374192 w 83"/>
              <a:gd name="T41" fmla="*/ 229440 h 75"/>
              <a:gd name="T42" fmla="*/ 343009 w 83"/>
              <a:gd name="T43" fmla="*/ 198435 h 75"/>
              <a:gd name="T44" fmla="*/ 343009 w 83"/>
              <a:gd name="T45" fmla="*/ 155027 h 75"/>
              <a:gd name="T46" fmla="*/ 374192 w 83"/>
              <a:gd name="T47" fmla="*/ 124022 h 75"/>
              <a:gd name="T48" fmla="*/ 392901 w 83"/>
              <a:gd name="T49" fmla="*/ 217038 h 75"/>
              <a:gd name="T50" fmla="*/ 424084 w 83"/>
              <a:gd name="T51" fmla="*/ 204636 h 75"/>
              <a:gd name="T52" fmla="*/ 436557 w 83"/>
              <a:gd name="T53" fmla="*/ 173631 h 75"/>
              <a:gd name="T54" fmla="*/ 424084 w 83"/>
              <a:gd name="T55" fmla="*/ 148826 h 75"/>
              <a:gd name="T56" fmla="*/ 392901 w 83"/>
              <a:gd name="T57" fmla="*/ 136424 h 75"/>
              <a:gd name="T58" fmla="*/ 367955 w 83"/>
              <a:gd name="T59" fmla="*/ 148826 h 75"/>
              <a:gd name="T60" fmla="*/ 355482 w 83"/>
              <a:gd name="T61" fmla="*/ 173631 h 75"/>
              <a:gd name="T62" fmla="*/ 367955 w 83"/>
              <a:gd name="T63" fmla="*/ 204636 h 75"/>
              <a:gd name="T64" fmla="*/ 392901 w 83"/>
              <a:gd name="T65" fmla="*/ 217038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3" name="Freeform 92"/>
          <p:cNvSpPr>
            <a:spLocks noEditPoints="1"/>
          </p:cNvSpPr>
          <p:nvPr/>
        </p:nvSpPr>
        <p:spPr bwMode="auto">
          <a:xfrm>
            <a:off x="2076450" y="4062413"/>
            <a:ext cx="495300" cy="496887"/>
          </a:xfrm>
          <a:custGeom>
            <a:avLst/>
            <a:gdLst>
              <a:gd name="T0" fmla="*/ 310384 w 80"/>
              <a:gd name="T1" fmla="*/ 62077 h 80"/>
              <a:gd name="T2" fmla="*/ 353837 w 80"/>
              <a:gd name="T3" fmla="*/ 74492 h 80"/>
              <a:gd name="T4" fmla="*/ 422122 w 80"/>
              <a:gd name="T5" fmla="*/ 148984 h 80"/>
              <a:gd name="T6" fmla="*/ 440745 w 80"/>
              <a:gd name="T7" fmla="*/ 186230 h 80"/>
              <a:gd name="T8" fmla="*/ 496614 w 80"/>
              <a:gd name="T9" fmla="*/ 297968 h 80"/>
              <a:gd name="T10" fmla="*/ 428330 w 80"/>
              <a:gd name="T11" fmla="*/ 322799 h 80"/>
              <a:gd name="T12" fmla="*/ 459368 w 80"/>
              <a:gd name="T13" fmla="*/ 391084 h 80"/>
              <a:gd name="T14" fmla="*/ 335214 w 80"/>
              <a:gd name="T15" fmla="*/ 422122 h 80"/>
              <a:gd name="T16" fmla="*/ 297968 w 80"/>
              <a:gd name="T17" fmla="*/ 440745 h 80"/>
              <a:gd name="T18" fmla="*/ 198646 w 80"/>
              <a:gd name="T19" fmla="*/ 440745 h 80"/>
              <a:gd name="T20" fmla="*/ 161400 w 80"/>
              <a:gd name="T21" fmla="*/ 422122 h 80"/>
              <a:gd name="T22" fmla="*/ 37246 w 80"/>
              <a:gd name="T23" fmla="*/ 391084 h 80"/>
              <a:gd name="T24" fmla="*/ 68284 w 80"/>
              <a:gd name="T25" fmla="*/ 322799 h 80"/>
              <a:gd name="T26" fmla="*/ 0 w 80"/>
              <a:gd name="T27" fmla="*/ 297968 h 80"/>
              <a:gd name="T28" fmla="*/ 62077 w 80"/>
              <a:gd name="T29" fmla="*/ 186230 h 80"/>
              <a:gd name="T30" fmla="*/ 74492 w 80"/>
              <a:gd name="T31" fmla="*/ 148984 h 80"/>
              <a:gd name="T32" fmla="*/ 148984 w 80"/>
              <a:gd name="T33" fmla="*/ 74492 h 80"/>
              <a:gd name="T34" fmla="*/ 186230 w 80"/>
              <a:gd name="T35" fmla="*/ 62077 h 80"/>
              <a:gd name="T36" fmla="*/ 297968 w 80"/>
              <a:gd name="T37" fmla="*/ 0 h 80"/>
              <a:gd name="T38" fmla="*/ 217269 w 80"/>
              <a:gd name="T39" fmla="*/ 68284 h 80"/>
              <a:gd name="T40" fmla="*/ 180023 w 80"/>
              <a:gd name="T41" fmla="*/ 80700 h 80"/>
              <a:gd name="T42" fmla="*/ 142777 w 80"/>
              <a:gd name="T43" fmla="*/ 99323 h 80"/>
              <a:gd name="T44" fmla="*/ 99323 w 80"/>
              <a:gd name="T45" fmla="*/ 142777 h 80"/>
              <a:gd name="T46" fmla="*/ 80700 w 80"/>
              <a:gd name="T47" fmla="*/ 180023 h 80"/>
              <a:gd name="T48" fmla="*/ 74492 w 80"/>
              <a:gd name="T49" fmla="*/ 217269 h 80"/>
              <a:gd name="T50" fmla="*/ 74492 w 80"/>
              <a:gd name="T51" fmla="*/ 279345 h 80"/>
              <a:gd name="T52" fmla="*/ 86907 w 80"/>
              <a:gd name="T53" fmla="*/ 316591 h 80"/>
              <a:gd name="T54" fmla="*/ 105530 w 80"/>
              <a:gd name="T55" fmla="*/ 353837 h 80"/>
              <a:gd name="T56" fmla="*/ 148984 w 80"/>
              <a:gd name="T57" fmla="*/ 397291 h 80"/>
              <a:gd name="T58" fmla="*/ 180023 w 80"/>
              <a:gd name="T59" fmla="*/ 409707 h 80"/>
              <a:gd name="T60" fmla="*/ 217269 w 80"/>
              <a:gd name="T61" fmla="*/ 422122 h 80"/>
              <a:gd name="T62" fmla="*/ 279345 w 80"/>
              <a:gd name="T63" fmla="*/ 422122 h 80"/>
              <a:gd name="T64" fmla="*/ 316591 w 80"/>
              <a:gd name="T65" fmla="*/ 409707 h 80"/>
              <a:gd name="T66" fmla="*/ 353837 w 80"/>
              <a:gd name="T67" fmla="*/ 397291 h 80"/>
              <a:gd name="T68" fmla="*/ 391084 w 80"/>
              <a:gd name="T69" fmla="*/ 353837 h 80"/>
              <a:gd name="T70" fmla="*/ 415914 w 80"/>
              <a:gd name="T71" fmla="*/ 316591 h 80"/>
              <a:gd name="T72" fmla="*/ 422122 w 80"/>
              <a:gd name="T73" fmla="*/ 279345 h 80"/>
              <a:gd name="T74" fmla="*/ 428330 w 80"/>
              <a:gd name="T75" fmla="*/ 217269 h 80"/>
              <a:gd name="T76" fmla="*/ 415914 w 80"/>
              <a:gd name="T77" fmla="*/ 180023 h 80"/>
              <a:gd name="T78" fmla="*/ 397291 w 80"/>
              <a:gd name="T79" fmla="*/ 142777 h 80"/>
              <a:gd name="T80" fmla="*/ 353837 w 80"/>
              <a:gd name="T81" fmla="*/ 99323 h 80"/>
              <a:gd name="T82" fmla="*/ 316591 w 80"/>
              <a:gd name="T83" fmla="*/ 80700 h 80"/>
              <a:gd name="T84" fmla="*/ 279345 w 80"/>
              <a:gd name="T85" fmla="*/ 68284 h 80"/>
              <a:gd name="T86" fmla="*/ 217269 w 80"/>
              <a:gd name="T87" fmla="*/ 335214 h 80"/>
              <a:gd name="T88" fmla="*/ 161400 w 80"/>
              <a:gd name="T89" fmla="*/ 248307 h 80"/>
              <a:gd name="T90" fmla="*/ 217269 w 80"/>
              <a:gd name="T91" fmla="*/ 167607 h 80"/>
              <a:gd name="T92" fmla="*/ 310384 w 80"/>
              <a:gd name="T93" fmla="*/ 186230 h 80"/>
              <a:gd name="T94" fmla="*/ 329007 w 80"/>
              <a:gd name="T95" fmla="*/ 285553 h 80"/>
              <a:gd name="T96" fmla="*/ 248307 w 80"/>
              <a:gd name="T97" fmla="*/ 341422 h 80"/>
              <a:gd name="T98" fmla="*/ 297968 w 80"/>
              <a:gd name="T99" fmla="*/ 297968 h 80"/>
              <a:gd name="T100" fmla="*/ 310384 w 80"/>
              <a:gd name="T101" fmla="*/ 223476 h 80"/>
              <a:gd name="T102" fmla="*/ 248307 w 80"/>
              <a:gd name="T103" fmla="*/ 180023 h 80"/>
              <a:gd name="T104" fmla="*/ 186230 w 80"/>
              <a:gd name="T105" fmla="*/ 223476 h 80"/>
              <a:gd name="T106" fmla="*/ 198646 w 80"/>
              <a:gd name="T107" fmla="*/ 297968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16215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12573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23040" y="4676775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</a:p>
        </p:txBody>
      </p:sp>
      <p:sp>
        <p:nvSpPr>
          <p:cNvPr id="45" name="矩形 44"/>
          <p:cNvSpPr/>
          <p:nvPr/>
        </p:nvSpPr>
        <p:spPr>
          <a:xfrm>
            <a:off x="37719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645416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模块划分</a:t>
            </a:r>
          </a:p>
        </p:txBody>
      </p:sp>
      <p:sp>
        <p:nvSpPr>
          <p:cNvPr id="47" name="矩形 46"/>
          <p:cNvSpPr/>
          <p:nvPr/>
        </p:nvSpPr>
        <p:spPr>
          <a:xfrm>
            <a:off x="62865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211533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sp>
        <p:nvSpPr>
          <p:cNvPr id="49" name="矩形 48"/>
          <p:cNvSpPr/>
          <p:nvPr/>
        </p:nvSpPr>
        <p:spPr>
          <a:xfrm>
            <a:off x="88011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312" name="组合 49"/>
          <p:cNvGrpSpPr>
            <a:grpSpLocks/>
          </p:cNvGrpSpPr>
          <p:nvPr/>
        </p:nvGrpSpPr>
        <p:grpSpPr bwMode="auto">
          <a:xfrm>
            <a:off x="3552825" y="3629025"/>
            <a:ext cx="57150" cy="419100"/>
            <a:chOff x="4689762" y="3997435"/>
            <a:chExt cx="57150" cy="4191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3" name="组合 52"/>
          <p:cNvGrpSpPr>
            <a:grpSpLocks/>
          </p:cNvGrpSpPr>
          <p:nvPr/>
        </p:nvGrpSpPr>
        <p:grpSpPr bwMode="auto">
          <a:xfrm>
            <a:off x="6067425" y="3629025"/>
            <a:ext cx="57150" cy="419100"/>
            <a:chOff x="4689762" y="3997435"/>
            <a:chExt cx="57150" cy="4191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4" name="组合 55"/>
          <p:cNvGrpSpPr>
            <a:grpSpLocks/>
          </p:cNvGrpSpPr>
          <p:nvPr/>
        </p:nvGrpSpPr>
        <p:grpSpPr bwMode="auto">
          <a:xfrm>
            <a:off x="8582025" y="3629025"/>
            <a:ext cx="57150" cy="419100"/>
            <a:chOff x="4689762" y="3997435"/>
            <a:chExt cx="57150" cy="4191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5" name="组合 58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60" name="矩形 59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2318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831215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7" y="620713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715436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student.cpp/.h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D379141-AB87-4A67-B120-233B30D55BBB}"/>
              </a:ext>
            </a:extLst>
          </p:cNvPr>
          <p:cNvSpPr/>
          <p:nvPr/>
        </p:nvSpPr>
        <p:spPr>
          <a:xfrm>
            <a:off x="4832350" y="277263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sign_for_ta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学生报名助教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检查学生是否已选择该课程，报名助教数是否达到上限，报名成功后写入助教文件中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choose_ta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学生选择助教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检查学生是否已选择该课程，是否已选择过该课程助教，选择成功后写入个人课表文件中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clear_assistant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[]);//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更新助教信息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学生退课后，检查该学生是否为该课程助教。若是，在助教文件中将该学生删除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62583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1209815"/>
            <a:ext cx="1794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Console.cpp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67A6E75-C9AA-437E-8BD6-F6CBF8FCDFDE}"/>
              </a:ext>
            </a:extLst>
          </p:cNvPr>
          <p:cNvSpPr/>
          <p:nvPr/>
        </p:nvSpPr>
        <p:spPr>
          <a:xfrm>
            <a:off x="4832350" y="272270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setco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forecolor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7,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backgroundcolor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0)//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调整控制台为黑字白底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notice()//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输出黄底提示字符“系统消息”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error()//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输出红底提示字符“警告”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success()//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输出绿底提示字符“操作成功”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37409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sp>
        <p:nvSpPr>
          <p:cNvPr id="2355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356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356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3562" name="Freeform 73"/>
          <p:cNvSpPr>
            <a:spLocks noEditPoints="1"/>
          </p:cNvSpPr>
          <p:nvPr/>
        </p:nvSpPr>
        <p:spPr bwMode="auto">
          <a:xfrm>
            <a:off x="5649913" y="1882775"/>
            <a:ext cx="892175" cy="801688"/>
          </a:xfrm>
          <a:custGeom>
            <a:avLst/>
            <a:gdLst>
              <a:gd name="T0" fmla="*/ 461951 w 83"/>
              <a:gd name="T1" fmla="*/ 608874 h 75"/>
              <a:gd name="T2" fmla="*/ 623096 w 83"/>
              <a:gd name="T3" fmla="*/ 769104 h 75"/>
              <a:gd name="T4" fmla="*/ 440464 w 83"/>
              <a:gd name="T5" fmla="*/ 705012 h 75"/>
              <a:gd name="T6" fmla="*/ 257833 w 83"/>
              <a:gd name="T7" fmla="*/ 769104 h 75"/>
              <a:gd name="T8" fmla="*/ 418978 w 83"/>
              <a:gd name="T9" fmla="*/ 608874 h 75"/>
              <a:gd name="T10" fmla="*/ 0 w 83"/>
              <a:gd name="T11" fmla="*/ 0 h 75"/>
              <a:gd name="T12" fmla="*/ 891672 w 83"/>
              <a:gd name="T13" fmla="*/ 608874 h 75"/>
              <a:gd name="T14" fmla="*/ 32229 w 83"/>
              <a:gd name="T15" fmla="*/ 576828 h 75"/>
              <a:gd name="T16" fmla="*/ 859443 w 83"/>
              <a:gd name="T17" fmla="*/ 32046 h 75"/>
              <a:gd name="T18" fmla="*/ 494180 w 83"/>
              <a:gd name="T19" fmla="*/ 128184 h 75"/>
              <a:gd name="T20" fmla="*/ 429721 w 83"/>
              <a:gd name="T21" fmla="*/ 459326 h 75"/>
              <a:gd name="T22" fmla="*/ 247090 w 83"/>
              <a:gd name="T23" fmla="*/ 448644 h 75"/>
              <a:gd name="T24" fmla="*/ 96687 w 83"/>
              <a:gd name="T25" fmla="*/ 448644 h 75"/>
              <a:gd name="T26" fmla="*/ 139659 w 83"/>
              <a:gd name="T27" fmla="*/ 149548 h 75"/>
              <a:gd name="T28" fmla="*/ 322291 w 83"/>
              <a:gd name="T29" fmla="*/ 235004 h 75"/>
              <a:gd name="T30" fmla="*/ 494180 w 83"/>
              <a:gd name="T31" fmla="*/ 128184 h 75"/>
              <a:gd name="T32" fmla="*/ 719783 w 83"/>
              <a:gd name="T33" fmla="*/ 213640 h 75"/>
              <a:gd name="T34" fmla="*/ 773499 w 83"/>
              <a:gd name="T35" fmla="*/ 267050 h 75"/>
              <a:gd name="T36" fmla="*/ 773499 w 83"/>
              <a:gd name="T37" fmla="*/ 341824 h 75"/>
              <a:gd name="T38" fmla="*/ 719783 w 83"/>
              <a:gd name="T39" fmla="*/ 395234 h 75"/>
              <a:gd name="T40" fmla="*/ 644582 w 83"/>
              <a:gd name="T41" fmla="*/ 395234 h 75"/>
              <a:gd name="T42" fmla="*/ 590867 w 83"/>
              <a:gd name="T43" fmla="*/ 341824 h 75"/>
              <a:gd name="T44" fmla="*/ 590867 w 83"/>
              <a:gd name="T45" fmla="*/ 267050 h 75"/>
              <a:gd name="T46" fmla="*/ 644582 w 83"/>
              <a:gd name="T47" fmla="*/ 213640 h 75"/>
              <a:gd name="T48" fmla="*/ 676811 w 83"/>
              <a:gd name="T49" fmla="*/ 373870 h 75"/>
              <a:gd name="T50" fmla="*/ 730526 w 83"/>
              <a:gd name="T51" fmla="*/ 352506 h 75"/>
              <a:gd name="T52" fmla="*/ 752013 w 83"/>
              <a:gd name="T53" fmla="*/ 299096 h 75"/>
              <a:gd name="T54" fmla="*/ 730526 w 83"/>
              <a:gd name="T55" fmla="*/ 256368 h 75"/>
              <a:gd name="T56" fmla="*/ 676811 w 83"/>
              <a:gd name="T57" fmla="*/ 235004 h 75"/>
              <a:gd name="T58" fmla="*/ 633839 w 83"/>
              <a:gd name="T59" fmla="*/ 256368 h 75"/>
              <a:gd name="T60" fmla="*/ 612353 w 83"/>
              <a:gd name="T61" fmla="*/ 299096 h 75"/>
              <a:gd name="T62" fmla="*/ 633839 w 83"/>
              <a:gd name="T63" fmla="*/ 352506 h 75"/>
              <a:gd name="T64" fmla="*/ 676811 w 83"/>
              <a:gd name="T65" fmla="*/ 373870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E7A5B44-4569-4AA1-9ADA-7C730992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216"/>
            <a:ext cx="12167419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73662" y="564613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9408018" y="564613"/>
            <a:ext cx="200808" cy="163043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9D75F1-AED3-4079-85E4-DA3ADEB09DCC}"/>
              </a:ext>
            </a:extLst>
          </p:cNvPr>
          <p:cNvSpPr txBox="1"/>
          <p:nvPr/>
        </p:nvSpPr>
        <p:spPr>
          <a:xfrm>
            <a:off x="7725446" y="614381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管理员界面</a:t>
            </a:r>
          </a:p>
        </p:txBody>
      </p:sp>
    </p:spTree>
    <p:extLst>
      <p:ext uri="{BB962C8B-B14F-4D97-AF65-F5344CB8AC3E}">
        <p14:creationId xmlns:p14="http://schemas.microsoft.com/office/powerpoint/2010/main" val="178556922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EFE68E2-CBE4-4DF4-8E03-467D2BBC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422186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学生界面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299112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156966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部分核心功能展示</a:t>
            </a:r>
          </a:p>
        </p:txBody>
      </p:sp>
      <p:sp>
        <p:nvSpPr>
          <p:cNvPr id="23558" name="矩形 7"/>
          <p:cNvSpPr>
            <a:spLocks noChangeArrowheads="1"/>
          </p:cNvSpPr>
          <p:nvPr/>
        </p:nvSpPr>
        <p:spPr bwMode="auto">
          <a:xfrm>
            <a:off x="4152900" y="4557998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356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356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3562" name="Freeform 73"/>
          <p:cNvSpPr>
            <a:spLocks noEditPoints="1"/>
          </p:cNvSpPr>
          <p:nvPr/>
        </p:nvSpPr>
        <p:spPr bwMode="auto">
          <a:xfrm>
            <a:off x="5649913" y="1882775"/>
            <a:ext cx="892175" cy="801688"/>
          </a:xfrm>
          <a:custGeom>
            <a:avLst/>
            <a:gdLst>
              <a:gd name="T0" fmla="*/ 461951 w 83"/>
              <a:gd name="T1" fmla="*/ 608874 h 75"/>
              <a:gd name="T2" fmla="*/ 623096 w 83"/>
              <a:gd name="T3" fmla="*/ 769104 h 75"/>
              <a:gd name="T4" fmla="*/ 440464 w 83"/>
              <a:gd name="T5" fmla="*/ 705012 h 75"/>
              <a:gd name="T6" fmla="*/ 257833 w 83"/>
              <a:gd name="T7" fmla="*/ 769104 h 75"/>
              <a:gd name="T8" fmla="*/ 418978 w 83"/>
              <a:gd name="T9" fmla="*/ 608874 h 75"/>
              <a:gd name="T10" fmla="*/ 0 w 83"/>
              <a:gd name="T11" fmla="*/ 0 h 75"/>
              <a:gd name="T12" fmla="*/ 891672 w 83"/>
              <a:gd name="T13" fmla="*/ 608874 h 75"/>
              <a:gd name="T14" fmla="*/ 32229 w 83"/>
              <a:gd name="T15" fmla="*/ 576828 h 75"/>
              <a:gd name="T16" fmla="*/ 859443 w 83"/>
              <a:gd name="T17" fmla="*/ 32046 h 75"/>
              <a:gd name="T18" fmla="*/ 494180 w 83"/>
              <a:gd name="T19" fmla="*/ 128184 h 75"/>
              <a:gd name="T20" fmla="*/ 429721 w 83"/>
              <a:gd name="T21" fmla="*/ 459326 h 75"/>
              <a:gd name="T22" fmla="*/ 247090 w 83"/>
              <a:gd name="T23" fmla="*/ 448644 h 75"/>
              <a:gd name="T24" fmla="*/ 96687 w 83"/>
              <a:gd name="T25" fmla="*/ 448644 h 75"/>
              <a:gd name="T26" fmla="*/ 139659 w 83"/>
              <a:gd name="T27" fmla="*/ 149548 h 75"/>
              <a:gd name="T28" fmla="*/ 322291 w 83"/>
              <a:gd name="T29" fmla="*/ 235004 h 75"/>
              <a:gd name="T30" fmla="*/ 494180 w 83"/>
              <a:gd name="T31" fmla="*/ 128184 h 75"/>
              <a:gd name="T32" fmla="*/ 719783 w 83"/>
              <a:gd name="T33" fmla="*/ 213640 h 75"/>
              <a:gd name="T34" fmla="*/ 773499 w 83"/>
              <a:gd name="T35" fmla="*/ 267050 h 75"/>
              <a:gd name="T36" fmla="*/ 773499 w 83"/>
              <a:gd name="T37" fmla="*/ 341824 h 75"/>
              <a:gd name="T38" fmla="*/ 719783 w 83"/>
              <a:gd name="T39" fmla="*/ 395234 h 75"/>
              <a:gd name="T40" fmla="*/ 644582 w 83"/>
              <a:gd name="T41" fmla="*/ 395234 h 75"/>
              <a:gd name="T42" fmla="*/ 590867 w 83"/>
              <a:gd name="T43" fmla="*/ 341824 h 75"/>
              <a:gd name="T44" fmla="*/ 590867 w 83"/>
              <a:gd name="T45" fmla="*/ 267050 h 75"/>
              <a:gd name="T46" fmla="*/ 644582 w 83"/>
              <a:gd name="T47" fmla="*/ 213640 h 75"/>
              <a:gd name="T48" fmla="*/ 676811 w 83"/>
              <a:gd name="T49" fmla="*/ 373870 h 75"/>
              <a:gd name="T50" fmla="*/ 730526 w 83"/>
              <a:gd name="T51" fmla="*/ 352506 h 75"/>
              <a:gd name="T52" fmla="*/ 752013 w 83"/>
              <a:gd name="T53" fmla="*/ 299096 h 75"/>
              <a:gd name="T54" fmla="*/ 730526 w 83"/>
              <a:gd name="T55" fmla="*/ 256368 h 75"/>
              <a:gd name="T56" fmla="*/ 676811 w 83"/>
              <a:gd name="T57" fmla="*/ 235004 h 75"/>
              <a:gd name="T58" fmla="*/ 633839 w 83"/>
              <a:gd name="T59" fmla="*/ 256368 h 75"/>
              <a:gd name="T60" fmla="*/ 612353 w 83"/>
              <a:gd name="T61" fmla="*/ 299096 h 75"/>
              <a:gd name="T62" fmla="*/ 633839 w 83"/>
              <a:gd name="T63" fmla="*/ 352506 h 75"/>
              <a:gd name="T64" fmla="*/ 676811 w 83"/>
              <a:gd name="T65" fmla="*/ 373870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5883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BCAC65-313D-4FA9-93CA-0CAB558AF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36260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查看个人课表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57586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17650B-2DB0-4B26-9B9C-B363EC4F3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43430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查看课程信息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55892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4E61D1-C1EE-456B-8CE5-2CFED291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384974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报名助教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13479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29CB0E0-94B9-4A29-9913-F27DAC90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38605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选择助教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4544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390" y="1349375"/>
            <a:ext cx="21112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2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>
              <a:solidFill>
                <a:srgbClr val="FFE40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81400" y="3629025"/>
            <a:ext cx="2514600" cy="2457450"/>
          </a:xfrm>
          <a:prstGeom prst="rect">
            <a:avLst/>
          </a:prstGeom>
          <a:solidFill>
            <a:srgbClr val="F6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0" y="3629025"/>
            <a:ext cx="2514600" cy="2457450"/>
          </a:xfrm>
          <a:prstGeom prst="rect">
            <a:avLst/>
          </a:prstGeom>
          <a:solidFill>
            <a:srgbClr val="EC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300" name="Freeform 25"/>
          <p:cNvSpPr>
            <a:spLocks noEditPoints="1"/>
          </p:cNvSpPr>
          <p:nvPr/>
        </p:nvSpPr>
        <p:spPr bwMode="auto">
          <a:xfrm>
            <a:off x="9601200" y="4051300"/>
            <a:ext cx="533400" cy="517525"/>
          </a:xfrm>
          <a:custGeom>
            <a:avLst/>
            <a:gdLst>
              <a:gd name="T0" fmla="*/ 483781 w 86"/>
              <a:gd name="T1" fmla="*/ 6237 h 83"/>
              <a:gd name="T2" fmla="*/ 527198 w 86"/>
              <a:gd name="T3" fmla="*/ 49892 h 83"/>
              <a:gd name="T4" fmla="*/ 527198 w 86"/>
              <a:gd name="T5" fmla="*/ 112258 h 83"/>
              <a:gd name="T6" fmla="*/ 483781 w 86"/>
              <a:gd name="T7" fmla="*/ 155913 h 83"/>
              <a:gd name="T8" fmla="*/ 434163 w 86"/>
              <a:gd name="T9" fmla="*/ 155913 h 83"/>
              <a:gd name="T10" fmla="*/ 403151 w 86"/>
              <a:gd name="T11" fmla="*/ 137204 h 83"/>
              <a:gd name="T12" fmla="*/ 155058 w 86"/>
              <a:gd name="T13" fmla="*/ 218279 h 83"/>
              <a:gd name="T14" fmla="*/ 161260 w 86"/>
              <a:gd name="T15" fmla="*/ 236988 h 83"/>
              <a:gd name="T16" fmla="*/ 155058 w 86"/>
              <a:gd name="T17" fmla="*/ 255698 h 83"/>
              <a:gd name="T18" fmla="*/ 148856 w 86"/>
              <a:gd name="T19" fmla="*/ 274407 h 83"/>
              <a:gd name="T20" fmla="*/ 310116 w 86"/>
              <a:gd name="T21" fmla="*/ 374192 h 83"/>
              <a:gd name="T22" fmla="*/ 341128 w 86"/>
              <a:gd name="T23" fmla="*/ 361719 h 83"/>
              <a:gd name="T24" fmla="*/ 390747 w 86"/>
              <a:gd name="T25" fmla="*/ 361719 h 83"/>
              <a:gd name="T26" fmla="*/ 427960 w 86"/>
              <a:gd name="T27" fmla="*/ 405374 h 83"/>
              <a:gd name="T28" fmla="*/ 427960 w 86"/>
              <a:gd name="T29" fmla="*/ 467740 h 83"/>
              <a:gd name="T30" fmla="*/ 390747 w 86"/>
              <a:gd name="T31" fmla="*/ 511395 h 83"/>
              <a:gd name="T32" fmla="*/ 328723 w 86"/>
              <a:gd name="T33" fmla="*/ 511395 h 83"/>
              <a:gd name="T34" fmla="*/ 285307 w 86"/>
              <a:gd name="T35" fmla="*/ 467740 h 83"/>
              <a:gd name="T36" fmla="*/ 279105 w 86"/>
              <a:gd name="T37" fmla="*/ 430321 h 83"/>
              <a:gd name="T38" fmla="*/ 285307 w 86"/>
              <a:gd name="T39" fmla="*/ 411611 h 83"/>
              <a:gd name="T40" fmla="*/ 136451 w 86"/>
              <a:gd name="T41" fmla="*/ 293117 h 83"/>
              <a:gd name="T42" fmla="*/ 111642 w 86"/>
              <a:gd name="T43" fmla="*/ 311827 h 83"/>
              <a:gd name="T44" fmla="*/ 80630 w 86"/>
              <a:gd name="T45" fmla="*/ 318063 h 83"/>
              <a:gd name="T46" fmla="*/ 24809 w 86"/>
              <a:gd name="T47" fmla="*/ 293117 h 83"/>
              <a:gd name="T48" fmla="*/ 0 w 86"/>
              <a:gd name="T49" fmla="*/ 236988 h 83"/>
              <a:gd name="T50" fmla="*/ 24809 w 86"/>
              <a:gd name="T51" fmla="*/ 180859 h 83"/>
              <a:gd name="T52" fmla="*/ 80630 w 86"/>
              <a:gd name="T53" fmla="*/ 162150 h 83"/>
              <a:gd name="T54" fmla="*/ 117844 w 86"/>
              <a:gd name="T55" fmla="*/ 168386 h 83"/>
              <a:gd name="T56" fmla="*/ 148856 w 86"/>
              <a:gd name="T57" fmla="*/ 199569 h 83"/>
              <a:gd name="T58" fmla="*/ 378342 w 86"/>
              <a:gd name="T59" fmla="*/ 87311 h 83"/>
              <a:gd name="T60" fmla="*/ 384544 w 86"/>
              <a:gd name="T61" fmla="*/ 49892 h 83"/>
              <a:gd name="T62" fmla="*/ 427960 w 86"/>
              <a:gd name="T63" fmla="*/ 6237 h 83"/>
              <a:gd name="T64" fmla="*/ 80630 w 86"/>
              <a:gd name="T65" fmla="*/ 299353 h 83"/>
              <a:gd name="T66" fmla="*/ 124047 w 86"/>
              <a:gd name="T67" fmla="*/ 280644 h 83"/>
              <a:gd name="T68" fmla="*/ 136451 w 86"/>
              <a:gd name="T69" fmla="*/ 236988 h 83"/>
              <a:gd name="T70" fmla="*/ 124047 w 86"/>
              <a:gd name="T71" fmla="*/ 199569 h 83"/>
              <a:gd name="T72" fmla="*/ 80630 w 86"/>
              <a:gd name="T73" fmla="*/ 180859 h 83"/>
              <a:gd name="T74" fmla="*/ 37214 w 86"/>
              <a:gd name="T75" fmla="*/ 199569 h 83"/>
              <a:gd name="T76" fmla="*/ 18607 w 86"/>
              <a:gd name="T77" fmla="*/ 236988 h 83"/>
              <a:gd name="T78" fmla="*/ 37214 w 86"/>
              <a:gd name="T79" fmla="*/ 280644 h 83"/>
              <a:gd name="T80" fmla="*/ 80630 w 86"/>
              <a:gd name="T81" fmla="*/ 299353 h 83"/>
              <a:gd name="T82" fmla="*/ 334926 w 86"/>
              <a:gd name="T83" fmla="*/ 380428 h 83"/>
              <a:gd name="T84" fmla="*/ 303914 w 86"/>
              <a:gd name="T85" fmla="*/ 417848 h 83"/>
              <a:gd name="T86" fmla="*/ 303914 w 86"/>
              <a:gd name="T87" fmla="*/ 461503 h 83"/>
              <a:gd name="T88" fmla="*/ 334926 w 86"/>
              <a:gd name="T89" fmla="*/ 492686 h 83"/>
              <a:gd name="T90" fmla="*/ 378342 w 86"/>
              <a:gd name="T91" fmla="*/ 492686 h 83"/>
              <a:gd name="T92" fmla="*/ 409353 w 86"/>
              <a:gd name="T93" fmla="*/ 461503 h 83"/>
              <a:gd name="T94" fmla="*/ 409353 w 86"/>
              <a:gd name="T95" fmla="*/ 417848 h 83"/>
              <a:gd name="T96" fmla="*/ 378342 w 86"/>
              <a:gd name="T97" fmla="*/ 380428 h 83"/>
              <a:gd name="T98" fmla="*/ 458972 w 86"/>
              <a:gd name="T99" fmla="*/ 137204 h 83"/>
              <a:gd name="T100" fmla="*/ 496186 w 86"/>
              <a:gd name="T101" fmla="*/ 124731 h 83"/>
              <a:gd name="T102" fmla="*/ 514793 w 86"/>
              <a:gd name="T103" fmla="*/ 81075 h 83"/>
              <a:gd name="T104" fmla="*/ 496186 w 86"/>
              <a:gd name="T105" fmla="*/ 37419 h 83"/>
              <a:gd name="T106" fmla="*/ 458972 w 86"/>
              <a:gd name="T107" fmla="*/ 18710 h 83"/>
              <a:gd name="T108" fmla="*/ 415556 w 86"/>
              <a:gd name="T109" fmla="*/ 37419 h 83"/>
              <a:gd name="T110" fmla="*/ 396949 w 86"/>
              <a:gd name="T111" fmla="*/ 81075 h 83"/>
              <a:gd name="T112" fmla="*/ 415556 w 86"/>
              <a:gd name="T113" fmla="*/ 124731 h 83"/>
              <a:gd name="T114" fmla="*/ 458972 w 86"/>
              <a:gd name="T115" fmla="*/ 137204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1" name="Freeform 44"/>
          <p:cNvSpPr>
            <a:spLocks noEditPoints="1"/>
          </p:cNvSpPr>
          <p:nvPr/>
        </p:nvSpPr>
        <p:spPr bwMode="auto">
          <a:xfrm>
            <a:off x="4608513" y="4083050"/>
            <a:ext cx="460375" cy="455613"/>
          </a:xfrm>
          <a:custGeom>
            <a:avLst/>
            <a:gdLst>
              <a:gd name="T0" fmla="*/ 447402 w 74"/>
              <a:gd name="T1" fmla="*/ 6227 h 73"/>
              <a:gd name="T2" fmla="*/ 459830 w 74"/>
              <a:gd name="T3" fmla="*/ 18681 h 73"/>
              <a:gd name="T4" fmla="*/ 459830 w 74"/>
              <a:gd name="T5" fmla="*/ 31135 h 73"/>
              <a:gd name="T6" fmla="*/ 459830 w 74"/>
              <a:gd name="T7" fmla="*/ 37362 h 73"/>
              <a:gd name="T8" fmla="*/ 447402 w 74"/>
              <a:gd name="T9" fmla="*/ 49816 h 73"/>
              <a:gd name="T10" fmla="*/ 360407 w 74"/>
              <a:gd name="T11" fmla="*/ 136994 h 73"/>
              <a:gd name="T12" fmla="*/ 379049 w 74"/>
              <a:gd name="T13" fmla="*/ 136994 h 73"/>
              <a:gd name="T14" fmla="*/ 379049 w 74"/>
              <a:gd name="T15" fmla="*/ 454572 h 73"/>
              <a:gd name="T16" fmla="*/ 0 w 74"/>
              <a:gd name="T17" fmla="*/ 454572 h 73"/>
              <a:gd name="T18" fmla="*/ 0 w 74"/>
              <a:gd name="T19" fmla="*/ 80951 h 73"/>
              <a:gd name="T20" fmla="*/ 323124 w 74"/>
              <a:gd name="T21" fmla="*/ 80951 h 73"/>
              <a:gd name="T22" fmla="*/ 323124 w 74"/>
              <a:gd name="T23" fmla="*/ 93405 h 73"/>
              <a:gd name="T24" fmla="*/ 410119 w 74"/>
              <a:gd name="T25" fmla="*/ 6227 h 73"/>
              <a:gd name="T26" fmla="*/ 416333 w 74"/>
              <a:gd name="T27" fmla="*/ 0 h 73"/>
              <a:gd name="T28" fmla="*/ 428760 w 74"/>
              <a:gd name="T29" fmla="*/ 0 h 73"/>
              <a:gd name="T30" fmla="*/ 441188 w 74"/>
              <a:gd name="T31" fmla="*/ 0 h 73"/>
              <a:gd name="T32" fmla="*/ 447402 w 74"/>
              <a:gd name="T33" fmla="*/ 6227 h 73"/>
              <a:gd name="T34" fmla="*/ 360407 w 74"/>
              <a:gd name="T35" fmla="*/ 435891 h 73"/>
              <a:gd name="T36" fmla="*/ 360407 w 74"/>
              <a:gd name="T37" fmla="*/ 143221 h 73"/>
              <a:gd name="T38" fmla="*/ 205059 w 74"/>
              <a:gd name="T39" fmla="*/ 298897 h 73"/>
              <a:gd name="T40" fmla="*/ 161562 w 74"/>
              <a:gd name="T41" fmla="*/ 298897 h 73"/>
              <a:gd name="T42" fmla="*/ 161562 w 74"/>
              <a:gd name="T43" fmla="*/ 255308 h 73"/>
              <a:gd name="T44" fmla="*/ 316910 w 74"/>
              <a:gd name="T45" fmla="*/ 99632 h 73"/>
              <a:gd name="T46" fmla="*/ 24856 w 74"/>
              <a:gd name="T47" fmla="*/ 99632 h 73"/>
              <a:gd name="T48" fmla="*/ 24856 w 74"/>
              <a:gd name="T49" fmla="*/ 435891 h 73"/>
              <a:gd name="T50" fmla="*/ 360407 w 74"/>
              <a:gd name="T51" fmla="*/ 435891 h 73"/>
              <a:gd name="T52" fmla="*/ 434974 w 74"/>
              <a:gd name="T53" fmla="*/ 37362 h 73"/>
              <a:gd name="T54" fmla="*/ 441188 w 74"/>
              <a:gd name="T55" fmla="*/ 31135 h 73"/>
              <a:gd name="T56" fmla="*/ 441188 w 74"/>
              <a:gd name="T57" fmla="*/ 31135 h 73"/>
              <a:gd name="T58" fmla="*/ 441188 w 74"/>
              <a:gd name="T59" fmla="*/ 24908 h 73"/>
              <a:gd name="T60" fmla="*/ 434974 w 74"/>
              <a:gd name="T61" fmla="*/ 18681 h 73"/>
              <a:gd name="T62" fmla="*/ 434974 w 74"/>
              <a:gd name="T63" fmla="*/ 18681 h 73"/>
              <a:gd name="T64" fmla="*/ 428760 w 74"/>
              <a:gd name="T65" fmla="*/ 18681 h 73"/>
              <a:gd name="T66" fmla="*/ 428760 w 74"/>
              <a:gd name="T67" fmla="*/ 18681 h 73"/>
              <a:gd name="T68" fmla="*/ 422546 w 74"/>
              <a:gd name="T69" fmla="*/ 18681 h 73"/>
              <a:gd name="T70" fmla="*/ 180204 w 74"/>
              <a:gd name="T71" fmla="*/ 261535 h 73"/>
              <a:gd name="T72" fmla="*/ 180204 w 74"/>
              <a:gd name="T73" fmla="*/ 280216 h 73"/>
              <a:gd name="T74" fmla="*/ 192631 w 74"/>
              <a:gd name="T75" fmla="*/ 280216 h 73"/>
              <a:gd name="T76" fmla="*/ 434974 w 74"/>
              <a:gd name="T77" fmla="*/ 37362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2" name="Freeform 73"/>
          <p:cNvSpPr>
            <a:spLocks noEditPoints="1"/>
          </p:cNvSpPr>
          <p:nvPr/>
        </p:nvSpPr>
        <p:spPr bwMode="auto">
          <a:xfrm>
            <a:off x="7094538" y="4078288"/>
            <a:ext cx="517525" cy="465137"/>
          </a:xfrm>
          <a:custGeom>
            <a:avLst/>
            <a:gdLst>
              <a:gd name="T0" fmla="*/ 268171 w 83"/>
              <a:gd name="T1" fmla="*/ 353462 h 75"/>
              <a:gd name="T2" fmla="*/ 361719 w 83"/>
              <a:gd name="T3" fmla="*/ 446479 h 75"/>
              <a:gd name="T4" fmla="*/ 255698 w 83"/>
              <a:gd name="T5" fmla="*/ 409272 h 75"/>
              <a:gd name="T6" fmla="*/ 149677 w 83"/>
              <a:gd name="T7" fmla="*/ 446479 h 75"/>
              <a:gd name="T8" fmla="*/ 243225 w 83"/>
              <a:gd name="T9" fmla="*/ 353462 h 75"/>
              <a:gd name="T10" fmla="*/ 0 w 83"/>
              <a:gd name="T11" fmla="*/ 0 h 75"/>
              <a:gd name="T12" fmla="*/ 517632 w 83"/>
              <a:gd name="T13" fmla="*/ 353462 h 75"/>
              <a:gd name="T14" fmla="*/ 18710 w 83"/>
              <a:gd name="T15" fmla="*/ 334859 h 75"/>
              <a:gd name="T16" fmla="*/ 498922 w 83"/>
              <a:gd name="T17" fmla="*/ 18603 h 75"/>
              <a:gd name="T18" fmla="*/ 286880 w 83"/>
              <a:gd name="T19" fmla="*/ 74413 h 75"/>
              <a:gd name="T20" fmla="*/ 249461 w 83"/>
              <a:gd name="T21" fmla="*/ 266647 h 75"/>
              <a:gd name="T22" fmla="*/ 143440 w 83"/>
              <a:gd name="T23" fmla="*/ 260446 h 75"/>
              <a:gd name="T24" fmla="*/ 56129 w 83"/>
              <a:gd name="T25" fmla="*/ 260446 h 75"/>
              <a:gd name="T26" fmla="*/ 81075 w 83"/>
              <a:gd name="T27" fmla="*/ 86815 h 75"/>
              <a:gd name="T28" fmla="*/ 187096 w 83"/>
              <a:gd name="T29" fmla="*/ 136424 h 75"/>
              <a:gd name="T30" fmla="*/ 286880 w 83"/>
              <a:gd name="T31" fmla="*/ 74413 h 75"/>
              <a:gd name="T32" fmla="*/ 417848 w 83"/>
              <a:gd name="T33" fmla="*/ 124022 h 75"/>
              <a:gd name="T34" fmla="*/ 449030 w 83"/>
              <a:gd name="T35" fmla="*/ 155027 h 75"/>
              <a:gd name="T36" fmla="*/ 449030 w 83"/>
              <a:gd name="T37" fmla="*/ 198435 h 75"/>
              <a:gd name="T38" fmla="*/ 417848 w 83"/>
              <a:gd name="T39" fmla="*/ 229440 h 75"/>
              <a:gd name="T40" fmla="*/ 374192 w 83"/>
              <a:gd name="T41" fmla="*/ 229440 h 75"/>
              <a:gd name="T42" fmla="*/ 343009 w 83"/>
              <a:gd name="T43" fmla="*/ 198435 h 75"/>
              <a:gd name="T44" fmla="*/ 343009 w 83"/>
              <a:gd name="T45" fmla="*/ 155027 h 75"/>
              <a:gd name="T46" fmla="*/ 374192 w 83"/>
              <a:gd name="T47" fmla="*/ 124022 h 75"/>
              <a:gd name="T48" fmla="*/ 392901 w 83"/>
              <a:gd name="T49" fmla="*/ 217038 h 75"/>
              <a:gd name="T50" fmla="*/ 424084 w 83"/>
              <a:gd name="T51" fmla="*/ 204636 h 75"/>
              <a:gd name="T52" fmla="*/ 436557 w 83"/>
              <a:gd name="T53" fmla="*/ 173631 h 75"/>
              <a:gd name="T54" fmla="*/ 424084 w 83"/>
              <a:gd name="T55" fmla="*/ 148826 h 75"/>
              <a:gd name="T56" fmla="*/ 392901 w 83"/>
              <a:gd name="T57" fmla="*/ 136424 h 75"/>
              <a:gd name="T58" fmla="*/ 367955 w 83"/>
              <a:gd name="T59" fmla="*/ 148826 h 75"/>
              <a:gd name="T60" fmla="*/ 355482 w 83"/>
              <a:gd name="T61" fmla="*/ 173631 h 75"/>
              <a:gd name="T62" fmla="*/ 367955 w 83"/>
              <a:gd name="T63" fmla="*/ 204636 h 75"/>
              <a:gd name="T64" fmla="*/ 392901 w 83"/>
              <a:gd name="T65" fmla="*/ 217038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3" name="Freeform 92"/>
          <p:cNvSpPr>
            <a:spLocks noEditPoints="1"/>
          </p:cNvSpPr>
          <p:nvPr/>
        </p:nvSpPr>
        <p:spPr bwMode="auto">
          <a:xfrm>
            <a:off x="2076450" y="4062413"/>
            <a:ext cx="495300" cy="496887"/>
          </a:xfrm>
          <a:custGeom>
            <a:avLst/>
            <a:gdLst>
              <a:gd name="T0" fmla="*/ 310384 w 80"/>
              <a:gd name="T1" fmla="*/ 62077 h 80"/>
              <a:gd name="T2" fmla="*/ 353837 w 80"/>
              <a:gd name="T3" fmla="*/ 74492 h 80"/>
              <a:gd name="T4" fmla="*/ 422122 w 80"/>
              <a:gd name="T5" fmla="*/ 148984 h 80"/>
              <a:gd name="T6" fmla="*/ 440745 w 80"/>
              <a:gd name="T7" fmla="*/ 186230 h 80"/>
              <a:gd name="T8" fmla="*/ 496614 w 80"/>
              <a:gd name="T9" fmla="*/ 297968 h 80"/>
              <a:gd name="T10" fmla="*/ 428330 w 80"/>
              <a:gd name="T11" fmla="*/ 322799 h 80"/>
              <a:gd name="T12" fmla="*/ 459368 w 80"/>
              <a:gd name="T13" fmla="*/ 391084 h 80"/>
              <a:gd name="T14" fmla="*/ 335214 w 80"/>
              <a:gd name="T15" fmla="*/ 422122 h 80"/>
              <a:gd name="T16" fmla="*/ 297968 w 80"/>
              <a:gd name="T17" fmla="*/ 440745 h 80"/>
              <a:gd name="T18" fmla="*/ 198646 w 80"/>
              <a:gd name="T19" fmla="*/ 440745 h 80"/>
              <a:gd name="T20" fmla="*/ 161400 w 80"/>
              <a:gd name="T21" fmla="*/ 422122 h 80"/>
              <a:gd name="T22" fmla="*/ 37246 w 80"/>
              <a:gd name="T23" fmla="*/ 391084 h 80"/>
              <a:gd name="T24" fmla="*/ 68284 w 80"/>
              <a:gd name="T25" fmla="*/ 322799 h 80"/>
              <a:gd name="T26" fmla="*/ 0 w 80"/>
              <a:gd name="T27" fmla="*/ 297968 h 80"/>
              <a:gd name="T28" fmla="*/ 62077 w 80"/>
              <a:gd name="T29" fmla="*/ 186230 h 80"/>
              <a:gd name="T30" fmla="*/ 74492 w 80"/>
              <a:gd name="T31" fmla="*/ 148984 h 80"/>
              <a:gd name="T32" fmla="*/ 148984 w 80"/>
              <a:gd name="T33" fmla="*/ 74492 h 80"/>
              <a:gd name="T34" fmla="*/ 186230 w 80"/>
              <a:gd name="T35" fmla="*/ 62077 h 80"/>
              <a:gd name="T36" fmla="*/ 297968 w 80"/>
              <a:gd name="T37" fmla="*/ 0 h 80"/>
              <a:gd name="T38" fmla="*/ 217269 w 80"/>
              <a:gd name="T39" fmla="*/ 68284 h 80"/>
              <a:gd name="T40" fmla="*/ 180023 w 80"/>
              <a:gd name="T41" fmla="*/ 80700 h 80"/>
              <a:gd name="T42" fmla="*/ 142777 w 80"/>
              <a:gd name="T43" fmla="*/ 99323 h 80"/>
              <a:gd name="T44" fmla="*/ 99323 w 80"/>
              <a:gd name="T45" fmla="*/ 142777 h 80"/>
              <a:gd name="T46" fmla="*/ 80700 w 80"/>
              <a:gd name="T47" fmla="*/ 180023 h 80"/>
              <a:gd name="T48" fmla="*/ 74492 w 80"/>
              <a:gd name="T49" fmla="*/ 217269 h 80"/>
              <a:gd name="T50" fmla="*/ 74492 w 80"/>
              <a:gd name="T51" fmla="*/ 279345 h 80"/>
              <a:gd name="T52" fmla="*/ 86907 w 80"/>
              <a:gd name="T53" fmla="*/ 316591 h 80"/>
              <a:gd name="T54" fmla="*/ 105530 w 80"/>
              <a:gd name="T55" fmla="*/ 353837 h 80"/>
              <a:gd name="T56" fmla="*/ 148984 w 80"/>
              <a:gd name="T57" fmla="*/ 397291 h 80"/>
              <a:gd name="T58" fmla="*/ 180023 w 80"/>
              <a:gd name="T59" fmla="*/ 409707 h 80"/>
              <a:gd name="T60" fmla="*/ 217269 w 80"/>
              <a:gd name="T61" fmla="*/ 422122 h 80"/>
              <a:gd name="T62" fmla="*/ 279345 w 80"/>
              <a:gd name="T63" fmla="*/ 422122 h 80"/>
              <a:gd name="T64" fmla="*/ 316591 w 80"/>
              <a:gd name="T65" fmla="*/ 409707 h 80"/>
              <a:gd name="T66" fmla="*/ 353837 w 80"/>
              <a:gd name="T67" fmla="*/ 397291 h 80"/>
              <a:gd name="T68" fmla="*/ 391084 w 80"/>
              <a:gd name="T69" fmla="*/ 353837 h 80"/>
              <a:gd name="T70" fmla="*/ 415914 w 80"/>
              <a:gd name="T71" fmla="*/ 316591 h 80"/>
              <a:gd name="T72" fmla="*/ 422122 w 80"/>
              <a:gd name="T73" fmla="*/ 279345 h 80"/>
              <a:gd name="T74" fmla="*/ 428330 w 80"/>
              <a:gd name="T75" fmla="*/ 217269 h 80"/>
              <a:gd name="T76" fmla="*/ 415914 w 80"/>
              <a:gd name="T77" fmla="*/ 180023 h 80"/>
              <a:gd name="T78" fmla="*/ 397291 w 80"/>
              <a:gd name="T79" fmla="*/ 142777 h 80"/>
              <a:gd name="T80" fmla="*/ 353837 w 80"/>
              <a:gd name="T81" fmla="*/ 99323 h 80"/>
              <a:gd name="T82" fmla="*/ 316591 w 80"/>
              <a:gd name="T83" fmla="*/ 80700 h 80"/>
              <a:gd name="T84" fmla="*/ 279345 w 80"/>
              <a:gd name="T85" fmla="*/ 68284 h 80"/>
              <a:gd name="T86" fmla="*/ 217269 w 80"/>
              <a:gd name="T87" fmla="*/ 335214 h 80"/>
              <a:gd name="T88" fmla="*/ 161400 w 80"/>
              <a:gd name="T89" fmla="*/ 248307 h 80"/>
              <a:gd name="T90" fmla="*/ 217269 w 80"/>
              <a:gd name="T91" fmla="*/ 167607 h 80"/>
              <a:gd name="T92" fmla="*/ 310384 w 80"/>
              <a:gd name="T93" fmla="*/ 186230 h 80"/>
              <a:gd name="T94" fmla="*/ 329007 w 80"/>
              <a:gd name="T95" fmla="*/ 285553 h 80"/>
              <a:gd name="T96" fmla="*/ 248307 w 80"/>
              <a:gd name="T97" fmla="*/ 341422 h 80"/>
              <a:gd name="T98" fmla="*/ 297968 w 80"/>
              <a:gd name="T99" fmla="*/ 297968 h 80"/>
              <a:gd name="T100" fmla="*/ 310384 w 80"/>
              <a:gd name="T101" fmla="*/ 223476 h 80"/>
              <a:gd name="T102" fmla="*/ 248307 w 80"/>
              <a:gd name="T103" fmla="*/ 180023 h 80"/>
              <a:gd name="T104" fmla="*/ 186230 w 80"/>
              <a:gd name="T105" fmla="*/ 223476 h 80"/>
              <a:gd name="T106" fmla="*/ 198646 w 80"/>
              <a:gd name="T107" fmla="*/ 297968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5267" y="4676775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部分核心功能展示</a:t>
            </a:r>
          </a:p>
        </p:txBody>
      </p:sp>
      <p:sp>
        <p:nvSpPr>
          <p:cNvPr id="45" name="矩形 44"/>
          <p:cNvSpPr/>
          <p:nvPr/>
        </p:nvSpPr>
        <p:spPr>
          <a:xfrm>
            <a:off x="37719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645418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拓展功能</a:t>
            </a:r>
          </a:p>
        </p:txBody>
      </p:sp>
      <p:sp>
        <p:nvSpPr>
          <p:cNvPr id="47" name="矩形 46"/>
          <p:cNvSpPr/>
          <p:nvPr/>
        </p:nvSpPr>
        <p:spPr>
          <a:xfrm>
            <a:off x="62865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312" name="组合 49"/>
          <p:cNvGrpSpPr>
            <a:grpSpLocks/>
          </p:cNvGrpSpPr>
          <p:nvPr/>
        </p:nvGrpSpPr>
        <p:grpSpPr bwMode="auto">
          <a:xfrm>
            <a:off x="3552825" y="3629025"/>
            <a:ext cx="57150" cy="419100"/>
            <a:chOff x="4689762" y="3997435"/>
            <a:chExt cx="57150" cy="4191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3" name="组合 52"/>
          <p:cNvGrpSpPr>
            <a:grpSpLocks/>
          </p:cNvGrpSpPr>
          <p:nvPr/>
        </p:nvGrpSpPr>
        <p:grpSpPr bwMode="auto">
          <a:xfrm>
            <a:off x="6067425" y="3629025"/>
            <a:ext cx="57150" cy="419100"/>
            <a:chOff x="4689762" y="3997435"/>
            <a:chExt cx="57150" cy="4191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4" name="组合 55"/>
          <p:cNvGrpSpPr>
            <a:grpSpLocks/>
          </p:cNvGrpSpPr>
          <p:nvPr/>
        </p:nvGrpSpPr>
        <p:grpSpPr bwMode="auto">
          <a:xfrm>
            <a:off x="8582025" y="3629025"/>
            <a:ext cx="57150" cy="419100"/>
            <a:chOff x="4689762" y="3997435"/>
            <a:chExt cx="57150" cy="4191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5" name="组合 58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60" name="矩形 59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2318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831215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506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12BB13-3381-4818-A57E-FD5A584C9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41411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修改课程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416256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C2A7416-FB3C-4A6E-B9E4-0A05AF8DE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351294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助教退课提示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834969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拓展功能</a:t>
            </a:r>
          </a:p>
        </p:txBody>
      </p:sp>
      <p:sp>
        <p:nvSpPr>
          <p:cNvPr id="2867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868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868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8682" name="Freeform 25"/>
          <p:cNvSpPr>
            <a:spLocks noEditPoints="1"/>
          </p:cNvSpPr>
          <p:nvPr/>
        </p:nvSpPr>
        <p:spPr bwMode="auto">
          <a:xfrm>
            <a:off x="5649913" y="1851025"/>
            <a:ext cx="892175" cy="865188"/>
          </a:xfrm>
          <a:custGeom>
            <a:avLst/>
            <a:gdLst>
              <a:gd name="T0" fmla="*/ 808726 w 86"/>
              <a:gd name="T1" fmla="*/ 10425 h 83"/>
              <a:gd name="T2" fmla="*/ 881304 w 86"/>
              <a:gd name="T3" fmla="*/ 83404 h 83"/>
              <a:gd name="T4" fmla="*/ 881304 w 86"/>
              <a:gd name="T5" fmla="*/ 187658 h 83"/>
              <a:gd name="T6" fmla="*/ 808726 w 86"/>
              <a:gd name="T7" fmla="*/ 260637 h 83"/>
              <a:gd name="T8" fmla="*/ 725780 w 86"/>
              <a:gd name="T9" fmla="*/ 260637 h 83"/>
              <a:gd name="T10" fmla="*/ 673938 w 86"/>
              <a:gd name="T11" fmla="*/ 229360 h 83"/>
              <a:gd name="T12" fmla="*/ 259207 w 86"/>
              <a:gd name="T13" fmla="*/ 364891 h 83"/>
              <a:gd name="T14" fmla="*/ 269575 w 86"/>
              <a:gd name="T15" fmla="*/ 396168 h 83"/>
              <a:gd name="T16" fmla="*/ 259207 w 86"/>
              <a:gd name="T17" fmla="*/ 427444 h 83"/>
              <a:gd name="T18" fmla="*/ 248839 w 86"/>
              <a:gd name="T19" fmla="*/ 458721 h 83"/>
              <a:gd name="T20" fmla="*/ 518414 w 86"/>
              <a:gd name="T21" fmla="*/ 625528 h 83"/>
              <a:gd name="T22" fmla="*/ 570255 w 86"/>
              <a:gd name="T23" fmla="*/ 604677 h 83"/>
              <a:gd name="T24" fmla="*/ 653202 w 86"/>
              <a:gd name="T25" fmla="*/ 604677 h 83"/>
              <a:gd name="T26" fmla="*/ 715411 w 86"/>
              <a:gd name="T27" fmla="*/ 677656 h 83"/>
              <a:gd name="T28" fmla="*/ 715411 w 86"/>
              <a:gd name="T29" fmla="*/ 781910 h 83"/>
              <a:gd name="T30" fmla="*/ 653202 w 86"/>
              <a:gd name="T31" fmla="*/ 854889 h 83"/>
              <a:gd name="T32" fmla="*/ 549519 w 86"/>
              <a:gd name="T33" fmla="*/ 854889 h 83"/>
              <a:gd name="T34" fmla="*/ 476941 w 86"/>
              <a:gd name="T35" fmla="*/ 781910 h 83"/>
              <a:gd name="T36" fmla="*/ 466573 w 86"/>
              <a:gd name="T37" fmla="*/ 719357 h 83"/>
              <a:gd name="T38" fmla="*/ 476941 w 86"/>
              <a:gd name="T39" fmla="*/ 688081 h 83"/>
              <a:gd name="T40" fmla="*/ 228102 w 86"/>
              <a:gd name="T41" fmla="*/ 489997 h 83"/>
              <a:gd name="T42" fmla="*/ 186629 w 86"/>
              <a:gd name="T43" fmla="*/ 521273 h 83"/>
              <a:gd name="T44" fmla="*/ 134788 w 86"/>
              <a:gd name="T45" fmla="*/ 531699 h 83"/>
              <a:gd name="T46" fmla="*/ 41473 w 86"/>
              <a:gd name="T47" fmla="*/ 489997 h 83"/>
              <a:gd name="T48" fmla="*/ 0 w 86"/>
              <a:gd name="T49" fmla="*/ 396168 h 83"/>
              <a:gd name="T50" fmla="*/ 41473 w 86"/>
              <a:gd name="T51" fmla="*/ 302339 h 83"/>
              <a:gd name="T52" fmla="*/ 134788 w 86"/>
              <a:gd name="T53" fmla="*/ 271062 h 83"/>
              <a:gd name="T54" fmla="*/ 196997 w 86"/>
              <a:gd name="T55" fmla="*/ 281488 h 83"/>
              <a:gd name="T56" fmla="*/ 248839 w 86"/>
              <a:gd name="T57" fmla="*/ 333615 h 83"/>
              <a:gd name="T58" fmla="*/ 632465 w 86"/>
              <a:gd name="T59" fmla="*/ 145957 h 83"/>
              <a:gd name="T60" fmla="*/ 642833 w 86"/>
              <a:gd name="T61" fmla="*/ 83404 h 83"/>
              <a:gd name="T62" fmla="*/ 715411 w 86"/>
              <a:gd name="T63" fmla="*/ 10425 h 83"/>
              <a:gd name="T64" fmla="*/ 134788 w 86"/>
              <a:gd name="T65" fmla="*/ 500423 h 83"/>
              <a:gd name="T66" fmla="*/ 207366 w 86"/>
              <a:gd name="T67" fmla="*/ 469146 h 83"/>
              <a:gd name="T68" fmla="*/ 228102 w 86"/>
              <a:gd name="T69" fmla="*/ 396168 h 83"/>
              <a:gd name="T70" fmla="*/ 207366 w 86"/>
              <a:gd name="T71" fmla="*/ 333615 h 83"/>
              <a:gd name="T72" fmla="*/ 134788 w 86"/>
              <a:gd name="T73" fmla="*/ 302339 h 83"/>
              <a:gd name="T74" fmla="*/ 62210 w 86"/>
              <a:gd name="T75" fmla="*/ 333615 h 83"/>
              <a:gd name="T76" fmla="*/ 31105 w 86"/>
              <a:gd name="T77" fmla="*/ 396168 h 83"/>
              <a:gd name="T78" fmla="*/ 62210 w 86"/>
              <a:gd name="T79" fmla="*/ 469146 h 83"/>
              <a:gd name="T80" fmla="*/ 134788 w 86"/>
              <a:gd name="T81" fmla="*/ 500423 h 83"/>
              <a:gd name="T82" fmla="*/ 559887 w 86"/>
              <a:gd name="T83" fmla="*/ 635954 h 83"/>
              <a:gd name="T84" fmla="*/ 508046 w 86"/>
              <a:gd name="T85" fmla="*/ 698506 h 83"/>
              <a:gd name="T86" fmla="*/ 508046 w 86"/>
              <a:gd name="T87" fmla="*/ 771485 h 83"/>
              <a:gd name="T88" fmla="*/ 559887 w 86"/>
              <a:gd name="T89" fmla="*/ 823612 h 83"/>
              <a:gd name="T90" fmla="*/ 632465 w 86"/>
              <a:gd name="T91" fmla="*/ 823612 h 83"/>
              <a:gd name="T92" fmla="*/ 684306 w 86"/>
              <a:gd name="T93" fmla="*/ 771485 h 83"/>
              <a:gd name="T94" fmla="*/ 684306 w 86"/>
              <a:gd name="T95" fmla="*/ 698506 h 83"/>
              <a:gd name="T96" fmla="*/ 632465 w 86"/>
              <a:gd name="T97" fmla="*/ 635954 h 83"/>
              <a:gd name="T98" fmla="*/ 767253 w 86"/>
              <a:gd name="T99" fmla="*/ 229360 h 83"/>
              <a:gd name="T100" fmla="*/ 829462 w 86"/>
              <a:gd name="T101" fmla="*/ 208509 h 83"/>
              <a:gd name="T102" fmla="*/ 860567 w 86"/>
              <a:gd name="T103" fmla="*/ 135531 h 83"/>
              <a:gd name="T104" fmla="*/ 829462 w 86"/>
              <a:gd name="T105" fmla="*/ 62553 h 83"/>
              <a:gd name="T106" fmla="*/ 767253 w 86"/>
              <a:gd name="T107" fmla="*/ 31276 h 83"/>
              <a:gd name="T108" fmla="*/ 694675 w 86"/>
              <a:gd name="T109" fmla="*/ 62553 h 83"/>
              <a:gd name="T110" fmla="*/ 663570 w 86"/>
              <a:gd name="T111" fmla="*/ 135531 h 83"/>
              <a:gd name="T112" fmla="*/ 694675 w 86"/>
              <a:gd name="T113" fmla="*/ 208509 h 83"/>
              <a:gd name="T114" fmla="*/ 767253 w 86"/>
              <a:gd name="T115" fmla="*/ 229360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拓展功能一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0572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自动数据恢复功能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4081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5268286" y="2827090"/>
            <a:ext cx="5645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功能介绍：在关闭控制台应用后，再次打开程序时自动初始化各项数据结构，用户可直接进行操作。无需再次导入 </a:t>
            </a:r>
            <a:r>
              <a:rPr lang="en-US" altLang="zh-CN" dirty="0"/>
              <a:t>defaultcourse.txt </a:t>
            </a:r>
            <a:r>
              <a:rPr lang="zh-CN" altLang="en-US" dirty="0"/>
              <a:t>文件，各项数据即可恢复至上次程序结束时状态。可增强程序的易用性和实用性。</a:t>
            </a:r>
            <a:endParaRPr lang="en-US" altLang="zh-CN" dirty="0"/>
          </a:p>
          <a:p>
            <a:r>
              <a:rPr lang="zh-CN" altLang="en-US" dirty="0"/>
              <a:t>实现思路：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CBEC51-0DAE-42FF-A532-A27105B93A5A}"/>
              </a:ext>
            </a:extLst>
          </p:cNvPr>
          <p:cNvSpPr txBox="1"/>
          <p:nvPr/>
        </p:nvSpPr>
        <p:spPr>
          <a:xfrm>
            <a:off x="5268286" y="4268460"/>
            <a:ext cx="55493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0000FF"/>
              </a:solidFill>
              <a:latin typeface="+mj-ea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+mj-ea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+mj-ea"/>
              </a:rPr>
              <a:t>initial_vector</a:t>
            </a:r>
            <a:r>
              <a:rPr lang="en-US" altLang="zh-CN" sz="1600" dirty="0">
                <a:solidFill>
                  <a:srgbClr val="000000"/>
                </a:solidFill>
                <a:latin typeface="+mj-ea"/>
              </a:rPr>
              <a:t>();//</a:t>
            </a:r>
            <a:r>
              <a:rPr lang="zh-CN" altLang="en-US" sz="1600" dirty="0">
                <a:solidFill>
                  <a:srgbClr val="000000"/>
                </a:solidFill>
                <a:latin typeface="+mj-ea"/>
              </a:rPr>
              <a:t>初始化存储课程信息的容器</a:t>
            </a:r>
            <a:endParaRPr lang="en-US" altLang="zh-CN" sz="1600" dirty="0">
              <a:solidFill>
                <a:srgbClr val="000000"/>
              </a:solidFill>
              <a:latin typeface="+mj-ea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+mj-ea"/>
              </a:rPr>
              <a:t>设置标志符号，确保打开一次控制台，函数只运行一次，避免重复生成数据结构，登录时运行</a:t>
            </a:r>
            <a:endParaRPr lang="en-US" altLang="zh-CN" sz="1600" dirty="0">
              <a:solidFill>
                <a:srgbClr val="000000"/>
              </a:solidFill>
              <a:latin typeface="+mj-ea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+mj-ea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+mj-ea"/>
              </a:rPr>
              <a:t>initial_stu</a:t>
            </a:r>
            <a:r>
              <a:rPr lang="en-US" altLang="zh-CN" sz="1600" dirty="0">
                <a:solidFill>
                  <a:srgbClr val="000000"/>
                </a:solidFill>
                <a:latin typeface="+mj-ea"/>
              </a:rPr>
              <a:t>();//</a:t>
            </a:r>
            <a:r>
              <a:rPr lang="zh-CN" altLang="en-US" sz="1600" dirty="0">
                <a:solidFill>
                  <a:srgbClr val="000000"/>
                </a:solidFill>
                <a:latin typeface="+mj-ea"/>
              </a:rPr>
              <a:t>初始化学生信息</a:t>
            </a:r>
            <a:endParaRPr lang="en-US" altLang="zh-CN" sz="1600" dirty="0">
              <a:solidFill>
                <a:srgbClr val="000000"/>
              </a:solidFill>
              <a:latin typeface="+mj-ea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+mj-ea"/>
              </a:rPr>
              <a:t>存储学生账号、各类型课程选课数、报名助教数，登录时运行</a:t>
            </a:r>
            <a:endParaRPr lang="en-US" altLang="zh-CN" sz="160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118339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6239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拓展功能二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77539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查看助教名下学生名单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19934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5363876" y="2566537"/>
            <a:ext cx="564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功能介绍：管理员可查看某一课程各个助教名下的学生名单。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FE15D6-8EEF-4CAD-854F-34469EF11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82" y="3723080"/>
            <a:ext cx="9163318" cy="32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786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拓展功能三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4163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学生批量选课、退课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86347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6201156" y="1100168"/>
            <a:ext cx="61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功能介绍：学生可批量选课或退课，同时系统给出提示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43F4DD-EBB8-43A8-9758-4685903C4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3" y="1661592"/>
            <a:ext cx="11109347" cy="51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2095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6201156" y="1100168"/>
            <a:ext cx="61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功能介绍：学生可批量选课或退课，同时系统给出提示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859D20A-EC9F-4303-B91C-B21D64DE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26" y="1592497"/>
            <a:ext cx="8835774" cy="5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655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3317" name="Freeform 92"/>
          <p:cNvSpPr>
            <a:spLocks noEditPoints="1"/>
          </p:cNvSpPr>
          <p:nvPr/>
        </p:nvSpPr>
        <p:spPr bwMode="auto">
          <a:xfrm>
            <a:off x="5649913" y="1838325"/>
            <a:ext cx="892175" cy="890588"/>
          </a:xfrm>
          <a:custGeom>
            <a:avLst/>
            <a:gdLst>
              <a:gd name="T0" fmla="*/ 557295 w 80"/>
              <a:gd name="T1" fmla="*/ 111459 h 80"/>
              <a:gd name="T2" fmla="*/ 635316 w 80"/>
              <a:gd name="T3" fmla="*/ 133751 h 80"/>
              <a:gd name="T4" fmla="*/ 757921 w 80"/>
              <a:gd name="T5" fmla="*/ 267502 h 80"/>
              <a:gd name="T6" fmla="*/ 791359 w 80"/>
              <a:gd name="T7" fmla="*/ 334377 h 80"/>
              <a:gd name="T8" fmla="*/ 891672 w 80"/>
              <a:gd name="T9" fmla="*/ 535003 h 80"/>
              <a:gd name="T10" fmla="*/ 769067 w 80"/>
              <a:gd name="T11" fmla="*/ 579587 h 80"/>
              <a:gd name="T12" fmla="*/ 824797 w 80"/>
              <a:gd name="T13" fmla="*/ 702192 h 80"/>
              <a:gd name="T14" fmla="*/ 601879 w 80"/>
              <a:gd name="T15" fmla="*/ 757921 h 80"/>
              <a:gd name="T16" fmla="*/ 535003 w 80"/>
              <a:gd name="T17" fmla="*/ 791359 h 80"/>
              <a:gd name="T18" fmla="*/ 356669 w 80"/>
              <a:gd name="T19" fmla="*/ 791359 h 80"/>
              <a:gd name="T20" fmla="*/ 289793 w 80"/>
              <a:gd name="T21" fmla="*/ 757921 h 80"/>
              <a:gd name="T22" fmla="*/ 66875 w 80"/>
              <a:gd name="T23" fmla="*/ 702192 h 80"/>
              <a:gd name="T24" fmla="*/ 122605 w 80"/>
              <a:gd name="T25" fmla="*/ 579587 h 80"/>
              <a:gd name="T26" fmla="*/ 0 w 80"/>
              <a:gd name="T27" fmla="*/ 535003 h 80"/>
              <a:gd name="T28" fmla="*/ 111459 w 80"/>
              <a:gd name="T29" fmla="*/ 334377 h 80"/>
              <a:gd name="T30" fmla="*/ 133751 w 80"/>
              <a:gd name="T31" fmla="*/ 267502 h 80"/>
              <a:gd name="T32" fmla="*/ 267502 w 80"/>
              <a:gd name="T33" fmla="*/ 133751 h 80"/>
              <a:gd name="T34" fmla="*/ 334377 w 80"/>
              <a:gd name="T35" fmla="*/ 111459 h 80"/>
              <a:gd name="T36" fmla="*/ 535003 w 80"/>
              <a:gd name="T37" fmla="*/ 0 h 80"/>
              <a:gd name="T38" fmla="*/ 390107 w 80"/>
              <a:gd name="T39" fmla="*/ 122605 h 80"/>
              <a:gd name="T40" fmla="*/ 323231 w 80"/>
              <a:gd name="T41" fmla="*/ 144897 h 80"/>
              <a:gd name="T42" fmla="*/ 256356 w 80"/>
              <a:gd name="T43" fmla="*/ 178334 h 80"/>
              <a:gd name="T44" fmla="*/ 178334 w 80"/>
              <a:gd name="T45" fmla="*/ 256356 h 80"/>
              <a:gd name="T46" fmla="*/ 144897 w 80"/>
              <a:gd name="T47" fmla="*/ 323231 h 80"/>
              <a:gd name="T48" fmla="*/ 133751 w 80"/>
              <a:gd name="T49" fmla="*/ 390107 h 80"/>
              <a:gd name="T50" fmla="*/ 133751 w 80"/>
              <a:gd name="T51" fmla="*/ 501566 h 80"/>
              <a:gd name="T52" fmla="*/ 156043 w 80"/>
              <a:gd name="T53" fmla="*/ 568441 h 80"/>
              <a:gd name="T54" fmla="*/ 189480 w 80"/>
              <a:gd name="T55" fmla="*/ 635316 h 80"/>
              <a:gd name="T56" fmla="*/ 267502 w 80"/>
              <a:gd name="T57" fmla="*/ 713338 h 80"/>
              <a:gd name="T58" fmla="*/ 323231 w 80"/>
              <a:gd name="T59" fmla="*/ 735629 h 80"/>
              <a:gd name="T60" fmla="*/ 390107 w 80"/>
              <a:gd name="T61" fmla="*/ 757921 h 80"/>
              <a:gd name="T62" fmla="*/ 501566 w 80"/>
              <a:gd name="T63" fmla="*/ 757921 h 80"/>
              <a:gd name="T64" fmla="*/ 568441 w 80"/>
              <a:gd name="T65" fmla="*/ 735629 h 80"/>
              <a:gd name="T66" fmla="*/ 635316 w 80"/>
              <a:gd name="T67" fmla="*/ 713338 h 80"/>
              <a:gd name="T68" fmla="*/ 702192 w 80"/>
              <a:gd name="T69" fmla="*/ 635316 h 80"/>
              <a:gd name="T70" fmla="*/ 746775 w 80"/>
              <a:gd name="T71" fmla="*/ 568441 h 80"/>
              <a:gd name="T72" fmla="*/ 757921 w 80"/>
              <a:gd name="T73" fmla="*/ 501566 h 80"/>
              <a:gd name="T74" fmla="*/ 769067 w 80"/>
              <a:gd name="T75" fmla="*/ 390107 h 80"/>
              <a:gd name="T76" fmla="*/ 746775 w 80"/>
              <a:gd name="T77" fmla="*/ 323231 h 80"/>
              <a:gd name="T78" fmla="*/ 713338 w 80"/>
              <a:gd name="T79" fmla="*/ 256356 h 80"/>
              <a:gd name="T80" fmla="*/ 635316 w 80"/>
              <a:gd name="T81" fmla="*/ 178334 h 80"/>
              <a:gd name="T82" fmla="*/ 568441 w 80"/>
              <a:gd name="T83" fmla="*/ 144897 h 80"/>
              <a:gd name="T84" fmla="*/ 501566 w 80"/>
              <a:gd name="T85" fmla="*/ 122605 h 80"/>
              <a:gd name="T86" fmla="*/ 390107 w 80"/>
              <a:gd name="T87" fmla="*/ 601879 h 80"/>
              <a:gd name="T88" fmla="*/ 289793 w 80"/>
              <a:gd name="T89" fmla="*/ 445836 h 80"/>
              <a:gd name="T90" fmla="*/ 390107 w 80"/>
              <a:gd name="T91" fmla="*/ 300939 h 80"/>
              <a:gd name="T92" fmla="*/ 557295 w 80"/>
              <a:gd name="T93" fmla="*/ 334377 h 80"/>
              <a:gd name="T94" fmla="*/ 590733 w 80"/>
              <a:gd name="T95" fmla="*/ 512711 h 80"/>
              <a:gd name="T96" fmla="*/ 445836 w 80"/>
              <a:gd name="T97" fmla="*/ 613025 h 80"/>
              <a:gd name="T98" fmla="*/ 535003 w 80"/>
              <a:gd name="T99" fmla="*/ 535003 h 80"/>
              <a:gd name="T100" fmla="*/ 557295 w 80"/>
              <a:gd name="T101" fmla="*/ 401252 h 80"/>
              <a:gd name="T102" fmla="*/ 445836 w 80"/>
              <a:gd name="T103" fmla="*/ 323231 h 80"/>
              <a:gd name="T104" fmla="*/ 334377 w 80"/>
              <a:gd name="T105" fmla="*/ 401252 h 80"/>
              <a:gd name="T106" fmla="*/ 356669 w 80"/>
              <a:gd name="T107" fmla="*/ 535003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0" y="3013075"/>
            <a:ext cx="38861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13319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3321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332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拓展功能四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4163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管理员批量删除课程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4225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6201156" y="1100168"/>
            <a:ext cx="61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功能介绍：管理员可批量删除课程，同时系统给出提示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368C33-2C7E-4FDB-9726-AA02534B0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94" y="1604814"/>
            <a:ext cx="8773306" cy="52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4259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拓展功能五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4163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登录时密码保密功能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02720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6201156" y="1100168"/>
            <a:ext cx="61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功能介绍：用户输入密码时显示为“*”，保护隐私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21B731-8827-4F2A-9B5B-778214CC9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69" y="2189712"/>
            <a:ext cx="5842000" cy="20787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103979-7D5E-4844-8314-A074E154A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69" y="4530070"/>
            <a:ext cx="6007893" cy="22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700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20345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拓展功能六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0572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学生修改密码功能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92103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6201156" y="1100168"/>
            <a:ext cx="61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功能介绍：学生用户登录后可以修改密码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6A3EB1-29F1-4578-AE64-45E17C7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4" y="2133599"/>
            <a:ext cx="9871656" cy="38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43746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程序界面优化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8472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5268286" y="2827090"/>
            <a:ext cx="5645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控制台界面修改为</a:t>
            </a:r>
            <a:r>
              <a:rPr lang="zh-CN" altLang="en-US" b="1" dirty="0"/>
              <a:t>白底黑字</a:t>
            </a:r>
            <a:r>
              <a:rPr lang="zh-CN" altLang="en-US" dirty="0"/>
              <a:t>，更加贴近实际。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在适当处选用不同底色的文字</a:t>
            </a:r>
            <a:r>
              <a:rPr lang="zh-CN" altLang="en-US" b="1" dirty="0"/>
              <a:t>强调信息</a:t>
            </a:r>
            <a:r>
              <a:rPr lang="zh-CN" altLang="en-US" dirty="0"/>
              <a:t>，如“警告”、“系统消息”和“操作成功”。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在登录界面添加了</a:t>
            </a:r>
            <a:r>
              <a:rPr lang="zh-CN" altLang="en-US" b="1" dirty="0"/>
              <a:t>欢迎语句</a:t>
            </a:r>
            <a:r>
              <a:rPr lang="zh-CN" altLang="en-US" dirty="0"/>
              <a:t>“欢迎访问学生信息管理系统！”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在登陆界面、学生主界面和管理员主界面的选项采用</a:t>
            </a:r>
            <a:r>
              <a:rPr lang="zh-CN" altLang="en-US" b="1" dirty="0"/>
              <a:t>不同颜色</a:t>
            </a:r>
            <a:r>
              <a:rPr lang="zh-CN" altLang="en-US" dirty="0"/>
              <a:t>显示，与其他语句区分。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BB5E34-3324-422E-87BC-514264A662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24" r="48581"/>
          <a:stretch/>
        </p:blipFill>
        <p:spPr>
          <a:xfrm>
            <a:off x="5988676" y="4792226"/>
            <a:ext cx="4201790" cy="9572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5BF48DC-B713-4693-B7F6-BDBE0E89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07" y="5773006"/>
            <a:ext cx="6113166" cy="10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81640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238719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程序细节优化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6749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5268286" y="2827090"/>
            <a:ext cx="5645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输出全部课程、个人课表等信息时，使用</a:t>
            </a:r>
            <a:r>
              <a:rPr lang="en-US" altLang="zh-CN" dirty="0" err="1"/>
              <a:t>setw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/>
              <a:t>std::left</a:t>
            </a:r>
            <a:r>
              <a:rPr lang="zh-CN" altLang="en-US" b="1" dirty="0"/>
              <a:t>对齐</a:t>
            </a:r>
            <a:r>
              <a:rPr lang="zh-CN" altLang="en-US" dirty="0"/>
              <a:t>，避免了使用</a:t>
            </a:r>
            <a:r>
              <a:rPr lang="en-US" altLang="zh-CN" dirty="0"/>
              <a:t>tab</a:t>
            </a:r>
            <a:r>
              <a:rPr lang="zh-CN" altLang="en-US" dirty="0"/>
              <a:t>键对齐而可能产生的错位现象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zh-CN" dirty="0"/>
              <a:t>学生用户在选择助教、报名助教和退课时，系统显示目前个人课表；管理员在进行退课操作时，同时显示当前全部课程，对</a:t>
            </a:r>
            <a:r>
              <a:rPr lang="zh-CN" altLang="en-US" dirty="0"/>
              <a:t>用户更</a:t>
            </a:r>
            <a:r>
              <a:rPr lang="zh-CN" altLang="en-US" b="1" dirty="0"/>
              <a:t>友好</a:t>
            </a:r>
            <a:r>
              <a:rPr lang="zh-CN" altLang="zh-CN" dirty="0"/>
              <a:t>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注销账户时，程序自动</a:t>
            </a:r>
            <a:r>
              <a:rPr lang="zh-CN" altLang="en-US" b="1" dirty="0"/>
              <a:t>清屏</a:t>
            </a:r>
            <a:r>
              <a:rPr lang="zh-CN" altLang="en-US" dirty="0"/>
              <a:t>，避免用户信息泄露</a:t>
            </a:r>
            <a:endParaRPr lang="zh-CN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62083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5523" y="641350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矩形 15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390" name="组合 27"/>
          <p:cNvGrpSpPr>
            <a:grpSpLocks/>
          </p:cNvGrpSpPr>
          <p:nvPr/>
        </p:nvGrpSpPr>
        <p:grpSpPr bwMode="auto">
          <a:xfrm>
            <a:off x="1071563" y="2593979"/>
            <a:ext cx="2908300" cy="1726834"/>
            <a:chOff x="972345" y="2981438"/>
            <a:chExt cx="2907505" cy="1726435"/>
          </a:xfrm>
        </p:grpSpPr>
        <p:sp>
          <p:nvSpPr>
            <p:cNvPr id="3" name="矩形 2"/>
            <p:cNvSpPr/>
            <p:nvPr/>
          </p:nvSpPr>
          <p:spPr>
            <a:xfrm>
              <a:off x="1067569" y="2981438"/>
              <a:ext cx="593563" cy="595176"/>
            </a:xfrm>
            <a:prstGeom prst="rect">
              <a:avLst/>
            </a:prstGeom>
            <a:solidFill>
              <a:srgbClr val="FFE40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5" name="Freeform 45"/>
            <p:cNvSpPr>
              <a:spLocks noEditPoints="1"/>
            </p:cNvSpPr>
            <p:nvPr/>
          </p:nvSpPr>
          <p:spPr bwMode="auto">
            <a:xfrm>
              <a:off x="1150908" y="3066670"/>
              <a:ext cx="426870" cy="424622"/>
            </a:xfrm>
            <a:custGeom>
              <a:avLst/>
              <a:gdLst>
                <a:gd name="T0" fmla="*/ 426870 w 80"/>
                <a:gd name="T1" fmla="*/ 0 h 80"/>
                <a:gd name="T2" fmla="*/ 421534 w 80"/>
                <a:gd name="T3" fmla="*/ 392775 h 80"/>
                <a:gd name="T4" fmla="*/ 394855 w 80"/>
                <a:gd name="T5" fmla="*/ 419314 h 80"/>
                <a:gd name="T6" fmla="*/ 304145 w 80"/>
                <a:gd name="T7" fmla="*/ 424622 h 80"/>
                <a:gd name="T8" fmla="*/ 106718 w 80"/>
                <a:gd name="T9" fmla="*/ 424622 h 80"/>
                <a:gd name="T10" fmla="*/ 37351 w 80"/>
                <a:gd name="T11" fmla="*/ 419314 h 80"/>
                <a:gd name="T12" fmla="*/ 5336 w 80"/>
                <a:gd name="T13" fmla="*/ 398083 h 80"/>
                <a:gd name="T14" fmla="*/ 0 w 80"/>
                <a:gd name="T15" fmla="*/ 238850 h 80"/>
                <a:gd name="T16" fmla="*/ 101382 w 80"/>
                <a:gd name="T17" fmla="*/ 0 h 80"/>
                <a:gd name="T18" fmla="*/ 64031 w 80"/>
                <a:gd name="T19" fmla="*/ 403391 h 80"/>
                <a:gd name="T20" fmla="*/ 90710 w 80"/>
                <a:gd name="T21" fmla="*/ 392775 h 80"/>
                <a:gd name="T22" fmla="*/ 101382 w 80"/>
                <a:gd name="T23" fmla="*/ 366236 h 80"/>
                <a:gd name="T24" fmla="*/ 16008 w 80"/>
                <a:gd name="T25" fmla="*/ 254773 h 80"/>
                <a:gd name="T26" fmla="*/ 32015 w 80"/>
                <a:gd name="T27" fmla="*/ 398083 h 80"/>
                <a:gd name="T28" fmla="*/ 410862 w 80"/>
                <a:gd name="T29" fmla="*/ 371544 h 80"/>
                <a:gd name="T30" fmla="*/ 122725 w 80"/>
                <a:gd name="T31" fmla="*/ 15923 h 80"/>
                <a:gd name="T32" fmla="*/ 117389 w 80"/>
                <a:gd name="T33" fmla="*/ 376852 h 80"/>
                <a:gd name="T34" fmla="*/ 112053 w 80"/>
                <a:gd name="T35" fmla="*/ 398083 h 80"/>
                <a:gd name="T36" fmla="*/ 378847 w 80"/>
                <a:gd name="T37" fmla="*/ 403391 h 80"/>
                <a:gd name="T38" fmla="*/ 400191 w 80"/>
                <a:gd name="T39" fmla="*/ 392775 h 80"/>
                <a:gd name="T40" fmla="*/ 410862 w 80"/>
                <a:gd name="T41" fmla="*/ 371544 h 80"/>
                <a:gd name="T42" fmla="*/ 154740 w 80"/>
                <a:gd name="T43" fmla="*/ 63693 h 80"/>
                <a:gd name="T44" fmla="*/ 378847 w 80"/>
                <a:gd name="T45" fmla="*/ 47770 h 80"/>
                <a:gd name="T46" fmla="*/ 378847 w 80"/>
                <a:gd name="T47" fmla="*/ 111463 h 80"/>
                <a:gd name="T48" fmla="*/ 154740 w 80"/>
                <a:gd name="T49" fmla="*/ 238850 h 80"/>
                <a:gd name="T50" fmla="*/ 378847 w 80"/>
                <a:gd name="T51" fmla="*/ 111463 h 80"/>
                <a:gd name="T52" fmla="*/ 154740 w 80"/>
                <a:gd name="T53" fmla="*/ 297235 h 80"/>
                <a:gd name="T54" fmla="*/ 378847 w 80"/>
                <a:gd name="T55" fmla="*/ 276004 h 80"/>
                <a:gd name="T56" fmla="*/ 154740 w 80"/>
                <a:gd name="T57" fmla="*/ 339698 h 80"/>
                <a:gd name="T58" fmla="*/ 378847 w 80"/>
                <a:gd name="T59" fmla="*/ 355621 h 80"/>
                <a:gd name="T60" fmla="*/ 154740 w 80"/>
                <a:gd name="T61" fmla="*/ 339698 h 80"/>
                <a:gd name="T62" fmla="*/ 357504 w 80"/>
                <a:gd name="T63" fmla="*/ 127387 h 80"/>
                <a:gd name="T64" fmla="*/ 170748 w 80"/>
                <a:gd name="T65" fmla="*/ 217619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0" h="80">
                  <a:moveTo>
                    <a:pt x="19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45"/>
                    <a:pt x="80" y="68"/>
                    <a:pt x="80" y="70"/>
                  </a:cubicBezTo>
                  <a:cubicBezTo>
                    <a:pt x="80" y="71"/>
                    <a:pt x="80" y="72"/>
                    <a:pt x="79" y="74"/>
                  </a:cubicBezTo>
                  <a:cubicBezTo>
                    <a:pt x="79" y="75"/>
                    <a:pt x="78" y="76"/>
                    <a:pt x="77" y="77"/>
                  </a:cubicBezTo>
                  <a:cubicBezTo>
                    <a:pt x="76" y="78"/>
                    <a:pt x="75" y="78"/>
                    <a:pt x="74" y="79"/>
                  </a:cubicBezTo>
                  <a:cubicBezTo>
                    <a:pt x="73" y="79"/>
                    <a:pt x="72" y="80"/>
                    <a:pt x="71" y="80"/>
                  </a:cubicBezTo>
                  <a:cubicBezTo>
                    <a:pt x="68" y="80"/>
                    <a:pt x="63" y="80"/>
                    <a:pt x="57" y="80"/>
                  </a:cubicBezTo>
                  <a:cubicBezTo>
                    <a:pt x="51" y="80"/>
                    <a:pt x="45" y="80"/>
                    <a:pt x="38" y="80"/>
                  </a:cubicBezTo>
                  <a:cubicBezTo>
                    <a:pt x="31" y="80"/>
                    <a:pt x="25" y="80"/>
                    <a:pt x="20" y="80"/>
                  </a:cubicBezTo>
                  <a:cubicBezTo>
                    <a:pt x="15" y="80"/>
                    <a:pt x="12" y="80"/>
                    <a:pt x="11" y="80"/>
                  </a:cubicBezTo>
                  <a:cubicBezTo>
                    <a:pt x="9" y="80"/>
                    <a:pt x="8" y="79"/>
                    <a:pt x="7" y="79"/>
                  </a:cubicBezTo>
                  <a:cubicBezTo>
                    <a:pt x="6" y="79"/>
                    <a:pt x="5" y="78"/>
                    <a:pt x="4" y="78"/>
                  </a:cubicBezTo>
                  <a:cubicBezTo>
                    <a:pt x="3" y="77"/>
                    <a:pt x="2" y="76"/>
                    <a:pt x="1" y="75"/>
                  </a:cubicBezTo>
                  <a:cubicBezTo>
                    <a:pt x="1" y="74"/>
                    <a:pt x="0" y="72"/>
                    <a:pt x="0" y="71"/>
                  </a:cubicBezTo>
                  <a:cubicBezTo>
                    <a:pt x="0" y="67"/>
                    <a:pt x="0" y="59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lnTo>
                    <a:pt x="19" y="0"/>
                  </a:lnTo>
                  <a:close/>
                  <a:moveTo>
                    <a:pt x="11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3" y="76"/>
                    <a:pt x="14" y="76"/>
                    <a:pt x="15" y="76"/>
                  </a:cubicBezTo>
                  <a:cubicBezTo>
                    <a:pt x="16" y="75"/>
                    <a:pt x="17" y="74"/>
                    <a:pt x="17" y="74"/>
                  </a:cubicBezTo>
                  <a:cubicBezTo>
                    <a:pt x="18" y="73"/>
                    <a:pt x="19" y="72"/>
                    <a:pt x="19" y="71"/>
                  </a:cubicBezTo>
                  <a:cubicBezTo>
                    <a:pt x="19" y="70"/>
                    <a:pt x="19" y="70"/>
                    <a:pt x="19" y="6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3"/>
                    <a:pt x="4" y="75"/>
                    <a:pt x="6" y="75"/>
                  </a:cubicBezTo>
                  <a:cubicBezTo>
                    <a:pt x="8" y="76"/>
                    <a:pt x="10" y="76"/>
                    <a:pt x="11" y="76"/>
                  </a:cubicBezTo>
                  <a:close/>
                  <a:moveTo>
                    <a:pt x="77" y="70"/>
                  </a:moveTo>
                  <a:cubicBezTo>
                    <a:pt x="77" y="3"/>
                    <a:pt x="77" y="3"/>
                    <a:pt x="7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70"/>
                    <a:pt x="22" y="70"/>
                    <a:pt x="22" y="71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1" y="73"/>
                    <a:pt x="21" y="74"/>
                    <a:pt x="21" y="75"/>
                  </a:cubicBezTo>
                  <a:cubicBezTo>
                    <a:pt x="20" y="75"/>
                    <a:pt x="20" y="76"/>
                    <a:pt x="19" y="76"/>
                  </a:cubicBezTo>
                  <a:cubicBezTo>
                    <a:pt x="71" y="76"/>
                    <a:pt x="71" y="76"/>
                    <a:pt x="71" y="76"/>
                  </a:cubicBezTo>
                  <a:cubicBezTo>
                    <a:pt x="71" y="76"/>
                    <a:pt x="72" y="76"/>
                    <a:pt x="73" y="76"/>
                  </a:cubicBezTo>
                  <a:cubicBezTo>
                    <a:pt x="74" y="75"/>
                    <a:pt x="74" y="75"/>
                    <a:pt x="75" y="74"/>
                  </a:cubicBezTo>
                  <a:cubicBezTo>
                    <a:pt x="75" y="74"/>
                    <a:pt x="76" y="73"/>
                    <a:pt x="76" y="72"/>
                  </a:cubicBezTo>
                  <a:cubicBezTo>
                    <a:pt x="77" y="72"/>
                    <a:pt x="77" y="71"/>
                    <a:pt x="77" y="70"/>
                  </a:cubicBezTo>
                  <a:close/>
                  <a:moveTo>
                    <a:pt x="29" y="9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9"/>
                    <a:pt x="71" y="9"/>
                    <a:pt x="71" y="9"/>
                  </a:cubicBezTo>
                  <a:lnTo>
                    <a:pt x="29" y="9"/>
                  </a:lnTo>
                  <a:close/>
                  <a:moveTo>
                    <a:pt x="71" y="21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21"/>
                    <a:pt x="29" y="21"/>
                    <a:pt x="29" y="21"/>
                  </a:cubicBezTo>
                  <a:lnTo>
                    <a:pt x="71" y="21"/>
                  </a:lnTo>
                  <a:close/>
                  <a:moveTo>
                    <a:pt x="29" y="52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2"/>
                    <a:pt x="71" y="52"/>
                    <a:pt x="71" y="52"/>
                  </a:cubicBezTo>
                  <a:lnTo>
                    <a:pt x="29" y="52"/>
                  </a:lnTo>
                  <a:close/>
                  <a:moveTo>
                    <a:pt x="29" y="64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4"/>
                    <a:pt x="71" y="64"/>
                    <a:pt x="71" y="64"/>
                  </a:cubicBezTo>
                  <a:lnTo>
                    <a:pt x="29" y="64"/>
                  </a:lnTo>
                  <a:close/>
                  <a:moveTo>
                    <a:pt x="67" y="41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67" y="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6" name="文本框 3"/>
            <p:cNvSpPr txBox="1">
              <a:spLocks noChangeArrowheads="1"/>
            </p:cNvSpPr>
            <p:nvPr/>
          </p:nvSpPr>
          <p:spPr bwMode="auto">
            <a:xfrm>
              <a:off x="1661886" y="3094315"/>
              <a:ext cx="646154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学生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72345" y="3603595"/>
              <a:ext cx="2907505" cy="1104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选课退课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查看个人、全部课程课表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报名、选择助教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注册、登录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1" name="组合 26"/>
          <p:cNvGrpSpPr>
            <a:grpSpLocks/>
          </p:cNvGrpSpPr>
          <p:nvPr/>
        </p:nvGrpSpPr>
        <p:grpSpPr bwMode="auto">
          <a:xfrm>
            <a:off x="4619625" y="2593978"/>
            <a:ext cx="2952750" cy="1468302"/>
            <a:chOff x="5136761" y="2981438"/>
            <a:chExt cx="2954284" cy="1467963"/>
          </a:xfrm>
        </p:grpSpPr>
        <p:sp>
          <p:nvSpPr>
            <p:cNvPr id="20" name="矩形 19"/>
            <p:cNvSpPr/>
            <p:nvPr/>
          </p:nvSpPr>
          <p:spPr>
            <a:xfrm>
              <a:off x="5230473" y="2981438"/>
              <a:ext cx="595621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1" name="Freeform 18"/>
            <p:cNvSpPr>
              <a:spLocks noEditPoints="1"/>
            </p:cNvSpPr>
            <p:nvPr/>
          </p:nvSpPr>
          <p:spPr bwMode="auto">
            <a:xfrm>
              <a:off x="5324311" y="3074534"/>
              <a:ext cx="408896" cy="408896"/>
            </a:xfrm>
            <a:custGeom>
              <a:avLst/>
              <a:gdLst>
                <a:gd name="T0" fmla="*/ 403586 w 77"/>
                <a:gd name="T1" fmla="*/ 249586 h 77"/>
                <a:gd name="T2" fmla="*/ 366413 w 77"/>
                <a:gd name="T3" fmla="*/ 323931 h 77"/>
                <a:gd name="T4" fmla="*/ 366413 w 77"/>
                <a:gd name="T5" fmla="*/ 398275 h 77"/>
                <a:gd name="T6" fmla="*/ 318620 w 77"/>
                <a:gd name="T7" fmla="*/ 366413 h 77"/>
                <a:gd name="T8" fmla="*/ 265517 w 77"/>
                <a:gd name="T9" fmla="*/ 392965 h 77"/>
                <a:gd name="T10" fmla="*/ 201793 w 77"/>
                <a:gd name="T11" fmla="*/ 403586 h 77"/>
                <a:gd name="T12" fmla="*/ 138069 w 77"/>
                <a:gd name="T13" fmla="*/ 392965 h 77"/>
                <a:gd name="T14" fmla="*/ 84965 w 77"/>
                <a:gd name="T15" fmla="*/ 366413 h 77"/>
                <a:gd name="T16" fmla="*/ 37172 w 77"/>
                <a:gd name="T17" fmla="*/ 398275 h 77"/>
                <a:gd name="T18" fmla="*/ 42483 w 77"/>
                <a:gd name="T19" fmla="*/ 323931 h 77"/>
                <a:gd name="T20" fmla="*/ 5310 w 77"/>
                <a:gd name="T21" fmla="*/ 249586 h 77"/>
                <a:gd name="T22" fmla="*/ 15931 w 77"/>
                <a:gd name="T23" fmla="*/ 122138 h 77"/>
                <a:gd name="T24" fmla="*/ 122138 w 77"/>
                <a:gd name="T25" fmla="*/ 15931 h 77"/>
                <a:gd name="T26" fmla="*/ 281448 w 77"/>
                <a:gd name="T27" fmla="*/ 15931 h 77"/>
                <a:gd name="T28" fmla="*/ 392965 w 77"/>
                <a:gd name="T29" fmla="*/ 122138 h 77"/>
                <a:gd name="T30" fmla="*/ 15931 w 77"/>
                <a:gd name="T31" fmla="*/ 201793 h 77"/>
                <a:gd name="T32" fmla="*/ 69034 w 77"/>
                <a:gd name="T33" fmla="*/ 334551 h 77"/>
                <a:gd name="T34" fmla="*/ 201793 w 77"/>
                <a:gd name="T35" fmla="*/ 387655 h 77"/>
                <a:gd name="T36" fmla="*/ 334551 w 77"/>
                <a:gd name="T37" fmla="*/ 334551 h 77"/>
                <a:gd name="T38" fmla="*/ 387655 w 77"/>
                <a:gd name="T39" fmla="*/ 201793 h 77"/>
                <a:gd name="T40" fmla="*/ 334551 w 77"/>
                <a:gd name="T41" fmla="*/ 69034 h 77"/>
                <a:gd name="T42" fmla="*/ 201793 w 77"/>
                <a:gd name="T43" fmla="*/ 15931 h 77"/>
                <a:gd name="T44" fmla="*/ 69034 w 77"/>
                <a:gd name="T45" fmla="*/ 69034 h 77"/>
                <a:gd name="T46" fmla="*/ 15931 w 77"/>
                <a:gd name="T47" fmla="*/ 201793 h 77"/>
                <a:gd name="T48" fmla="*/ 254896 w 77"/>
                <a:gd name="T49" fmla="*/ 74345 h 77"/>
                <a:gd name="T50" fmla="*/ 329241 w 77"/>
                <a:gd name="T51" fmla="*/ 148689 h 77"/>
                <a:gd name="T52" fmla="*/ 329241 w 77"/>
                <a:gd name="T53" fmla="*/ 254896 h 77"/>
                <a:gd name="T54" fmla="*/ 254896 w 77"/>
                <a:gd name="T55" fmla="*/ 329241 h 77"/>
                <a:gd name="T56" fmla="*/ 148689 w 77"/>
                <a:gd name="T57" fmla="*/ 329241 h 77"/>
                <a:gd name="T58" fmla="*/ 79655 w 77"/>
                <a:gd name="T59" fmla="*/ 254896 h 77"/>
                <a:gd name="T60" fmla="*/ 79655 w 77"/>
                <a:gd name="T61" fmla="*/ 148689 h 77"/>
                <a:gd name="T62" fmla="*/ 148689 w 77"/>
                <a:gd name="T63" fmla="*/ 74345 h 77"/>
                <a:gd name="T64" fmla="*/ 201793 w 77"/>
                <a:gd name="T65" fmla="*/ 318620 h 77"/>
                <a:gd name="T66" fmla="*/ 286758 w 77"/>
                <a:gd name="T67" fmla="*/ 286758 h 77"/>
                <a:gd name="T68" fmla="*/ 323931 w 77"/>
                <a:gd name="T69" fmla="*/ 201793 h 77"/>
                <a:gd name="T70" fmla="*/ 286758 w 77"/>
                <a:gd name="T71" fmla="*/ 116827 h 77"/>
                <a:gd name="T72" fmla="*/ 201793 w 77"/>
                <a:gd name="T73" fmla="*/ 84965 h 77"/>
                <a:gd name="T74" fmla="*/ 116827 w 77"/>
                <a:gd name="T75" fmla="*/ 116827 h 77"/>
                <a:gd name="T76" fmla="*/ 84965 w 77"/>
                <a:gd name="T77" fmla="*/ 201793 h 77"/>
                <a:gd name="T78" fmla="*/ 116827 w 77"/>
                <a:gd name="T79" fmla="*/ 286758 h 77"/>
                <a:gd name="T80" fmla="*/ 201793 w 77"/>
                <a:gd name="T81" fmla="*/ 318620 h 77"/>
                <a:gd name="T82" fmla="*/ 228345 w 77"/>
                <a:gd name="T83" fmla="*/ 138069 h 77"/>
                <a:gd name="T84" fmla="*/ 265517 w 77"/>
                <a:gd name="T85" fmla="*/ 175241 h 77"/>
                <a:gd name="T86" fmla="*/ 265517 w 77"/>
                <a:gd name="T87" fmla="*/ 228345 h 77"/>
                <a:gd name="T88" fmla="*/ 228345 w 77"/>
                <a:gd name="T89" fmla="*/ 265517 h 77"/>
                <a:gd name="T90" fmla="*/ 175241 w 77"/>
                <a:gd name="T91" fmla="*/ 265517 h 77"/>
                <a:gd name="T92" fmla="*/ 143379 w 77"/>
                <a:gd name="T93" fmla="*/ 228345 h 77"/>
                <a:gd name="T94" fmla="*/ 143379 w 77"/>
                <a:gd name="T95" fmla="*/ 175241 h 77"/>
                <a:gd name="T96" fmla="*/ 175241 w 77"/>
                <a:gd name="T97" fmla="*/ 138069 h 77"/>
                <a:gd name="T98" fmla="*/ 201793 w 77"/>
                <a:gd name="T99" fmla="*/ 254896 h 77"/>
                <a:gd name="T100" fmla="*/ 238965 w 77"/>
                <a:gd name="T101" fmla="*/ 238965 h 77"/>
                <a:gd name="T102" fmla="*/ 254896 w 77"/>
                <a:gd name="T103" fmla="*/ 201793 h 77"/>
                <a:gd name="T104" fmla="*/ 238965 w 77"/>
                <a:gd name="T105" fmla="*/ 164620 h 77"/>
                <a:gd name="T106" fmla="*/ 201793 w 77"/>
                <a:gd name="T107" fmla="*/ 148689 h 77"/>
                <a:gd name="T108" fmla="*/ 169931 w 77"/>
                <a:gd name="T109" fmla="*/ 164620 h 77"/>
                <a:gd name="T110" fmla="*/ 154000 w 77"/>
                <a:gd name="T111" fmla="*/ 201793 h 77"/>
                <a:gd name="T112" fmla="*/ 169931 w 77"/>
                <a:gd name="T113" fmla="*/ 238965 h 77"/>
                <a:gd name="T114" fmla="*/ 201793 w 77"/>
                <a:gd name="T115" fmla="*/ 254896 h 7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7" h="77">
                  <a:moveTo>
                    <a:pt x="77" y="38"/>
                  </a:moveTo>
                  <a:cubicBezTo>
                    <a:pt x="77" y="41"/>
                    <a:pt x="76" y="44"/>
                    <a:pt x="76" y="47"/>
                  </a:cubicBezTo>
                  <a:cubicBezTo>
                    <a:pt x="75" y="49"/>
                    <a:pt x="74" y="52"/>
                    <a:pt x="73" y="54"/>
                  </a:cubicBezTo>
                  <a:cubicBezTo>
                    <a:pt x="72" y="57"/>
                    <a:pt x="70" y="59"/>
                    <a:pt x="69" y="61"/>
                  </a:cubicBezTo>
                  <a:cubicBezTo>
                    <a:pt x="67" y="63"/>
                    <a:pt x="65" y="65"/>
                    <a:pt x="63" y="67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9" y="70"/>
                    <a:pt x="57" y="71"/>
                    <a:pt x="55" y="72"/>
                  </a:cubicBezTo>
                  <a:cubicBezTo>
                    <a:pt x="54" y="73"/>
                    <a:pt x="52" y="74"/>
                    <a:pt x="50" y="74"/>
                  </a:cubicBezTo>
                  <a:cubicBezTo>
                    <a:pt x="48" y="75"/>
                    <a:pt x="46" y="76"/>
                    <a:pt x="44" y="76"/>
                  </a:cubicBezTo>
                  <a:cubicBezTo>
                    <a:pt x="42" y="76"/>
                    <a:pt x="40" y="76"/>
                    <a:pt x="38" y="76"/>
                  </a:cubicBezTo>
                  <a:cubicBezTo>
                    <a:pt x="36" y="76"/>
                    <a:pt x="34" y="76"/>
                    <a:pt x="32" y="76"/>
                  </a:cubicBezTo>
                  <a:cubicBezTo>
                    <a:pt x="30" y="76"/>
                    <a:pt x="28" y="75"/>
                    <a:pt x="26" y="74"/>
                  </a:cubicBezTo>
                  <a:cubicBezTo>
                    <a:pt x="24" y="74"/>
                    <a:pt x="22" y="73"/>
                    <a:pt x="21" y="72"/>
                  </a:cubicBezTo>
                  <a:cubicBezTo>
                    <a:pt x="19" y="71"/>
                    <a:pt x="17" y="70"/>
                    <a:pt x="16" y="69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65"/>
                    <a:pt x="9" y="63"/>
                    <a:pt x="8" y="61"/>
                  </a:cubicBezTo>
                  <a:cubicBezTo>
                    <a:pt x="6" y="59"/>
                    <a:pt x="5" y="57"/>
                    <a:pt x="3" y="54"/>
                  </a:cubicBezTo>
                  <a:cubicBezTo>
                    <a:pt x="2" y="52"/>
                    <a:pt x="1" y="49"/>
                    <a:pt x="1" y="47"/>
                  </a:cubicBezTo>
                  <a:cubicBezTo>
                    <a:pt x="0" y="44"/>
                    <a:pt x="0" y="41"/>
                    <a:pt x="0" y="38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8"/>
                    <a:pt x="7" y="14"/>
                    <a:pt x="11" y="11"/>
                  </a:cubicBezTo>
                  <a:cubicBezTo>
                    <a:pt x="14" y="7"/>
                    <a:pt x="19" y="5"/>
                    <a:pt x="23" y="3"/>
                  </a:cubicBezTo>
                  <a:cubicBezTo>
                    <a:pt x="28" y="1"/>
                    <a:pt x="33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8" y="5"/>
                    <a:pt x="62" y="7"/>
                    <a:pt x="65" y="11"/>
                  </a:cubicBezTo>
                  <a:cubicBezTo>
                    <a:pt x="69" y="14"/>
                    <a:pt x="72" y="18"/>
                    <a:pt x="74" y="23"/>
                  </a:cubicBezTo>
                  <a:cubicBezTo>
                    <a:pt x="76" y="28"/>
                    <a:pt x="77" y="33"/>
                    <a:pt x="77" y="38"/>
                  </a:cubicBezTo>
                  <a:close/>
                  <a:moveTo>
                    <a:pt x="3" y="38"/>
                  </a:moveTo>
                  <a:cubicBezTo>
                    <a:pt x="3" y="43"/>
                    <a:pt x="4" y="47"/>
                    <a:pt x="6" y="52"/>
                  </a:cubicBezTo>
                  <a:cubicBezTo>
                    <a:pt x="8" y="56"/>
                    <a:pt x="10" y="60"/>
                    <a:pt x="13" y="63"/>
                  </a:cubicBezTo>
                  <a:cubicBezTo>
                    <a:pt x="16" y="66"/>
                    <a:pt x="20" y="68"/>
                    <a:pt x="24" y="70"/>
                  </a:cubicBezTo>
                  <a:cubicBezTo>
                    <a:pt x="29" y="72"/>
                    <a:pt x="33" y="73"/>
                    <a:pt x="38" y="73"/>
                  </a:cubicBezTo>
                  <a:cubicBezTo>
                    <a:pt x="43" y="73"/>
                    <a:pt x="48" y="72"/>
                    <a:pt x="52" y="70"/>
                  </a:cubicBezTo>
                  <a:cubicBezTo>
                    <a:pt x="56" y="68"/>
                    <a:pt x="60" y="66"/>
                    <a:pt x="63" y="63"/>
                  </a:cubicBezTo>
                  <a:cubicBezTo>
                    <a:pt x="66" y="60"/>
                    <a:pt x="69" y="56"/>
                    <a:pt x="71" y="52"/>
                  </a:cubicBezTo>
                  <a:cubicBezTo>
                    <a:pt x="72" y="47"/>
                    <a:pt x="73" y="43"/>
                    <a:pt x="73" y="38"/>
                  </a:cubicBezTo>
                  <a:cubicBezTo>
                    <a:pt x="73" y="33"/>
                    <a:pt x="72" y="29"/>
                    <a:pt x="71" y="24"/>
                  </a:cubicBezTo>
                  <a:cubicBezTo>
                    <a:pt x="69" y="20"/>
                    <a:pt x="66" y="16"/>
                    <a:pt x="63" y="13"/>
                  </a:cubicBezTo>
                  <a:cubicBezTo>
                    <a:pt x="60" y="10"/>
                    <a:pt x="56" y="7"/>
                    <a:pt x="52" y="6"/>
                  </a:cubicBezTo>
                  <a:cubicBezTo>
                    <a:pt x="48" y="4"/>
                    <a:pt x="43" y="3"/>
                    <a:pt x="38" y="3"/>
                  </a:cubicBezTo>
                  <a:cubicBezTo>
                    <a:pt x="33" y="3"/>
                    <a:pt x="29" y="4"/>
                    <a:pt x="24" y="6"/>
                  </a:cubicBezTo>
                  <a:cubicBezTo>
                    <a:pt x="20" y="7"/>
                    <a:pt x="16" y="10"/>
                    <a:pt x="13" y="13"/>
                  </a:cubicBezTo>
                  <a:cubicBezTo>
                    <a:pt x="10" y="16"/>
                    <a:pt x="8" y="20"/>
                    <a:pt x="6" y="24"/>
                  </a:cubicBezTo>
                  <a:cubicBezTo>
                    <a:pt x="4" y="29"/>
                    <a:pt x="3" y="33"/>
                    <a:pt x="3" y="38"/>
                  </a:cubicBezTo>
                  <a:close/>
                  <a:moveTo>
                    <a:pt x="38" y="12"/>
                  </a:moveTo>
                  <a:cubicBezTo>
                    <a:pt x="42" y="12"/>
                    <a:pt x="45" y="13"/>
                    <a:pt x="48" y="14"/>
                  </a:cubicBezTo>
                  <a:cubicBezTo>
                    <a:pt x="51" y="16"/>
                    <a:pt x="54" y="18"/>
                    <a:pt x="56" y="20"/>
                  </a:cubicBezTo>
                  <a:cubicBezTo>
                    <a:pt x="59" y="22"/>
                    <a:pt x="61" y="25"/>
                    <a:pt x="62" y="28"/>
                  </a:cubicBezTo>
                  <a:cubicBezTo>
                    <a:pt x="63" y="31"/>
                    <a:pt x="64" y="34"/>
                    <a:pt x="64" y="38"/>
                  </a:cubicBezTo>
                  <a:cubicBezTo>
                    <a:pt x="64" y="42"/>
                    <a:pt x="63" y="45"/>
                    <a:pt x="62" y="48"/>
                  </a:cubicBezTo>
                  <a:cubicBezTo>
                    <a:pt x="61" y="51"/>
                    <a:pt x="59" y="54"/>
                    <a:pt x="56" y="56"/>
                  </a:cubicBezTo>
                  <a:cubicBezTo>
                    <a:pt x="54" y="58"/>
                    <a:pt x="51" y="60"/>
                    <a:pt x="48" y="62"/>
                  </a:cubicBezTo>
                  <a:cubicBezTo>
                    <a:pt x="45" y="63"/>
                    <a:pt x="42" y="64"/>
                    <a:pt x="38" y="64"/>
                  </a:cubicBezTo>
                  <a:cubicBezTo>
                    <a:pt x="35" y="64"/>
                    <a:pt x="32" y="63"/>
                    <a:pt x="28" y="62"/>
                  </a:cubicBezTo>
                  <a:cubicBezTo>
                    <a:pt x="25" y="60"/>
                    <a:pt x="23" y="58"/>
                    <a:pt x="20" y="56"/>
                  </a:cubicBezTo>
                  <a:cubicBezTo>
                    <a:pt x="18" y="54"/>
                    <a:pt x="16" y="51"/>
                    <a:pt x="15" y="48"/>
                  </a:cubicBezTo>
                  <a:cubicBezTo>
                    <a:pt x="13" y="45"/>
                    <a:pt x="13" y="42"/>
                    <a:pt x="13" y="38"/>
                  </a:cubicBezTo>
                  <a:cubicBezTo>
                    <a:pt x="13" y="34"/>
                    <a:pt x="13" y="31"/>
                    <a:pt x="15" y="28"/>
                  </a:cubicBezTo>
                  <a:cubicBezTo>
                    <a:pt x="16" y="25"/>
                    <a:pt x="18" y="22"/>
                    <a:pt x="20" y="20"/>
                  </a:cubicBezTo>
                  <a:cubicBezTo>
                    <a:pt x="23" y="18"/>
                    <a:pt x="25" y="16"/>
                    <a:pt x="28" y="14"/>
                  </a:cubicBezTo>
                  <a:cubicBezTo>
                    <a:pt x="32" y="13"/>
                    <a:pt x="35" y="12"/>
                    <a:pt x="38" y="12"/>
                  </a:cubicBezTo>
                  <a:close/>
                  <a:moveTo>
                    <a:pt x="38" y="60"/>
                  </a:moveTo>
                  <a:cubicBezTo>
                    <a:pt x="41" y="60"/>
                    <a:pt x="44" y="60"/>
                    <a:pt x="47" y="59"/>
                  </a:cubicBezTo>
                  <a:cubicBezTo>
                    <a:pt x="50" y="57"/>
                    <a:pt x="52" y="56"/>
                    <a:pt x="54" y="54"/>
                  </a:cubicBezTo>
                  <a:cubicBezTo>
                    <a:pt x="56" y="52"/>
                    <a:pt x="58" y="49"/>
                    <a:pt x="59" y="47"/>
                  </a:cubicBezTo>
                  <a:cubicBezTo>
                    <a:pt x="60" y="44"/>
                    <a:pt x="61" y="41"/>
                    <a:pt x="61" y="38"/>
                  </a:cubicBezTo>
                  <a:cubicBezTo>
                    <a:pt x="61" y="35"/>
                    <a:pt x="60" y="32"/>
                    <a:pt x="59" y="29"/>
                  </a:cubicBezTo>
                  <a:cubicBezTo>
                    <a:pt x="58" y="27"/>
                    <a:pt x="56" y="24"/>
                    <a:pt x="54" y="22"/>
                  </a:cubicBezTo>
                  <a:cubicBezTo>
                    <a:pt x="52" y="20"/>
                    <a:pt x="50" y="19"/>
                    <a:pt x="47" y="17"/>
                  </a:cubicBezTo>
                  <a:cubicBezTo>
                    <a:pt x="44" y="16"/>
                    <a:pt x="41" y="16"/>
                    <a:pt x="38" y="16"/>
                  </a:cubicBezTo>
                  <a:cubicBezTo>
                    <a:pt x="35" y="16"/>
                    <a:pt x="32" y="16"/>
                    <a:pt x="30" y="17"/>
                  </a:cubicBezTo>
                  <a:cubicBezTo>
                    <a:pt x="27" y="19"/>
                    <a:pt x="25" y="20"/>
                    <a:pt x="22" y="22"/>
                  </a:cubicBezTo>
                  <a:cubicBezTo>
                    <a:pt x="20" y="24"/>
                    <a:pt x="19" y="27"/>
                    <a:pt x="18" y="29"/>
                  </a:cubicBezTo>
                  <a:cubicBezTo>
                    <a:pt x="16" y="32"/>
                    <a:pt x="16" y="35"/>
                    <a:pt x="16" y="38"/>
                  </a:cubicBezTo>
                  <a:cubicBezTo>
                    <a:pt x="16" y="41"/>
                    <a:pt x="16" y="44"/>
                    <a:pt x="18" y="47"/>
                  </a:cubicBezTo>
                  <a:cubicBezTo>
                    <a:pt x="19" y="49"/>
                    <a:pt x="20" y="52"/>
                    <a:pt x="22" y="54"/>
                  </a:cubicBezTo>
                  <a:cubicBezTo>
                    <a:pt x="25" y="56"/>
                    <a:pt x="27" y="57"/>
                    <a:pt x="30" y="59"/>
                  </a:cubicBezTo>
                  <a:cubicBezTo>
                    <a:pt x="32" y="60"/>
                    <a:pt x="35" y="60"/>
                    <a:pt x="38" y="60"/>
                  </a:cubicBezTo>
                  <a:close/>
                  <a:moveTo>
                    <a:pt x="38" y="25"/>
                  </a:moveTo>
                  <a:cubicBezTo>
                    <a:pt x="40" y="25"/>
                    <a:pt x="42" y="26"/>
                    <a:pt x="43" y="26"/>
                  </a:cubicBezTo>
                  <a:cubicBezTo>
                    <a:pt x="45" y="27"/>
                    <a:pt x="46" y="28"/>
                    <a:pt x="47" y="29"/>
                  </a:cubicBezTo>
                  <a:cubicBezTo>
                    <a:pt x="48" y="30"/>
                    <a:pt x="49" y="31"/>
                    <a:pt x="50" y="33"/>
                  </a:cubicBezTo>
                  <a:cubicBezTo>
                    <a:pt x="51" y="35"/>
                    <a:pt x="51" y="36"/>
                    <a:pt x="51" y="38"/>
                  </a:cubicBezTo>
                  <a:cubicBezTo>
                    <a:pt x="51" y="40"/>
                    <a:pt x="51" y="41"/>
                    <a:pt x="50" y="43"/>
                  </a:cubicBezTo>
                  <a:cubicBezTo>
                    <a:pt x="49" y="44"/>
                    <a:pt x="48" y="46"/>
                    <a:pt x="47" y="47"/>
                  </a:cubicBezTo>
                  <a:cubicBezTo>
                    <a:pt x="46" y="48"/>
                    <a:pt x="45" y="49"/>
                    <a:pt x="43" y="50"/>
                  </a:cubicBezTo>
                  <a:cubicBezTo>
                    <a:pt x="42" y="51"/>
                    <a:pt x="40" y="51"/>
                    <a:pt x="38" y="51"/>
                  </a:cubicBezTo>
                  <a:cubicBezTo>
                    <a:pt x="37" y="51"/>
                    <a:pt x="35" y="51"/>
                    <a:pt x="33" y="50"/>
                  </a:cubicBezTo>
                  <a:cubicBezTo>
                    <a:pt x="32" y="49"/>
                    <a:pt x="30" y="48"/>
                    <a:pt x="29" y="47"/>
                  </a:cubicBezTo>
                  <a:cubicBezTo>
                    <a:pt x="28" y="46"/>
                    <a:pt x="27" y="44"/>
                    <a:pt x="27" y="43"/>
                  </a:cubicBezTo>
                  <a:cubicBezTo>
                    <a:pt x="26" y="41"/>
                    <a:pt x="26" y="40"/>
                    <a:pt x="26" y="38"/>
                  </a:cubicBezTo>
                  <a:cubicBezTo>
                    <a:pt x="26" y="36"/>
                    <a:pt x="26" y="35"/>
                    <a:pt x="27" y="33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0" y="28"/>
                    <a:pt x="32" y="27"/>
                    <a:pt x="33" y="26"/>
                  </a:cubicBezTo>
                  <a:cubicBezTo>
                    <a:pt x="35" y="26"/>
                    <a:pt x="37" y="25"/>
                    <a:pt x="38" y="25"/>
                  </a:cubicBezTo>
                  <a:close/>
                  <a:moveTo>
                    <a:pt x="38" y="48"/>
                  </a:moveTo>
                  <a:cubicBezTo>
                    <a:pt x="40" y="48"/>
                    <a:pt x="41" y="47"/>
                    <a:pt x="42" y="47"/>
                  </a:cubicBezTo>
                  <a:cubicBezTo>
                    <a:pt x="43" y="46"/>
                    <a:pt x="44" y="46"/>
                    <a:pt x="45" y="45"/>
                  </a:cubicBezTo>
                  <a:cubicBezTo>
                    <a:pt x="46" y="44"/>
                    <a:pt x="47" y="43"/>
                    <a:pt x="47" y="42"/>
                  </a:cubicBezTo>
                  <a:cubicBezTo>
                    <a:pt x="48" y="41"/>
                    <a:pt x="48" y="39"/>
                    <a:pt x="48" y="38"/>
                  </a:cubicBezTo>
                  <a:cubicBezTo>
                    <a:pt x="48" y="37"/>
                    <a:pt x="48" y="35"/>
                    <a:pt x="47" y="34"/>
                  </a:cubicBezTo>
                  <a:cubicBezTo>
                    <a:pt x="47" y="33"/>
                    <a:pt x="46" y="32"/>
                    <a:pt x="45" y="31"/>
                  </a:cubicBezTo>
                  <a:cubicBezTo>
                    <a:pt x="44" y="30"/>
                    <a:pt x="43" y="30"/>
                    <a:pt x="42" y="29"/>
                  </a:cubicBezTo>
                  <a:cubicBezTo>
                    <a:pt x="41" y="29"/>
                    <a:pt x="40" y="28"/>
                    <a:pt x="38" y="28"/>
                  </a:cubicBezTo>
                  <a:cubicBezTo>
                    <a:pt x="37" y="28"/>
                    <a:pt x="36" y="29"/>
                    <a:pt x="35" y="29"/>
                  </a:cubicBezTo>
                  <a:cubicBezTo>
                    <a:pt x="33" y="30"/>
                    <a:pt x="32" y="30"/>
                    <a:pt x="32" y="31"/>
                  </a:cubicBezTo>
                  <a:cubicBezTo>
                    <a:pt x="31" y="32"/>
                    <a:pt x="30" y="33"/>
                    <a:pt x="30" y="34"/>
                  </a:cubicBezTo>
                  <a:cubicBezTo>
                    <a:pt x="29" y="35"/>
                    <a:pt x="29" y="37"/>
                    <a:pt x="29" y="38"/>
                  </a:cubicBezTo>
                  <a:cubicBezTo>
                    <a:pt x="29" y="39"/>
                    <a:pt x="29" y="41"/>
                    <a:pt x="30" y="42"/>
                  </a:cubicBezTo>
                  <a:cubicBezTo>
                    <a:pt x="30" y="43"/>
                    <a:pt x="31" y="44"/>
                    <a:pt x="32" y="45"/>
                  </a:cubicBezTo>
                  <a:cubicBezTo>
                    <a:pt x="32" y="46"/>
                    <a:pt x="33" y="46"/>
                    <a:pt x="35" y="47"/>
                  </a:cubicBezTo>
                  <a:cubicBezTo>
                    <a:pt x="36" y="47"/>
                    <a:pt x="37" y="48"/>
                    <a:pt x="3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2" name="文本框 22"/>
            <p:cNvSpPr txBox="1">
              <a:spLocks noChangeArrowheads="1"/>
            </p:cNvSpPr>
            <p:nvPr/>
          </p:nvSpPr>
          <p:spPr bwMode="auto">
            <a:xfrm>
              <a:off x="5826302" y="3094315"/>
              <a:ext cx="877619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管理员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136761" y="3603595"/>
              <a:ext cx="2954284" cy="8458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管理员账户登入登出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课程信息导入、增加、删除、修改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查看选课学生、助教学生名单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2" name="组合 11"/>
          <p:cNvGrpSpPr>
            <a:grpSpLocks/>
          </p:cNvGrpSpPr>
          <p:nvPr/>
        </p:nvGrpSpPr>
        <p:grpSpPr bwMode="auto">
          <a:xfrm>
            <a:off x="8212138" y="2593978"/>
            <a:ext cx="2908300" cy="1468302"/>
            <a:chOff x="8706091" y="2981438"/>
            <a:chExt cx="2907505" cy="1467963"/>
          </a:xfrm>
        </p:grpSpPr>
        <p:sp>
          <p:nvSpPr>
            <p:cNvPr id="21" name="矩形 20"/>
            <p:cNvSpPr/>
            <p:nvPr/>
          </p:nvSpPr>
          <p:spPr>
            <a:xfrm>
              <a:off x="8801315" y="2981438"/>
              <a:ext cx="595149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07" name="Freeform 171"/>
            <p:cNvSpPr>
              <a:spLocks noEditPoints="1"/>
            </p:cNvSpPr>
            <p:nvPr/>
          </p:nvSpPr>
          <p:spPr bwMode="auto">
            <a:xfrm>
              <a:off x="8885208" y="3074534"/>
              <a:ext cx="440348" cy="408896"/>
            </a:xfrm>
            <a:custGeom>
              <a:avLst/>
              <a:gdLst>
                <a:gd name="T0" fmla="*/ 435855 w 196"/>
                <a:gd name="T1" fmla="*/ 121321 h 182"/>
                <a:gd name="T2" fmla="*/ 440348 w 196"/>
                <a:gd name="T3" fmla="*/ 128061 h 182"/>
                <a:gd name="T4" fmla="*/ 224667 w 196"/>
                <a:gd name="T5" fmla="*/ 408896 h 182"/>
                <a:gd name="T6" fmla="*/ 6740 w 196"/>
                <a:gd name="T7" fmla="*/ 137048 h 182"/>
                <a:gd name="T8" fmla="*/ 0 w 196"/>
                <a:gd name="T9" fmla="*/ 128061 h 182"/>
                <a:gd name="T10" fmla="*/ 6740 w 196"/>
                <a:gd name="T11" fmla="*/ 121321 h 182"/>
                <a:gd name="T12" fmla="*/ 107840 w 196"/>
                <a:gd name="T13" fmla="*/ 0 h 182"/>
                <a:gd name="T14" fmla="*/ 334754 w 196"/>
                <a:gd name="T15" fmla="*/ 0 h 182"/>
                <a:gd name="T16" fmla="*/ 435855 w 196"/>
                <a:gd name="T17" fmla="*/ 121321 h 182"/>
                <a:gd name="T18" fmla="*/ 213434 w 196"/>
                <a:gd name="T19" fmla="*/ 137048 h 182"/>
                <a:gd name="T20" fmla="*/ 26960 w 196"/>
                <a:gd name="T21" fmla="*/ 137048 h 182"/>
                <a:gd name="T22" fmla="*/ 213434 w 196"/>
                <a:gd name="T23" fmla="*/ 372949 h 182"/>
                <a:gd name="T24" fmla="*/ 213434 w 196"/>
                <a:gd name="T25" fmla="*/ 137048 h 182"/>
                <a:gd name="T26" fmla="*/ 112334 w 196"/>
                <a:gd name="T27" fmla="*/ 20220 h 182"/>
                <a:gd name="T28" fmla="*/ 26960 w 196"/>
                <a:gd name="T29" fmla="*/ 121321 h 182"/>
                <a:gd name="T30" fmla="*/ 197707 w 196"/>
                <a:gd name="T31" fmla="*/ 121321 h 182"/>
                <a:gd name="T32" fmla="*/ 112334 w 196"/>
                <a:gd name="T33" fmla="*/ 20220 h 182"/>
                <a:gd name="T34" fmla="*/ 217927 w 196"/>
                <a:gd name="T35" fmla="*/ 121321 h 182"/>
                <a:gd name="T36" fmla="*/ 307794 w 196"/>
                <a:gd name="T37" fmla="*/ 20220 h 182"/>
                <a:gd name="T38" fmla="*/ 132554 w 196"/>
                <a:gd name="T39" fmla="*/ 20220 h 182"/>
                <a:gd name="T40" fmla="*/ 217927 w 196"/>
                <a:gd name="T41" fmla="*/ 121321 h 182"/>
                <a:gd name="T42" fmla="*/ 229161 w 196"/>
                <a:gd name="T43" fmla="*/ 372949 h 182"/>
                <a:gd name="T44" fmla="*/ 415635 w 196"/>
                <a:gd name="T45" fmla="*/ 137048 h 182"/>
                <a:gd name="T46" fmla="*/ 229161 w 196"/>
                <a:gd name="T47" fmla="*/ 137048 h 182"/>
                <a:gd name="T48" fmla="*/ 229161 w 196"/>
                <a:gd name="T49" fmla="*/ 372949 h 182"/>
                <a:gd name="T50" fmla="*/ 415635 w 196"/>
                <a:gd name="T51" fmla="*/ 121321 h 182"/>
                <a:gd name="T52" fmla="*/ 330261 w 196"/>
                <a:gd name="T53" fmla="*/ 20220 h 182"/>
                <a:gd name="T54" fmla="*/ 244887 w 196"/>
                <a:gd name="T55" fmla="*/ 121321 h 182"/>
                <a:gd name="T56" fmla="*/ 415635 w 196"/>
                <a:gd name="T57" fmla="*/ 121321 h 18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96" h="182">
                  <a:moveTo>
                    <a:pt x="194" y="54"/>
                  </a:moveTo>
                  <a:lnTo>
                    <a:pt x="196" y="57"/>
                  </a:lnTo>
                  <a:lnTo>
                    <a:pt x="100" y="182"/>
                  </a:lnTo>
                  <a:lnTo>
                    <a:pt x="3" y="61"/>
                  </a:lnTo>
                  <a:lnTo>
                    <a:pt x="0" y="57"/>
                  </a:lnTo>
                  <a:lnTo>
                    <a:pt x="3" y="54"/>
                  </a:lnTo>
                  <a:lnTo>
                    <a:pt x="48" y="0"/>
                  </a:lnTo>
                  <a:lnTo>
                    <a:pt x="149" y="0"/>
                  </a:lnTo>
                  <a:lnTo>
                    <a:pt x="194" y="54"/>
                  </a:lnTo>
                  <a:close/>
                  <a:moveTo>
                    <a:pt x="95" y="61"/>
                  </a:moveTo>
                  <a:lnTo>
                    <a:pt x="12" y="61"/>
                  </a:lnTo>
                  <a:lnTo>
                    <a:pt x="95" y="166"/>
                  </a:lnTo>
                  <a:lnTo>
                    <a:pt x="95" y="61"/>
                  </a:lnTo>
                  <a:close/>
                  <a:moveTo>
                    <a:pt x="50" y="9"/>
                  </a:moveTo>
                  <a:lnTo>
                    <a:pt x="12" y="54"/>
                  </a:lnTo>
                  <a:lnTo>
                    <a:pt x="88" y="54"/>
                  </a:lnTo>
                  <a:lnTo>
                    <a:pt x="50" y="9"/>
                  </a:lnTo>
                  <a:close/>
                  <a:moveTo>
                    <a:pt x="97" y="54"/>
                  </a:moveTo>
                  <a:lnTo>
                    <a:pt x="137" y="9"/>
                  </a:lnTo>
                  <a:lnTo>
                    <a:pt x="59" y="9"/>
                  </a:lnTo>
                  <a:lnTo>
                    <a:pt x="97" y="54"/>
                  </a:lnTo>
                  <a:close/>
                  <a:moveTo>
                    <a:pt x="102" y="166"/>
                  </a:moveTo>
                  <a:lnTo>
                    <a:pt x="185" y="61"/>
                  </a:lnTo>
                  <a:lnTo>
                    <a:pt x="102" y="61"/>
                  </a:lnTo>
                  <a:lnTo>
                    <a:pt x="102" y="166"/>
                  </a:lnTo>
                  <a:close/>
                  <a:moveTo>
                    <a:pt x="185" y="54"/>
                  </a:moveTo>
                  <a:lnTo>
                    <a:pt x="147" y="9"/>
                  </a:lnTo>
                  <a:lnTo>
                    <a:pt x="109" y="54"/>
                  </a:lnTo>
                  <a:lnTo>
                    <a:pt x="185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08" name="文本框 24"/>
            <p:cNvSpPr txBox="1">
              <a:spLocks noChangeArrowheads="1"/>
            </p:cNvSpPr>
            <p:nvPr/>
          </p:nvSpPr>
          <p:spPr bwMode="auto">
            <a:xfrm>
              <a:off x="9395632" y="3094315"/>
              <a:ext cx="1107693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基础要求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8706091" y="3603595"/>
              <a:ext cx="2907505" cy="8458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良好的运行界面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维护信息的一致性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数据之间相互关联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6710363"/>
            <a:ext cx="12192000" cy="15081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2838" y="4757738"/>
            <a:ext cx="2824162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83125" y="4757738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89925" y="4757738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6397" name="组合 36"/>
          <p:cNvGrpSpPr>
            <a:grpSpLocks/>
          </p:cNvGrpSpPr>
          <p:nvPr/>
        </p:nvGrpSpPr>
        <p:grpSpPr bwMode="auto">
          <a:xfrm>
            <a:off x="3860800" y="4757738"/>
            <a:ext cx="57150" cy="419100"/>
            <a:chOff x="4689762" y="3997435"/>
            <a:chExt cx="57150" cy="41910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8" name="组合 39"/>
          <p:cNvGrpSpPr>
            <a:grpSpLocks/>
          </p:cNvGrpSpPr>
          <p:nvPr/>
        </p:nvGrpSpPr>
        <p:grpSpPr bwMode="auto">
          <a:xfrm>
            <a:off x="7431088" y="4757738"/>
            <a:ext cx="57150" cy="419100"/>
            <a:chOff x="4689762" y="3997435"/>
            <a:chExt cx="57150" cy="41910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9" name="组合 42"/>
          <p:cNvGrpSpPr>
            <a:grpSpLocks/>
          </p:cNvGrpSpPr>
          <p:nvPr/>
        </p:nvGrpSpPr>
        <p:grpSpPr bwMode="auto">
          <a:xfrm>
            <a:off x="11056938" y="4757738"/>
            <a:ext cx="57150" cy="419100"/>
            <a:chOff x="4689762" y="3997435"/>
            <a:chExt cx="57150" cy="41910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1282774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xfrm>
            <a:off x="0" y="-19050"/>
            <a:ext cx="12192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72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01938" y="1800225"/>
            <a:ext cx="6588125" cy="2216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dist"/>
            <a:r>
              <a:rPr kumimoji="0" lang="en-US" altLang="zh-CN" sz="115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0" lang="en-US" altLang="zh-CN" sz="13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en-US" altLang="zh-CN" sz="96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endParaRPr kumimoji="0" lang="zh-CN" altLang="en-US" sz="7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33797" name="组合 13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15" name="矩形 14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3380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066800" y="1611313"/>
            <a:ext cx="36576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467600" y="4206875"/>
            <a:ext cx="36576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66800" y="1733550"/>
            <a:ext cx="11430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982200" y="4079875"/>
            <a:ext cx="11430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862723" y="5265046"/>
            <a:ext cx="27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0" y="3013075"/>
            <a:ext cx="4012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</a:p>
        </p:txBody>
      </p:sp>
      <p:sp>
        <p:nvSpPr>
          <p:cNvPr id="1843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844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844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8442" name="Freeform 44"/>
          <p:cNvSpPr>
            <a:spLocks noEditPoints="1"/>
          </p:cNvSpPr>
          <p:nvPr/>
        </p:nvSpPr>
        <p:spPr bwMode="auto">
          <a:xfrm>
            <a:off x="5649913" y="1843088"/>
            <a:ext cx="892175" cy="881062"/>
          </a:xfrm>
          <a:custGeom>
            <a:avLst/>
            <a:gdLst>
              <a:gd name="T0" fmla="*/ 867573 w 74"/>
              <a:gd name="T1" fmla="*/ 12075 h 73"/>
              <a:gd name="T2" fmla="*/ 891672 w 74"/>
              <a:gd name="T3" fmla="*/ 36225 h 73"/>
              <a:gd name="T4" fmla="*/ 891672 w 74"/>
              <a:gd name="T5" fmla="*/ 60375 h 73"/>
              <a:gd name="T6" fmla="*/ 891672 w 74"/>
              <a:gd name="T7" fmla="*/ 72450 h 73"/>
              <a:gd name="T8" fmla="*/ 867573 w 74"/>
              <a:gd name="T9" fmla="*/ 96600 h 73"/>
              <a:gd name="T10" fmla="*/ 698878 w 74"/>
              <a:gd name="T11" fmla="*/ 265650 h 73"/>
              <a:gd name="T12" fmla="*/ 735027 w 74"/>
              <a:gd name="T13" fmla="*/ 265650 h 73"/>
              <a:gd name="T14" fmla="*/ 735027 w 74"/>
              <a:gd name="T15" fmla="*/ 881476 h 73"/>
              <a:gd name="T16" fmla="*/ 0 w 74"/>
              <a:gd name="T17" fmla="*/ 881476 h 73"/>
              <a:gd name="T18" fmla="*/ 0 w 74"/>
              <a:gd name="T19" fmla="*/ 156975 h 73"/>
              <a:gd name="T20" fmla="*/ 626580 w 74"/>
              <a:gd name="T21" fmla="*/ 156975 h 73"/>
              <a:gd name="T22" fmla="*/ 626580 w 74"/>
              <a:gd name="T23" fmla="*/ 181125 h 73"/>
              <a:gd name="T24" fmla="*/ 795275 w 74"/>
              <a:gd name="T25" fmla="*/ 12075 h 73"/>
              <a:gd name="T26" fmla="*/ 807325 w 74"/>
              <a:gd name="T27" fmla="*/ 0 h 73"/>
              <a:gd name="T28" fmla="*/ 831424 w 74"/>
              <a:gd name="T29" fmla="*/ 0 h 73"/>
              <a:gd name="T30" fmla="*/ 855523 w 74"/>
              <a:gd name="T31" fmla="*/ 0 h 73"/>
              <a:gd name="T32" fmla="*/ 867573 w 74"/>
              <a:gd name="T33" fmla="*/ 12075 h 73"/>
              <a:gd name="T34" fmla="*/ 698878 w 74"/>
              <a:gd name="T35" fmla="*/ 845251 h 73"/>
              <a:gd name="T36" fmla="*/ 698878 w 74"/>
              <a:gd name="T37" fmla="*/ 277725 h 73"/>
              <a:gd name="T38" fmla="*/ 397638 w 74"/>
              <a:gd name="T39" fmla="*/ 579601 h 73"/>
              <a:gd name="T40" fmla="*/ 313290 w 74"/>
              <a:gd name="T41" fmla="*/ 579601 h 73"/>
              <a:gd name="T42" fmla="*/ 313290 w 74"/>
              <a:gd name="T43" fmla="*/ 495076 h 73"/>
              <a:gd name="T44" fmla="*/ 614531 w 74"/>
              <a:gd name="T45" fmla="*/ 193200 h 73"/>
              <a:gd name="T46" fmla="*/ 48198 w 74"/>
              <a:gd name="T47" fmla="*/ 193200 h 73"/>
              <a:gd name="T48" fmla="*/ 48198 w 74"/>
              <a:gd name="T49" fmla="*/ 845251 h 73"/>
              <a:gd name="T50" fmla="*/ 698878 w 74"/>
              <a:gd name="T51" fmla="*/ 845251 h 73"/>
              <a:gd name="T52" fmla="*/ 843474 w 74"/>
              <a:gd name="T53" fmla="*/ 72450 h 73"/>
              <a:gd name="T54" fmla="*/ 855523 w 74"/>
              <a:gd name="T55" fmla="*/ 60375 h 73"/>
              <a:gd name="T56" fmla="*/ 855523 w 74"/>
              <a:gd name="T57" fmla="*/ 60375 h 73"/>
              <a:gd name="T58" fmla="*/ 855523 w 74"/>
              <a:gd name="T59" fmla="*/ 48300 h 73"/>
              <a:gd name="T60" fmla="*/ 843474 w 74"/>
              <a:gd name="T61" fmla="*/ 36225 h 73"/>
              <a:gd name="T62" fmla="*/ 843474 w 74"/>
              <a:gd name="T63" fmla="*/ 36225 h 73"/>
              <a:gd name="T64" fmla="*/ 831424 w 74"/>
              <a:gd name="T65" fmla="*/ 36225 h 73"/>
              <a:gd name="T66" fmla="*/ 831424 w 74"/>
              <a:gd name="T67" fmla="*/ 36225 h 73"/>
              <a:gd name="T68" fmla="*/ 819374 w 74"/>
              <a:gd name="T69" fmla="*/ 36225 h 73"/>
              <a:gd name="T70" fmla="*/ 349439 w 74"/>
              <a:gd name="T71" fmla="*/ 507151 h 73"/>
              <a:gd name="T72" fmla="*/ 349439 w 74"/>
              <a:gd name="T73" fmla="*/ 543376 h 73"/>
              <a:gd name="T74" fmla="*/ 373538 w 74"/>
              <a:gd name="T75" fmla="*/ 543376 h 73"/>
              <a:gd name="T76" fmla="*/ 843474 w 74"/>
              <a:gd name="T77" fmla="*/ 72450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5988" y="641350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待处理信息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矩形 15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390" name="组合 27"/>
          <p:cNvGrpSpPr>
            <a:grpSpLocks/>
          </p:cNvGrpSpPr>
          <p:nvPr/>
        </p:nvGrpSpPr>
        <p:grpSpPr bwMode="auto">
          <a:xfrm>
            <a:off x="1071563" y="2593979"/>
            <a:ext cx="2908300" cy="2243899"/>
            <a:chOff x="972345" y="2981438"/>
            <a:chExt cx="2907505" cy="2243380"/>
          </a:xfrm>
        </p:grpSpPr>
        <p:sp>
          <p:nvSpPr>
            <p:cNvPr id="3" name="矩形 2"/>
            <p:cNvSpPr/>
            <p:nvPr/>
          </p:nvSpPr>
          <p:spPr>
            <a:xfrm>
              <a:off x="1067569" y="2981438"/>
              <a:ext cx="593563" cy="595176"/>
            </a:xfrm>
            <a:prstGeom prst="rect">
              <a:avLst/>
            </a:prstGeom>
            <a:solidFill>
              <a:srgbClr val="FFE40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5" name="Freeform 45"/>
            <p:cNvSpPr>
              <a:spLocks noEditPoints="1"/>
            </p:cNvSpPr>
            <p:nvPr/>
          </p:nvSpPr>
          <p:spPr bwMode="auto">
            <a:xfrm>
              <a:off x="1150908" y="3066670"/>
              <a:ext cx="426870" cy="424622"/>
            </a:xfrm>
            <a:custGeom>
              <a:avLst/>
              <a:gdLst>
                <a:gd name="T0" fmla="*/ 426870 w 80"/>
                <a:gd name="T1" fmla="*/ 0 h 80"/>
                <a:gd name="T2" fmla="*/ 421534 w 80"/>
                <a:gd name="T3" fmla="*/ 392775 h 80"/>
                <a:gd name="T4" fmla="*/ 394855 w 80"/>
                <a:gd name="T5" fmla="*/ 419314 h 80"/>
                <a:gd name="T6" fmla="*/ 304145 w 80"/>
                <a:gd name="T7" fmla="*/ 424622 h 80"/>
                <a:gd name="T8" fmla="*/ 106718 w 80"/>
                <a:gd name="T9" fmla="*/ 424622 h 80"/>
                <a:gd name="T10" fmla="*/ 37351 w 80"/>
                <a:gd name="T11" fmla="*/ 419314 h 80"/>
                <a:gd name="T12" fmla="*/ 5336 w 80"/>
                <a:gd name="T13" fmla="*/ 398083 h 80"/>
                <a:gd name="T14" fmla="*/ 0 w 80"/>
                <a:gd name="T15" fmla="*/ 238850 h 80"/>
                <a:gd name="T16" fmla="*/ 101382 w 80"/>
                <a:gd name="T17" fmla="*/ 0 h 80"/>
                <a:gd name="T18" fmla="*/ 64031 w 80"/>
                <a:gd name="T19" fmla="*/ 403391 h 80"/>
                <a:gd name="T20" fmla="*/ 90710 w 80"/>
                <a:gd name="T21" fmla="*/ 392775 h 80"/>
                <a:gd name="T22" fmla="*/ 101382 w 80"/>
                <a:gd name="T23" fmla="*/ 366236 h 80"/>
                <a:gd name="T24" fmla="*/ 16008 w 80"/>
                <a:gd name="T25" fmla="*/ 254773 h 80"/>
                <a:gd name="T26" fmla="*/ 32015 w 80"/>
                <a:gd name="T27" fmla="*/ 398083 h 80"/>
                <a:gd name="T28" fmla="*/ 410862 w 80"/>
                <a:gd name="T29" fmla="*/ 371544 h 80"/>
                <a:gd name="T30" fmla="*/ 122725 w 80"/>
                <a:gd name="T31" fmla="*/ 15923 h 80"/>
                <a:gd name="T32" fmla="*/ 117389 w 80"/>
                <a:gd name="T33" fmla="*/ 376852 h 80"/>
                <a:gd name="T34" fmla="*/ 112053 w 80"/>
                <a:gd name="T35" fmla="*/ 398083 h 80"/>
                <a:gd name="T36" fmla="*/ 378847 w 80"/>
                <a:gd name="T37" fmla="*/ 403391 h 80"/>
                <a:gd name="T38" fmla="*/ 400191 w 80"/>
                <a:gd name="T39" fmla="*/ 392775 h 80"/>
                <a:gd name="T40" fmla="*/ 410862 w 80"/>
                <a:gd name="T41" fmla="*/ 371544 h 80"/>
                <a:gd name="T42" fmla="*/ 154740 w 80"/>
                <a:gd name="T43" fmla="*/ 63693 h 80"/>
                <a:gd name="T44" fmla="*/ 378847 w 80"/>
                <a:gd name="T45" fmla="*/ 47770 h 80"/>
                <a:gd name="T46" fmla="*/ 378847 w 80"/>
                <a:gd name="T47" fmla="*/ 111463 h 80"/>
                <a:gd name="T48" fmla="*/ 154740 w 80"/>
                <a:gd name="T49" fmla="*/ 238850 h 80"/>
                <a:gd name="T50" fmla="*/ 378847 w 80"/>
                <a:gd name="T51" fmla="*/ 111463 h 80"/>
                <a:gd name="T52" fmla="*/ 154740 w 80"/>
                <a:gd name="T53" fmla="*/ 297235 h 80"/>
                <a:gd name="T54" fmla="*/ 378847 w 80"/>
                <a:gd name="T55" fmla="*/ 276004 h 80"/>
                <a:gd name="T56" fmla="*/ 154740 w 80"/>
                <a:gd name="T57" fmla="*/ 339698 h 80"/>
                <a:gd name="T58" fmla="*/ 378847 w 80"/>
                <a:gd name="T59" fmla="*/ 355621 h 80"/>
                <a:gd name="T60" fmla="*/ 154740 w 80"/>
                <a:gd name="T61" fmla="*/ 339698 h 80"/>
                <a:gd name="T62" fmla="*/ 357504 w 80"/>
                <a:gd name="T63" fmla="*/ 127387 h 80"/>
                <a:gd name="T64" fmla="*/ 170748 w 80"/>
                <a:gd name="T65" fmla="*/ 217619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0" h="80">
                  <a:moveTo>
                    <a:pt x="19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45"/>
                    <a:pt x="80" y="68"/>
                    <a:pt x="80" y="70"/>
                  </a:cubicBezTo>
                  <a:cubicBezTo>
                    <a:pt x="80" y="71"/>
                    <a:pt x="80" y="72"/>
                    <a:pt x="79" y="74"/>
                  </a:cubicBezTo>
                  <a:cubicBezTo>
                    <a:pt x="79" y="75"/>
                    <a:pt x="78" y="76"/>
                    <a:pt x="77" y="77"/>
                  </a:cubicBezTo>
                  <a:cubicBezTo>
                    <a:pt x="76" y="78"/>
                    <a:pt x="75" y="78"/>
                    <a:pt x="74" y="79"/>
                  </a:cubicBezTo>
                  <a:cubicBezTo>
                    <a:pt x="73" y="79"/>
                    <a:pt x="72" y="80"/>
                    <a:pt x="71" y="80"/>
                  </a:cubicBezTo>
                  <a:cubicBezTo>
                    <a:pt x="68" y="80"/>
                    <a:pt x="63" y="80"/>
                    <a:pt x="57" y="80"/>
                  </a:cubicBezTo>
                  <a:cubicBezTo>
                    <a:pt x="51" y="80"/>
                    <a:pt x="45" y="80"/>
                    <a:pt x="38" y="80"/>
                  </a:cubicBezTo>
                  <a:cubicBezTo>
                    <a:pt x="31" y="80"/>
                    <a:pt x="25" y="80"/>
                    <a:pt x="20" y="80"/>
                  </a:cubicBezTo>
                  <a:cubicBezTo>
                    <a:pt x="15" y="80"/>
                    <a:pt x="12" y="80"/>
                    <a:pt x="11" y="80"/>
                  </a:cubicBezTo>
                  <a:cubicBezTo>
                    <a:pt x="9" y="80"/>
                    <a:pt x="8" y="79"/>
                    <a:pt x="7" y="79"/>
                  </a:cubicBezTo>
                  <a:cubicBezTo>
                    <a:pt x="6" y="79"/>
                    <a:pt x="5" y="78"/>
                    <a:pt x="4" y="78"/>
                  </a:cubicBezTo>
                  <a:cubicBezTo>
                    <a:pt x="3" y="77"/>
                    <a:pt x="2" y="76"/>
                    <a:pt x="1" y="75"/>
                  </a:cubicBezTo>
                  <a:cubicBezTo>
                    <a:pt x="1" y="74"/>
                    <a:pt x="0" y="72"/>
                    <a:pt x="0" y="71"/>
                  </a:cubicBezTo>
                  <a:cubicBezTo>
                    <a:pt x="0" y="67"/>
                    <a:pt x="0" y="59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lnTo>
                    <a:pt x="19" y="0"/>
                  </a:lnTo>
                  <a:close/>
                  <a:moveTo>
                    <a:pt x="11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3" y="76"/>
                    <a:pt x="14" y="76"/>
                    <a:pt x="15" y="76"/>
                  </a:cubicBezTo>
                  <a:cubicBezTo>
                    <a:pt x="16" y="75"/>
                    <a:pt x="17" y="74"/>
                    <a:pt x="17" y="74"/>
                  </a:cubicBezTo>
                  <a:cubicBezTo>
                    <a:pt x="18" y="73"/>
                    <a:pt x="19" y="72"/>
                    <a:pt x="19" y="71"/>
                  </a:cubicBezTo>
                  <a:cubicBezTo>
                    <a:pt x="19" y="70"/>
                    <a:pt x="19" y="70"/>
                    <a:pt x="19" y="6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3"/>
                    <a:pt x="4" y="75"/>
                    <a:pt x="6" y="75"/>
                  </a:cubicBezTo>
                  <a:cubicBezTo>
                    <a:pt x="8" y="76"/>
                    <a:pt x="10" y="76"/>
                    <a:pt x="11" y="76"/>
                  </a:cubicBezTo>
                  <a:close/>
                  <a:moveTo>
                    <a:pt x="77" y="70"/>
                  </a:moveTo>
                  <a:cubicBezTo>
                    <a:pt x="77" y="3"/>
                    <a:pt x="77" y="3"/>
                    <a:pt x="7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70"/>
                    <a:pt x="22" y="70"/>
                    <a:pt x="22" y="71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1" y="73"/>
                    <a:pt x="21" y="74"/>
                    <a:pt x="21" y="75"/>
                  </a:cubicBezTo>
                  <a:cubicBezTo>
                    <a:pt x="20" y="75"/>
                    <a:pt x="20" y="76"/>
                    <a:pt x="19" y="76"/>
                  </a:cubicBezTo>
                  <a:cubicBezTo>
                    <a:pt x="71" y="76"/>
                    <a:pt x="71" y="76"/>
                    <a:pt x="71" y="76"/>
                  </a:cubicBezTo>
                  <a:cubicBezTo>
                    <a:pt x="71" y="76"/>
                    <a:pt x="72" y="76"/>
                    <a:pt x="73" y="76"/>
                  </a:cubicBezTo>
                  <a:cubicBezTo>
                    <a:pt x="74" y="75"/>
                    <a:pt x="74" y="75"/>
                    <a:pt x="75" y="74"/>
                  </a:cubicBezTo>
                  <a:cubicBezTo>
                    <a:pt x="75" y="74"/>
                    <a:pt x="76" y="73"/>
                    <a:pt x="76" y="72"/>
                  </a:cubicBezTo>
                  <a:cubicBezTo>
                    <a:pt x="77" y="72"/>
                    <a:pt x="77" y="71"/>
                    <a:pt x="77" y="70"/>
                  </a:cubicBezTo>
                  <a:close/>
                  <a:moveTo>
                    <a:pt x="29" y="9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9"/>
                    <a:pt x="71" y="9"/>
                    <a:pt x="71" y="9"/>
                  </a:cubicBezTo>
                  <a:lnTo>
                    <a:pt x="29" y="9"/>
                  </a:lnTo>
                  <a:close/>
                  <a:moveTo>
                    <a:pt x="71" y="21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21"/>
                    <a:pt x="29" y="21"/>
                    <a:pt x="29" y="21"/>
                  </a:cubicBezTo>
                  <a:lnTo>
                    <a:pt x="71" y="21"/>
                  </a:lnTo>
                  <a:close/>
                  <a:moveTo>
                    <a:pt x="29" y="52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2"/>
                    <a:pt x="71" y="52"/>
                    <a:pt x="71" y="52"/>
                  </a:cubicBezTo>
                  <a:lnTo>
                    <a:pt x="29" y="52"/>
                  </a:lnTo>
                  <a:close/>
                  <a:moveTo>
                    <a:pt x="29" y="64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4"/>
                    <a:pt x="71" y="64"/>
                    <a:pt x="71" y="64"/>
                  </a:cubicBezTo>
                  <a:lnTo>
                    <a:pt x="29" y="64"/>
                  </a:lnTo>
                  <a:close/>
                  <a:moveTo>
                    <a:pt x="67" y="41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67" y="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6" name="文本框 3"/>
            <p:cNvSpPr txBox="1">
              <a:spLocks noChangeArrowheads="1"/>
            </p:cNvSpPr>
            <p:nvPr/>
          </p:nvSpPr>
          <p:spPr bwMode="auto">
            <a:xfrm>
              <a:off x="1661886" y="3094315"/>
              <a:ext cx="1107693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学生信息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72345" y="3603595"/>
              <a:ext cx="2907505" cy="16212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学生</a:t>
              </a:r>
              <a:r>
                <a:rPr kumimoji="0" lang="en-US" altLang="zh-CN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ID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报名助教的科目数目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专业课数目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非专业课数目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所选课程</a:t>
              </a:r>
              <a:r>
                <a:rPr kumimoji="0" lang="en-US" altLang="zh-CN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ID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所选助教信息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1" name="组合 26"/>
          <p:cNvGrpSpPr>
            <a:grpSpLocks/>
          </p:cNvGrpSpPr>
          <p:nvPr/>
        </p:nvGrpSpPr>
        <p:grpSpPr bwMode="auto">
          <a:xfrm>
            <a:off x="4619625" y="2593979"/>
            <a:ext cx="2952750" cy="2243899"/>
            <a:chOff x="5136761" y="2981438"/>
            <a:chExt cx="2954284" cy="2243380"/>
          </a:xfrm>
        </p:grpSpPr>
        <p:sp>
          <p:nvSpPr>
            <p:cNvPr id="20" name="矩形 19"/>
            <p:cNvSpPr/>
            <p:nvPr/>
          </p:nvSpPr>
          <p:spPr>
            <a:xfrm>
              <a:off x="5230473" y="2981438"/>
              <a:ext cx="595621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1" name="Freeform 18"/>
            <p:cNvSpPr>
              <a:spLocks noEditPoints="1"/>
            </p:cNvSpPr>
            <p:nvPr/>
          </p:nvSpPr>
          <p:spPr bwMode="auto">
            <a:xfrm>
              <a:off x="5324311" y="3074534"/>
              <a:ext cx="408896" cy="408896"/>
            </a:xfrm>
            <a:custGeom>
              <a:avLst/>
              <a:gdLst>
                <a:gd name="T0" fmla="*/ 403586 w 77"/>
                <a:gd name="T1" fmla="*/ 249586 h 77"/>
                <a:gd name="T2" fmla="*/ 366413 w 77"/>
                <a:gd name="T3" fmla="*/ 323931 h 77"/>
                <a:gd name="T4" fmla="*/ 366413 w 77"/>
                <a:gd name="T5" fmla="*/ 398275 h 77"/>
                <a:gd name="T6" fmla="*/ 318620 w 77"/>
                <a:gd name="T7" fmla="*/ 366413 h 77"/>
                <a:gd name="T8" fmla="*/ 265517 w 77"/>
                <a:gd name="T9" fmla="*/ 392965 h 77"/>
                <a:gd name="T10" fmla="*/ 201793 w 77"/>
                <a:gd name="T11" fmla="*/ 403586 h 77"/>
                <a:gd name="T12" fmla="*/ 138069 w 77"/>
                <a:gd name="T13" fmla="*/ 392965 h 77"/>
                <a:gd name="T14" fmla="*/ 84965 w 77"/>
                <a:gd name="T15" fmla="*/ 366413 h 77"/>
                <a:gd name="T16" fmla="*/ 37172 w 77"/>
                <a:gd name="T17" fmla="*/ 398275 h 77"/>
                <a:gd name="T18" fmla="*/ 42483 w 77"/>
                <a:gd name="T19" fmla="*/ 323931 h 77"/>
                <a:gd name="T20" fmla="*/ 5310 w 77"/>
                <a:gd name="T21" fmla="*/ 249586 h 77"/>
                <a:gd name="T22" fmla="*/ 15931 w 77"/>
                <a:gd name="T23" fmla="*/ 122138 h 77"/>
                <a:gd name="T24" fmla="*/ 122138 w 77"/>
                <a:gd name="T25" fmla="*/ 15931 h 77"/>
                <a:gd name="T26" fmla="*/ 281448 w 77"/>
                <a:gd name="T27" fmla="*/ 15931 h 77"/>
                <a:gd name="T28" fmla="*/ 392965 w 77"/>
                <a:gd name="T29" fmla="*/ 122138 h 77"/>
                <a:gd name="T30" fmla="*/ 15931 w 77"/>
                <a:gd name="T31" fmla="*/ 201793 h 77"/>
                <a:gd name="T32" fmla="*/ 69034 w 77"/>
                <a:gd name="T33" fmla="*/ 334551 h 77"/>
                <a:gd name="T34" fmla="*/ 201793 w 77"/>
                <a:gd name="T35" fmla="*/ 387655 h 77"/>
                <a:gd name="T36" fmla="*/ 334551 w 77"/>
                <a:gd name="T37" fmla="*/ 334551 h 77"/>
                <a:gd name="T38" fmla="*/ 387655 w 77"/>
                <a:gd name="T39" fmla="*/ 201793 h 77"/>
                <a:gd name="T40" fmla="*/ 334551 w 77"/>
                <a:gd name="T41" fmla="*/ 69034 h 77"/>
                <a:gd name="T42" fmla="*/ 201793 w 77"/>
                <a:gd name="T43" fmla="*/ 15931 h 77"/>
                <a:gd name="T44" fmla="*/ 69034 w 77"/>
                <a:gd name="T45" fmla="*/ 69034 h 77"/>
                <a:gd name="T46" fmla="*/ 15931 w 77"/>
                <a:gd name="T47" fmla="*/ 201793 h 77"/>
                <a:gd name="T48" fmla="*/ 254896 w 77"/>
                <a:gd name="T49" fmla="*/ 74345 h 77"/>
                <a:gd name="T50" fmla="*/ 329241 w 77"/>
                <a:gd name="T51" fmla="*/ 148689 h 77"/>
                <a:gd name="T52" fmla="*/ 329241 w 77"/>
                <a:gd name="T53" fmla="*/ 254896 h 77"/>
                <a:gd name="T54" fmla="*/ 254896 w 77"/>
                <a:gd name="T55" fmla="*/ 329241 h 77"/>
                <a:gd name="T56" fmla="*/ 148689 w 77"/>
                <a:gd name="T57" fmla="*/ 329241 h 77"/>
                <a:gd name="T58" fmla="*/ 79655 w 77"/>
                <a:gd name="T59" fmla="*/ 254896 h 77"/>
                <a:gd name="T60" fmla="*/ 79655 w 77"/>
                <a:gd name="T61" fmla="*/ 148689 h 77"/>
                <a:gd name="T62" fmla="*/ 148689 w 77"/>
                <a:gd name="T63" fmla="*/ 74345 h 77"/>
                <a:gd name="T64" fmla="*/ 201793 w 77"/>
                <a:gd name="T65" fmla="*/ 318620 h 77"/>
                <a:gd name="T66" fmla="*/ 286758 w 77"/>
                <a:gd name="T67" fmla="*/ 286758 h 77"/>
                <a:gd name="T68" fmla="*/ 323931 w 77"/>
                <a:gd name="T69" fmla="*/ 201793 h 77"/>
                <a:gd name="T70" fmla="*/ 286758 w 77"/>
                <a:gd name="T71" fmla="*/ 116827 h 77"/>
                <a:gd name="T72" fmla="*/ 201793 w 77"/>
                <a:gd name="T73" fmla="*/ 84965 h 77"/>
                <a:gd name="T74" fmla="*/ 116827 w 77"/>
                <a:gd name="T75" fmla="*/ 116827 h 77"/>
                <a:gd name="T76" fmla="*/ 84965 w 77"/>
                <a:gd name="T77" fmla="*/ 201793 h 77"/>
                <a:gd name="T78" fmla="*/ 116827 w 77"/>
                <a:gd name="T79" fmla="*/ 286758 h 77"/>
                <a:gd name="T80" fmla="*/ 201793 w 77"/>
                <a:gd name="T81" fmla="*/ 318620 h 77"/>
                <a:gd name="T82" fmla="*/ 228345 w 77"/>
                <a:gd name="T83" fmla="*/ 138069 h 77"/>
                <a:gd name="T84" fmla="*/ 265517 w 77"/>
                <a:gd name="T85" fmla="*/ 175241 h 77"/>
                <a:gd name="T86" fmla="*/ 265517 w 77"/>
                <a:gd name="T87" fmla="*/ 228345 h 77"/>
                <a:gd name="T88" fmla="*/ 228345 w 77"/>
                <a:gd name="T89" fmla="*/ 265517 h 77"/>
                <a:gd name="T90" fmla="*/ 175241 w 77"/>
                <a:gd name="T91" fmla="*/ 265517 h 77"/>
                <a:gd name="T92" fmla="*/ 143379 w 77"/>
                <a:gd name="T93" fmla="*/ 228345 h 77"/>
                <a:gd name="T94" fmla="*/ 143379 w 77"/>
                <a:gd name="T95" fmla="*/ 175241 h 77"/>
                <a:gd name="T96" fmla="*/ 175241 w 77"/>
                <a:gd name="T97" fmla="*/ 138069 h 77"/>
                <a:gd name="T98" fmla="*/ 201793 w 77"/>
                <a:gd name="T99" fmla="*/ 254896 h 77"/>
                <a:gd name="T100" fmla="*/ 238965 w 77"/>
                <a:gd name="T101" fmla="*/ 238965 h 77"/>
                <a:gd name="T102" fmla="*/ 254896 w 77"/>
                <a:gd name="T103" fmla="*/ 201793 h 77"/>
                <a:gd name="T104" fmla="*/ 238965 w 77"/>
                <a:gd name="T105" fmla="*/ 164620 h 77"/>
                <a:gd name="T106" fmla="*/ 201793 w 77"/>
                <a:gd name="T107" fmla="*/ 148689 h 77"/>
                <a:gd name="T108" fmla="*/ 169931 w 77"/>
                <a:gd name="T109" fmla="*/ 164620 h 77"/>
                <a:gd name="T110" fmla="*/ 154000 w 77"/>
                <a:gd name="T111" fmla="*/ 201793 h 77"/>
                <a:gd name="T112" fmla="*/ 169931 w 77"/>
                <a:gd name="T113" fmla="*/ 238965 h 77"/>
                <a:gd name="T114" fmla="*/ 201793 w 77"/>
                <a:gd name="T115" fmla="*/ 254896 h 7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7" h="77">
                  <a:moveTo>
                    <a:pt x="77" y="38"/>
                  </a:moveTo>
                  <a:cubicBezTo>
                    <a:pt x="77" y="41"/>
                    <a:pt x="76" y="44"/>
                    <a:pt x="76" y="47"/>
                  </a:cubicBezTo>
                  <a:cubicBezTo>
                    <a:pt x="75" y="49"/>
                    <a:pt x="74" y="52"/>
                    <a:pt x="73" y="54"/>
                  </a:cubicBezTo>
                  <a:cubicBezTo>
                    <a:pt x="72" y="57"/>
                    <a:pt x="70" y="59"/>
                    <a:pt x="69" y="61"/>
                  </a:cubicBezTo>
                  <a:cubicBezTo>
                    <a:pt x="67" y="63"/>
                    <a:pt x="65" y="65"/>
                    <a:pt x="63" y="67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9" y="70"/>
                    <a:pt x="57" y="71"/>
                    <a:pt x="55" y="72"/>
                  </a:cubicBezTo>
                  <a:cubicBezTo>
                    <a:pt x="54" y="73"/>
                    <a:pt x="52" y="74"/>
                    <a:pt x="50" y="74"/>
                  </a:cubicBezTo>
                  <a:cubicBezTo>
                    <a:pt x="48" y="75"/>
                    <a:pt x="46" y="76"/>
                    <a:pt x="44" y="76"/>
                  </a:cubicBezTo>
                  <a:cubicBezTo>
                    <a:pt x="42" y="76"/>
                    <a:pt x="40" y="76"/>
                    <a:pt x="38" y="76"/>
                  </a:cubicBezTo>
                  <a:cubicBezTo>
                    <a:pt x="36" y="76"/>
                    <a:pt x="34" y="76"/>
                    <a:pt x="32" y="76"/>
                  </a:cubicBezTo>
                  <a:cubicBezTo>
                    <a:pt x="30" y="76"/>
                    <a:pt x="28" y="75"/>
                    <a:pt x="26" y="74"/>
                  </a:cubicBezTo>
                  <a:cubicBezTo>
                    <a:pt x="24" y="74"/>
                    <a:pt x="22" y="73"/>
                    <a:pt x="21" y="72"/>
                  </a:cubicBezTo>
                  <a:cubicBezTo>
                    <a:pt x="19" y="71"/>
                    <a:pt x="17" y="70"/>
                    <a:pt x="16" y="69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65"/>
                    <a:pt x="9" y="63"/>
                    <a:pt x="8" y="61"/>
                  </a:cubicBezTo>
                  <a:cubicBezTo>
                    <a:pt x="6" y="59"/>
                    <a:pt x="5" y="57"/>
                    <a:pt x="3" y="54"/>
                  </a:cubicBezTo>
                  <a:cubicBezTo>
                    <a:pt x="2" y="52"/>
                    <a:pt x="1" y="49"/>
                    <a:pt x="1" y="47"/>
                  </a:cubicBezTo>
                  <a:cubicBezTo>
                    <a:pt x="0" y="44"/>
                    <a:pt x="0" y="41"/>
                    <a:pt x="0" y="38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8"/>
                    <a:pt x="7" y="14"/>
                    <a:pt x="11" y="11"/>
                  </a:cubicBezTo>
                  <a:cubicBezTo>
                    <a:pt x="14" y="7"/>
                    <a:pt x="19" y="5"/>
                    <a:pt x="23" y="3"/>
                  </a:cubicBezTo>
                  <a:cubicBezTo>
                    <a:pt x="28" y="1"/>
                    <a:pt x="33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8" y="5"/>
                    <a:pt x="62" y="7"/>
                    <a:pt x="65" y="11"/>
                  </a:cubicBezTo>
                  <a:cubicBezTo>
                    <a:pt x="69" y="14"/>
                    <a:pt x="72" y="18"/>
                    <a:pt x="74" y="23"/>
                  </a:cubicBezTo>
                  <a:cubicBezTo>
                    <a:pt x="76" y="28"/>
                    <a:pt x="77" y="33"/>
                    <a:pt x="77" y="38"/>
                  </a:cubicBezTo>
                  <a:close/>
                  <a:moveTo>
                    <a:pt x="3" y="38"/>
                  </a:moveTo>
                  <a:cubicBezTo>
                    <a:pt x="3" y="43"/>
                    <a:pt x="4" y="47"/>
                    <a:pt x="6" y="52"/>
                  </a:cubicBezTo>
                  <a:cubicBezTo>
                    <a:pt x="8" y="56"/>
                    <a:pt x="10" y="60"/>
                    <a:pt x="13" y="63"/>
                  </a:cubicBezTo>
                  <a:cubicBezTo>
                    <a:pt x="16" y="66"/>
                    <a:pt x="20" y="68"/>
                    <a:pt x="24" y="70"/>
                  </a:cubicBezTo>
                  <a:cubicBezTo>
                    <a:pt x="29" y="72"/>
                    <a:pt x="33" y="73"/>
                    <a:pt x="38" y="73"/>
                  </a:cubicBezTo>
                  <a:cubicBezTo>
                    <a:pt x="43" y="73"/>
                    <a:pt x="48" y="72"/>
                    <a:pt x="52" y="70"/>
                  </a:cubicBezTo>
                  <a:cubicBezTo>
                    <a:pt x="56" y="68"/>
                    <a:pt x="60" y="66"/>
                    <a:pt x="63" y="63"/>
                  </a:cubicBezTo>
                  <a:cubicBezTo>
                    <a:pt x="66" y="60"/>
                    <a:pt x="69" y="56"/>
                    <a:pt x="71" y="52"/>
                  </a:cubicBezTo>
                  <a:cubicBezTo>
                    <a:pt x="72" y="47"/>
                    <a:pt x="73" y="43"/>
                    <a:pt x="73" y="38"/>
                  </a:cubicBezTo>
                  <a:cubicBezTo>
                    <a:pt x="73" y="33"/>
                    <a:pt x="72" y="29"/>
                    <a:pt x="71" y="24"/>
                  </a:cubicBezTo>
                  <a:cubicBezTo>
                    <a:pt x="69" y="20"/>
                    <a:pt x="66" y="16"/>
                    <a:pt x="63" y="13"/>
                  </a:cubicBezTo>
                  <a:cubicBezTo>
                    <a:pt x="60" y="10"/>
                    <a:pt x="56" y="7"/>
                    <a:pt x="52" y="6"/>
                  </a:cubicBezTo>
                  <a:cubicBezTo>
                    <a:pt x="48" y="4"/>
                    <a:pt x="43" y="3"/>
                    <a:pt x="38" y="3"/>
                  </a:cubicBezTo>
                  <a:cubicBezTo>
                    <a:pt x="33" y="3"/>
                    <a:pt x="29" y="4"/>
                    <a:pt x="24" y="6"/>
                  </a:cubicBezTo>
                  <a:cubicBezTo>
                    <a:pt x="20" y="7"/>
                    <a:pt x="16" y="10"/>
                    <a:pt x="13" y="13"/>
                  </a:cubicBezTo>
                  <a:cubicBezTo>
                    <a:pt x="10" y="16"/>
                    <a:pt x="8" y="20"/>
                    <a:pt x="6" y="24"/>
                  </a:cubicBezTo>
                  <a:cubicBezTo>
                    <a:pt x="4" y="29"/>
                    <a:pt x="3" y="33"/>
                    <a:pt x="3" y="38"/>
                  </a:cubicBezTo>
                  <a:close/>
                  <a:moveTo>
                    <a:pt x="38" y="12"/>
                  </a:moveTo>
                  <a:cubicBezTo>
                    <a:pt x="42" y="12"/>
                    <a:pt x="45" y="13"/>
                    <a:pt x="48" y="14"/>
                  </a:cubicBezTo>
                  <a:cubicBezTo>
                    <a:pt x="51" y="16"/>
                    <a:pt x="54" y="18"/>
                    <a:pt x="56" y="20"/>
                  </a:cubicBezTo>
                  <a:cubicBezTo>
                    <a:pt x="59" y="22"/>
                    <a:pt x="61" y="25"/>
                    <a:pt x="62" y="28"/>
                  </a:cubicBezTo>
                  <a:cubicBezTo>
                    <a:pt x="63" y="31"/>
                    <a:pt x="64" y="34"/>
                    <a:pt x="64" y="38"/>
                  </a:cubicBezTo>
                  <a:cubicBezTo>
                    <a:pt x="64" y="42"/>
                    <a:pt x="63" y="45"/>
                    <a:pt x="62" y="48"/>
                  </a:cubicBezTo>
                  <a:cubicBezTo>
                    <a:pt x="61" y="51"/>
                    <a:pt x="59" y="54"/>
                    <a:pt x="56" y="56"/>
                  </a:cubicBezTo>
                  <a:cubicBezTo>
                    <a:pt x="54" y="58"/>
                    <a:pt x="51" y="60"/>
                    <a:pt x="48" y="62"/>
                  </a:cubicBezTo>
                  <a:cubicBezTo>
                    <a:pt x="45" y="63"/>
                    <a:pt x="42" y="64"/>
                    <a:pt x="38" y="64"/>
                  </a:cubicBezTo>
                  <a:cubicBezTo>
                    <a:pt x="35" y="64"/>
                    <a:pt x="32" y="63"/>
                    <a:pt x="28" y="62"/>
                  </a:cubicBezTo>
                  <a:cubicBezTo>
                    <a:pt x="25" y="60"/>
                    <a:pt x="23" y="58"/>
                    <a:pt x="20" y="56"/>
                  </a:cubicBezTo>
                  <a:cubicBezTo>
                    <a:pt x="18" y="54"/>
                    <a:pt x="16" y="51"/>
                    <a:pt x="15" y="48"/>
                  </a:cubicBezTo>
                  <a:cubicBezTo>
                    <a:pt x="13" y="45"/>
                    <a:pt x="13" y="42"/>
                    <a:pt x="13" y="38"/>
                  </a:cubicBezTo>
                  <a:cubicBezTo>
                    <a:pt x="13" y="34"/>
                    <a:pt x="13" y="31"/>
                    <a:pt x="15" y="28"/>
                  </a:cubicBezTo>
                  <a:cubicBezTo>
                    <a:pt x="16" y="25"/>
                    <a:pt x="18" y="22"/>
                    <a:pt x="20" y="20"/>
                  </a:cubicBezTo>
                  <a:cubicBezTo>
                    <a:pt x="23" y="18"/>
                    <a:pt x="25" y="16"/>
                    <a:pt x="28" y="14"/>
                  </a:cubicBezTo>
                  <a:cubicBezTo>
                    <a:pt x="32" y="13"/>
                    <a:pt x="35" y="12"/>
                    <a:pt x="38" y="12"/>
                  </a:cubicBezTo>
                  <a:close/>
                  <a:moveTo>
                    <a:pt x="38" y="60"/>
                  </a:moveTo>
                  <a:cubicBezTo>
                    <a:pt x="41" y="60"/>
                    <a:pt x="44" y="60"/>
                    <a:pt x="47" y="59"/>
                  </a:cubicBezTo>
                  <a:cubicBezTo>
                    <a:pt x="50" y="57"/>
                    <a:pt x="52" y="56"/>
                    <a:pt x="54" y="54"/>
                  </a:cubicBezTo>
                  <a:cubicBezTo>
                    <a:pt x="56" y="52"/>
                    <a:pt x="58" y="49"/>
                    <a:pt x="59" y="47"/>
                  </a:cubicBezTo>
                  <a:cubicBezTo>
                    <a:pt x="60" y="44"/>
                    <a:pt x="61" y="41"/>
                    <a:pt x="61" y="38"/>
                  </a:cubicBezTo>
                  <a:cubicBezTo>
                    <a:pt x="61" y="35"/>
                    <a:pt x="60" y="32"/>
                    <a:pt x="59" y="29"/>
                  </a:cubicBezTo>
                  <a:cubicBezTo>
                    <a:pt x="58" y="27"/>
                    <a:pt x="56" y="24"/>
                    <a:pt x="54" y="22"/>
                  </a:cubicBezTo>
                  <a:cubicBezTo>
                    <a:pt x="52" y="20"/>
                    <a:pt x="50" y="19"/>
                    <a:pt x="47" y="17"/>
                  </a:cubicBezTo>
                  <a:cubicBezTo>
                    <a:pt x="44" y="16"/>
                    <a:pt x="41" y="16"/>
                    <a:pt x="38" y="16"/>
                  </a:cubicBezTo>
                  <a:cubicBezTo>
                    <a:pt x="35" y="16"/>
                    <a:pt x="32" y="16"/>
                    <a:pt x="30" y="17"/>
                  </a:cubicBezTo>
                  <a:cubicBezTo>
                    <a:pt x="27" y="19"/>
                    <a:pt x="25" y="20"/>
                    <a:pt x="22" y="22"/>
                  </a:cubicBezTo>
                  <a:cubicBezTo>
                    <a:pt x="20" y="24"/>
                    <a:pt x="19" y="27"/>
                    <a:pt x="18" y="29"/>
                  </a:cubicBezTo>
                  <a:cubicBezTo>
                    <a:pt x="16" y="32"/>
                    <a:pt x="16" y="35"/>
                    <a:pt x="16" y="38"/>
                  </a:cubicBezTo>
                  <a:cubicBezTo>
                    <a:pt x="16" y="41"/>
                    <a:pt x="16" y="44"/>
                    <a:pt x="18" y="47"/>
                  </a:cubicBezTo>
                  <a:cubicBezTo>
                    <a:pt x="19" y="49"/>
                    <a:pt x="20" y="52"/>
                    <a:pt x="22" y="54"/>
                  </a:cubicBezTo>
                  <a:cubicBezTo>
                    <a:pt x="25" y="56"/>
                    <a:pt x="27" y="57"/>
                    <a:pt x="30" y="59"/>
                  </a:cubicBezTo>
                  <a:cubicBezTo>
                    <a:pt x="32" y="60"/>
                    <a:pt x="35" y="60"/>
                    <a:pt x="38" y="60"/>
                  </a:cubicBezTo>
                  <a:close/>
                  <a:moveTo>
                    <a:pt x="38" y="25"/>
                  </a:moveTo>
                  <a:cubicBezTo>
                    <a:pt x="40" y="25"/>
                    <a:pt x="42" y="26"/>
                    <a:pt x="43" y="26"/>
                  </a:cubicBezTo>
                  <a:cubicBezTo>
                    <a:pt x="45" y="27"/>
                    <a:pt x="46" y="28"/>
                    <a:pt x="47" y="29"/>
                  </a:cubicBezTo>
                  <a:cubicBezTo>
                    <a:pt x="48" y="30"/>
                    <a:pt x="49" y="31"/>
                    <a:pt x="50" y="33"/>
                  </a:cubicBezTo>
                  <a:cubicBezTo>
                    <a:pt x="51" y="35"/>
                    <a:pt x="51" y="36"/>
                    <a:pt x="51" y="38"/>
                  </a:cubicBezTo>
                  <a:cubicBezTo>
                    <a:pt x="51" y="40"/>
                    <a:pt x="51" y="41"/>
                    <a:pt x="50" y="43"/>
                  </a:cubicBezTo>
                  <a:cubicBezTo>
                    <a:pt x="49" y="44"/>
                    <a:pt x="48" y="46"/>
                    <a:pt x="47" y="47"/>
                  </a:cubicBezTo>
                  <a:cubicBezTo>
                    <a:pt x="46" y="48"/>
                    <a:pt x="45" y="49"/>
                    <a:pt x="43" y="50"/>
                  </a:cubicBezTo>
                  <a:cubicBezTo>
                    <a:pt x="42" y="51"/>
                    <a:pt x="40" y="51"/>
                    <a:pt x="38" y="51"/>
                  </a:cubicBezTo>
                  <a:cubicBezTo>
                    <a:pt x="37" y="51"/>
                    <a:pt x="35" y="51"/>
                    <a:pt x="33" y="50"/>
                  </a:cubicBezTo>
                  <a:cubicBezTo>
                    <a:pt x="32" y="49"/>
                    <a:pt x="30" y="48"/>
                    <a:pt x="29" y="47"/>
                  </a:cubicBezTo>
                  <a:cubicBezTo>
                    <a:pt x="28" y="46"/>
                    <a:pt x="27" y="44"/>
                    <a:pt x="27" y="43"/>
                  </a:cubicBezTo>
                  <a:cubicBezTo>
                    <a:pt x="26" y="41"/>
                    <a:pt x="26" y="40"/>
                    <a:pt x="26" y="38"/>
                  </a:cubicBezTo>
                  <a:cubicBezTo>
                    <a:pt x="26" y="36"/>
                    <a:pt x="26" y="35"/>
                    <a:pt x="27" y="33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0" y="28"/>
                    <a:pt x="32" y="27"/>
                    <a:pt x="33" y="26"/>
                  </a:cubicBezTo>
                  <a:cubicBezTo>
                    <a:pt x="35" y="26"/>
                    <a:pt x="37" y="25"/>
                    <a:pt x="38" y="25"/>
                  </a:cubicBezTo>
                  <a:close/>
                  <a:moveTo>
                    <a:pt x="38" y="48"/>
                  </a:moveTo>
                  <a:cubicBezTo>
                    <a:pt x="40" y="48"/>
                    <a:pt x="41" y="47"/>
                    <a:pt x="42" y="47"/>
                  </a:cubicBezTo>
                  <a:cubicBezTo>
                    <a:pt x="43" y="46"/>
                    <a:pt x="44" y="46"/>
                    <a:pt x="45" y="45"/>
                  </a:cubicBezTo>
                  <a:cubicBezTo>
                    <a:pt x="46" y="44"/>
                    <a:pt x="47" y="43"/>
                    <a:pt x="47" y="42"/>
                  </a:cubicBezTo>
                  <a:cubicBezTo>
                    <a:pt x="48" y="41"/>
                    <a:pt x="48" y="39"/>
                    <a:pt x="48" y="38"/>
                  </a:cubicBezTo>
                  <a:cubicBezTo>
                    <a:pt x="48" y="37"/>
                    <a:pt x="48" y="35"/>
                    <a:pt x="47" y="34"/>
                  </a:cubicBezTo>
                  <a:cubicBezTo>
                    <a:pt x="47" y="33"/>
                    <a:pt x="46" y="32"/>
                    <a:pt x="45" y="31"/>
                  </a:cubicBezTo>
                  <a:cubicBezTo>
                    <a:pt x="44" y="30"/>
                    <a:pt x="43" y="30"/>
                    <a:pt x="42" y="29"/>
                  </a:cubicBezTo>
                  <a:cubicBezTo>
                    <a:pt x="41" y="29"/>
                    <a:pt x="40" y="28"/>
                    <a:pt x="38" y="28"/>
                  </a:cubicBezTo>
                  <a:cubicBezTo>
                    <a:pt x="37" y="28"/>
                    <a:pt x="36" y="29"/>
                    <a:pt x="35" y="29"/>
                  </a:cubicBezTo>
                  <a:cubicBezTo>
                    <a:pt x="33" y="30"/>
                    <a:pt x="32" y="30"/>
                    <a:pt x="32" y="31"/>
                  </a:cubicBezTo>
                  <a:cubicBezTo>
                    <a:pt x="31" y="32"/>
                    <a:pt x="30" y="33"/>
                    <a:pt x="30" y="34"/>
                  </a:cubicBezTo>
                  <a:cubicBezTo>
                    <a:pt x="29" y="35"/>
                    <a:pt x="29" y="37"/>
                    <a:pt x="29" y="38"/>
                  </a:cubicBezTo>
                  <a:cubicBezTo>
                    <a:pt x="29" y="39"/>
                    <a:pt x="29" y="41"/>
                    <a:pt x="30" y="42"/>
                  </a:cubicBezTo>
                  <a:cubicBezTo>
                    <a:pt x="30" y="43"/>
                    <a:pt x="31" y="44"/>
                    <a:pt x="32" y="45"/>
                  </a:cubicBezTo>
                  <a:cubicBezTo>
                    <a:pt x="32" y="46"/>
                    <a:pt x="33" y="46"/>
                    <a:pt x="35" y="47"/>
                  </a:cubicBezTo>
                  <a:cubicBezTo>
                    <a:pt x="36" y="47"/>
                    <a:pt x="37" y="48"/>
                    <a:pt x="3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2" name="文本框 22"/>
            <p:cNvSpPr txBox="1">
              <a:spLocks noChangeArrowheads="1"/>
            </p:cNvSpPr>
            <p:nvPr/>
          </p:nvSpPr>
          <p:spPr bwMode="auto">
            <a:xfrm>
              <a:off x="5826302" y="3094315"/>
              <a:ext cx="1108572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课程信息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136761" y="3603595"/>
              <a:ext cx="2954284" cy="16212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课程</a:t>
              </a:r>
              <a:r>
                <a:rPr kumimoji="0" lang="en-US" altLang="zh-CN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ID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课程名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教师名称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选课上限人数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当前已选人数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课程类型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2" name="组合 11"/>
          <p:cNvGrpSpPr>
            <a:grpSpLocks/>
          </p:cNvGrpSpPr>
          <p:nvPr/>
        </p:nvGrpSpPr>
        <p:grpSpPr bwMode="auto">
          <a:xfrm>
            <a:off x="8212138" y="2593979"/>
            <a:ext cx="2908300" cy="1985366"/>
            <a:chOff x="8706091" y="2981438"/>
            <a:chExt cx="2907505" cy="1984907"/>
          </a:xfrm>
        </p:grpSpPr>
        <p:sp>
          <p:nvSpPr>
            <p:cNvPr id="21" name="矩形 20"/>
            <p:cNvSpPr/>
            <p:nvPr/>
          </p:nvSpPr>
          <p:spPr>
            <a:xfrm>
              <a:off x="8801315" y="2981438"/>
              <a:ext cx="595149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07" name="Freeform 171"/>
            <p:cNvSpPr>
              <a:spLocks noEditPoints="1"/>
            </p:cNvSpPr>
            <p:nvPr/>
          </p:nvSpPr>
          <p:spPr bwMode="auto">
            <a:xfrm>
              <a:off x="8885208" y="3074534"/>
              <a:ext cx="440348" cy="408896"/>
            </a:xfrm>
            <a:custGeom>
              <a:avLst/>
              <a:gdLst>
                <a:gd name="T0" fmla="*/ 435855 w 196"/>
                <a:gd name="T1" fmla="*/ 121321 h 182"/>
                <a:gd name="T2" fmla="*/ 440348 w 196"/>
                <a:gd name="T3" fmla="*/ 128061 h 182"/>
                <a:gd name="T4" fmla="*/ 224667 w 196"/>
                <a:gd name="T5" fmla="*/ 408896 h 182"/>
                <a:gd name="T6" fmla="*/ 6740 w 196"/>
                <a:gd name="T7" fmla="*/ 137048 h 182"/>
                <a:gd name="T8" fmla="*/ 0 w 196"/>
                <a:gd name="T9" fmla="*/ 128061 h 182"/>
                <a:gd name="T10" fmla="*/ 6740 w 196"/>
                <a:gd name="T11" fmla="*/ 121321 h 182"/>
                <a:gd name="T12" fmla="*/ 107840 w 196"/>
                <a:gd name="T13" fmla="*/ 0 h 182"/>
                <a:gd name="T14" fmla="*/ 334754 w 196"/>
                <a:gd name="T15" fmla="*/ 0 h 182"/>
                <a:gd name="T16" fmla="*/ 435855 w 196"/>
                <a:gd name="T17" fmla="*/ 121321 h 182"/>
                <a:gd name="T18" fmla="*/ 213434 w 196"/>
                <a:gd name="T19" fmla="*/ 137048 h 182"/>
                <a:gd name="T20" fmla="*/ 26960 w 196"/>
                <a:gd name="T21" fmla="*/ 137048 h 182"/>
                <a:gd name="T22" fmla="*/ 213434 w 196"/>
                <a:gd name="T23" fmla="*/ 372949 h 182"/>
                <a:gd name="T24" fmla="*/ 213434 w 196"/>
                <a:gd name="T25" fmla="*/ 137048 h 182"/>
                <a:gd name="T26" fmla="*/ 112334 w 196"/>
                <a:gd name="T27" fmla="*/ 20220 h 182"/>
                <a:gd name="T28" fmla="*/ 26960 w 196"/>
                <a:gd name="T29" fmla="*/ 121321 h 182"/>
                <a:gd name="T30" fmla="*/ 197707 w 196"/>
                <a:gd name="T31" fmla="*/ 121321 h 182"/>
                <a:gd name="T32" fmla="*/ 112334 w 196"/>
                <a:gd name="T33" fmla="*/ 20220 h 182"/>
                <a:gd name="T34" fmla="*/ 217927 w 196"/>
                <a:gd name="T35" fmla="*/ 121321 h 182"/>
                <a:gd name="T36" fmla="*/ 307794 w 196"/>
                <a:gd name="T37" fmla="*/ 20220 h 182"/>
                <a:gd name="T38" fmla="*/ 132554 w 196"/>
                <a:gd name="T39" fmla="*/ 20220 h 182"/>
                <a:gd name="T40" fmla="*/ 217927 w 196"/>
                <a:gd name="T41" fmla="*/ 121321 h 182"/>
                <a:gd name="T42" fmla="*/ 229161 w 196"/>
                <a:gd name="T43" fmla="*/ 372949 h 182"/>
                <a:gd name="T44" fmla="*/ 415635 w 196"/>
                <a:gd name="T45" fmla="*/ 137048 h 182"/>
                <a:gd name="T46" fmla="*/ 229161 w 196"/>
                <a:gd name="T47" fmla="*/ 137048 h 182"/>
                <a:gd name="T48" fmla="*/ 229161 w 196"/>
                <a:gd name="T49" fmla="*/ 372949 h 182"/>
                <a:gd name="T50" fmla="*/ 415635 w 196"/>
                <a:gd name="T51" fmla="*/ 121321 h 182"/>
                <a:gd name="T52" fmla="*/ 330261 w 196"/>
                <a:gd name="T53" fmla="*/ 20220 h 182"/>
                <a:gd name="T54" fmla="*/ 244887 w 196"/>
                <a:gd name="T55" fmla="*/ 121321 h 182"/>
                <a:gd name="T56" fmla="*/ 415635 w 196"/>
                <a:gd name="T57" fmla="*/ 121321 h 18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96" h="182">
                  <a:moveTo>
                    <a:pt x="194" y="54"/>
                  </a:moveTo>
                  <a:lnTo>
                    <a:pt x="196" y="57"/>
                  </a:lnTo>
                  <a:lnTo>
                    <a:pt x="100" y="182"/>
                  </a:lnTo>
                  <a:lnTo>
                    <a:pt x="3" y="61"/>
                  </a:lnTo>
                  <a:lnTo>
                    <a:pt x="0" y="57"/>
                  </a:lnTo>
                  <a:lnTo>
                    <a:pt x="3" y="54"/>
                  </a:lnTo>
                  <a:lnTo>
                    <a:pt x="48" y="0"/>
                  </a:lnTo>
                  <a:lnTo>
                    <a:pt x="149" y="0"/>
                  </a:lnTo>
                  <a:lnTo>
                    <a:pt x="194" y="54"/>
                  </a:lnTo>
                  <a:close/>
                  <a:moveTo>
                    <a:pt x="95" y="61"/>
                  </a:moveTo>
                  <a:lnTo>
                    <a:pt x="12" y="61"/>
                  </a:lnTo>
                  <a:lnTo>
                    <a:pt x="95" y="166"/>
                  </a:lnTo>
                  <a:lnTo>
                    <a:pt x="95" y="61"/>
                  </a:lnTo>
                  <a:close/>
                  <a:moveTo>
                    <a:pt x="50" y="9"/>
                  </a:moveTo>
                  <a:lnTo>
                    <a:pt x="12" y="54"/>
                  </a:lnTo>
                  <a:lnTo>
                    <a:pt x="88" y="54"/>
                  </a:lnTo>
                  <a:lnTo>
                    <a:pt x="50" y="9"/>
                  </a:lnTo>
                  <a:close/>
                  <a:moveTo>
                    <a:pt x="97" y="54"/>
                  </a:moveTo>
                  <a:lnTo>
                    <a:pt x="137" y="9"/>
                  </a:lnTo>
                  <a:lnTo>
                    <a:pt x="59" y="9"/>
                  </a:lnTo>
                  <a:lnTo>
                    <a:pt x="97" y="54"/>
                  </a:lnTo>
                  <a:close/>
                  <a:moveTo>
                    <a:pt x="102" y="166"/>
                  </a:moveTo>
                  <a:lnTo>
                    <a:pt x="185" y="61"/>
                  </a:lnTo>
                  <a:lnTo>
                    <a:pt x="102" y="61"/>
                  </a:lnTo>
                  <a:lnTo>
                    <a:pt x="102" y="166"/>
                  </a:lnTo>
                  <a:close/>
                  <a:moveTo>
                    <a:pt x="185" y="54"/>
                  </a:moveTo>
                  <a:lnTo>
                    <a:pt x="147" y="9"/>
                  </a:lnTo>
                  <a:lnTo>
                    <a:pt x="109" y="54"/>
                  </a:lnTo>
                  <a:lnTo>
                    <a:pt x="185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08" name="文本框 24"/>
            <p:cNvSpPr txBox="1">
              <a:spLocks noChangeArrowheads="1"/>
            </p:cNvSpPr>
            <p:nvPr/>
          </p:nvSpPr>
          <p:spPr bwMode="auto">
            <a:xfrm>
              <a:off x="9395632" y="3094315"/>
              <a:ext cx="1107693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系统信息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8706091" y="3603595"/>
              <a:ext cx="2907505" cy="13627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导入课程名单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现有课程名单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助教名单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学生信息名单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学生个人信息名单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6710363"/>
            <a:ext cx="12192000" cy="15081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81667" y="4808583"/>
            <a:ext cx="2824162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83918" y="4792634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89925" y="4757738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6397" name="组合 36"/>
          <p:cNvGrpSpPr>
            <a:grpSpLocks/>
          </p:cNvGrpSpPr>
          <p:nvPr/>
        </p:nvGrpSpPr>
        <p:grpSpPr bwMode="auto">
          <a:xfrm>
            <a:off x="3860800" y="4757738"/>
            <a:ext cx="57150" cy="419100"/>
            <a:chOff x="4689762" y="3997435"/>
            <a:chExt cx="57150" cy="41910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8" name="组合 39"/>
          <p:cNvGrpSpPr>
            <a:grpSpLocks/>
          </p:cNvGrpSpPr>
          <p:nvPr/>
        </p:nvGrpSpPr>
        <p:grpSpPr bwMode="auto">
          <a:xfrm>
            <a:off x="7431088" y="4757738"/>
            <a:ext cx="57150" cy="419100"/>
            <a:chOff x="4689762" y="3997435"/>
            <a:chExt cx="57150" cy="41910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9" name="组合 42"/>
          <p:cNvGrpSpPr>
            <a:grpSpLocks/>
          </p:cNvGrpSpPr>
          <p:nvPr/>
        </p:nvGrpSpPr>
        <p:grpSpPr bwMode="auto">
          <a:xfrm>
            <a:off x="11056938" y="4757738"/>
            <a:ext cx="57150" cy="419100"/>
            <a:chOff x="4689762" y="3997435"/>
            <a:chExt cx="57150" cy="41910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3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4449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15804" y="1177101"/>
            <a:ext cx="12859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课程信息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B38223FE-45B2-4354-AA08-40C20DA8D39F}"/>
              </a:ext>
            </a:extLst>
          </p:cNvPr>
          <p:cNvSpPr/>
          <p:nvPr/>
        </p:nvSpPr>
        <p:spPr>
          <a:xfrm>
            <a:off x="4675562" y="2692802"/>
            <a:ext cx="64297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+mn-ea"/>
                <a:ea typeface="+mn-ea"/>
              </a:rPr>
              <a:t>lesson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id[4];//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课程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ID</a:t>
            </a: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name[31];//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课程名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tutor[21];//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教师名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max;//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选课上限人数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current;//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当前选课人数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type[21];//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课程类型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2B91AF"/>
                </a:solidFill>
                <a:latin typeface="+mn-ea"/>
                <a:ea typeface="+mn-ea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+mn-ea"/>
                <a:ea typeface="+mn-ea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chosen_by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存储目前已选同学信息的容器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  <a:p>
            <a:r>
              <a:rPr lang="sv-SE" altLang="zh-CN" dirty="0"/>
              <a:t>extern std::vector &lt;lesson&gt; info;</a:t>
            </a:r>
            <a:r>
              <a:rPr lang="en-US" altLang="zh-CN" dirty="0"/>
              <a:t>//</a:t>
            </a:r>
            <a:r>
              <a:rPr lang="zh-CN" altLang="en-US" dirty="0"/>
              <a:t>存储课程信息的容器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56383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3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4449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15804" y="1177101"/>
            <a:ext cx="12859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学生信息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C411C4A3-6C1D-4E9E-B7CD-EB1716E360F7}"/>
              </a:ext>
            </a:extLst>
          </p:cNvPr>
          <p:cNvSpPr/>
          <p:nvPr/>
        </p:nvSpPr>
        <p:spPr>
          <a:xfrm>
            <a:off x="4999225" y="31337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+mj-ea"/>
                <a:ea typeface="+mj-ea"/>
              </a:rPr>
              <a:t>student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stu_id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[21];//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ID</a:t>
            </a: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signed_ta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报名助教数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major;//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专业课数目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minor;//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非专业课数目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</a:p>
          <a:p>
            <a:r>
              <a:rPr lang="en-US" altLang="zh-CN" dirty="0">
                <a:latin typeface="+mj-ea"/>
                <a:ea typeface="+mj-ea"/>
              </a:rPr>
              <a:t>extern student </a:t>
            </a:r>
            <a:r>
              <a:rPr lang="en-US" altLang="zh-CN" dirty="0" err="1">
                <a:latin typeface="+mj-ea"/>
                <a:ea typeface="+mj-ea"/>
              </a:rPr>
              <a:t>stu</a:t>
            </a:r>
            <a:r>
              <a:rPr lang="en-US" altLang="zh-CN" dirty="0">
                <a:latin typeface="+mj-ea"/>
                <a:ea typeface="+mj-ea"/>
              </a:rPr>
              <a:t>;//</a:t>
            </a:r>
            <a:r>
              <a:rPr lang="zh-CN" altLang="en-US" dirty="0">
                <a:latin typeface="+mj-ea"/>
                <a:ea typeface="+mj-ea"/>
              </a:rPr>
              <a:t>存储学生信息</a:t>
            </a:r>
          </a:p>
        </p:txBody>
      </p:sp>
    </p:spTree>
    <p:extLst>
      <p:ext uri="{BB962C8B-B14F-4D97-AF65-F5344CB8AC3E}">
        <p14:creationId xmlns:p14="http://schemas.microsoft.com/office/powerpoint/2010/main" val="8653684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2485</Words>
  <Application>Microsoft Office PowerPoint</Application>
  <PresentationFormat>宽屏</PresentationFormat>
  <Paragraphs>337</Paragraphs>
  <Slides>50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方正兰亭粗黑_GBK</vt:lpstr>
      <vt:lpstr>方正兰亭纤黑_GBK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丁 子千</cp:lastModifiedBy>
  <cp:revision>37</cp:revision>
  <dcterms:created xsi:type="dcterms:W3CDTF">2015-03-19T12:08:17Z</dcterms:created>
  <dcterms:modified xsi:type="dcterms:W3CDTF">2020-04-01T14:29:32Z</dcterms:modified>
</cp:coreProperties>
</file>