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0" r:id="rId4"/>
    <p:sldId id="261" r:id="rId5"/>
    <p:sldId id="281" r:id="rId6"/>
    <p:sldId id="262" r:id="rId7"/>
    <p:sldId id="274" r:id="rId8"/>
    <p:sldId id="284" r:id="rId9"/>
    <p:sldId id="282" r:id="rId10"/>
    <p:sldId id="275" r:id="rId11"/>
    <p:sldId id="291" r:id="rId12"/>
    <p:sldId id="292" r:id="rId13"/>
    <p:sldId id="325" r:id="rId14"/>
    <p:sldId id="323" r:id="rId15"/>
    <p:sldId id="287" r:id="rId16"/>
    <p:sldId id="326" r:id="rId17"/>
    <p:sldId id="327" r:id="rId18"/>
    <p:sldId id="288" r:id="rId19"/>
    <p:sldId id="338" r:id="rId20"/>
    <p:sldId id="263" r:id="rId21"/>
    <p:sldId id="329" r:id="rId22"/>
    <p:sldId id="286" r:id="rId23"/>
    <p:sldId id="330" r:id="rId24"/>
    <p:sldId id="331" r:id="rId25"/>
    <p:sldId id="332" r:id="rId26"/>
    <p:sldId id="334" r:id="rId27"/>
    <p:sldId id="335" r:id="rId28"/>
    <p:sldId id="264" r:id="rId29"/>
    <p:sldId id="283" r:id="rId30"/>
    <p:sldId id="328" r:id="rId31"/>
    <p:sldId id="324" r:id="rId32"/>
    <p:sldId id="297" r:id="rId33"/>
    <p:sldId id="341" r:id="rId34"/>
    <p:sldId id="339" r:id="rId35"/>
    <p:sldId id="342" r:id="rId36"/>
    <p:sldId id="340" r:id="rId37"/>
    <p:sldId id="259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8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pos="3840">
          <p15:clr>
            <a:srgbClr val="A4A3A4"/>
          </p15:clr>
        </p15:guide>
        <p15:guide id="8" pos="7008">
          <p15:clr>
            <a:srgbClr val="A4A3A4"/>
          </p15:clr>
        </p15:guide>
        <p15:guide id="9" pos="6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FFE401"/>
    <a:srgbClr val="373737"/>
    <a:srgbClr val="F7F7F7"/>
    <a:srgbClr val="E0C606"/>
    <a:srgbClr val="ECD600"/>
    <a:srgbClr val="F6DF00"/>
    <a:srgbClr val="E2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>
        <p:guide orient="horz" pos="2160"/>
        <p:guide orient="horz" pos="1783"/>
        <p:guide orient="horz" pos="414"/>
        <p:guide orient="horz" pos="3929"/>
        <p:guide orient="horz" pos="3702"/>
        <p:guide orient="horz" pos="1774"/>
        <p:guide pos="3840"/>
        <p:guide pos="7008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A87315D-F6C3-42A2-920C-B2C84AD5BFA9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0BB74B8-3B4E-425E-8091-927D08A6E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25CD923D-3BE0-473E-9F0A-2C84AB39BD3D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2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8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7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13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5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0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8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3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73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2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C914B506-C888-48D5-8A63-5B0852F211A5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7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3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9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/>
              <a:pPr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04775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112824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cs typeface="+mn-ea"/>
                <a:sym typeface="+mn-lt"/>
              </a:rPr>
              <a:t> </a:t>
            </a: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538" y="2487613"/>
            <a:ext cx="8416925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程序设计实验</a:t>
            </a:r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</a:p>
          <a:p>
            <a:pPr algn="ctr"/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Linux</a:t>
            </a:r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下多项式计算器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1273" name="组合 5"/>
          <p:cNvGrpSpPr>
            <a:grpSpLocks/>
          </p:cNvGrpSpPr>
          <p:nvPr/>
        </p:nvGrpSpPr>
        <p:grpSpPr bwMode="auto">
          <a:xfrm>
            <a:off x="6457950" y="411956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9" name="Freeform 121"/>
            <p:cNvSpPr>
              <a:spLocks/>
            </p:cNvSpPr>
            <p:nvPr/>
          </p:nvSpPr>
          <p:spPr bwMode="auto">
            <a:xfrm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7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055381" y="4568826"/>
            <a:ext cx="194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丁子千  </a:t>
            </a:r>
            <a:endParaRPr lang="en-US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191220023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5525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22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413" name="组合 24"/>
          <p:cNvGrpSpPr>
            <a:grpSpLocks/>
          </p:cNvGrpSpPr>
          <p:nvPr/>
        </p:nvGrpSpPr>
        <p:grpSpPr bwMode="auto">
          <a:xfrm>
            <a:off x="3595688" y="2788382"/>
            <a:ext cx="2247900" cy="2249487"/>
            <a:chOff x="1446975" y="2639510"/>
            <a:chExt cx="2329778" cy="2332540"/>
          </a:xfrm>
        </p:grpSpPr>
        <p:sp>
          <p:nvSpPr>
            <p:cNvPr id="17449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0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1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2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3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4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4" name="组合 25"/>
          <p:cNvGrpSpPr>
            <a:grpSpLocks/>
          </p:cNvGrpSpPr>
          <p:nvPr/>
        </p:nvGrpSpPr>
        <p:grpSpPr bwMode="auto">
          <a:xfrm>
            <a:off x="5996655" y="2788382"/>
            <a:ext cx="2247900" cy="2249487"/>
            <a:chOff x="1446975" y="2639510"/>
            <a:chExt cx="2329778" cy="2332540"/>
          </a:xfrm>
        </p:grpSpPr>
        <p:sp>
          <p:nvSpPr>
            <p:cNvPr id="17443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4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5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6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7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8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417" name="文本框 47"/>
          <p:cNvSpPr txBox="1">
            <a:spLocks noChangeArrowheads="1"/>
          </p:cNvSpPr>
          <p:nvPr/>
        </p:nvSpPr>
        <p:spPr bwMode="auto">
          <a:xfrm>
            <a:off x="4176063" y="2848707"/>
            <a:ext cx="1087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33801" y="3409094"/>
            <a:ext cx="1970087" cy="430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程序主函数</a:t>
            </a:r>
            <a:endParaRPr kumimoji="0"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9" name="文本框 49"/>
          <p:cNvSpPr txBox="1">
            <a:spLocks noChangeArrowheads="1"/>
          </p:cNvSpPr>
          <p:nvPr/>
        </p:nvSpPr>
        <p:spPr bwMode="auto">
          <a:xfrm>
            <a:off x="6281275" y="2848707"/>
            <a:ext cx="1678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56398" y="1870807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36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11116" y="1870807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843588" y="6224588"/>
            <a:ext cx="504825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0B57EAD-505B-4E9F-9A3B-F085CB8178DA}"/>
              </a:ext>
            </a:extLst>
          </p:cNvPr>
          <p:cNvSpPr/>
          <p:nvPr/>
        </p:nvSpPr>
        <p:spPr>
          <a:xfrm>
            <a:off x="6313416" y="3409094"/>
            <a:ext cx="1614378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各运算函数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输入输出函数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混合运算函数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3115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5540027" y="4126467"/>
            <a:ext cx="675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</a:t>
            </a:r>
            <a:r>
              <a:rPr lang="en-US" altLang="zh-CN" dirty="0" err="1">
                <a:latin typeface="+mj-ea"/>
                <a:ea typeface="+mj-ea"/>
              </a:rPr>
              <a:t>func_loop</a:t>
            </a:r>
            <a:r>
              <a:rPr lang="en-US" altLang="zh-CN" dirty="0">
                <a:latin typeface="+mj-ea"/>
                <a:ea typeface="+mj-ea"/>
              </a:rPr>
              <a:t>()//</a:t>
            </a:r>
            <a:r>
              <a:rPr lang="zh-CN" altLang="en-US" dirty="0">
                <a:latin typeface="+mj-ea"/>
                <a:ea typeface="+mj-ea"/>
              </a:rPr>
              <a:t>主界面循环函数</a:t>
            </a:r>
          </a:p>
        </p:txBody>
      </p:sp>
    </p:spTree>
    <p:extLst>
      <p:ext uri="{BB962C8B-B14F-4D97-AF65-F5344CB8AC3E}">
        <p14:creationId xmlns:p14="http://schemas.microsoft.com/office/powerpoint/2010/main" val="4135109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06411"/>
            <a:ext cx="68711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func operator </a:t>
            </a:r>
            <a:r>
              <a:rPr lang="zh-CN" altLang="en-US" dirty="0">
                <a:latin typeface="+mj-ea"/>
                <a:ea typeface="+mj-ea"/>
              </a:rPr>
              <a:t>*</a:t>
            </a:r>
            <a:r>
              <a:rPr lang="en-US" altLang="zh-CN" dirty="0">
                <a:latin typeface="+mj-ea"/>
                <a:ea typeface="+mj-ea"/>
              </a:rPr>
              <a:t> (const func&amp; c1, const func&amp; c2)//</a:t>
            </a:r>
            <a:r>
              <a:rPr lang="zh-CN" altLang="en-US" dirty="0">
                <a:latin typeface="+mj-ea"/>
                <a:ea typeface="+mj-ea"/>
              </a:rPr>
              <a:t>乘法重载</a:t>
            </a: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遍历两多项式对应的</a:t>
            </a:r>
            <a:r>
              <a:rPr lang="en-US" altLang="zh-CN" dirty="0">
                <a:latin typeface="+mj-ea"/>
                <a:ea typeface="+mj-ea"/>
              </a:rPr>
              <a:t>double </a:t>
            </a:r>
            <a:r>
              <a:rPr lang="en-US" altLang="zh-CN" dirty="0" err="1">
                <a:latin typeface="+mj-ea"/>
                <a:ea typeface="+mj-ea"/>
              </a:rPr>
              <a:t>nums</a:t>
            </a:r>
            <a:r>
              <a:rPr lang="zh-CN" altLang="en-US" dirty="0">
                <a:latin typeface="+mj-ea"/>
                <a:ea typeface="+mj-ea"/>
              </a:rPr>
              <a:t>数组，依次将对应系数相乘后，存入</a:t>
            </a:r>
            <a:r>
              <a:rPr lang="en-US" altLang="zh-CN" dirty="0">
                <a:latin typeface="+mj-ea"/>
                <a:ea typeface="+mj-ea"/>
              </a:rPr>
              <a:t>result</a:t>
            </a:r>
            <a:r>
              <a:rPr lang="zh-CN" altLang="en-US" dirty="0">
                <a:latin typeface="+mj-ea"/>
                <a:ea typeface="+mj-ea"/>
              </a:rPr>
              <a:t>对应的</a:t>
            </a:r>
            <a:r>
              <a:rPr lang="en-US" altLang="zh-CN" dirty="0">
                <a:latin typeface="+mj-ea"/>
                <a:ea typeface="+mj-ea"/>
              </a:rPr>
              <a:t>double </a:t>
            </a:r>
            <a:r>
              <a:rPr lang="en-US" altLang="zh-CN" dirty="0" err="1">
                <a:latin typeface="+mj-ea"/>
                <a:ea typeface="+mj-ea"/>
              </a:rPr>
              <a:t>nums</a:t>
            </a:r>
            <a:r>
              <a:rPr lang="zh-CN" altLang="en-US" dirty="0">
                <a:latin typeface="+mj-ea"/>
                <a:ea typeface="+mj-ea"/>
              </a:rPr>
              <a:t>数组中，结果多项式的长度由两个乘数最大项次数之积的次数决定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</a:rPr>
              <a:t>func operator + (const func&amp; c1, const func&amp; c2)//</a:t>
            </a:r>
            <a:r>
              <a:rPr lang="zh-CN" altLang="en-US" dirty="0">
                <a:latin typeface="+mj-ea"/>
              </a:rPr>
              <a:t>加法重载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数组中对应位置系数相加后，存入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113FBF-3554-497C-8A6A-73FC98273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5" y="3852868"/>
            <a:ext cx="6871198" cy="1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01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30725" y="2591077"/>
            <a:ext cx="7077075" cy="31393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>
                <a:latin typeface="+mj-ea"/>
              </a:rPr>
              <a:t>func operator - (const func&amp; c1, const func&amp; c2)//</a:t>
            </a:r>
            <a:r>
              <a:rPr lang="zh-CN" altLang="en-US" dirty="0">
                <a:latin typeface="+mj-ea"/>
              </a:rPr>
              <a:t>减法重载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数组中对应位置系数相减后，存入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en-US" altLang="zh-CN" dirty="0"/>
              <a:t>double </a:t>
            </a:r>
            <a:r>
              <a:rPr lang="en-US" altLang="zh-CN" dirty="0" err="1"/>
              <a:t>assign_value</a:t>
            </a:r>
            <a:r>
              <a:rPr lang="en-US" altLang="zh-CN" dirty="0"/>
              <a:t>(struct func name, double m)//</a:t>
            </a:r>
            <a:r>
              <a:rPr lang="zh-CN" altLang="en-US" dirty="0"/>
              <a:t>对多项式赋值</a:t>
            </a:r>
            <a:endParaRPr lang="en-US" altLang="zh-CN" sz="1600" dirty="0"/>
          </a:p>
          <a:p>
            <a:r>
              <a:rPr lang="zh-CN" altLang="en-US" dirty="0"/>
              <a:t>将</a:t>
            </a:r>
            <a:r>
              <a:rPr lang="en-US" altLang="zh-CN" dirty="0"/>
              <a:t>m</a:t>
            </a:r>
            <a:r>
              <a:rPr lang="zh-CN" altLang="en-US" dirty="0"/>
              <a:t>带入多项式各项，求值后相加得到最终多项式的值</a:t>
            </a:r>
            <a:endParaRPr lang="en-US" altLang="zh-CN" dirty="0"/>
          </a:p>
          <a:p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06411"/>
            <a:ext cx="687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B91FB2-F3A6-4946-B9A2-D92767C6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04" y="5091431"/>
            <a:ext cx="5281981" cy="17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19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89031"/>
            <a:ext cx="68711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func integrate(string </a:t>
            </a:r>
            <a:r>
              <a:rPr lang="en-US" altLang="zh-CN" dirty="0" err="1">
                <a:latin typeface="+mj-ea"/>
                <a:ea typeface="+mj-ea"/>
              </a:rPr>
              <a:t>name,struct</a:t>
            </a:r>
            <a:r>
              <a:rPr lang="en-US" altLang="zh-CN" dirty="0">
                <a:latin typeface="+mj-ea"/>
                <a:ea typeface="+mj-ea"/>
              </a:rPr>
              <a:t> func poly)//</a:t>
            </a:r>
            <a:r>
              <a:rPr lang="zh-CN" altLang="en-US" dirty="0">
                <a:latin typeface="+mj-ea"/>
                <a:ea typeface="+mj-ea"/>
              </a:rPr>
              <a:t>多项式积分函数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解析输入定积分的积分区间，得到上下限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，根据积分公式</a:t>
            </a:r>
            <a:r>
              <a:rPr lang="en-US" altLang="zh-CN" dirty="0"/>
              <a:t>(</a:t>
            </a:r>
            <a:r>
              <a:rPr lang="en-US" altLang="zh-CN" dirty="0" err="1"/>
              <a:t>x^n</a:t>
            </a:r>
            <a:r>
              <a:rPr lang="en-US" altLang="zh-CN" dirty="0"/>
              <a:t>)!=x^(n+1)/(n+1)</a:t>
            </a:r>
            <a:r>
              <a:rPr lang="zh-CN" altLang="en-US" dirty="0"/>
              <a:t>先得到不定积分，再调用</a:t>
            </a:r>
            <a:r>
              <a:rPr lang="en-US" altLang="zh-CN" dirty="0" err="1"/>
              <a:t>assign_value</a:t>
            </a:r>
            <a:r>
              <a:rPr lang="zh-CN" altLang="en-US" dirty="0"/>
              <a:t>函数进行赋值，求出积分的值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</a:rPr>
              <a:t>struct func derive(struct func poly)//</a:t>
            </a:r>
            <a:r>
              <a:rPr lang="zh-CN" altLang="en-US" dirty="0">
                <a:latin typeface="+mj-ea"/>
              </a:rPr>
              <a:t>多项式求导函数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根据求导规则</a:t>
            </a:r>
            <a:r>
              <a:rPr lang="en-US" altLang="zh-CN" dirty="0"/>
              <a:t>(</a:t>
            </a:r>
            <a:r>
              <a:rPr lang="en-US" altLang="zh-CN" dirty="0" err="1"/>
              <a:t>x^n</a:t>
            </a:r>
            <a:r>
              <a:rPr lang="en-US" altLang="zh-CN" dirty="0"/>
              <a:t>)’=n*x^(n-1)</a:t>
            </a:r>
            <a:r>
              <a:rPr lang="zh-CN" altLang="en-US" dirty="0"/>
              <a:t>求导后，各系数</a:t>
            </a:r>
            <a:r>
              <a:rPr lang="zh-CN" altLang="en-US" dirty="0">
                <a:latin typeface="+mj-ea"/>
              </a:rPr>
              <a:t>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数组中并返回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1742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580622"/>
            <a:ext cx="7360829" cy="36933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bool </a:t>
            </a:r>
            <a:r>
              <a:rPr lang="en-US" altLang="zh-CN" dirty="0" err="1"/>
              <a:t>print_func</a:t>
            </a:r>
            <a:r>
              <a:rPr lang="en-US" altLang="zh-CN" dirty="0"/>
              <a:t>(string name)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输出多项式到屏幕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j-ea"/>
              </a:rPr>
              <a:t>根据输入的待积分多项式名称，遍历</a:t>
            </a:r>
            <a:r>
              <a:rPr lang="en-US" altLang="zh-CN" dirty="0">
                <a:latin typeface="+mj-ea"/>
              </a:rPr>
              <a:t>vector&lt;func&gt;function</a:t>
            </a:r>
            <a:r>
              <a:rPr lang="zh-CN" altLang="en-US" dirty="0">
                <a:latin typeface="+mj-ea"/>
              </a:rPr>
              <a:t>找到对应函数，根据对应项系数输出多项式。其中系数为</a:t>
            </a:r>
            <a:r>
              <a:rPr lang="en-US" altLang="zh-CN" dirty="0">
                <a:latin typeface="+mj-ea"/>
              </a:rPr>
              <a:t>0</a:t>
            </a:r>
            <a:r>
              <a:rPr lang="zh-CN" altLang="en-US" dirty="0">
                <a:latin typeface="+mj-ea"/>
              </a:rPr>
              <a:t>时省略该项；系数为</a:t>
            </a:r>
            <a:r>
              <a:rPr lang="en-US" altLang="zh-CN" dirty="0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-1</a:t>
            </a:r>
            <a:r>
              <a:rPr lang="zh-CN" altLang="en-US" dirty="0">
                <a:latin typeface="+mj-ea"/>
              </a:rPr>
              <a:t>时省略</a:t>
            </a:r>
            <a:r>
              <a:rPr lang="en-US" altLang="zh-CN" dirty="0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；同时要删去数字中多余的</a:t>
            </a:r>
            <a:r>
              <a:rPr lang="en-US" altLang="zh-CN" dirty="0">
                <a:latin typeface="+mj-ea"/>
              </a:rPr>
              <a:t>0</a:t>
            </a:r>
            <a:r>
              <a:rPr lang="zh-CN" altLang="en-US" dirty="0">
                <a:latin typeface="+mj-ea"/>
              </a:rPr>
              <a:t>。若找不到对应函数，</a:t>
            </a:r>
            <a:r>
              <a:rPr lang="en-US" altLang="zh-CN" dirty="0">
                <a:latin typeface="+mj-ea"/>
              </a:rPr>
              <a:t>return false</a:t>
            </a:r>
            <a:r>
              <a:rPr lang="zh-CN" altLang="en-US" dirty="0">
                <a:latin typeface="+mj-ea"/>
              </a:rPr>
              <a:t>。</a:t>
            </a:r>
            <a:endParaRPr lang="en-US" altLang="zh-CN" dirty="0">
              <a:latin typeface="+mj-ea"/>
            </a:endParaRPr>
          </a:p>
          <a:p>
            <a:endParaRPr kumimoji="0" lang="en-US" altLang="zh-CN" dirty="0">
              <a:latin typeface="+mj-ea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get_func</a:t>
            </a:r>
            <a:r>
              <a:rPr lang="en-US" altLang="zh-CN" dirty="0">
                <a:solidFill>
                  <a:prstClr val="black"/>
                </a:solidFill>
              </a:rPr>
              <a:t>( )</a:t>
            </a:r>
            <a:r>
              <a:rPr kumimoji="0" lang="en-US" altLang="zh-CN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//</a:t>
            </a:r>
            <a:r>
              <a:rPr kumimoji="0" lang="zh-CN" altLang="en-US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从键盘读入多项式</a:t>
            </a:r>
            <a:endParaRPr kumimoji="0" lang="en-US" altLang="zh-CN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lvl="0"/>
            <a:endParaRPr kumimoji="0" lang="en-US" altLang="zh-CN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  <a:latin typeface="微软雅黑"/>
              </a:rPr>
              <a:t>根据输入的多项式项数，读取多项式各系数。输入完后读入多项式名称，遍历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vector&lt;func&gt;functions 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检查名称是否重复。若输入的多项式系数少于项数，则继续读取；若输入的系数多于项数，程序报错。</a:t>
            </a:r>
            <a:r>
              <a:rPr lang="zh-CN" altLang="en-US" dirty="0">
                <a:latin typeface="+mj-ea"/>
              </a:rPr>
              <a:t>若对应函数名重复，</a:t>
            </a:r>
            <a:r>
              <a:rPr lang="en-US" altLang="zh-CN" dirty="0">
                <a:latin typeface="+mj-ea"/>
              </a:rPr>
              <a:t>return false</a:t>
            </a:r>
            <a:r>
              <a:rPr lang="zh-CN" altLang="en-US" dirty="0">
                <a:latin typeface="+mj-ea"/>
              </a:rPr>
              <a:t>。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8254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580622"/>
            <a:ext cx="7360829" cy="393954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bool </a:t>
            </a:r>
            <a:r>
              <a:rPr lang="en-US" altLang="zh-CN" dirty="0" err="1"/>
              <a:t>is_legal</a:t>
            </a:r>
            <a:r>
              <a:rPr lang="en-US" altLang="zh-CN" dirty="0"/>
              <a:t>(char name[])//</a:t>
            </a:r>
            <a:r>
              <a:rPr lang="zh-CN" altLang="en-US" dirty="0"/>
              <a:t>检查输入的多项式混合运算是否合法</a:t>
            </a:r>
            <a:endParaRPr lang="en-US" altLang="zh-CN" dirty="0"/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依据：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以多项式名、左括号、定积分符开头，以右括号、多项式名、求导符结尾</a:t>
            </a:r>
            <a:endParaRPr lang="en-US" altLang="zh-CN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加法、减法和乘法后面只能是多项式名、左括号、定积分符号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400" dirty="0" err="1"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括号要匹配，左括号后面只能是左括号、定积分符号或多项式名，右括号后面只能是右括号，双目运算符或求导符号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8934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342873"/>
            <a:ext cx="7360829" cy="48013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get_postfix</a:t>
            </a:r>
            <a:r>
              <a:rPr lang="en-US" altLang="zh-CN" dirty="0"/>
              <a:t>(stack &lt;string&gt; &amp;</a:t>
            </a:r>
            <a:r>
              <a:rPr lang="en-US" altLang="zh-CN" dirty="0" err="1"/>
              <a:t>optstk,vector</a:t>
            </a:r>
            <a:r>
              <a:rPr lang="en-US" altLang="zh-CN" dirty="0"/>
              <a:t> &lt;string&gt;&amp; </a:t>
            </a:r>
            <a:r>
              <a:rPr lang="en-US" altLang="zh-CN" dirty="0" err="1"/>
              <a:t>calcu,char</a:t>
            </a:r>
            <a:r>
              <a:rPr lang="en-US" altLang="zh-CN" dirty="0"/>
              <a:t> name[])//</a:t>
            </a:r>
            <a:r>
              <a:rPr lang="zh-CN" altLang="en-US" dirty="0"/>
              <a:t>利用栈转换成后缀表达式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step1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：初始化一个栈和一个后缀表达式</a:t>
            </a:r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vector&lt;string&gt;</a:t>
            </a:r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：从左到右依次对中缀表达式中的每个字符进行以下处理，直到表达式结束</a:t>
            </a:r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如果字符是‘（’，将其入栈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如果字符是数字，添加到后缀表达式的字符串中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如果字符是运算符，先将栈顶优先级不低于该运算符的运算符出栈，添加到后缀表达式中，再将该运算符入栈。注意，当‘（’在栈中时，优先级最低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如果字符是‘）’，将栈顶元素出栈，添加到后缀表达式中，直到出栈的是‘（’ 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step3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：如果表达式结束，但栈中还有元素，将所有元素出栈，添加到后缀表达式中</a:t>
            </a: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028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mass_calculate</a:t>
            </a:r>
            <a:r>
              <a:rPr lang="en-US" altLang="zh-CN" dirty="0"/>
              <a:t>(char name[])//</a:t>
            </a:r>
            <a:r>
              <a:rPr lang="zh-CN" altLang="en-US" dirty="0"/>
              <a:t>进行混合运算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先调用</a:t>
            </a:r>
            <a:r>
              <a:rPr lang="en-US" altLang="zh-CN" dirty="0" err="1"/>
              <a:t>get_postfix</a:t>
            </a:r>
            <a:r>
              <a:rPr lang="zh-CN" altLang="en-US" dirty="0"/>
              <a:t>函数将输入的混合运算表达式，再进行运算：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：设置一个栈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：从左到右对后缀表达式中的字符进行以下处理：  </a:t>
            </a:r>
            <a:endParaRPr lang="en-US" altLang="zh-CN" dirty="0"/>
          </a:p>
          <a:p>
            <a:r>
              <a:rPr lang="zh-CN" altLang="en-US" dirty="0"/>
              <a:t>如果字符是数字，现将其转化为数字，然后入栈  </a:t>
            </a:r>
            <a:endParaRPr lang="en-US" altLang="zh-CN" dirty="0"/>
          </a:p>
          <a:p>
            <a:r>
              <a:rPr lang="zh-CN" altLang="en-US" dirty="0"/>
              <a:t>如果字符是运算符，出栈两个值进行计算。计算结果入栈  </a:t>
            </a:r>
            <a:endParaRPr lang="en-US" altLang="zh-CN" dirty="0"/>
          </a:p>
          <a:p>
            <a:r>
              <a:rPr lang="zh-CN" altLang="en-US" dirty="0"/>
              <a:t>重复以上步骤，直到后缀表达式扫描结束，栈中最后一个元素就是表达式的结果。</a:t>
            </a:r>
          </a:p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FE093-AF14-4E71-9C8F-FC428CA361A2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5369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FE093-AF14-4E71-9C8F-FC428CA361A2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C42E1-5937-4406-B569-6B0C70DDE042}"/>
              </a:ext>
            </a:extLst>
          </p:cNvPr>
          <p:cNvSpPr/>
          <p:nvPr/>
        </p:nvSpPr>
        <p:spPr>
          <a:xfrm>
            <a:off x="4534948" y="2412999"/>
            <a:ext cx="7217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bool divide();//</a:t>
            </a:r>
            <a:r>
              <a:rPr lang="zh-CN" altLang="en-US" dirty="0"/>
              <a:t>进行多项式除法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转化为求逆操作</a:t>
            </a:r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：输入被除数</a:t>
            </a:r>
            <a:r>
              <a:rPr lang="en-US" altLang="zh-CN" dirty="0"/>
              <a:t>F</a:t>
            </a:r>
            <a:r>
              <a:rPr lang="zh-CN" altLang="en-US" dirty="0"/>
              <a:t>，除数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Step2</a:t>
            </a:r>
            <a:r>
              <a:rPr lang="zh-CN" altLang="en-US" dirty="0"/>
              <a:t>：若被除数最高次项系数小于除数最高次项系数，则商为</a:t>
            </a:r>
            <a:r>
              <a:rPr lang="en-US" altLang="zh-CN" dirty="0"/>
              <a:t>0</a:t>
            </a:r>
            <a:r>
              <a:rPr lang="zh-CN" altLang="en-US" dirty="0"/>
              <a:t>，余数为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进行系数反转，分别得</a:t>
            </a:r>
            <a:r>
              <a:rPr lang="en-US" altLang="zh-CN" dirty="0" err="1"/>
              <a:t>revF</a:t>
            </a:r>
            <a:r>
              <a:rPr lang="zh-CN" altLang="en-US" dirty="0"/>
              <a:t>，</a:t>
            </a:r>
            <a:r>
              <a:rPr lang="en-US" altLang="zh-CN" dirty="0" err="1"/>
              <a:t>revG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：求出</a:t>
            </a:r>
            <a:r>
              <a:rPr lang="en-US" altLang="zh-CN" dirty="0" err="1"/>
              <a:t>revG</a:t>
            </a:r>
            <a:r>
              <a:rPr lang="zh-CN" altLang="en-US" dirty="0"/>
              <a:t>的逆</a:t>
            </a:r>
            <a:r>
              <a:rPr lang="en-US" altLang="zh-CN" dirty="0" err="1"/>
              <a:t>revG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Step5</a:t>
            </a:r>
            <a:r>
              <a:rPr lang="zh-CN" altLang="en-US" dirty="0"/>
              <a:t>：则商</a:t>
            </a:r>
            <a:r>
              <a:rPr lang="en-US" altLang="zh-CN" dirty="0"/>
              <a:t>Q=(</a:t>
            </a:r>
            <a:r>
              <a:rPr lang="en-US" altLang="zh-CN" dirty="0" err="1"/>
              <a:t>revF</a:t>
            </a:r>
            <a:r>
              <a:rPr lang="en-US" altLang="zh-CN" dirty="0"/>
              <a:t>*</a:t>
            </a:r>
            <a:r>
              <a:rPr lang="en-US" altLang="zh-CN" dirty="0" err="1"/>
              <a:t>revG</a:t>
            </a:r>
            <a:r>
              <a:rPr lang="en-US" altLang="zh-CN" dirty="0"/>
              <a:t>-)mod(F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</a:p>
          <a:p>
            <a:r>
              <a:rPr lang="en-US" altLang="zh-CN" dirty="0"/>
              <a:t>Step6</a:t>
            </a:r>
            <a:r>
              <a:rPr lang="zh-CN" altLang="en-US" dirty="0"/>
              <a:t>：余数</a:t>
            </a:r>
            <a:r>
              <a:rPr lang="en-US" altLang="zh-CN" dirty="0"/>
              <a:t>D=F-G</a:t>
            </a:r>
            <a:r>
              <a:rPr lang="zh-CN" altLang="en-US" dirty="0"/>
              <a:t>*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668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95375" y="3629025"/>
            <a:ext cx="2514600" cy="24574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0600" y="3629025"/>
            <a:ext cx="2514600" cy="2457450"/>
          </a:xfrm>
          <a:prstGeom prst="rect">
            <a:avLst/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16215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12573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3040" y="467677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83752" y="4676775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模块划分及思路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11534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49" name="矩形 48"/>
          <p:cNvSpPr/>
          <p:nvPr/>
        </p:nvSpPr>
        <p:spPr>
          <a:xfrm>
            <a:off x="88011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程序主界面：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6B0A41E-F70E-4BAA-BDCD-244292A25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09" y="3338685"/>
            <a:ext cx="7219307" cy="1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03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15696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557998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5883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输入：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967A3C0-967F-4A0B-BB6B-6EB281207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202" r="-3906"/>
          <a:stretch/>
        </p:blipFill>
        <p:spPr>
          <a:xfrm>
            <a:off x="4720882" y="3429001"/>
            <a:ext cx="7345780" cy="16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491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混合运算：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CB16ED-EB53-4FBF-9F44-A7703149E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807" r="-5651"/>
          <a:stretch/>
        </p:blipFill>
        <p:spPr>
          <a:xfrm>
            <a:off x="4278105" y="3562048"/>
            <a:ext cx="8252944" cy="14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860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280076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查看：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求根：</a:t>
            </a:r>
            <a:endParaRPr lang="en-US" altLang="zh-CN" sz="1600" dirty="0"/>
          </a:p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494326E-3EFE-43C3-9CA5-D93E53BC7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06" r="-4495"/>
          <a:stretch/>
        </p:blipFill>
        <p:spPr>
          <a:xfrm>
            <a:off x="4163616" y="3674519"/>
            <a:ext cx="8609863" cy="11074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366301-12AB-4A52-8C5C-95851042A3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8" r="-3089"/>
          <a:stretch/>
        </p:blipFill>
        <p:spPr>
          <a:xfrm>
            <a:off x="4150262" y="5411758"/>
            <a:ext cx="8668901" cy="11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936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求逆：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3184E6E-FA0C-499F-A40E-5802113B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9" y="3323540"/>
            <a:ext cx="7387361" cy="18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606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除法：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0F3DB19-52CC-4D6F-B0C4-1ABC3289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13" y="3207867"/>
            <a:ext cx="7794871" cy="2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009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868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868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8682" name="Freeform 25"/>
          <p:cNvSpPr>
            <a:spLocks noEditPoints="1"/>
          </p:cNvSpPr>
          <p:nvPr/>
        </p:nvSpPr>
        <p:spPr bwMode="auto">
          <a:xfrm>
            <a:off x="5649913" y="1851025"/>
            <a:ext cx="892175" cy="865188"/>
          </a:xfrm>
          <a:custGeom>
            <a:avLst/>
            <a:gdLst>
              <a:gd name="T0" fmla="*/ 808726 w 86"/>
              <a:gd name="T1" fmla="*/ 10425 h 83"/>
              <a:gd name="T2" fmla="*/ 881304 w 86"/>
              <a:gd name="T3" fmla="*/ 83404 h 83"/>
              <a:gd name="T4" fmla="*/ 881304 w 86"/>
              <a:gd name="T5" fmla="*/ 187658 h 83"/>
              <a:gd name="T6" fmla="*/ 808726 w 86"/>
              <a:gd name="T7" fmla="*/ 260637 h 83"/>
              <a:gd name="T8" fmla="*/ 725780 w 86"/>
              <a:gd name="T9" fmla="*/ 260637 h 83"/>
              <a:gd name="T10" fmla="*/ 673938 w 86"/>
              <a:gd name="T11" fmla="*/ 229360 h 83"/>
              <a:gd name="T12" fmla="*/ 259207 w 86"/>
              <a:gd name="T13" fmla="*/ 364891 h 83"/>
              <a:gd name="T14" fmla="*/ 269575 w 86"/>
              <a:gd name="T15" fmla="*/ 396168 h 83"/>
              <a:gd name="T16" fmla="*/ 259207 w 86"/>
              <a:gd name="T17" fmla="*/ 427444 h 83"/>
              <a:gd name="T18" fmla="*/ 248839 w 86"/>
              <a:gd name="T19" fmla="*/ 458721 h 83"/>
              <a:gd name="T20" fmla="*/ 518414 w 86"/>
              <a:gd name="T21" fmla="*/ 625528 h 83"/>
              <a:gd name="T22" fmla="*/ 570255 w 86"/>
              <a:gd name="T23" fmla="*/ 604677 h 83"/>
              <a:gd name="T24" fmla="*/ 653202 w 86"/>
              <a:gd name="T25" fmla="*/ 604677 h 83"/>
              <a:gd name="T26" fmla="*/ 715411 w 86"/>
              <a:gd name="T27" fmla="*/ 677656 h 83"/>
              <a:gd name="T28" fmla="*/ 715411 w 86"/>
              <a:gd name="T29" fmla="*/ 781910 h 83"/>
              <a:gd name="T30" fmla="*/ 653202 w 86"/>
              <a:gd name="T31" fmla="*/ 854889 h 83"/>
              <a:gd name="T32" fmla="*/ 549519 w 86"/>
              <a:gd name="T33" fmla="*/ 854889 h 83"/>
              <a:gd name="T34" fmla="*/ 476941 w 86"/>
              <a:gd name="T35" fmla="*/ 781910 h 83"/>
              <a:gd name="T36" fmla="*/ 466573 w 86"/>
              <a:gd name="T37" fmla="*/ 719357 h 83"/>
              <a:gd name="T38" fmla="*/ 476941 w 86"/>
              <a:gd name="T39" fmla="*/ 688081 h 83"/>
              <a:gd name="T40" fmla="*/ 228102 w 86"/>
              <a:gd name="T41" fmla="*/ 489997 h 83"/>
              <a:gd name="T42" fmla="*/ 186629 w 86"/>
              <a:gd name="T43" fmla="*/ 521273 h 83"/>
              <a:gd name="T44" fmla="*/ 134788 w 86"/>
              <a:gd name="T45" fmla="*/ 531699 h 83"/>
              <a:gd name="T46" fmla="*/ 41473 w 86"/>
              <a:gd name="T47" fmla="*/ 489997 h 83"/>
              <a:gd name="T48" fmla="*/ 0 w 86"/>
              <a:gd name="T49" fmla="*/ 396168 h 83"/>
              <a:gd name="T50" fmla="*/ 41473 w 86"/>
              <a:gd name="T51" fmla="*/ 302339 h 83"/>
              <a:gd name="T52" fmla="*/ 134788 w 86"/>
              <a:gd name="T53" fmla="*/ 271062 h 83"/>
              <a:gd name="T54" fmla="*/ 196997 w 86"/>
              <a:gd name="T55" fmla="*/ 281488 h 83"/>
              <a:gd name="T56" fmla="*/ 248839 w 86"/>
              <a:gd name="T57" fmla="*/ 333615 h 83"/>
              <a:gd name="T58" fmla="*/ 632465 w 86"/>
              <a:gd name="T59" fmla="*/ 145957 h 83"/>
              <a:gd name="T60" fmla="*/ 642833 w 86"/>
              <a:gd name="T61" fmla="*/ 83404 h 83"/>
              <a:gd name="T62" fmla="*/ 715411 w 86"/>
              <a:gd name="T63" fmla="*/ 10425 h 83"/>
              <a:gd name="T64" fmla="*/ 134788 w 86"/>
              <a:gd name="T65" fmla="*/ 500423 h 83"/>
              <a:gd name="T66" fmla="*/ 207366 w 86"/>
              <a:gd name="T67" fmla="*/ 469146 h 83"/>
              <a:gd name="T68" fmla="*/ 228102 w 86"/>
              <a:gd name="T69" fmla="*/ 396168 h 83"/>
              <a:gd name="T70" fmla="*/ 207366 w 86"/>
              <a:gd name="T71" fmla="*/ 333615 h 83"/>
              <a:gd name="T72" fmla="*/ 134788 w 86"/>
              <a:gd name="T73" fmla="*/ 302339 h 83"/>
              <a:gd name="T74" fmla="*/ 62210 w 86"/>
              <a:gd name="T75" fmla="*/ 333615 h 83"/>
              <a:gd name="T76" fmla="*/ 31105 w 86"/>
              <a:gd name="T77" fmla="*/ 396168 h 83"/>
              <a:gd name="T78" fmla="*/ 62210 w 86"/>
              <a:gd name="T79" fmla="*/ 469146 h 83"/>
              <a:gd name="T80" fmla="*/ 134788 w 86"/>
              <a:gd name="T81" fmla="*/ 500423 h 83"/>
              <a:gd name="T82" fmla="*/ 559887 w 86"/>
              <a:gd name="T83" fmla="*/ 635954 h 83"/>
              <a:gd name="T84" fmla="*/ 508046 w 86"/>
              <a:gd name="T85" fmla="*/ 698506 h 83"/>
              <a:gd name="T86" fmla="*/ 508046 w 86"/>
              <a:gd name="T87" fmla="*/ 771485 h 83"/>
              <a:gd name="T88" fmla="*/ 559887 w 86"/>
              <a:gd name="T89" fmla="*/ 823612 h 83"/>
              <a:gd name="T90" fmla="*/ 632465 w 86"/>
              <a:gd name="T91" fmla="*/ 823612 h 83"/>
              <a:gd name="T92" fmla="*/ 684306 w 86"/>
              <a:gd name="T93" fmla="*/ 771485 h 83"/>
              <a:gd name="T94" fmla="*/ 684306 w 86"/>
              <a:gd name="T95" fmla="*/ 698506 h 83"/>
              <a:gd name="T96" fmla="*/ 632465 w 86"/>
              <a:gd name="T97" fmla="*/ 635954 h 83"/>
              <a:gd name="T98" fmla="*/ 767253 w 86"/>
              <a:gd name="T99" fmla="*/ 229360 h 83"/>
              <a:gd name="T100" fmla="*/ 829462 w 86"/>
              <a:gd name="T101" fmla="*/ 208509 h 83"/>
              <a:gd name="T102" fmla="*/ 860567 w 86"/>
              <a:gd name="T103" fmla="*/ 135531 h 83"/>
              <a:gd name="T104" fmla="*/ 829462 w 86"/>
              <a:gd name="T105" fmla="*/ 62553 h 83"/>
              <a:gd name="T106" fmla="*/ 767253 w 86"/>
              <a:gd name="T107" fmla="*/ 31276 h 83"/>
              <a:gd name="T108" fmla="*/ 694675 w 86"/>
              <a:gd name="T109" fmla="*/ 62553 h 83"/>
              <a:gd name="T110" fmla="*/ 663570 w 86"/>
              <a:gd name="T111" fmla="*/ 135531 h 83"/>
              <a:gd name="T112" fmla="*/ 694675 w 86"/>
              <a:gd name="T113" fmla="*/ 208509 h 83"/>
              <a:gd name="T114" fmla="*/ 767253 w 86"/>
              <a:gd name="T115" fmla="*/ 229360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0125" y="16429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468580"/>
            <a:ext cx="28541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混合运算中增加减法运算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08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5267" y="4676775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8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506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4341813" y="2617738"/>
            <a:ext cx="7662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功能介绍：增加减法运算</a:t>
            </a:r>
            <a:endParaRPr lang="en-US" altLang="zh-CN" dirty="0"/>
          </a:p>
          <a:p>
            <a:r>
              <a:rPr lang="zh-CN" altLang="en-US" dirty="0"/>
              <a:t>实现思路：重载“</a:t>
            </a:r>
            <a:r>
              <a:rPr lang="en-US" altLang="zh-CN" dirty="0"/>
              <a:t>-</a:t>
            </a:r>
            <a:r>
              <a:rPr lang="zh-CN" altLang="en-US" dirty="0"/>
              <a:t>”号</a:t>
            </a:r>
            <a:endParaRPr lang="en-US" altLang="zh-CN" dirty="0"/>
          </a:p>
          <a:p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 operator - (const </a:t>
            </a:r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&amp; c1, const </a:t>
            </a:r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&amp; c2</a:t>
            </a:r>
            <a:r>
              <a:rPr lang="zh-CN" altLang="en-US" dirty="0">
                <a:latin typeface="+mj-ea"/>
              </a:rPr>
              <a:t>）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数组中对应位置系数相减后，存入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CB9F64-F54E-46E2-B65C-CCC7A7AC7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03" y="4400901"/>
            <a:ext cx="5865125" cy="22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53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增加求根功能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0418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193F22-4736-4990-B8A4-AFF8C89E255E}"/>
                  </a:ext>
                </a:extLst>
              </p:cNvPr>
              <p:cNvSpPr txBox="1"/>
              <p:nvPr/>
            </p:nvSpPr>
            <p:spPr>
              <a:xfrm>
                <a:off x="4341813" y="2288811"/>
                <a:ext cx="5177750" cy="314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功能介绍：能够对多项式方程</a:t>
                </a:r>
                <a:r>
                  <a:rPr lang="en-US" altLang="zh-CN" dirty="0"/>
                  <a:t>F(x)=0</a:t>
                </a:r>
                <a:r>
                  <a:rPr lang="zh-CN" altLang="en-US" dirty="0"/>
                  <a:t>进行求根</a:t>
                </a:r>
                <a:endParaRPr lang="en-US" altLang="zh-CN" dirty="0"/>
              </a:p>
              <a:p>
                <a:r>
                  <a:rPr lang="zh-CN" altLang="en-US" dirty="0"/>
                  <a:t>实现思路：</a:t>
                </a:r>
                <a:endParaRPr lang="en-US" altLang="zh-CN" dirty="0"/>
              </a:p>
              <a:p>
                <a:r>
                  <a:rPr lang="en-US" altLang="zh-CN" dirty="0"/>
                  <a:t>bool </a:t>
                </a:r>
                <a:r>
                  <a:rPr lang="en-US" altLang="zh-CN" dirty="0" err="1"/>
                  <a:t>get_root</a:t>
                </a:r>
                <a:r>
                  <a:rPr lang="en-US" altLang="zh-CN" dirty="0"/>
                  <a:t>()</a:t>
                </a:r>
              </a:p>
              <a:p>
                <a:r>
                  <a:rPr lang="zh-CN" altLang="en-US" dirty="0"/>
                  <a:t>采用牛顿迭代法</a:t>
                </a:r>
                <a:endParaRPr lang="en-US" altLang="zh-CN" dirty="0"/>
              </a:p>
              <a:p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50" dirty="0">
                    <a:latin typeface="Microsoft YaHei" charset="0"/>
                    <a:ea typeface="Microsoft YaHei" charset="0"/>
                  </a:rPr>
                  <a:t>0</a:t>
                </a:r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的根，选取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的初始近似解，过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𝑥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轴的交点横坐标为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的一次近似解，如此便可得到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𝑛</m:t>
                    </m:r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+</m:t>
                    </m:r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1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近似解。</a:t>
                </a:r>
                <a:endParaRPr lang="en-US" altLang="zh-CN" sz="1850" dirty="0">
                  <a:latin typeface="Microsoft YaHei" charset="0"/>
                  <a:ea typeface="Microsoft YaHei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193F22-4736-4990-B8A4-AFF8C89E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3" y="2288811"/>
                <a:ext cx="5177750" cy="3144130"/>
              </a:xfrm>
              <a:prstGeom prst="rect">
                <a:avLst/>
              </a:prstGeom>
              <a:blipFill>
                <a:blip r:embed="rId3"/>
                <a:stretch>
                  <a:fillRect l="-1059" t="-969" r="-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498B20C-62FC-4DF9-B870-E6612F35B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63" y="2288811"/>
            <a:ext cx="2615287" cy="1882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B3A8A6-B665-48F6-A5CC-DBA6E7E1E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3" y="4781967"/>
            <a:ext cx="5911417" cy="18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339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增加求逆功能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43753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63B6A91-369F-4897-BF46-934E92AE7A5A}"/>
                  </a:ext>
                </a:extLst>
              </p:cNvPr>
              <p:cNvSpPr/>
              <p:nvPr/>
            </p:nvSpPr>
            <p:spPr>
              <a:xfrm>
                <a:off x="4665639" y="2341088"/>
                <a:ext cx="6972324" cy="3345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bool </a:t>
                </a:r>
                <a:r>
                  <a:rPr lang="en-US" altLang="zh-CN" dirty="0" err="1"/>
                  <a:t>get_reverse</a:t>
                </a:r>
                <a:r>
                  <a:rPr lang="en-US" altLang="zh-CN" dirty="0"/>
                  <a:t>(string name1, struct </a:t>
                </a:r>
                <a:r>
                  <a:rPr lang="en-US" altLang="zh-CN" dirty="0" err="1"/>
                  <a:t>func</a:t>
                </a:r>
                <a:r>
                  <a:rPr lang="en-US" altLang="zh-CN" dirty="0"/>
                  <a:t> &amp;temp);//</a:t>
                </a:r>
                <a:r>
                  <a:rPr lang="zh-CN" altLang="en-US" dirty="0"/>
                  <a:t>求逆元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当常数项为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时，多项式不存在逆元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依据如下公式：</a:t>
                </a:r>
                <a:endParaRPr lang="en-US" altLang="zh-CN" dirty="0"/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+mn-lt"/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ar-AE" dirty="0">
                    <a:latin typeface="+mn-lt"/>
                  </a:rPr>
                  <a:t>，</a:t>
                </a:r>
                <a:r>
                  <a:rPr lang="zh-CN" altLang="en-US" dirty="0">
                    <a:latin typeface="+mn-lt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+mn-lt"/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lt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lt"/>
                  </a:rPr>
                  <a:t>的逆元。</a:t>
                </a: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dirty="0">
                    <a:latin typeface="+mn-lt"/>
                  </a:rPr>
                  <a:t>通过比较系数可得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latin typeface="+mn-lt"/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aseline="30000" dirty="0">
                  <a:latin typeface="+mn-lt"/>
                </a:endParaRPr>
              </a:p>
              <a:p>
                <a:pPr defTabSz="914400"/>
                <a:endParaRPr lang="ar-AE" altLang="zh-CN" baseline="30000" dirty="0">
                  <a:latin typeface="+mn-lt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63B6A91-369F-4897-BF46-934E92AE7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39" y="2341088"/>
                <a:ext cx="6972324" cy="3345724"/>
              </a:xfrm>
              <a:prstGeom prst="rect">
                <a:avLst/>
              </a:prstGeom>
              <a:blipFill>
                <a:blip r:embed="rId3"/>
                <a:stretch>
                  <a:fillRect l="-699" t="-911" b="-2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2084537B-C303-4432-9E0A-8AC40F7A8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7" y="5315923"/>
            <a:ext cx="6199148" cy="15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28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增加除法功能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3486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4282096" y="2160190"/>
            <a:ext cx="7196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divide();//</a:t>
            </a:r>
            <a:r>
              <a:rPr lang="zh-CN" altLang="en-US" dirty="0"/>
              <a:t>进行多项式除法</a:t>
            </a: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转化为求逆操作</a:t>
            </a:r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：输入被除数</a:t>
            </a:r>
            <a:r>
              <a:rPr lang="en-US" altLang="zh-CN" dirty="0"/>
              <a:t>F</a:t>
            </a:r>
            <a:r>
              <a:rPr lang="zh-CN" altLang="en-US" dirty="0"/>
              <a:t>，除数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Step2</a:t>
            </a:r>
            <a:r>
              <a:rPr lang="zh-CN" altLang="en-US" dirty="0"/>
              <a:t>：若被除数最高次项系数小于除数最高次项系数，则商为</a:t>
            </a:r>
            <a:r>
              <a:rPr lang="en-US" altLang="zh-CN" dirty="0"/>
              <a:t>0</a:t>
            </a:r>
            <a:r>
              <a:rPr lang="zh-CN" altLang="en-US" dirty="0"/>
              <a:t>，余数为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进行系数反转，分别得</a:t>
            </a:r>
            <a:r>
              <a:rPr lang="en-US" altLang="zh-CN" dirty="0" err="1"/>
              <a:t>revF</a:t>
            </a:r>
            <a:r>
              <a:rPr lang="zh-CN" altLang="en-US" dirty="0"/>
              <a:t>，</a:t>
            </a:r>
            <a:r>
              <a:rPr lang="en-US" altLang="zh-CN" dirty="0" err="1"/>
              <a:t>revG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：求出</a:t>
            </a:r>
            <a:r>
              <a:rPr lang="en-US" altLang="zh-CN" dirty="0" err="1"/>
              <a:t>revG</a:t>
            </a:r>
            <a:r>
              <a:rPr lang="zh-CN" altLang="en-US" dirty="0"/>
              <a:t>的逆</a:t>
            </a:r>
            <a:r>
              <a:rPr lang="en-US" altLang="zh-CN" dirty="0" err="1"/>
              <a:t>revGr</a:t>
            </a:r>
            <a:r>
              <a:rPr lang="zh-CN" altLang="en-US" dirty="0"/>
              <a:t>（</a:t>
            </a:r>
            <a:r>
              <a:rPr lang="en-US" altLang="zh-CN" dirty="0"/>
              <a:t>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Step5</a:t>
            </a:r>
            <a:r>
              <a:rPr lang="zh-CN" altLang="en-US" dirty="0"/>
              <a:t>：则商的逆</a:t>
            </a:r>
            <a:r>
              <a:rPr lang="en-US" altLang="zh-CN" dirty="0" err="1"/>
              <a:t>revQ</a:t>
            </a:r>
            <a:r>
              <a:rPr lang="en-US" altLang="zh-CN" dirty="0"/>
              <a:t>=(</a:t>
            </a:r>
            <a:r>
              <a:rPr lang="en-US" altLang="zh-CN" dirty="0" err="1"/>
              <a:t>revF</a:t>
            </a:r>
            <a:r>
              <a:rPr lang="en-US" altLang="zh-CN" dirty="0"/>
              <a:t>*</a:t>
            </a:r>
            <a:r>
              <a:rPr lang="en-US" altLang="zh-CN" dirty="0" err="1"/>
              <a:t>revGr</a:t>
            </a:r>
            <a:r>
              <a:rPr lang="en-US" altLang="zh-CN" dirty="0"/>
              <a:t>)mod(F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</a:p>
          <a:p>
            <a:r>
              <a:rPr lang="en-US" altLang="zh-CN" dirty="0"/>
              <a:t>Step6</a:t>
            </a:r>
            <a:r>
              <a:rPr lang="zh-CN" altLang="en-US" dirty="0"/>
              <a:t>：余数</a:t>
            </a:r>
            <a:r>
              <a:rPr lang="en-US" altLang="zh-CN" dirty="0"/>
              <a:t>D=F-G</a:t>
            </a:r>
            <a:r>
              <a:rPr lang="zh-CN" altLang="en-US" dirty="0"/>
              <a:t>*</a:t>
            </a:r>
            <a:r>
              <a:rPr lang="en-US" altLang="zh-CN" dirty="0"/>
              <a:t>Q</a:t>
            </a:r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4B9A74-0CD2-4D58-9131-6123B8841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846" r="-4050"/>
          <a:stretch/>
        </p:blipFill>
        <p:spPr>
          <a:xfrm>
            <a:off x="4282096" y="5777823"/>
            <a:ext cx="8074038" cy="10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098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1938" y="1800225"/>
            <a:ext cx="6588125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dist"/>
            <a:r>
              <a:rPr kumimoji="0" lang="en-US" altLang="zh-CN" sz="11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13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9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zh-CN" altLang="en-US" sz="7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33797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3380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066800" y="1611313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7600" y="4206875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66800" y="1733550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82200" y="4079875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62723" y="5265046"/>
            <a:ext cx="27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317" name="Freeform 92"/>
          <p:cNvSpPr>
            <a:spLocks noEditPoints="1"/>
          </p:cNvSpPr>
          <p:nvPr/>
        </p:nvSpPr>
        <p:spPr bwMode="auto">
          <a:xfrm>
            <a:off x="5649913" y="1838325"/>
            <a:ext cx="892175" cy="890588"/>
          </a:xfrm>
          <a:custGeom>
            <a:avLst/>
            <a:gdLst>
              <a:gd name="T0" fmla="*/ 557295 w 80"/>
              <a:gd name="T1" fmla="*/ 111459 h 80"/>
              <a:gd name="T2" fmla="*/ 635316 w 80"/>
              <a:gd name="T3" fmla="*/ 133751 h 80"/>
              <a:gd name="T4" fmla="*/ 757921 w 80"/>
              <a:gd name="T5" fmla="*/ 267502 h 80"/>
              <a:gd name="T6" fmla="*/ 791359 w 80"/>
              <a:gd name="T7" fmla="*/ 334377 h 80"/>
              <a:gd name="T8" fmla="*/ 891672 w 80"/>
              <a:gd name="T9" fmla="*/ 535003 h 80"/>
              <a:gd name="T10" fmla="*/ 769067 w 80"/>
              <a:gd name="T11" fmla="*/ 579587 h 80"/>
              <a:gd name="T12" fmla="*/ 824797 w 80"/>
              <a:gd name="T13" fmla="*/ 702192 h 80"/>
              <a:gd name="T14" fmla="*/ 601879 w 80"/>
              <a:gd name="T15" fmla="*/ 757921 h 80"/>
              <a:gd name="T16" fmla="*/ 535003 w 80"/>
              <a:gd name="T17" fmla="*/ 791359 h 80"/>
              <a:gd name="T18" fmla="*/ 356669 w 80"/>
              <a:gd name="T19" fmla="*/ 791359 h 80"/>
              <a:gd name="T20" fmla="*/ 289793 w 80"/>
              <a:gd name="T21" fmla="*/ 757921 h 80"/>
              <a:gd name="T22" fmla="*/ 66875 w 80"/>
              <a:gd name="T23" fmla="*/ 702192 h 80"/>
              <a:gd name="T24" fmla="*/ 122605 w 80"/>
              <a:gd name="T25" fmla="*/ 579587 h 80"/>
              <a:gd name="T26" fmla="*/ 0 w 80"/>
              <a:gd name="T27" fmla="*/ 535003 h 80"/>
              <a:gd name="T28" fmla="*/ 111459 w 80"/>
              <a:gd name="T29" fmla="*/ 334377 h 80"/>
              <a:gd name="T30" fmla="*/ 133751 w 80"/>
              <a:gd name="T31" fmla="*/ 267502 h 80"/>
              <a:gd name="T32" fmla="*/ 267502 w 80"/>
              <a:gd name="T33" fmla="*/ 133751 h 80"/>
              <a:gd name="T34" fmla="*/ 334377 w 80"/>
              <a:gd name="T35" fmla="*/ 111459 h 80"/>
              <a:gd name="T36" fmla="*/ 535003 w 80"/>
              <a:gd name="T37" fmla="*/ 0 h 80"/>
              <a:gd name="T38" fmla="*/ 390107 w 80"/>
              <a:gd name="T39" fmla="*/ 122605 h 80"/>
              <a:gd name="T40" fmla="*/ 323231 w 80"/>
              <a:gd name="T41" fmla="*/ 144897 h 80"/>
              <a:gd name="T42" fmla="*/ 256356 w 80"/>
              <a:gd name="T43" fmla="*/ 178334 h 80"/>
              <a:gd name="T44" fmla="*/ 178334 w 80"/>
              <a:gd name="T45" fmla="*/ 256356 h 80"/>
              <a:gd name="T46" fmla="*/ 144897 w 80"/>
              <a:gd name="T47" fmla="*/ 323231 h 80"/>
              <a:gd name="T48" fmla="*/ 133751 w 80"/>
              <a:gd name="T49" fmla="*/ 390107 h 80"/>
              <a:gd name="T50" fmla="*/ 133751 w 80"/>
              <a:gd name="T51" fmla="*/ 501566 h 80"/>
              <a:gd name="T52" fmla="*/ 156043 w 80"/>
              <a:gd name="T53" fmla="*/ 568441 h 80"/>
              <a:gd name="T54" fmla="*/ 189480 w 80"/>
              <a:gd name="T55" fmla="*/ 635316 h 80"/>
              <a:gd name="T56" fmla="*/ 267502 w 80"/>
              <a:gd name="T57" fmla="*/ 713338 h 80"/>
              <a:gd name="T58" fmla="*/ 323231 w 80"/>
              <a:gd name="T59" fmla="*/ 735629 h 80"/>
              <a:gd name="T60" fmla="*/ 390107 w 80"/>
              <a:gd name="T61" fmla="*/ 757921 h 80"/>
              <a:gd name="T62" fmla="*/ 501566 w 80"/>
              <a:gd name="T63" fmla="*/ 757921 h 80"/>
              <a:gd name="T64" fmla="*/ 568441 w 80"/>
              <a:gd name="T65" fmla="*/ 735629 h 80"/>
              <a:gd name="T66" fmla="*/ 635316 w 80"/>
              <a:gd name="T67" fmla="*/ 713338 h 80"/>
              <a:gd name="T68" fmla="*/ 702192 w 80"/>
              <a:gd name="T69" fmla="*/ 635316 h 80"/>
              <a:gd name="T70" fmla="*/ 746775 w 80"/>
              <a:gd name="T71" fmla="*/ 568441 h 80"/>
              <a:gd name="T72" fmla="*/ 757921 w 80"/>
              <a:gd name="T73" fmla="*/ 501566 h 80"/>
              <a:gd name="T74" fmla="*/ 769067 w 80"/>
              <a:gd name="T75" fmla="*/ 390107 h 80"/>
              <a:gd name="T76" fmla="*/ 746775 w 80"/>
              <a:gd name="T77" fmla="*/ 323231 h 80"/>
              <a:gd name="T78" fmla="*/ 713338 w 80"/>
              <a:gd name="T79" fmla="*/ 256356 h 80"/>
              <a:gd name="T80" fmla="*/ 635316 w 80"/>
              <a:gd name="T81" fmla="*/ 178334 h 80"/>
              <a:gd name="T82" fmla="*/ 568441 w 80"/>
              <a:gd name="T83" fmla="*/ 144897 h 80"/>
              <a:gd name="T84" fmla="*/ 501566 w 80"/>
              <a:gd name="T85" fmla="*/ 122605 h 80"/>
              <a:gd name="T86" fmla="*/ 390107 w 80"/>
              <a:gd name="T87" fmla="*/ 601879 h 80"/>
              <a:gd name="T88" fmla="*/ 289793 w 80"/>
              <a:gd name="T89" fmla="*/ 445836 h 80"/>
              <a:gd name="T90" fmla="*/ 390107 w 80"/>
              <a:gd name="T91" fmla="*/ 300939 h 80"/>
              <a:gd name="T92" fmla="*/ 557295 w 80"/>
              <a:gd name="T93" fmla="*/ 334377 h 80"/>
              <a:gd name="T94" fmla="*/ 590733 w 80"/>
              <a:gd name="T95" fmla="*/ 512711 h 80"/>
              <a:gd name="T96" fmla="*/ 445836 w 80"/>
              <a:gd name="T97" fmla="*/ 613025 h 80"/>
              <a:gd name="T98" fmla="*/ 535003 w 80"/>
              <a:gd name="T99" fmla="*/ 535003 h 80"/>
              <a:gd name="T100" fmla="*/ 557295 w 80"/>
              <a:gd name="T101" fmla="*/ 401252 h 80"/>
              <a:gd name="T102" fmla="*/ 445836 w 80"/>
              <a:gd name="T103" fmla="*/ 323231 h 80"/>
              <a:gd name="T104" fmla="*/ 334377 w 80"/>
              <a:gd name="T105" fmla="*/ 401252 h 80"/>
              <a:gd name="T106" fmla="*/ 356669 w 80"/>
              <a:gd name="T107" fmla="*/ 535003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3886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3321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332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3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81"/>
            <a:ext cx="2908300" cy="1985366"/>
            <a:chOff x="972345" y="2981438"/>
            <a:chExt cx="2907505" cy="1984906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输入输出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362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良好的运行界面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连续输入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输入时多项式命名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输出时特殊情况的处理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9"/>
            <a:ext cx="2952750" cy="1726834"/>
            <a:chOff x="5136761" y="2981438"/>
            <a:chExt cx="2954284" cy="1726435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1108572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运算函数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1104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能够正确进行求导、积分、加法、乘法运算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检查输入的合法性，如积分区间上下限、输入函数是否存在等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80"/>
            <a:ext cx="2908300" cy="1468302"/>
            <a:chOff x="8706091" y="2981438"/>
            <a:chExt cx="2907505" cy="1467962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混合运算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845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确定运算顺序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2838" y="4757738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1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282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401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5988" y="6413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待处理信息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4564406" y="2505872"/>
            <a:ext cx="2908300" cy="1468302"/>
            <a:chOff x="972345" y="2981438"/>
            <a:chExt cx="2907505" cy="1467962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876923" cy="36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多项式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845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多项式名称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多项式长度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各项系数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4510" y="4720475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7353643" y="4669630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38223FE-45B2-4354-AA08-40C20DA8D39F}"/>
              </a:ext>
            </a:extLst>
          </p:cNvPr>
          <p:cNvSpPr/>
          <p:nvPr/>
        </p:nvSpPr>
        <p:spPr>
          <a:xfrm>
            <a:off x="4675562" y="2692802"/>
            <a:ext cx="6429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std::vector </a:t>
            </a:r>
            <a:r>
              <a:rPr lang="en-US" altLang="zh-CN" dirty="0"/>
              <a:t>&lt;func&gt; functions;//</a:t>
            </a:r>
            <a:r>
              <a:rPr lang="zh-CN" altLang="en-US" dirty="0"/>
              <a:t>存储各个多项式结构变量</a:t>
            </a:r>
            <a:endParaRPr lang="zh-CN" altLang="zh-CN" dirty="0"/>
          </a:p>
          <a:p>
            <a:r>
              <a:rPr lang="en-US" altLang="zh-CN" dirty="0"/>
              <a:t>struct func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func_name</a:t>
            </a:r>
            <a:r>
              <a:rPr lang="en-US" altLang="zh-CN" dirty="0"/>
              <a:t>;//</a:t>
            </a:r>
            <a:r>
              <a:rPr lang="zh-CN" altLang="en-US" dirty="0"/>
              <a:t>多项式名称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lenth</a:t>
            </a:r>
            <a:r>
              <a:rPr lang="en-US" altLang="zh-CN" dirty="0"/>
              <a:t>;//</a:t>
            </a:r>
            <a:r>
              <a:rPr lang="zh-CN" altLang="en-US" dirty="0"/>
              <a:t>多项式长度</a:t>
            </a:r>
            <a:endParaRPr lang="zh-CN" altLang="zh-CN" dirty="0"/>
          </a:p>
          <a:p>
            <a:r>
              <a:rPr lang="en-US" altLang="zh-CN" dirty="0"/>
              <a:t>double </a:t>
            </a:r>
            <a:r>
              <a:rPr lang="en-US" altLang="zh-CN" dirty="0" err="1"/>
              <a:t>nums</a:t>
            </a:r>
            <a:r>
              <a:rPr lang="en-US" altLang="zh-CN" dirty="0"/>
              <a:t>[50];//</a:t>
            </a:r>
            <a:r>
              <a:rPr lang="zh-CN" altLang="en-US" dirty="0"/>
              <a:t>各项系数，未定义的项初始化为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638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011" y="3013075"/>
            <a:ext cx="4288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223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2226</Words>
  <Application>Microsoft Office PowerPoint</Application>
  <PresentationFormat>宽屏</PresentationFormat>
  <Paragraphs>270</Paragraphs>
  <Slides>37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方正兰亭粗黑_GBK</vt:lpstr>
      <vt:lpstr>方正兰亭纤黑_GBK</vt:lpstr>
      <vt:lpstr>微软雅黑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丁 子千</cp:lastModifiedBy>
  <cp:revision>67</cp:revision>
  <dcterms:created xsi:type="dcterms:W3CDTF">2015-03-19T12:08:17Z</dcterms:created>
  <dcterms:modified xsi:type="dcterms:W3CDTF">2020-06-03T06:56:16Z</dcterms:modified>
</cp:coreProperties>
</file>