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5" r:id="rId6"/>
    <p:sldId id="264" r:id="rId7"/>
    <p:sldId id="260" r:id="rId8"/>
    <p:sldId id="266" r:id="rId9"/>
    <p:sldId id="261" r:id="rId10"/>
    <p:sldId id="267" r:id="rId11"/>
    <p:sldId id="263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15BDEC-83A3-43A8-9E29-0E943245F863}" type="doc">
      <dgm:prSet loTypeId="urn:microsoft.com/office/officeart/2005/8/layout/pyramid3" loCatId="pyramid" qsTypeId="urn:microsoft.com/office/officeart/2005/8/quickstyle/simple1" qsCatId="simple" csTypeId="urn:microsoft.com/office/officeart/2005/8/colors/accent1_5" csCatId="accent1" phldr="1"/>
      <dgm:spPr/>
    </dgm:pt>
    <dgm:pt modelId="{E79745C0-9418-4370-BE70-32FBE18A15E8}">
      <dgm:prSet phldrT="[Text]" custT="1"/>
      <dgm:spPr/>
      <dgm:t>
        <a:bodyPr/>
        <a:lstStyle/>
        <a:p>
          <a:r>
            <a:rPr lang="en-US" sz="2400" b="1" dirty="0" smtClean="0"/>
            <a:t>End-To-End</a:t>
          </a:r>
          <a:endParaRPr lang="en-US" sz="2400" b="1" dirty="0"/>
        </a:p>
      </dgm:t>
    </dgm:pt>
    <dgm:pt modelId="{E675DDBC-1A8C-4677-BA9C-B44A3912FF50}" type="parTrans" cxnId="{5F0158A1-FA7B-492D-896C-8ABA185B296C}">
      <dgm:prSet/>
      <dgm:spPr/>
      <dgm:t>
        <a:bodyPr/>
        <a:lstStyle/>
        <a:p>
          <a:endParaRPr lang="en-US"/>
        </a:p>
      </dgm:t>
    </dgm:pt>
    <dgm:pt modelId="{A8357ED3-24E1-4E58-93B1-91EDDE7CC01D}" type="sibTrans" cxnId="{5F0158A1-FA7B-492D-896C-8ABA185B296C}">
      <dgm:prSet/>
      <dgm:spPr/>
      <dgm:t>
        <a:bodyPr/>
        <a:lstStyle/>
        <a:p>
          <a:endParaRPr lang="en-US"/>
        </a:p>
      </dgm:t>
    </dgm:pt>
    <dgm:pt modelId="{69D78BF4-E47C-4649-9010-A3F839D901F0}">
      <dgm:prSet phldrT="[Text]" custT="1"/>
      <dgm:spPr/>
      <dgm:t>
        <a:bodyPr/>
        <a:lstStyle/>
        <a:p>
          <a:r>
            <a:rPr lang="en-US" sz="2400" b="1" dirty="0" smtClean="0"/>
            <a:t>Integration</a:t>
          </a:r>
          <a:endParaRPr lang="en-US" sz="2400" b="1" dirty="0"/>
        </a:p>
      </dgm:t>
    </dgm:pt>
    <dgm:pt modelId="{9574773A-C460-4B90-B4E0-09225AC9AF05}" type="parTrans" cxnId="{60D1F3C5-28B0-439F-B9C2-F0E35492152C}">
      <dgm:prSet/>
      <dgm:spPr/>
      <dgm:t>
        <a:bodyPr/>
        <a:lstStyle/>
        <a:p>
          <a:endParaRPr lang="en-US"/>
        </a:p>
      </dgm:t>
    </dgm:pt>
    <dgm:pt modelId="{DA32B5EB-D43A-4DE1-BE57-DF3484D30237}" type="sibTrans" cxnId="{60D1F3C5-28B0-439F-B9C2-F0E35492152C}">
      <dgm:prSet/>
      <dgm:spPr/>
      <dgm:t>
        <a:bodyPr/>
        <a:lstStyle/>
        <a:p>
          <a:endParaRPr lang="en-US"/>
        </a:p>
      </dgm:t>
    </dgm:pt>
    <dgm:pt modelId="{3C71C42C-7307-4FDA-884A-E801F677FBC4}">
      <dgm:prSet phldrT="[Text]" custT="1"/>
      <dgm:spPr/>
      <dgm:t>
        <a:bodyPr/>
        <a:lstStyle/>
        <a:p>
          <a:r>
            <a:rPr lang="en-US" sz="2400" b="1" dirty="0" smtClean="0"/>
            <a:t>Unit</a:t>
          </a:r>
          <a:endParaRPr lang="en-US" sz="2400" b="1" dirty="0"/>
        </a:p>
      </dgm:t>
    </dgm:pt>
    <dgm:pt modelId="{BC64E507-D44C-4DD4-B45D-E7847B254FEB}" type="parTrans" cxnId="{B7C4E62F-40D1-45EA-A8BE-E98A79C90C9B}">
      <dgm:prSet/>
      <dgm:spPr/>
      <dgm:t>
        <a:bodyPr/>
        <a:lstStyle/>
        <a:p>
          <a:endParaRPr lang="en-US"/>
        </a:p>
      </dgm:t>
    </dgm:pt>
    <dgm:pt modelId="{D485E4BD-D38F-4739-B709-EF71ACEC13EA}" type="sibTrans" cxnId="{B7C4E62F-40D1-45EA-A8BE-E98A79C90C9B}">
      <dgm:prSet/>
      <dgm:spPr/>
      <dgm:t>
        <a:bodyPr/>
        <a:lstStyle/>
        <a:p>
          <a:endParaRPr lang="en-US"/>
        </a:p>
      </dgm:t>
    </dgm:pt>
    <dgm:pt modelId="{B4D9CE50-31A0-4C09-856A-E47FFCEE0C5C}" type="pres">
      <dgm:prSet presAssocID="{0515BDEC-83A3-43A8-9E29-0E943245F863}" presName="Name0" presStyleCnt="0">
        <dgm:presLayoutVars>
          <dgm:dir/>
          <dgm:animLvl val="lvl"/>
          <dgm:resizeHandles val="exact"/>
        </dgm:presLayoutVars>
      </dgm:prSet>
      <dgm:spPr/>
    </dgm:pt>
    <dgm:pt modelId="{019243A1-EEAA-4AE1-B7BC-FDAE488AE99A}" type="pres">
      <dgm:prSet presAssocID="{E79745C0-9418-4370-BE70-32FBE18A15E8}" presName="Name8" presStyleCnt="0"/>
      <dgm:spPr/>
    </dgm:pt>
    <dgm:pt modelId="{362A8A0C-E392-450E-B841-82029740310F}" type="pres">
      <dgm:prSet presAssocID="{E79745C0-9418-4370-BE70-32FBE18A15E8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EC490B-4213-423B-A9FF-EE160BA5C2D7}" type="pres">
      <dgm:prSet presAssocID="{E79745C0-9418-4370-BE70-32FBE18A15E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7BB52D-EDB0-4BB5-9EA3-3B7E0B1412CF}" type="pres">
      <dgm:prSet presAssocID="{69D78BF4-E47C-4649-9010-A3F839D901F0}" presName="Name8" presStyleCnt="0"/>
      <dgm:spPr/>
    </dgm:pt>
    <dgm:pt modelId="{7B1C2F03-F3DF-4308-B054-2343A1E722EB}" type="pres">
      <dgm:prSet presAssocID="{69D78BF4-E47C-4649-9010-A3F839D901F0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398CAF-F11E-440F-9D7C-EBBF7AE7B02C}" type="pres">
      <dgm:prSet presAssocID="{69D78BF4-E47C-4649-9010-A3F839D901F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54650E-8D94-4DD5-9E34-0B22C15FAE41}" type="pres">
      <dgm:prSet presAssocID="{3C71C42C-7307-4FDA-884A-E801F677FBC4}" presName="Name8" presStyleCnt="0"/>
      <dgm:spPr/>
    </dgm:pt>
    <dgm:pt modelId="{3678C0EA-68C1-46C7-B67F-B9EBC4179AE5}" type="pres">
      <dgm:prSet presAssocID="{3C71C42C-7307-4FDA-884A-E801F677FBC4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9D697A-1628-4051-9671-2A40717FA45F}" type="pres">
      <dgm:prSet presAssocID="{3C71C42C-7307-4FDA-884A-E801F677FBC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2BED0B-3AEF-4645-A941-850FE652FEA9}" type="presOf" srcId="{69D78BF4-E47C-4649-9010-A3F839D901F0}" destId="{CF398CAF-F11E-440F-9D7C-EBBF7AE7B02C}" srcOrd="1" destOrd="0" presId="urn:microsoft.com/office/officeart/2005/8/layout/pyramid3"/>
    <dgm:cxn modelId="{5F0158A1-FA7B-492D-896C-8ABA185B296C}" srcId="{0515BDEC-83A3-43A8-9E29-0E943245F863}" destId="{E79745C0-9418-4370-BE70-32FBE18A15E8}" srcOrd="0" destOrd="0" parTransId="{E675DDBC-1A8C-4677-BA9C-B44A3912FF50}" sibTransId="{A8357ED3-24E1-4E58-93B1-91EDDE7CC01D}"/>
    <dgm:cxn modelId="{93F9EE96-0BCB-41B8-B667-A1BE438B4F2E}" type="presOf" srcId="{3C71C42C-7307-4FDA-884A-E801F677FBC4}" destId="{3678C0EA-68C1-46C7-B67F-B9EBC4179AE5}" srcOrd="0" destOrd="0" presId="urn:microsoft.com/office/officeart/2005/8/layout/pyramid3"/>
    <dgm:cxn modelId="{B7C4E62F-40D1-45EA-A8BE-E98A79C90C9B}" srcId="{0515BDEC-83A3-43A8-9E29-0E943245F863}" destId="{3C71C42C-7307-4FDA-884A-E801F677FBC4}" srcOrd="2" destOrd="0" parTransId="{BC64E507-D44C-4DD4-B45D-E7847B254FEB}" sibTransId="{D485E4BD-D38F-4739-B709-EF71ACEC13EA}"/>
    <dgm:cxn modelId="{178918E1-F7DF-414F-8523-C5543E54B256}" type="presOf" srcId="{E79745C0-9418-4370-BE70-32FBE18A15E8}" destId="{67EC490B-4213-423B-A9FF-EE160BA5C2D7}" srcOrd="1" destOrd="0" presId="urn:microsoft.com/office/officeart/2005/8/layout/pyramid3"/>
    <dgm:cxn modelId="{C3024D0F-B467-4E60-8C71-6F923A7ED849}" type="presOf" srcId="{69D78BF4-E47C-4649-9010-A3F839D901F0}" destId="{7B1C2F03-F3DF-4308-B054-2343A1E722EB}" srcOrd="0" destOrd="0" presId="urn:microsoft.com/office/officeart/2005/8/layout/pyramid3"/>
    <dgm:cxn modelId="{11E15831-2692-44AA-B32C-9D7D6F1F03CC}" type="presOf" srcId="{0515BDEC-83A3-43A8-9E29-0E943245F863}" destId="{B4D9CE50-31A0-4C09-856A-E47FFCEE0C5C}" srcOrd="0" destOrd="0" presId="urn:microsoft.com/office/officeart/2005/8/layout/pyramid3"/>
    <dgm:cxn modelId="{60D1F3C5-28B0-439F-B9C2-F0E35492152C}" srcId="{0515BDEC-83A3-43A8-9E29-0E943245F863}" destId="{69D78BF4-E47C-4649-9010-A3F839D901F0}" srcOrd="1" destOrd="0" parTransId="{9574773A-C460-4B90-B4E0-09225AC9AF05}" sibTransId="{DA32B5EB-D43A-4DE1-BE57-DF3484D30237}"/>
    <dgm:cxn modelId="{4FDA0ACE-BE00-4675-86D8-388555B7B3A8}" type="presOf" srcId="{E79745C0-9418-4370-BE70-32FBE18A15E8}" destId="{362A8A0C-E392-450E-B841-82029740310F}" srcOrd="0" destOrd="0" presId="urn:microsoft.com/office/officeart/2005/8/layout/pyramid3"/>
    <dgm:cxn modelId="{D14C36E4-47F1-422D-835C-42A76B7BC11A}" type="presOf" srcId="{3C71C42C-7307-4FDA-884A-E801F677FBC4}" destId="{679D697A-1628-4051-9671-2A40717FA45F}" srcOrd="1" destOrd="0" presId="urn:microsoft.com/office/officeart/2005/8/layout/pyramid3"/>
    <dgm:cxn modelId="{5BF1CF8F-5A66-4981-80ED-8A2A00C38BF8}" type="presParOf" srcId="{B4D9CE50-31A0-4C09-856A-E47FFCEE0C5C}" destId="{019243A1-EEAA-4AE1-B7BC-FDAE488AE99A}" srcOrd="0" destOrd="0" presId="urn:microsoft.com/office/officeart/2005/8/layout/pyramid3"/>
    <dgm:cxn modelId="{4C31391B-97E4-473B-94B6-17A01C295700}" type="presParOf" srcId="{019243A1-EEAA-4AE1-B7BC-FDAE488AE99A}" destId="{362A8A0C-E392-450E-B841-82029740310F}" srcOrd="0" destOrd="0" presId="urn:microsoft.com/office/officeart/2005/8/layout/pyramid3"/>
    <dgm:cxn modelId="{ADE40A6D-B89E-4C9A-86FC-19904D513480}" type="presParOf" srcId="{019243A1-EEAA-4AE1-B7BC-FDAE488AE99A}" destId="{67EC490B-4213-423B-A9FF-EE160BA5C2D7}" srcOrd="1" destOrd="0" presId="urn:microsoft.com/office/officeart/2005/8/layout/pyramid3"/>
    <dgm:cxn modelId="{19155174-920D-466C-8819-3D9476FD3E60}" type="presParOf" srcId="{B4D9CE50-31A0-4C09-856A-E47FFCEE0C5C}" destId="{797BB52D-EDB0-4BB5-9EA3-3B7E0B1412CF}" srcOrd="1" destOrd="0" presId="urn:microsoft.com/office/officeart/2005/8/layout/pyramid3"/>
    <dgm:cxn modelId="{E5D014BF-3A71-4F46-8F43-808ABACD890F}" type="presParOf" srcId="{797BB52D-EDB0-4BB5-9EA3-3B7E0B1412CF}" destId="{7B1C2F03-F3DF-4308-B054-2343A1E722EB}" srcOrd="0" destOrd="0" presId="urn:microsoft.com/office/officeart/2005/8/layout/pyramid3"/>
    <dgm:cxn modelId="{652C65BD-DF26-42C4-8B58-FBE0EBC64EEF}" type="presParOf" srcId="{797BB52D-EDB0-4BB5-9EA3-3B7E0B1412CF}" destId="{CF398CAF-F11E-440F-9D7C-EBBF7AE7B02C}" srcOrd="1" destOrd="0" presId="urn:microsoft.com/office/officeart/2005/8/layout/pyramid3"/>
    <dgm:cxn modelId="{3F77E9FE-FBB8-4860-BF70-6C9DB70F5F6F}" type="presParOf" srcId="{B4D9CE50-31A0-4C09-856A-E47FFCEE0C5C}" destId="{EF54650E-8D94-4DD5-9E34-0B22C15FAE41}" srcOrd="2" destOrd="0" presId="urn:microsoft.com/office/officeart/2005/8/layout/pyramid3"/>
    <dgm:cxn modelId="{E5F29ACC-A5B1-4ECD-87BD-BCD4C075C276}" type="presParOf" srcId="{EF54650E-8D94-4DD5-9E34-0B22C15FAE41}" destId="{3678C0EA-68C1-46C7-B67F-B9EBC4179AE5}" srcOrd="0" destOrd="0" presId="urn:microsoft.com/office/officeart/2005/8/layout/pyramid3"/>
    <dgm:cxn modelId="{70528A38-5D2B-4D58-925F-B2868ED0AE63}" type="presParOf" srcId="{EF54650E-8D94-4DD5-9E34-0B22C15FAE41}" destId="{679D697A-1628-4051-9671-2A40717FA45F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A8A0C-E392-450E-B841-82029740310F}">
      <dsp:nvSpPr>
        <dsp:cNvPr id="0" name=""/>
        <dsp:cNvSpPr/>
      </dsp:nvSpPr>
      <dsp:spPr>
        <a:xfrm rot="10800000">
          <a:off x="0" y="0"/>
          <a:ext cx="5322168" cy="650370"/>
        </a:xfrm>
        <a:prstGeom prst="trapezoid">
          <a:avLst>
            <a:gd name="adj" fmla="val 136388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End-To-End</a:t>
          </a:r>
          <a:endParaRPr lang="en-US" sz="2400" b="1" kern="1200" dirty="0"/>
        </a:p>
      </dsp:txBody>
      <dsp:txXfrm rot="-10800000">
        <a:off x="931379" y="0"/>
        <a:ext cx="3459409" cy="650370"/>
      </dsp:txXfrm>
    </dsp:sp>
    <dsp:sp modelId="{7B1C2F03-F3DF-4308-B054-2343A1E722EB}">
      <dsp:nvSpPr>
        <dsp:cNvPr id="0" name=""/>
        <dsp:cNvSpPr/>
      </dsp:nvSpPr>
      <dsp:spPr>
        <a:xfrm rot="10800000">
          <a:off x="887028" y="650370"/>
          <a:ext cx="3548111" cy="650370"/>
        </a:xfrm>
        <a:prstGeom prst="trapezoid">
          <a:avLst>
            <a:gd name="adj" fmla="val 136388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Integration</a:t>
          </a:r>
          <a:endParaRPr lang="en-US" sz="2400" b="1" kern="1200" dirty="0"/>
        </a:p>
      </dsp:txBody>
      <dsp:txXfrm rot="-10800000">
        <a:off x="1507947" y="650370"/>
        <a:ext cx="2306272" cy="650370"/>
      </dsp:txXfrm>
    </dsp:sp>
    <dsp:sp modelId="{3678C0EA-68C1-46C7-B67F-B9EBC4179AE5}">
      <dsp:nvSpPr>
        <dsp:cNvPr id="0" name=""/>
        <dsp:cNvSpPr/>
      </dsp:nvSpPr>
      <dsp:spPr>
        <a:xfrm rot="10800000">
          <a:off x="1774056" y="1300741"/>
          <a:ext cx="1774055" cy="650370"/>
        </a:xfrm>
        <a:prstGeom prst="trapezoid">
          <a:avLst>
            <a:gd name="adj" fmla="val 136388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Unit</a:t>
          </a:r>
          <a:endParaRPr lang="en-US" sz="2400" b="1" kern="1200" dirty="0"/>
        </a:p>
      </dsp:txBody>
      <dsp:txXfrm rot="-10800000">
        <a:off x="1774056" y="1300741"/>
        <a:ext cx="1774055" cy="650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BC46-BE34-4DF1-B12B-7D4060F6087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46F8-B72B-452F-9F90-8FEE63F58A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BC46-BE34-4DF1-B12B-7D4060F6087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46F8-B72B-452F-9F90-8FEE63F58A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BC46-BE34-4DF1-B12B-7D4060F6087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46F8-B72B-452F-9F90-8FEE63F58A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BC46-BE34-4DF1-B12B-7D4060F6087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46F8-B72B-452F-9F90-8FEE63F58A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BC46-BE34-4DF1-B12B-7D4060F6087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46F8-B72B-452F-9F90-8FEE63F58A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BC46-BE34-4DF1-B12B-7D4060F6087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46F8-B72B-452F-9F90-8FEE63F58A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BC46-BE34-4DF1-B12B-7D4060F6087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46F8-B72B-452F-9F90-8FEE63F58AE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BC46-BE34-4DF1-B12B-7D4060F6087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46F8-B72B-452F-9F90-8FEE63F58A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BC46-BE34-4DF1-B12B-7D4060F6087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46F8-B72B-452F-9F90-8FEE63F58A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BC46-BE34-4DF1-B12B-7D4060F6087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46F8-B72B-452F-9F90-8FEE63F58A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BC46-BE34-4DF1-B12B-7D4060F6087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46F8-B72B-452F-9F90-8FEE63F58A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6694BC46-BE34-4DF1-B12B-7D4060F6087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B2946F8-B72B-452F-9F90-8FEE63F58A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ncfusion.com/resources/techportal/ebookconfirm/webapi/sitevisitors" TargetMode="External"/><Relationship Id="rId2" Type="http://schemas.openxmlformats.org/officeDocument/2006/relationships/hyperlink" Target="https://www.asp.net/web-api/overview/advanced/calling-a-web-api-from-a-net-clien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hh323702(v=vs.100)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hh323698(v=vs.100).asp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lternativeto.net/software/postman-google-chrome-extension-/" TargetMode="External"/><Relationship Id="rId2" Type="http://schemas.openxmlformats.org/officeDocument/2006/relationships/hyperlink" Target="https://www.getpostman.com/doc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library/api/books/%7bid%7d" TargetMode="External"/><Relationship Id="rId2" Type="http://schemas.openxmlformats.org/officeDocument/2006/relationships/hyperlink" Target="http://localhost/library/api/book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/library/api/date/%7bYYYY%7d/%7bMM%7d/%7bDD%7d" TargetMode="External"/><Relationship Id="rId4" Type="http://schemas.openxmlformats.org/officeDocument/2006/relationships/hyperlink" Target="http://localhost/library/api/books/%7bid%7d/detai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3284984"/>
            <a:ext cx="7543800" cy="2748136"/>
          </a:xfrm>
        </p:spPr>
        <p:txBody>
          <a:bodyPr/>
          <a:lstStyle/>
          <a:p>
            <a:r>
              <a:rPr lang="en-US" sz="6000" dirty="0" smtClean="0"/>
              <a:t>Fundamentals of Integration testing </a:t>
            </a:r>
            <a:br>
              <a:rPr lang="en-US" sz="6000" dirty="0" smtClean="0"/>
            </a:br>
            <a:r>
              <a:rPr lang="en-US" sz="6000" dirty="0" smtClean="0"/>
              <a:t>Web services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20622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Useful resources: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www.asp.net/web-api/overview/advanced/calling-a-web-api-from-a-net-client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>
                <a:hlinkClick r:id="rId3"/>
              </a:rPr>
              <a:t>https://</a:t>
            </a:r>
            <a:r>
              <a:rPr lang="en-US" smtClean="0">
                <a:hlinkClick r:id="rId3"/>
              </a:rPr>
              <a:t>www.syncfusion.com/resources/techportal/ebookconfirm/webapi/sitevisitors</a:t>
            </a:r>
            <a:r>
              <a:rPr lang="en-US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Task:</a:t>
            </a:r>
          </a:p>
          <a:p>
            <a:pPr marL="0" indent="0">
              <a:buNone/>
            </a:pPr>
            <a:r>
              <a:rPr lang="en-US" dirty="0" smtClean="0"/>
              <a:t>Develop</a:t>
            </a:r>
            <a:r>
              <a:rPr lang="ru-RU" dirty="0" smtClean="0"/>
              <a:t> </a:t>
            </a:r>
            <a:r>
              <a:rPr lang="en-US" dirty="0" smtClean="0"/>
              <a:t>at least 1 test against every Web API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2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svishnevskiy\AppData\Local\Microsoft\Windows\INetCache\IE\NDZDOQSB\Thank-you-pinned-not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24744"/>
            <a:ext cx="4680520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54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1029" name="Picture 5" descr="C:\Users\svishnevskiy\AppData\Local\Microsoft\Windows\INetCache\IE\6L6XIKFJ\Man-With-Question-0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556792"/>
            <a:ext cx="280831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22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service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ASP.NET MVC</a:t>
            </a:r>
          </a:p>
          <a:p>
            <a:r>
              <a:rPr lang="en-US" sz="4000" dirty="0" smtClean="0"/>
              <a:t>ASP.NET Core MVC</a:t>
            </a:r>
          </a:p>
          <a:p>
            <a:r>
              <a:rPr lang="en-US" sz="4000" dirty="0" smtClean="0"/>
              <a:t>WCF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9978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testing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MS Test</a:t>
            </a:r>
          </a:p>
          <a:p>
            <a:r>
              <a:rPr lang="en-US" sz="4000" dirty="0" err="1" smtClean="0"/>
              <a:t>Mbunit</a:t>
            </a:r>
            <a:endParaRPr lang="en-US" sz="4000" dirty="0" smtClean="0"/>
          </a:p>
          <a:p>
            <a:r>
              <a:rPr lang="en-US" sz="4000" dirty="0" err="1" smtClean="0"/>
              <a:t>Nunit</a:t>
            </a:r>
            <a:endParaRPr lang="en-US" sz="4000" dirty="0" smtClean="0"/>
          </a:p>
          <a:p>
            <a:r>
              <a:rPr lang="en-US" sz="4000" dirty="0" err="1" smtClean="0"/>
              <a:t>Xunit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8906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54416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Unit test vs Integration test vs</a:t>
            </a:r>
            <a:r>
              <a:rPr lang="ru-RU" dirty="0" smtClean="0"/>
              <a:t> </a:t>
            </a:r>
            <a:r>
              <a:rPr lang="en-US" dirty="0" smtClean="0"/>
              <a:t>End</a:t>
            </a:r>
            <a:r>
              <a:rPr lang="ru-RU" dirty="0" smtClean="0"/>
              <a:t>-</a:t>
            </a:r>
            <a:r>
              <a:rPr lang="en-US" dirty="0" smtClean="0"/>
              <a:t>to-End test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274856"/>
              </p:ext>
            </p:extLst>
          </p:nvPr>
        </p:nvGraphicFramePr>
        <p:xfrm>
          <a:off x="1835696" y="1988840"/>
          <a:ext cx="5322168" cy="1951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07704" y="1268760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092280" y="1268760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07704" y="1412776"/>
            <a:ext cx="518457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92699" y="105273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4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Best Practices for </a:t>
            </a:r>
            <a:r>
              <a:rPr lang="en-US" dirty="0" err="1" smtClean="0"/>
              <a:t>Autometed</a:t>
            </a:r>
            <a:r>
              <a:rPr lang="en-US" dirty="0" smtClean="0"/>
              <a:t>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Consistent Naming </a:t>
            </a:r>
            <a:r>
              <a:rPr lang="en-US" dirty="0" smtClean="0"/>
              <a:t>Convention</a:t>
            </a:r>
          </a:p>
          <a:p>
            <a:r>
              <a:rPr lang="en-US" dirty="0" smtClean="0"/>
              <a:t>Arrange/Act/Assert</a:t>
            </a:r>
          </a:p>
          <a:p>
            <a:r>
              <a:rPr lang="en-US" dirty="0"/>
              <a:t>Code Review </a:t>
            </a:r>
            <a:r>
              <a:rPr lang="en-US" dirty="0" smtClean="0"/>
              <a:t>Tests</a:t>
            </a:r>
          </a:p>
          <a:p>
            <a:r>
              <a:rPr lang="en-US" dirty="0"/>
              <a:t>Create New Tests for Every </a:t>
            </a:r>
            <a:r>
              <a:rPr lang="en-US" dirty="0" smtClean="0"/>
              <a:t>Defect</a:t>
            </a:r>
          </a:p>
          <a:p>
            <a:r>
              <a:rPr lang="en-US" dirty="0"/>
              <a:t>Use Test </a:t>
            </a:r>
            <a:r>
              <a:rPr lang="en-US" dirty="0" smtClean="0"/>
              <a:t>Categories</a:t>
            </a:r>
          </a:p>
          <a:p>
            <a:r>
              <a:rPr lang="en-US" dirty="0"/>
              <a:t>Test as Part of the Build </a:t>
            </a:r>
            <a:r>
              <a:rPr lang="en-US" dirty="0" smtClean="0"/>
              <a:t>Process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https://msdn.microsoft.com/en-us/library/hh323702(v=vs.100).</a:t>
            </a:r>
            <a:r>
              <a:rPr lang="en-US" sz="2000" dirty="0" smtClean="0">
                <a:hlinkClick r:id="rId2"/>
              </a:rPr>
              <a:t>aspx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002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581128"/>
            <a:ext cx="7344816" cy="1600200"/>
          </a:xfrm>
        </p:spPr>
        <p:txBody>
          <a:bodyPr>
            <a:normAutofit fontScale="90000"/>
          </a:bodyPr>
          <a:lstStyle/>
          <a:p>
            <a:r>
              <a:rPr lang="en-US" dirty="0"/>
              <a:t>Best Practices for Integration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Up the </a:t>
            </a:r>
            <a:r>
              <a:rPr lang="en-US" dirty="0" smtClean="0"/>
              <a:t>Service</a:t>
            </a:r>
          </a:p>
          <a:p>
            <a:r>
              <a:rPr lang="en-US" dirty="0"/>
              <a:t>Create Only the Integration Tests You Need</a:t>
            </a:r>
          </a:p>
          <a:p>
            <a:r>
              <a:rPr lang="en-US" dirty="0"/>
              <a:t>Do Not Depend on Your Data Being There</a:t>
            </a:r>
          </a:p>
          <a:p>
            <a:r>
              <a:rPr lang="en-US" dirty="0"/>
              <a:t>Use Multiple Asserts Per Test</a:t>
            </a:r>
          </a:p>
          <a:p>
            <a:r>
              <a:rPr lang="en-US" dirty="0"/>
              <a:t>Prefer Unit Tests Over Integration Tests</a:t>
            </a:r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://msdn.microsoft.com/en-us/library/hh323698(v=vs.100).</a:t>
            </a:r>
            <a:r>
              <a:rPr lang="en-US" sz="2000" dirty="0" smtClean="0">
                <a:hlinkClick r:id="rId2"/>
              </a:rPr>
              <a:t>aspx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975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Tools for Web API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Fiddler</a:t>
            </a:r>
          </a:p>
          <a:p>
            <a:r>
              <a:rPr lang="en-US" sz="4000" dirty="0"/>
              <a:t>Postman </a:t>
            </a:r>
            <a:r>
              <a:rPr lang="en-US" sz="2000" dirty="0">
                <a:hlinkClick r:id="rId2"/>
              </a:rPr>
              <a:t>https://www.getpostman.com/docs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</a:p>
          <a:p>
            <a:r>
              <a:rPr lang="en-US" sz="4000" dirty="0" smtClean="0"/>
              <a:t>… and </a:t>
            </a:r>
            <a:r>
              <a:rPr lang="en-US" sz="4000" dirty="0"/>
              <a:t>many others </a:t>
            </a:r>
            <a:r>
              <a:rPr lang="en-US" sz="2000" dirty="0">
                <a:hlinkClick r:id="rId3"/>
              </a:rPr>
              <a:t>http://alternativeto.net/software/postman-google-chrome-extension-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981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Deployment of the </a:t>
            </a:r>
            <a:r>
              <a:rPr lang="en-US" dirty="0"/>
              <a:t>Library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Prerequisites:</a:t>
            </a:r>
          </a:p>
          <a:p>
            <a:r>
              <a:rPr lang="en-US" dirty="0" smtClean="0"/>
              <a:t>IIS</a:t>
            </a:r>
          </a:p>
          <a:p>
            <a:r>
              <a:rPr lang="en-US" dirty="0" smtClean="0"/>
              <a:t>MS </a:t>
            </a:r>
            <a:r>
              <a:rPr lang="en-US" dirty="0" err="1" smtClean="0"/>
              <a:t>Sql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Visual studio 2015</a:t>
            </a:r>
          </a:p>
          <a:p>
            <a:pPr marL="0" indent="0">
              <a:buNone/>
            </a:pPr>
            <a:r>
              <a:rPr lang="en-US" b="1" dirty="0" smtClean="0"/>
              <a:t>Deploying web application:</a:t>
            </a:r>
          </a:p>
          <a:p>
            <a:pPr marL="457200" indent="-457200">
              <a:buAutoNum type="arabicPeriod"/>
            </a:pPr>
            <a:r>
              <a:rPr lang="en-US" dirty="0" smtClean="0"/>
              <a:t>Open VS as system administrator</a:t>
            </a:r>
          </a:p>
          <a:p>
            <a:pPr marL="457200" indent="-457200">
              <a:buAutoNum type="arabicPeriod"/>
            </a:pPr>
            <a:r>
              <a:rPr lang="en-US" dirty="0" smtClean="0"/>
              <a:t>Open the solution file.</a:t>
            </a:r>
          </a:p>
          <a:p>
            <a:pPr marL="457200" indent="-457200">
              <a:buAutoNum type="arabicPeriod"/>
            </a:pPr>
            <a:r>
              <a:rPr lang="en-US" dirty="0" smtClean="0"/>
              <a:t>Change DB </a:t>
            </a:r>
            <a:r>
              <a:rPr lang="en-US" dirty="0" smtClean="0"/>
              <a:t>credentials in red (username and password) </a:t>
            </a:r>
            <a:r>
              <a:rPr lang="en-US" dirty="0" smtClean="0"/>
              <a:t>in </a:t>
            </a:r>
            <a:r>
              <a:rPr lang="en-US" dirty="0" err="1" smtClean="0"/>
              <a:t>web.config</a:t>
            </a:r>
            <a:r>
              <a:rPr lang="en-US" dirty="0" smtClean="0"/>
              <a:t>. </a:t>
            </a:r>
            <a:r>
              <a:rPr lang="en-US" dirty="0" smtClean="0"/>
              <a:t>&lt;</a:t>
            </a:r>
            <a:r>
              <a:rPr lang="en-US" dirty="0" err="1"/>
              <a:t>connectionStrings</a:t>
            </a:r>
            <a:r>
              <a:rPr lang="en-US" dirty="0" smtClean="0"/>
              <a:t>&gt;&lt;</a:t>
            </a:r>
            <a:r>
              <a:rPr lang="en-US" dirty="0"/>
              <a:t>add name="</a:t>
            </a:r>
            <a:r>
              <a:rPr lang="en-US" dirty="0" err="1"/>
              <a:t>LibraryConnectionString</a:t>
            </a:r>
            <a:r>
              <a:rPr lang="en-US" dirty="0"/>
              <a:t>" </a:t>
            </a:r>
            <a:r>
              <a:rPr lang="en-US" dirty="0" err="1"/>
              <a:t>connectionString</a:t>
            </a:r>
            <a:r>
              <a:rPr lang="en-US" dirty="0"/>
              <a:t>="Data Source=.\</a:t>
            </a:r>
            <a:r>
              <a:rPr lang="en-US" dirty="0" err="1"/>
              <a:t>sqlexpress</a:t>
            </a:r>
            <a:r>
              <a:rPr lang="en-US" dirty="0"/>
              <a:t>; Database=Library; User </a:t>
            </a:r>
            <a:r>
              <a:rPr lang="en-US" dirty="0" smtClean="0"/>
              <a:t>ID=</a:t>
            </a:r>
            <a:r>
              <a:rPr lang="en-US" i="1" dirty="0" err="1" smtClean="0">
                <a:solidFill>
                  <a:srgbClr val="FF0000"/>
                </a:solidFill>
              </a:rPr>
              <a:t>USERNAME</a:t>
            </a:r>
            <a:r>
              <a:rPr lang="en-US" dirty="0" err="1" smtClean="0"/>
              <a:t>;Password</a:t>
            </a:r>
            <a:r>
              <a:rPr lang="en-US" dirty="0" smtClean="0"/>
              <a:t>=</a:t>
            </a:r>
            <a:r>
              <a:rPr lang="en-US" i="1" dirty="0" smtClean="0">
                <a:solidFill>
                  <a:srgbClr val="FF0000"/>
                </a:solidFill>
              </a:rPr>
              <a:t>PASSWORD</a:t>
            </a:r>
            <a:r>
              <a:rPr lang="en-US" dirty="0" smtClean="0"/>
              <a:t>; </a:t>
            </a:r>
            <a:r>
              <a:rPr lang="en-US" dirty="0"/>
              <a:t>Integrated Security=False; </a:t>
            </a:r>
            <a:r>
              <a:rPr lang="en-US" dirty="0" err="1"/>
              <a:t>MultipleActiveResultSets</a:t>
            </a:r>
            <a:r>
              <a:rPr lang="en-US" dirty="0"/>
              <a:t>=True" </a:t>
            </a:r>
            <a:r>
              <a:rPr lang="en-US" dirty="0" err="1"/>
              <a:t>providerName</a:t>
            </a:r>
            <a:r>
              <a:rPr lang="en-US" dirty="0"/>
              <a:t>="</a:t>
            </a:r>
            <a:r>
              <a:rPr lang="en-US" dirty="0" err="1"/>
              <a:t>System.Data.SqlClient</a:t>
            </a:r>
            <a:r>
              <a:rPr lang="en-US" dirty="0"/>
              <a:t>" </a:t>
            </a:r>
            <a:r>
              <a:rPr lang="en-US" dirty="0" smtClean="0"/>
              <a:t>/&gt; </a:t>
            </a:r>
            <a:r>
              <a:rPr lang="en-US" dirty="0"/>
              <a:t>&lt;/</a:t>
            </a:r>
            <a:r>
              <a:rPr lang="en-US" dirty="0" err="1" smtClean="0"/>
              <a:t>connectionStrings</a:t>
            </a:r>
            <a:r>
              <a:rPr lang="en-US" dirty="0" smtClean="0"/>
              <a:t>&gt;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Right-click </a:t>
            </a:r>
            <a:r>
              <a:rPr lang="en-US" dirty="0" smtClean="0"/>
              <a:t>the </a:t>
            </a:r>
            <a:r>
              <a:rPr lang="en-US" dirty="0" err="1" smtClean="0"/>
              <a:t>BooksAPI</a:t>
            </a:r>
            <a:r>
              <a:rPr lang="en-US" dirty="0" smtClean="0"/>
              <a:t> project </a:t>
            </a:r>
            <a:r>
              <a:rPr lang="en-US" dirty="0" smtClean="0"/>
              <a:t>icon.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 smtClean="0"/>
              <a:t>the Localhost profile and click Publish.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43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266384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Library 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476672"/>
            <a:ext cx="7543800" cy="46782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2600" dirty="0" smtClean="0"/>
              <a:t>GET</a:t>
            </a:r>
          </a:p>
          <a:p>
            <a:pPr marL="0" indent="0">
              <a:buNone/>
            </a:pPr>
            <a:r>
              <a:rPr lang="en-US" sz="2600" dirty="0" smtClean="0">
                <a:hlinkClick r:id="rId2"/>
              </a:rPr>
              <a:t>http://localhost/library/api/books</a:t>
            </a:r>
            <a:r>
              <a:rPr lang="en-US" sz="2600" dirty="0" smtClean="0"/>
              <a:t> </a:t>
            </a:r>
          </a:p>
          <a:p>
            <a:pPr marL="0" indent="0">
              <a:buNone/>
            </a:pPr>
            <a:r>
              <a:rPr lang="en-US" sz="2600" dirty="0">
                <a:hlinkClick r:id="rId3"/>
              </a:rPr>
              <a:t>http://</a:t>
            </a:r>
            <a:r>
              <a:rPr lang="en-US" sz="2600" dirty="0" smtClean="0">
                <a:hlinkClick r:id="rId3"/>
              </a:rPr>
              <a:t>localhost/library/api/books/{id}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>
                <a:hlinkClick r:id="rId4"/>
              </a:rPr>
              <a:t>http://localhost/library/api/books/{id</a:t>
            </a:r>
            <a:r>
              <a:rPr lang="en-US" sz="2600" dirty="0" smtClean="0">
                <a:hlinkClick r:id="rId4"/>
              </a:rPr>
              <a:t>}/details</a:t>
            </a:r>
            <a:r>
              <a:rPr lang="en-US" sz="2600" dirty="0" smtClean="0"/>
              <a:t> </a:t>
            </a:r>
          </a:p>
          <a:p>
            <a:pPr marL="0" indent="0">
              <a:buNone/>
            </a:pPr>
            <a:r>
              <a:rPr lang="en-US" sz="2600" dirty="0">
                <a:hlinkClick r:id="rId5"/>
              </a:rPr>
              <a:t>http://</a:t>
            </a:r>
            <a:r>
              <a:rPr lang="en-US" sz="2600" dirty="0" smtClean="0">
                <a:hlinkClick r:id="rId5"/>
              </a:rPr>
              <a:t>localhost/library/api/date/{YYYY}/{MM}/{DD}</a:t>
            </a:r>
            <a:r>
              <a:rPr lang="en-US" sz="2600" dirty="0" smtClean="0"/>
              <a:t> 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POST</a:t>
            </a:r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http://localhost/library/api/books</a:t>
            </a:r>
            <a:r>
              <a:rPr lang="en-US" sz="2600" dirty="0"/>
              <a:t> </a:t>
            </a: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 smtClean="0"/>
              <a:t>PUT</a:t>
            </a:r>
          </a:p>
          <a:p>
            <a:pPr marL="0" indent="0">
              <a:buNone/>
            </a:pPr>
            <a:r>
              <a:rPr lang="en-US" sz="2600" dirty="0">
                <a:hlinkClick r:id="rId3"/>
              </a:rPr>
              <a:t>http://localhost/library/api/books/{id}</a:t>
            </a: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r>
              <a:rPr lang="en-US" sz="2600" dirty="0" smtClean="0"/>
              <a:t>DELETE</a:t>
            </a:r>
            <a:endParaRPr lang="en-US" sz="2600" dirty="0"/>
          </a:p>
          <a:p>
            <a:pPr marL="0" indent="0">
              <a:buNone/>
            </a:pPr>
            <a:r>
              <a:rPr lang="en-US" sz="2600" dirty="0">
                <a:hlinkClick r:id="rId3"/>
              </a:rPr>
              <a:t>http://localhost/library/api/books/{id</a:t>
            </a:r>
            <a:r>
              <a:rPr lang="en-US" sz="2600" dirty="0" smtClean="0">
                <a:hlinkClick r:id="rId3"/>
              </a:rPr>
              <a:t>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4886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2801</TotalTime>
  <Words>289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NewsPrint</vt:lpstr>
      <vt:lpstr>Fundamentals of Integration testing  Web services</vt:lpstr>
      <vt:lpstr>Web service frameworks</vt:lpstr>
      <vt:lpstr>Unit testing framework</vt:lpstr>
      <vt:lpstr>Unit test vs Integration test vs End-to-End test</vt:lpstr>
      <vt:lpstr>Best Practices for Autometed Testing</vt:lpstr>
      <vt:lpstr>Best Practices for Integration Testing</vt:lpstr>
      <vt:lpstr>Tools for Web API testing</vt:lpstr>
      <vt:lpstr>Deployment of the Library application</vt:lpstr>
      <vt:lpstr>Library Web API</vt:lpstr>
      <vt:lpstr>Developing tests</vt:lpstr>
      <vt:lpstr>PowerPoint Presentation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svishnevskiy</dc:creator>
  <cp:lastModifiedBy>svishnevskiy</cp:lastModifiedBy>
  <cp:revision>21</cp:revision>
  <dcterms:created xsi:type="dcterms:W3CDTF">2016-10-24T09:14:57Z</dcterms:created>
  <dcterms:modified xsi:type="dcterms:W3CDTF">2016-10-26T13:15:41Z</dcterms:modified>
</cp:coreProperties>
</file>