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or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regular.fntdata"/><Relationship Id="rId11" Type="http://schemas.openxmlformats.org/officeDocument/2006/relationships/slide" Target="slides/slide6.xml"/><Relationship Id="rId22" Type="http://schemas.openxmlformats.org/officeDocument/2006/relationships/font" Target="fonts/Lora-italic.fntdata"/><Relationship Id="rId10" Type="http://schemas.openxmlformats.org/officeDocument/2006/relationships/slide" Target="slides/slide5.xml"/><Relationship Id="rId21" Type="http://schemas.openxmlformats.org/officeDocument/2006/relationships/font" Target="fonts/Lor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or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ughingsquid.com/wp-content/uploads/2017/04/ducks.p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ink.springer.com/article/10.1007/s11128-020-02913-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ikingandcoding.wordpress.com/2020/01/15/a-cascade-information-reconciliation-tutoria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https://laughingsquid.com/wp-content/uploads/2017/04/ducks.png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11b80174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11b80174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11b80174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11b80174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11b80174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11b80174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11b80174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11b80174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11b80174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11b80174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11b80174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11b80174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file allows choice of backend.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11b8017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11b8017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diagram for our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11b80174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11b80174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Protection against Eve:</a:t>
            </a:r>
            <a:endParaRPr/>
          </a:p>
          <a:p>
            <a:pPr indent="0" lvl="0" marL="0" rtl="0" algn="l">
              <a:spcBef>
                <a:spcPts val="0"/>
              </a:spcBef>
              <a:spcAft>
                <a:spcPts val="0"/>
              </a:spcAft>
              <a:buNone/>
            </a:pPr>
            <a:r>
              <a:rPr lang="en"/>
              <a:t>Eve cannot reliably duplicate intercepted qubits sent by Alice, because she is forced to guess the correct measurement axes just like Bob</a:t>
            </a:r>
            <a:endParaRPr/>
          </a:p>
          <a:p>
            <a:pPr indent="0" lvl="0" marL="0" rtl="0" algn="l">
              <a:spcBef>
                <a:spcPts val="0"/>
              </a:spcBef>
              <a:spcAft>
                <a:spcPts val="0"/>
              </a:spcAft>
              <a:buNone/>
            </a:pPr>
            <a:r>
              <a:rPr lang="en"/>
              <a:t>Interception leads to an increase in the single-qubit error rate (can be detected in principle by sacrificing a subset of the noisy key to check(, and/or a decrease in the efficiency (can be detected readily)</a:t>
            </a:r>
            <a:endParaRPr/>
          </a:p>
          <a:p>
            <a:pPr indent="0" lvl="0" marL="0" rtl="0" algn="l">
              <a:spcBef>
                <a:spcPts val="0"/>
              </a:spcBef>
              <a:spcAft>
                <a:spcPts val="0"/>
              </a:spcAft>
              <a:buNone/>
            </a:pPr>
            <a:r>
              <a:t/>
            </a:r>
            <a:endParaRPr/>
          </a:p>
          <a:p>
            <a:pPr indent="0" lvl="0" marL="457200" rtl="0" algn="l">
              <a:lnSpc>
                <a:spcPct val="115000"/>
              </a:lnSpc>
              <a:spcBef>
                <a:spcPts val="0"/>
              </a:spcBef>
              <a:spcAft>
                <a:spcPts val="12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11b80174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11b80174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Single-qubit gate errors (Rx/Ry) per qubit on Starmon-5, based on randomized benchmarking experiments:</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rgbClr val="F8F8F8"/>
                </a:highlight>
              </a:rPr>
              <a:t>q0: 0.0029730010985011823</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rgbClr val="F8F8F8"/>
                </a:highlight>
              </a:rPr>
              <a:t>q1: 0.010237693816128046</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rgbClr val="F8F8F8"/>
                </a:highlight>
              </a:rPr>
              <a:t>q2: 0.007855523206786</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rgbClr val="F8F8F8"/>
                </a:highlight>
              </a:rPr>
              <a:t>q3: 0.01059506716556</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q4: 0.0027522358822953397</a:t>
            </a:r>
            <a:endParaRPr sz="1150">
              <a:solidFill>
                <a:srgbClr val="1D1C1D"/>
              </a:solidFill>
              <a:highlight>
                <a:srgbClr val="F8F8F8"/>
              </a:highlight>
            </a:endParaRPr>
          </a:p>
          <a:p>
            <a:pPr indent="0" lvl="0" marL="0" rtl="0" algn="l">
              <a:spcBef>
                <a:spcPts val="0"/>
              </a:spcBef>
              <a:spcAft>
                <a:spcPts val="0"/>
              </a:spcAft>
              <a:buNone/>
            </a:pPr>
            <a:r>
              <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Based on these metrics, we propose the choice to perform QKD on the subset of 2 qubits [q0 and q4] with the highest single qubit fidelities, while somewhat sacrificing the runtime of the procedure.</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The single-qubit fidelities also inform the choice of the average single-qubit error rate, which is the input to the CASCADE protocol, and also </a:t>
            </a:r>
            <a:r>
              <a:rPr lang="en" sz="1150">
                <a:solidFill>
                  <a:srgbClr val="1D1C1D"/>
                </a:solidFill>
                <a:highlight>
                  <a:srgbClr val="F8F8F8"/>
                </a:highlight>
              </a:rPr>
              <a:t>determines</a:t>
            </a:r>
            <a:r>
              <a:rPr lang="en" sz="1150">
                <a:solidFill>
                  <a:srgbClr val="1D1C1D"/>
                </a:solidFill>
                <a:highlight>
                  <a:srgbClr val="F8F8F8"/>
                </a:highlight>
              </a:rPr>
              <a:t> the theoretical minimum lower bound </a:t>
            </a:r>
            <a:endParaRPr sz="1150">
              <a:solidFill>
                <a:srgbClr val="1D1C1D"/>
              </a:solidFill>
              <a:highlight>
                <a:srgbClr val="F8F8F8"/>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11b80174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11b80174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error mitigation is needed to reduce the number of parity checks, and hence information leaked later, in the classical error correction step</a:t>
            </a:r>
            <a:endParaRPr/>
          </a:p>
          <a:p>
            <a:pPr indent="0" lvl="0" marL="0" rtl="0" algn="l">
              <a:spcBef>
                <a:spcPts val="0"/>
              </a:spcBef>
              <a:spcAft>
                <a:spcPts val="0"/>
              </a:spcAft>
              <a:buNone/>
            </a:pPr>
            <a:r>
              <a:rPr lang="en"/>
              <a:t>Another advantage is that the cost of forming calibration matrices is fixed (only need to create the calibration matrices at the start; runtime does not scale with the size of the desired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Could have used tensoredmeasfitter instead to form calibration matrices on desired subsets of qubits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https://link.springer.com/article/10.1007/s11128-020-02913-0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image left: Z on 0, on starmon-5</a:t>
            </a:r>
            <a:endParaRPr/>
          </a:p>
          <a:p>
            <a:pPr indent="0" lvl="0" marL="0" rtl="0" algn="l">
              <a:spcBef>
                <a:spcPts val="0"/>
              </a:spcBef>
              <a:spcAft>
                <a:spcPts val="0"/>
              </a:spcAft>
              <a:buNone/>
            </a:pPr>
            <a:r>
              <a:rPr lang="en"/>
              <a:t>Example image right: X on 1, on spin-2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115bced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115bced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11b8017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11b8017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https://hikingandcoding.wordpress.com/2020/01/15/a-cascade-information-reconciliation-tutorial/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115bced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115bced6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ora"/>
              <a:buNone/>
              <a:defRPr sz="2800">
                <a:solidFill>
                  <a:schemeClr val="dk1"/>
                </a:solidFill>
                <a:latin typeface="Lora"/>
                <a:ea typeface="Lora"/>
                <a:cs typeface="Lora"/>
                <a:sym typeface="Lor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0"/>
            <a:ext cx="9144000" cy="103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0" y="5087225"/>
            <a:ext cx="9144000" cy="56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qiskit.org/documentation/tutorials/noise/3_measurement_error_mitigation.html" TargetMode="Externa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QUACKD-Bot:</a:t>
            </a:r>
            <a:endParaRPr>
              <a:solidFill>
                <a:schemeClr val="accent1"/>
              </a:solidFill>
            </a:endParaRPr>
          </a:p>
          <a:p>
            <a:pPr indent="0" lvl="0" marL="0" rtl="0" algn="ctr">
              <a:spcBef>
                <a:spcPts val="0"/>
              </a:spcBef>
              <a:spcAft>
                <a:spcPts val="0"/>
              </a:spcAft>
              <a:buNone/>
            </a:pPr>
            <a:r>
              <a:rPr lang="en"/>
              <a:t>A Slackbot interface powered by the B92 Protocol</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Jessie Chen, Nikhil Harle, Richard Li, Allen Mi, Will Sun</a:t>
            </a:r>
            <a:endParaRPr/>
          </a:p>
        </p:txBody>
      </p:sp>
      <p:pic>
        <p:nvPicPr>
          <p:cNvPr id="58" name="Google Shape;58;p13"/>
          <p:cNvPicPr preferRelativeResize="0"/>
          <p:nvPr/>
        </p:nvPicPr>
        <p:blipFill>
          <a:blip r:embed="rId3">
            <a:alphaModFix/>
          </a:blip>
          <a:stretch>
            <a:fillRect/>
          </a:stretch>
        </p:blipFill>
        <p:spPr>
          <a:xfrm>
            <a:off x="3382575" y="3464723"/>
            <a:ext cx="2378850" cy="1335350"/>
          </a:xfrm>
          <a:prstGeom prst="rect">
            <a:avLst/>
          </a:prstGeom>
          <a:noFill/>
          <a:ln cap="flat" cmpd="sng" w="19050">
            <a:solidFill>
              <a:schemeClr val="accent3"/>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Privacy Amplification &amp; Randomness Extraction</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a:t>
            </a:r>
            <a:r>
              <a:rPr b="1" lang="en">
                <a:solidFill>
                  <a:schemeClr val="accent1"/>
                </a:solidFill>
              </a:rPr>
              <a:t>Compensate for information leaked during reconciliation</a:t>
            </a:r>
            <a:endParaRPr b="1">
              <a:solidFill>
                <a:schemeClr val="accent1"/>
              </a:solidFill>
            </a:endParaRPr>
          </a:p>
          <a:p>
            <a:pPr indent="-317500" lvl="1" marL="914400" rtl="0" algn="l">
              <a:spcBef>
                <a:spcPts val="0"/>
              </a:spcBef>
              <a:spcAft>
                <a:spcPts val="0"/>
              </a:spcAft>
              <a:buSzPts val="1400"/>
              <a:buChar char="○"/>
            </a:pPr>
            <a:r>
              <a:rPr lang="en"/>
              <a:t>Even very similar, but not identical inputs, get mapped to very different outputs</a:t>
            </a:r>
            <a:endParaRPr/>
          </a:p>
          <a:p>
            <a:pPr indent="-317500" lvl="1" marL="914400" rtl="0" algn="l">
              <a:spcBef>
                <a:spcPts val="0"/>
              </a:spcBef>
              <a:spcAft>
                <a:spcPts val="0"/>
              </a:spcAft>
              <a:buSzPts val="1400"/>
              <a:buChar char="○"/>
            </a:pPr>
            <a:r>
              <a:rPr lang="en"/>
              <a:t>Also balances # of 0’s and 1’s in key, especially important for image encryption</a:t>
            </a:r>
            <a:endParaRPr/>
          </a:p>
          <a:p>
            <a:pPr indent="-342900" lvl="0" marL="457200" rtl="0" algn="l">
              <a:spcBef>
                <a:spcPts val="0"/>
              </a:spcBef>
              <a:spcAft>
                <a:spcPts val="0"/>
              </a:spcAft>
              <a:buSzPts val="1800"/>
              <a:buChar char="●"/>
            </a:pPr>
            <a:r>
              <a:rPr lang="en"/>
              <a:t>Use </a:t>
            </a:r>
            <a:r>
              <a:rPr b="1" lang="en"/>
              <a:t>SHA-3 Hash function </a:t>
            </a:r>
            <a:endParaRPr b="1"/>
          </a:p>
          <a:p>
            <a:pPr indent="-342900" lvl="0" marL="457200" rtl="0" algn="l">
              <a:spcBef>
                <a:spcPts val="0"/>
              </a:spcBef>
              <a:spcAft>
                <a:spcPts val="0"/>
              </a:spcAft>
              <a:buSzPts val="1800"/>
              <a:buChar char="●"/>
            </a:pPr>
            <a:r>
              <a:rPr lang="en"/>
              <a:t>Advantage over other methods: don’t have to discard a subset of the key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 &amp; Decryption</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Symmetric key cryptography</a:t>
            </a:r>
            <a:endParaRPr/>
          </a:p>
          <a:p>
            <a:pPr indent="-317500" lvl="1" marL="914400" rtl="0" algn="l">
              <a:spcBef>
                <a:spcPts val="0"/>
              </a:spcBef>
              <a:spcAft>
                <a:spcPts val="0"/>
              </a:spcAft>
              <a:buSzPts val="1400"/>
              <a:buChar char="○"/>
            </a:pPr>
            <a:r>
              <a:rPr lang="en"/>
              <a:t>To encode: Use </a:t>
            </a:r>
            <a:r>
              <a:rPr b="1" lang="en">
                <a:solidFill>
                  <a:schemeClr val="accent1"/>
                </a:solidFill>
              </a:rPr>
              <a:t>bitwise “exclusive or” (XOR)</a:t>
            </a:r>
            <a:r>
              <a:rPr b="1" lang="en"/>
              <a:t> between the plaintext and the key</a:t>
            </a:r>
            <a:endParaRPr b="1"/>
          </a:p>
          <a:p>
            <a:pPr indent="-317500" lvl="1" marL="914400" rtl="0" algn="l">
              <a:spcBef>
                <a:spcPts val="0"/>
              </a:spcBef>
              <a:spcAft>
                <a:spcPts val="0"/>
              </a:spcAft>
              <a:buSzPts val="1400"/>
              <a:buChar char="○"/>
            </a:pPr>
            <a:r>
              <a:rPr lang="en"/>
              <a:t>To decode: </a:t>
            </a:r>
            <a:r>
              <a:rPr b="1" lang="en">
                <a:solidFill>
                  <a:schemeClr val="accent1"/>
                </a:solidFill>
              </a:rPr>
              <a:t>XOR</a:t>
            </a:r>
            <a:r>
              <a:rPr b="1" lang="en"/>
              <a:t> between the ciphertext and the key</a:t>
            </a:r>
            <a:endParaRPr b="1"/>
          </a:p>
          <a:p>
            <a:pPr indent="-342900" lvl="0" marL="457200" rtl="0" algn="l">
              <a:spcBef>
                <a:spcPts val="0"/>
              </a:spcBef>
              <a:spcAft>
                <a:spcPts val="0"/>
              </a:spcAft>
              <a:buSzPts val="1800"/>
              <a:buChar char="●"/>
            </a:pPr>
            <a:r>
              <a:rPr lang="en"/>
              <a:t>Examples: </a:t>
            </a:r>
            <a:endParaRPr/>
          </a:p>
          <a:p>
            <a:pPr indent="-317500" lvl="1" marL="914400" rtl="0" algn="l">
              <a:spcBef>
                <a:spcPts val="0"/>
              </a:spcBef>
              <a:spcAft>
                <a:spcPts val="0"/>
              </a:spcAft>
              <a:buSzPts val="1400"/>
              <a:buChar char="○"/>
            </a:pPr>
            <a:r>
              <a:rPr lang="en"/>
              <a:t>Excerpt from Text</a:t>
            </a:r>
            <a:endParaRPr/>
          </a:p>
          <a:p>
            <a:pPr indent="-317500" lvl="1" marL="914400" rtl="0" algn="l">
              <a:spcBef>
                <a:spcPts val="0"/>
              </a:spcBef>
              <a:spcAft>
                <a:spcPts val="0"/>
              </a:spcAft>
              <a:buSzPts val="1400"/>
              <a:buChar char="○"/>
            </a:pPr>
            <a:r>
              <a:rPr lang="en"/>
              <a:t>Picture (in Jupyter notebook)</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Generalizing to more parties</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multi-party communication modeled by graph</a:t>
            </a:r>
            <a:endParaRPr/>
          </a:p>
          <a:p>
            <a:pPr indent="-317500" lvl="1" marL="914400" rtl="0" algn="l">
              <a:spcBef>
                <a:spcPts val="0"/>
              </a:spcBef>
              <a:spcAft>
                <a:spcPts val="0"/>
              </a:spcAft>
              <a:buSzPts val="1400"/>
              <a:buChar char="○"/>
            </a:pPr>
            <a:r>
              <a:rPr lang="en"/>
              <a:t>E.g. bipartite graph where each agent in subgraph A performs QKD with each agent with subgraph 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36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Demo [maybe we can move this near the beginning]</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Allen (include schematic of client-Slackbot-backend network structure)</a:t>
            </a:r>
            <a:endParaRPr/>
          </a:p>
          <a:p>
            <a:pPr indent="-342900" lvl="0" marL="457200" rtl="0" algn="l">
              <a:spcBef>
                <a:spcPts val="0"/>
              </a:spcBef>
              <a:spcAft>
                <a:spcPts val="0"/>
              </a:spcAft>
              <a:buSzPts val="1800"/>
              <a:buChar char="●"/>
            </a:pPr>
            <a:r>
              <a:rPr lang="en"/>
              <a:t>Such a design maximizes </a:t>
            </a:r>
            <a:r>
              <a:rPr b="1" lang="en">
                <a:solidFill>
                  <a:schemeClr val="accent1"/>
                </a:solidFill>
              </a:rPr>
              <a:t>accessibility</a:t>
            </a:r>
            <a:r>
              <a:rPr lang="en"/>
              <a:t>, </a:t>
            </a:r>
            <a:r>
              <a:rPr b="1" lang="en">
                <a:solidFill>
                  <a:schemeClr val="accent1"/>
                </a:solidFill>
              </a:rPr>
              <a:t>potential applications</a:t>
            </a:r>
            <a:r>
              <a:rPr lang="en"/>
              <a:t>, and </a:t>
            </a:r>
            <a:r>
              <a:rPr b="1" lang="en">
                <a:solidFill>
                  <a:schemeClr val="accent1"/>
                </a:solidFill>
              </a:rPr>
              <a:t>convenience</a:t>
            </a:r>
            <a:endParaRPr b="1">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 </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Describe how we cut down the time </a:t>
            </a:r>
            <a:r>
              <a:rPr lang="en"/>
              <a:t>progressively</a:t>
            </a:r>
            <a:r>
              <a:rPr lang="en"/>
              <a:t>: e.g. Bunching 5 qubits at a time etc.; bunch all circuits together in 1 job, etc.</a:t>
            </a:r>
            <a:endParaRPr/>
          </a:p>
          <a:p>
            <a:pPr indent="-317500" lvl="1" marL="914400" rtl="0" algn="l">
              <a:spcBef>
                <a:spcPts val="0"/>
              </a:spcBef>
              <a:spcAft>
                <a:spcPts val="0"/>
              </a:spcAft>
              <a:buSzPts val="1400"/>
              <a:buChar char="○"/>
            </a:pPr>
            <a:r>
              <a:rPr lang="en"/>
              <a:t>Increasing # shots only marginally increases run-time, while # circuits/jobs does so by a lot</a:t>
            </a:r>
            <a:endParaRPr/>
          </a:p>
          <a:p>
            <a:pPr indent="-342900" lvl="0" marL="457200" rtl="0" algn="l">
              <a:spcBef>
                <a:spcPts val="0"/>
              </a:spcBef>
              <a:spcAft>
                <a:spcPts val="0"/>
              </a:spcAft>
              <a:buSzPts val="1800"/>
              <a:buChar char="●"/>
            </a:pPr>
            <a:r>
              <a:rPr lang="en"/>
              <a:t>Nikhil: freedom in choosing the majority voting threshold for each qubit due to n_shots not being 1</a:t>
            </a:r>
            <a:endParaRPr/>
          </a:p>
          <a:p>
            <a:pPr indent="-342900" lvl="0" marL="457200" rtl="0" algn="l">
              <a:spcBef>
                <a:spcPts val="0"/>
              </a:spcBef>
              <a:spcAft>
                <a:spcPts val="0"/>
              </a:spcAft>
              <a:buSzPts val="1800"/>
              <a:buChar char="●"/>
            </a:pPr>
            <a:r>
              <a:rPr lang="en"/>
              <a:t>Future idea: use Mitiq’s Zero-noise extrapolation functionality to further combat gate noise and hence efficiency of the protocol</a:t>
            </a:r>
            <a:endParaRPr/>
          </a:p>
          <a:p>
            <a:pPr indent="-342900" lvl="0" marL="457200" rtl="0" algn="l">
              <a:spcBef>
                <a:spcPts val="0"/>
              </a:spcBef>
              <a:spcAft>
                <a:spcPts val="0"/>
              </a:spcAft>
              <a:buSzPts val="1800"/>
              <a:buChar char="●"/>
            </a:pPr>
            <a:r>
              <a:rPr lang="en"/>
              <a:t>Can comment on how this project could be useful/beneficial to the social good</a:t>
            </a:r>
            <a:endParaRPr/>
          </a:p>
          <a:p>
            <a:pPr indent="-342900" lvl="0" marL="457200" rtl="0" algn="l">
              <a:spcBef>
                <a:spcPts val="0"/>
              </a:spcBef>
              <a:spcAft>
                <a:spcPts val="0"/>
              </a:spcAft>
              <a:buSzPts val="1800"/>
              <a:buChar char="●"/>
            </a:pPr>
            <a:r>
              <a:rPr lang="en"/>
              <a:t>Include example results from tests on simulator and backend</a:t>
            </a:r>
            <a:endParaRPr/>
          </a:p>
          <a:p>
            <a:pPr indent="-317500" lvl="1" marL="914400" rtl="0" algn="l">
              <a:spcBef>
                <a:spcPts val="0"/>
              </a:spcBef>
              <a:spcAft>
                <a:spcPts val="0"/>
              </a:spcAft>
              <a:buSzPts val="1400"/>
              <a:buChar char="○"/>
            </a:pPr>
            <a:r>
              <a:rPr lang="en"/>
              <a:t>E.g key of length x generated in time y with efficiency 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chemeClr val="accent1"/>
                </a:solidFill>
              </a:rPr>
              <a:t>Slackbot </a:t>
            </a:r>
            <a:r>
              <a:rPr b="1" lang="en">
                <a:solidFill>
                  <a:schemeClr val="accent1"/>
                </a:solidFill>
              </a:rPr>
              <a:t>interface</a:t>
            </a:r>
            <a:r>
              <a:rPr lang="en">
                <a:solidFill>
                  <a:schemeClr val="accent1"/>
                </a:solidFill>
              </a:rPr>
              <a:t> </a:t>
            </a:r>
            <a:r>
              <a:rPr lang="en"/>
              <a:t>allows users to send and receive quantum keys generated via the </a:t>
            </a:r>
            <a:r>
              <a:rPr b="1" lang="en">
                <a:solidFill>
                  <a:schemeClr val="accent1"/>
                </a:solidFill>
              </a:rPr>
              <a:t>B92 Protocol</a:t>
            </a:r>
            <a:r>
              <a:rPr lang="en">
                <a:solidFill>
                  <a:srgbClr val="ADADAD"/>
                </a:solidFill>
              </a:rPr>
              <a:t>,</a:t>
            </a:r>
            <a:r>
              <a:rPr b="1" lang="en">
                <a:solidFill>
                  <a:schemeClr val="accent1"/>
                </a:solidFill>
              </a:rPr>
              <a:t> </a:t>
            </a:r>
            <a:r>
              <a:rPr lang="en">
                <a:solidFill>
                  <a:srgbClr val="ADADAD"/>
                </a:solidFill>
              </a:rPr>
              <a:t>encrypt messages, and send to individuals or groups </a:t>
            </a:r>
            <a:endParaRPr>
              <a:solidFill>
                <a:srgbClr val="ADADAD"/>
              </a:solidFill>
            </a:endParaRPr>
          </a:p>
          <a:p>
            <a:pPr indent="-342900" lvl="0" marL="457200" rtl="0" algn="l">
              <a:spcBef>
                <a:spcPts val="0"/>
              </a:spcBef>
              <a:spcAft>
                <a:spcPts val="0"/>
              </a:spcAft>
              <a:buClr>
                <a:srgbClr val="ADADAD"/>
              </a:buClr>
              <a:buSzPts val="1800"/>
              <a:buChar char="●"/>
            </a:pPr>
            <a:r>
              <a:rPr b="1" lang="en">
                <a:solidFill>
                  <a:schemeClr val="accent1"/>
                </a:solidFill>
              </a:rPr>
              <a:t>Randomized benchmarking</a:t>
            </a:r>
            <a:r>
              <a:rPr lang="en"/>
              <a:t> examines characteristics of noise channel</a:t>
            </a:r>
            <a:endParaRPr/>
          </a:p>
          <a:p>
            <a:pPr indent="-342900" lvl="0" marL="457200" rtl="0" algn="l">
              <a:spcBef>
                <a:spcPts val="0"/>
              </a:spcBef>
              <a:spcAft>
                <a:spcPts val="0"/>
              </a:spcAft>
              <a:buSzPts val="1800"/>
              <a:buChar char="●"/>
            </a:pPr>
            <a:r>
              <a:rPr b="1" lang="en">
                <a:solidFill>
                  <a:schemeClr val="accent1"/>
                </a:solidFill>
              </a:rPr>
              <a:t>Measurement error mitigation</a:t>
            </a:r>
            <a:r>
              <a:rPr b="1" lang="en"/>
              <a:t> </a:t>
            </a:r>
            <a:r>
              <a:rPr lang="en"/>
              <a:t>combats quantum readout noise</a:t>
            </a:r>
            <a:endParaRPr/>
          </a:p>
          <a:p>
            <a:pPr indent="-342900" lvl="0" marL="457200" rtl="0" algn="l">
              <a:spcBef>
                <a:spcPts val="0"/>
              </a:spcBef>
              <a:spcAft>
                <a:spcPts val="0"/>
              </a:spcAft>
              <a:buSzPts val="1800"/>
              <a:buChar char="●"/>
            </a:pPr>
            <a:r>
              <a:rPr b="1" lang="en">
                <a:solidFill>
                  <a:schemeClr val="accent1"/>
                </a:solidFill>
              </a:rPr>
              <a:t>Information reconciliation</a:t>
            </a:r>
            <a:r>
              <a:rPr b="1" lang="en"/>
              <a:t>, </a:t>
            </a:r>
            <a:r>
              <a:rPr b="1" lang="en">
                <a:solidFill>
                  <a:schemeClr val="accent1"/>
                </a:solidFill>
              </a:rPr>
              <a:t>privacy amplification</a:t>
            </a:r>
            <a:r>
              <a:rPr lang="en">
                <a:solidFill>
                  <a:schemeClr val="accent1"/>
                </a:solidFill>
              </a:rPr>
              <a:t>,</a:t>
            </a:r>
            <a:r>
              <a:rPr lang="en"/>
              <a:t> and</a:t>
            </a:r>
            <a:r>
              <a:rPr b="1" lang="en"/>
              <a:t> </a:t>
            </a:r>
            <a:r>
              <a:rPr b="1" lang="en">
                <a:solidFill>
                  <a:schemeClr val="accent1"/>
                </a:solidFill>
              </a:rPr>
              <a:t>randomness extraction</a:t>
            </a:r>
            <a:r>
              <a:rPr b="1" lang="en"/>
              <a:t> </a:t>
            </a:r>
            <a:r>
              <a:rPr lang="en"/>
              <a:t>guarantees key effectiveness and security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48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How the B92 Protocol is used within our network structure</a:t>
            </a:r>
            <a:endParaRPr sz="2320"/>
          </a:p>
        </p:txBody>
      </p:sp>
      <p:pic>
        <p:nvPicPr>
          <p:cNvPr id="70" name="Google Shape;70;p15"/>
          <p:cNvPicPr preferRelativeResize="0"/>
          <p:nvPr/>
        </p:nvPicPr>
        <p:blipFill>
          <a:blip r:embed="rId3">
            <a:alphaModFix/>
          </a:blip>
          <a:stretch>
            <a:fillRect/>
          </a:stretch>
        </p:blipFill>
        <p:spPr>
          <a:xfrm>
            <a:off x="2194875" y="2420460"/>
            <a:ext cx="4571998" cy="2004028"/>
          </a:xfrm>
          <a:prstGeom prst="rect">
            <a:avLst/>
          </a:prstGeom>
          <a:noFill/>
          <a:ln cap="flat" cmpd="sng" w="19050">
            <a:solidFill>
              <a:schemeClr val="accent3"/>
            </a:solidFill>
            <a:prstDash val="solid"/>
            <a:round/>
            <a:headEnd len="sm" w="sm" type="none"/>
            <a:tailEnd len="sm" w="sm" type="none"/>
          </a:ln>
        </p:spPr>
      </p:pic>
      <p:sp>
        <p:nvSpPr>
          <p:cNvPr id="71" name="Google Shape;71;p15"/>
          <p:cNvSpPr txBox="1"/>
          <p:nvPr>
            <p:ph idx="1" type="body"/>
          </p:nvPr>
        </p:nvSpPr>
        <p:spPr>
          <a:xfrm>
            <a:off x="129375" y="646850"/>
            <a:ext cx="8703000" cy="1773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Alice generates a random </a:t>
            </a:r>
            <a:r>
              <a:rPr b="1" lang="en" sz="1600">
                <a:solidFill>
                  <a:schemeClr val="accent1"/>
                </a:solidFill>
              </a:rPr>
              <a:t>N bit</a:t>
            </a:r>
            <a:r>
              <a:rPr b="1" lang="en" sz="1600"/>
              <a:t> </a:t>
            </a:r>
            <a:r>
              <a:rPr lang="en" sz="1600"/>
              <a:t>string and sends it to the intermediate interface, which prepares </a:t>
            </a:r>
            <a:r>
              <a:rPr b="1" lang="en" sz="1600">
                <a:solidFill>
                  <a:schemeClr val="accent1"/>
                </a:solidFill>
              </a:rPr>
              <a:t>N qubits</a:t>
            </a:r>
            <a:r>
              <a:rPr lang="en" sz="1600"/>
              <a:t> in either the |0&gt; (|+&gt;) state if the corresponding bit is 0 (1).</a:t>
            </a:r>
            <a:endParaRPr sz="1600"/>
          </a:p>
          <a:p>
            <a:pPr indent="-330200" lvl="0" marL="457200" rtl="0" algn="l">
              <a:spcBef>
                <a:spcPts val="0"/>
              </a:spcBef>
              <a:spcAft>
                <a:spcPts val="0"/>
              </a:spcAft>
              <a:buSzPts val="1600"/>
              <a:buAutoNum type="arabicPeriod"/>
            </a:pPr>
            <a:r>
              <a:rPr lang="en" sz="1600"/>
              <a:t>Bob sends a </a:t>
            </a:r>
            <a:r>
              <a:rPr b="1" lang="en" sz="1600">
                <a:solidFill>
                  <a:schemeClr val="accent1"/>
                </a:solidFill>
              </a:rPr>
              <a:t>list of N bases</a:t>
            </a:r>
            <a:r>
              <a:rPr lang="en" sz="1600"/>
              <a:t> (either X or Z) in which to measure the qubits.</a:t>
            </a:r>
            <a:endParaRPr sz="1600"/>
          </a:p>
          <a:p>
            <a:pPr indent="-330200" lvl="0" marL="457200" rtl="0" algn="l">
              <a:spcBef>
                <a:spcPts val="0"/>
              </a:spcBef>
              <a:spcAft>
                <a:spcPts val="0"/>
              </a:spcAft>
              <a:buSzPts val="1600"/>
              <a:buAutoNum type="arabicPeriod"/>
            </a:pPr>
            <a:r>
              <a:rPr lang="en" sz="1600"/>
              <a:t>The intermediate interface creates a circuit measuring the qubits in the specified basis and passes it to Quantum Inspire, where the circuits are run </a:t>
            </a:r>
            <a:r>
              <a:rPr b="1" i="1" lang="en" sz="1600">
                <a:solidFill>
                  <a:schemeClr val="accent1"/>
                </a:solidFill>
              </a:rPr>
              <a:t>n</a:t>
            </a:r>
            <a:r>
              <a:rPr b="1" i="1" lang="en" sz="1600">
                <a:solidFill>
                  <a:schemeClr val="accent1"/>
                </a:solidFill>
              </a:rPr>
              <a:t>_shots</a:t>
            </a:r>
            <a:r>
              <a:rPr lang="en" sz="1600"/>
              <a:t> times.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186375" y="4311675"/>
            <a:ext cx="6362700" cy="6891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solidFill>
                  <a:schemeClr val="accent4"/>
                </a:solidFill>
              </a:rPr>
              <a:t>Only when Bob obtains a measurement result of -1 can he determine Alice’s original qubit with certainty. This happens, on average, ¼ of the time.</a:t>
            </a:r>
            <a:endParaRPr>
              <a:solidFill>
                <a:schemeClr val="accent4"/>
              </a:solidFill>
            </a:endParaRPr>
          </a:p>
        </p:txBody>
      </p:sp>
      <p:pic>
        <p:nvPicPr>
          <p:cNvPr id="77" name="Google Shape;77;p16"/>
          <p:cNvPicPr preferRelativeResize="0"/>
          <p:nvPr/>
        </p:nvPicPr>
        <p:blipFill rotWithShape="1">
          <a:blip r:embed="rId3">
            <a:alphaModFix/>
          </a:blip>
          <a:srcRect b="45027" l="15615" r="42010" t="31789"/>
          <a:stretch/>
        </p:blipFill>
        <p:spPr>
          <a:xfrm>
            <a:off x="2290255" y="835551"/>
            <a:ext cx="2154925" cy="1294204"/>
          </a:xfrm>
          <a:prstGeom prst="rect">
            <a:avLst/>
          </a:prstGeom>
          <a:noFill/>
          <a:ln cap="flat" cmpd="sng" w="19050">
            <a:solidFill>
              <a:schemeClr val="accent3"/>
            </a:solidFill>
            <a:prstDash val="solid"/>
            <a:round/>
            <a:headEnd len="sm" w="sm" type="none"/>
            <a:tailEnd len="sm" w="sm" type="none"/>
          </a:ln>
        </p:spPr>
      </p:pic>
      <p:pic>
        <p:nvPicPr>
          <p:cNvPr id="78" name="Google Shape;78;p16"/>
          <p:cNvPicPr preferRelativeResize="0"/>
          <p:nvPr/>
        </p:nvPicPr>
        <p:blipFill rotWithShape="1">
          <a:blip r:embed="rId3">
            <a:alphaModFix/>
          </a:blip>
          <a:srcRect b="11848" l="0" r="2429" t="56956"/>
          <a:stretch/>
        </p:blipFill>
        <p:spPr>
          <a:xfrm>
            <a:off x="289982" y="2243987"/>
            <a:ext cx="5873191" cy="1872336"/>
          </a:xfrm>
          <a:prstGeom prst="rect">
            <a:avLst/>
          </a:prstGeom>
          <a:noFill/>
          <a:ln cap="flat" cmpd="sng" w="19050">
            <a:solidFill>
              <a:schemeClr val="accent3"/>
            </a:solidFill>
            <a:prstDash val="solid"/>
            <a:round/>
            <a:headEnd len="sm" w="sm" type="none"/>
            <a:tailEnd len="sm" w="sm" type="none"/>
          </a:ln>
        </p:spPr>
      </p:pic>
      <p:pic>
        <p:nvPicPr>
          <p:cNvPr id="79" name="Google Shape;79;p16"/>
          <p:cNvPicPr preferRelativeResize="0"/>
          <p:nvPr/>
        </p:nvPicPr>
        <p:blipFill rotWithShape="1">
          <a:blip r:embed="rId3">
            <a:alphaModFix/>
          </a:blip>
          <a:srcRect b="70254" l="30878" r="31313" t="0"/>
          <a:stretch/>
        </p:blipFill>
        <p:spPr>
          <a:xfrm>
            <a:off x="289975" y="754425"/>
            <a:ext cx="1575288" cy="1360408"/>
          </a:xfrm>
          <a:prstGeom prst="rect">
            <a:avLst/>
          </a:prstGeom>
          <a:noFill/>
          <a:ln cap="flat" cmpd="sng" w="19050">
            <a:solidFill>
              <a:schemeClr val="accent3"/>
            </a:solidFill>
            <a:prstDash val="solid"/>
            <a:round/>
            <a:headEnd len="sm" w="sm" type="none"/>
            <a:tailEnd len="sm" w="sm" type="none"/>
          </a:ln>
        </p:spPr>
      </p:pic>
      <p:pic>
        <p:nvPicPr>
          <p:cNvPr id="80" name="Google Shape;80;p16"/>
          <p:cNvPicPr preferRelativeResize="0"/>
          <p:nvPr/>
        </p:nvPicPr>
        <p:blipFill rotWithShape="1">
          <a:blip r:embed="rId3">
            <a:alphaModFix/>
          </a:blip>
          <a:srcRect b="45305" l="64449" r="9120" t="34735"/>
          <a:stretch/>
        </p:blipFill>
        <p:spPr>
          <a:xfrm>
            <a:off x="4819119" y="1015599"/>
            <a:ext cx="1344056" cy="1114159"/>
          </a:xfrm>
          <a:prstGeom prst="rect">
            <a:avLst/>
          </a:prstGeom>
          <a:noFill/>
          <a:ln cap="flat" cmpd="sng" w="19050">
            <a:solidFill>
              <a:schemeClr val="accent3"/>
            </a:solidFill>
            <a:prstDash val="solid"/>
            <a:round/>
            <a:headEnd len="sm" w="sm" type="none"/>
            <a:tailEnd len="sm" w="sm" type="none"/>
          </a:ln>
        </p:spPr>
      </p:pic>
      <p:sp>
        <p:nvSpPr>
          <p:cNvPr id="81" name="Google Shape;81;p16"/>
          <p:cNvSpPr txBox="1"/>
          <p:nvPr>
            <p:ph type="title"/>
          </p:nvPr>
        </p:nvSpPr>
        <p:spPr>
          <a:xfrm>
            <a:off x="311700" y="148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of the </a:t>
            </a:r>
            <a:r>
              <a:rPr lang="en"/>
              <a:t>B92 Protocol </a:t>
            </a:r>
            <a:endParaRPr/>
          </a:p>
        </p:txBody>
      </p:sp>
      <p:pic>
        <p:nvPicPr>
          <p:cNvPr id="82" name="Google Shape;82;p16"/>
          <p:cNvPicPr preferRelativeResize="0"/>
          <p:nvPr/>
        </p:nvPicPr>
        <p:blipFill>
          <a:blip r:embed="rId4">
            <a:alphaModFix/>
          </a:blip>
          <a:stretch>
            <a:fillRect/>
          </a:stretch>
        </p:blipFill>
        <p:spPr>
          <a:xfrm>
            <a:off x="6483625" y="531057"/>
            <a:ext cx="2408500" cy="2343368"/>
          </a:xfrm>
          <a:prstGeom prst="rect">
            <a:avLst/>
          </a:prstGeom>
          <a:noFill/>
          <a:ln>
            <a:noFill/>
          </a:ln>
        </p:spPr>
      </p:pic>
      <p:sp>
        <p:nvSpPr>
          <p:cNvPr id="83" name="Google Shape;83;p16"/>
          <p:cNvSpPr txBox="1"/>
          <p:nvPr>
            <p:ph idx="1" type="body"/>
          </p:nvPr>
        </p:nvSpPr>
        <p:spPr>
          <a:xfrm>
            <a:off x="6380325" y="3049150"/>
            <a:ext cx="2577300" cy="18168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4"/>
                </a:solidFill>
              </a:rPr>
              <a:t>With multiple measurements (default: 1024 shots) we identify Alice’s input state, through analyzing the distribution of results, </a:t>
            </a:r>
            <a:r>
              <a:rPr b="1" lang="en" sz="1400">
                <a:solidFill>
                  <a:schemeClr val="accent4"/>
                </a:solidFill>
              </a:rPr>
              <a:t>½ of the time</a:t>
            </a:r>
            <a:r>
              <a:rPr lang="en" sz="1400">
                <a:solidFill>
                  <a:schemeClr val="accent4"/>
                </a:solidFill>
              </a:rPr>
              <a:t> (but with efficiency cost).</a:t>
            </a:r>
            <a:endParaRPr sz="140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Randomized Benchmarking</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Jessie (update slides)</a:t>
            </a:r>
            <a:endParaRPr/>
          </a:p>
          <a:p>
            <a:pPr indent="-342900" lvl="0" marL="457200" rtl="0" algn="l">
              <a:spcBef>
                <a:spcPts val="0"/>
              </a:spcBef>
              <a:spcAft>
                <a:spcPts val="0"/>
              </a:spcAft>
              <a:buSzPts val="1800"/>
              <a:buChar char="●"/>
            </a:pPr>
            <a:r>
              <a:rPr lang="en"/>
              <a:t>Purpose: to understand the characteristics of the noise channel (experiment performed on </a:t>
            </a:r>
            <a:r>
              <a:rPr lang="en">
                <a:latin typeface="Consolas"/>
                <a:ea typeface="Consolas"/>
                <a:cs typeface="Consolas"/>
                <a:sym typeface="Consolas"/>
              </a:rPr>
              <a:t>Starmon-5</a:t>
            </a:r>
            <a:r>
              <a:rPr lang="en"/>
              <a:t>)</a:t>
            </a:r>
            <a:endParaRPr/>
          </a:p>
        </p:txBody>
      </p:sp>
      <p:pic>
        <p:nvPicPr>
          <p:cNvPr id="90" name="Google Shape;90;p17"/>
          <p:cNvPicPr preferRelativeResize="0"/>
          <p:nvPr/>
        </p:nvPicPr>
        <p:blipFill>
          <a:blip r:embed="rId3">
            <a:alphaModFix/>
          </a:blip>
          <a:stretch>
            <a:fillRect/>
          </a:stretch>
        </p:blipFill>
        <p:spPr>
          <a:xfrm>
            <a:off x="2612625" y="2356275"/>
            <a:ext cx="3638327" cy="2212601"/>
          </a:xfrm>
          <a:prstGeom prst="rect">
            <a:avLst/>
          </a:prstGeom>
          <a:noFill/>
          <a:ln cap="flat" cmpd="sng" w="19050">
            <a:solidFill>
              <a:schemeClr val="accent3"/>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Measurement Error Mitigation</a:t>
            </a:r>
            <a:endParaRPr/>
          </a:p>
        </p:txBody>
      </p:sp>
      <p:sp>
        <p:nvSpPr>
          <p:cNvPr id="96" name="Google Shape;96;p18"/>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Purpose: </a:t>
            </a:r>
            <a:r>
              <a:rPr b="1" lang="en" sz="1600"/>
              <a:t>to combat </a:t>
            </a:r>
            <a:r>
              <a:rPr b="1" lang="en" sz="1600">
                <a:solidFill>
                  <a:schemeClr val="accent1"/>
                </a:solidFill>
              </a:rPr>
              <a:t>readout noise</a:t>
            </a:r>
            <a:endParaRPr b="1" sz="1600">
              <a:solidFill>
                <a:schemeClr val="accent1"/>
              </a:solidFill>
            </a:endParaRPr>
          </a:p>
          <a:p>
            <a:pPr indent="-330200" lvl="0" marL="457200" rtl="0" algn="l">
              <a:spcBef>
                <a:spcPts val="0"/>
              </a:spcBef>
              <a:spcAft>
                <a:spcPts val="0"/>
              </a:spcAft>
              <a:buSzPts val="1600"/>
              <a:buChar char="●"/>
            </a:pPr>
            <a:r>
              <a:rPr lang="en" sz="1600"/>
              <a:t>Form the </a:t>
            </a:r>
            <a:r>
              <a:rPr b="1" lang="en" sz="1600">
                <a:solidFill>
                  <a:schemeClr val="accent1"/>
                </a:solidFill>
              </a:rPr>
              <a:t>calibration matrix</a:t>
            </a:r>
            <a:r>
              <a:rPr lang="en" sz="1600"/>
              <a:t> M, then multiply all measurement counts by its inverse</a:t>
            </a:r>
            <a:endParaRPr sz="1600"/>
          </a:p>
          <a:p>
            <a:pPr indent="-304800" lvl="1" marL="914400" rtl="0" algn="l">
              <a:spcBef>
                <a:spcPts val="0"/>
              </a:spcBef>
              <a:spcAft>
                <a:spcPts val="0"/>
              </a:spcAft>
              <a:buSzPts val="1200"/>
              <a:buChar char="○"/>
            </a:pPr>
            <a:r>
              <a:rPr lang="en" sz="1200"/>
              <a:t>Assumes readout errors are roughly the same between the time of calibration and experiment</a:t>
            </a:r>
            <a:endParaRPr sz="1200"/>
          </a:p>
          <a:p>
            <a:pPr indent="-330200" lvl="0" marL="457200" rtl="0" algn="l">
              <a:spcBef>
                <a:spcPts val="0"/>
              </a:spcBef>
              <a:spcAft>
                <a:spcPts val="0"/>
              </a:spcAft>
              <a:buSzPts val="1600"/>
              <a:buChar char="●"/>
            </a:pPr>
            <a:r>
              <a:rPr lang="en" sz="1600"/>
              <a:t>Leveraged Qiskit’s </a:t>
            </a:r>
            <a:r>
              <a:rPr lang="en" sz="1600">
                <a:latin typeface="Consolas"/>
                <a:ea typeface="Consolas"/>
                <a:cs typeface="Consolas"/>
                <a:sym typeface="Consolas"/>
              </a:rPr>
              <a:t>CompleteMeasFitter</a:t>
            </a:r>
            <a:endParaRPr sz="1600">
              <a:latin typeface="Consolas"/>
              <a:ea typeface="Consolas"/>
              <a:cs typeface="Consolas"/>
              <a:sym typeface="Consolas"/>
            </a:endParaRPr>
          </a:p>
          <a:p>
            <a:pPr indent="-304800" lvl="1" marL="914400" rtl="0" algn="l">
              <a:spcBef>
                <a:spcPts val="0"/>
              </a:spcBef>
              <a:spcAft>
                <a:spcPts val="0"/>
              </a:spcAft>
              <a:buSzPts val="1200"/>
              <a:buChar char="○"/>
            </a:pPr>
            <a:r>
              <a:rPr lang="en" sz="1200" u="sng">
                <a:solidFill>
                  <a:schemeClr val="hlink"/>
                </a:solidFill>
                <a:hlinkClick r:id="rId3"/>
              </a:rPr>
              <a:t>https://qiskit.org/documentation/tutorials/noise/3_measurement_error_mitigation.html</a:t>
            </a:r>
            <a:endParaRPr sz="1200"/>
          </a:p>
          <a:p>
            <a:pPr indent="-330200" lvl="0" marL="457200" rtl="0" algn="l">
              <a:spcBef>
                <a:spcPts val="0"/>
              </a:spcBef>
              <a:spcAft>
                <a:spcPts val="0"/>
              </a:spcAft>
              <a:buSzPts val="1600"/>
              <a:buChar char="●"/>
            </a:pPr>
            <a:r>
              <a:rPr lang="en" sz="1600"/>
              <a:t>Improvements are especially pronounced on </a:t>
            </a:r>
            <a:r>
              <a:rPr lang="en" sz="1600">
                <a:latin typeface="Consolas"/>
                <a:ea typeface="Consolas"/>
                <a:cs typeface="Consolas"/>
                <a:sym typeface="Consolas"/>
              </a:rPr>
              <a:t>Spin-2</a:t>
            </a:r>
            <a:endParaRPr sz="1600">
              <a:latin typeface="Consolas"/>
              <a:ea typeface="Consolas"/>
              <a:cs typeface="Consolas"/>
              <a:sym typeface="Consolas"/>
            </a:endParaRPr>
          </a:p>
        </p:txBody>
      </p:sp>
      <p:pic>
        <p:nvPicPr>
          <p:cNvPr id="97" name="Google Shape;97;p18"/>
          <p:cNvPicPr preferRelativeResize="0"/>
          <p:nvPr/>
        </p:nvPicPr>
        <p:blipFill>
          <a:blip r:embed="rId4">
            <a:alphaModFix/>
          </a:blip>
          <a:stretch>
            <a:fillRect/>
          </a:stretch>
        </p:blipFill>
        <p:spPr>
          <a:xfrm>
            <a:off x="5427470" y="485015"/>
            <a:ext cx="3498676" cy="698660"/>
          </a:xfrm>
          <a:prstGeom prst="rect">
            <a:avLst/>
          </a:prstGeom>
          <a:noFill/>
          <a:ln cap="flat" cmpd="sng" w="19050">
            <a:solidFill>
              <a:schemeClr val="accent3"/>
            </a:solidFill>
            <a:prstDash val="solid"/>
            <a:round/>
            <a:headEnd len="sm" w="sm" type="none"/>
            <a:tailEnd len="sm" w="sm" type="none"/>
          </a:ln>
        </p:spPr>
      </p:pic>
      <p:pic>
        <p:nvPicPr>
          <p:cNvPr id="98" name="Google Shape;98;p18"/>
          <p:cNvPicPr preferRelativeResize="0"/>
          <p:nvPr/>
        </p:nvPicPr>
        <p:blipFill>
          <a:blip r:embed="rId5">
            <a:alphaModFix/>
          </a:blip>
          <a:stretch>
            <a:fillRect/>
          </a:stretch>
        </p:blipFill>
        <p:spPr>
          <a:xfrm>
            <a:off x="915575" y="3015150"/>
            <a:ext cx="3034225" cy="1684899"/>
          </a:xfrm>
          <a:prstGeom prst="rect">
            <a:avLst/>
          </a:prstGeom>
          <a:noFill/>
          <a:ln cap="flat" cmpd="sng" w="19050">
            <a:solidFill>
              <a:schemeClr val="accent3"/>
            </a:solidFill>
            <a:prstDash val="solid"/>
            <a:round/>
            <a:headEnd len="sm" w="sm" type="none"/>
            <a:tailEnd len="sm" w="sm" type="none"/>
          </a:ln>
        </p:spPr>
      </p:pic>
      <p:pic>
        <p:nvPicPr>
          <p:cNvPr id="99" name="Google Shape;99;p18"/>
          <p:cNvPicPr preferRelativeResize="0"/>
          <p:nvPr/>
        </p:nvPicPr>
        <p:blipFill>
          <a:blip r:embed="rId6">
            <a:alphaModFix/>
          </a:blip>
          <a:stretch>
            <a:fillRect/>
          </a:stretch>
        </p:blipFill>
        <p:spPr>
          <a:xfrm>
            <a:off x="4884600" y="3022755"/>
            <a:ext cx="3035807" cy="1669694"/>
          </a:xfrm>
          <a:prstGeom prst="rect">
            <a:avLst/>
          </a:prstGeom>
          <a:noFill/>
          <a:ln>
            <a:noFill/>
          </a:ln>
        </p:spPr>
      </p:pic>
      <p:sp>
        <p:nvSpPr>
          <p:cNvPr id="100" name="Google Shape;100;p18"/>
          <p:cNvSpPr txBox="1"/>
          <p:nvPr/>
        </p:nvSpPr>
        <p:spPr>
          <a:xfrm>
            <a:off x="609600" y="4744575"/>
            <a:ext cx="396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Starmon-5 Noisy and Mitigated Results with bit 0 and basis Z</a:t>
            </a:r>
            <a:endParaRPr sz="1000">
              <a:solidFill>
                <a:schemeClr val="dk1"/>
              </a:solidFill>
            </a:endParaRPr>
          </a:p>
        </p:txBody>
      </p:sp>
      <p:sp>
        <p:nvSpPr>
          <p:cNvPr id="101" name="Google Shape;101;p18"/>
          <p:cNvSpPr txBox="1"/>
          <p:nvPr/>
        </p:nvSpPr>
        <p:spPr>
          <a:xfrm>
            <a:off x="4658725" y="4744575"/>
            <a:ext cx="396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Spin-2</a:t>
            </a:r>
            <a:r>
              <a:rPr lang="en" sz="1000">
                <a:solidFill>
                  <a:schemeClr val="dk1"/>
                </a:solidFill>
              </a:rPr>
              <a:t> Noisy and Mitigated Results with bit 1 and basis X</a:t>
            </a: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calibration Matrices: Morning of January 30th</a:t>
            </a:r>
            <a:endParaRPr/>
          </a:p>
        </p:txBody>
      </p:sp>
      <p:pic>
        <p:nvPicPr>
          <p:cNvPr id="107" name="Google Shape;107;p19"/>
          <p:cNvPicPr preferRelativeResize="0"/>
          <p:nvPr/>
        </p:nvPicPr>
        <p:blipFill>
          <a:blip r:embed="rId3">
            <a:alphaModFix/>
          </a:blip>
          <a:stretch>
            <a:fillRect/>
          </a:stretch>
        </p:blipFill>
        <p:spPr>
          <a:xfrm>
            <a:off x="271250" y="1430424"/>
            <a:ext cx="3758650" cy="1290950"/>
          </a:xfrm>
          <a:prstGeom prst="rect">
            <a:avLst/>
          </a:prstGeom>
          <a:noFill/>
          <a:ln cap="flat" cmpd="sng" w="19050">
            <a:solidFill>
              <a:schemeClr val="accent3"/>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Reconciliation using the CASCADE protocol</a:t>
            </a:r>
            <a:endParaRPr/>
          </a:p>
        </p:txBody>
      </p:sp>
      <p:sp>
        <p:nvSpPr>
          <p:cNvPr id="113" name="Google Shape;113;p20"/>
          <p:cNvSpPr txBox="1"/>
          <p:nvPr>
            <p:ph idx="1" type="body"/>
          </p:nvPr>
        </p:nvSpPr>
        <p:spPr>
          <a:xfrm>
            <a:off x="311700" y="1152475"/>
            <a:ext cx="8654400" cy="3416400"/>
          </a:xfrm>
          <a:prstGeom prst="rect">
            <a:avLst/>
          </a:prstGeom>
          <a:ln>
            <a:noFill/>
          </a:ln>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Purpose: </a:t>
            </a:r>
            <a:r>
              <a:rPr b="1" lang="en" sz="1500">
                <a:solidFill>
                  <a:schemeClr val="accent1"/>
                </a:solidFill>
              </a:rPr>
              <a:t>to correct Bob’s key such that</a:t>
            </a:r>
            <a:r>
              <a:rPr b="1" lang="en" sz="1500">
                <a:solidFill>
                  <a:schemeClr val="accent1"/>
                </a:solidFill>
              </a:rPr>
              <a:t> it matches Alice’s key</a:t>
            </a:r>
            <a:endParaRPr b="1" sz="1500">
              <a:solidFill>
                <a:schemeClr val="accent1"/>
              </a:solidFill>
            </a:endParaRPr>
          </a:p>
          <a:p>
            <a:pPr indent="-323850" lvl="0" marL="457200" rtl="0" algn="l">
              <a:spcBef>
                <a:spcPts val="0"/>
              </a:spcBef>
              <a:spcAft>
                <a:spcPts val="0"/>
              </a:spcAft>
              <a:buSzPts val="1500"/>
              <a:buChar char="●"/>
            </a:pPr>
            <a:r>
              <a:rPr lang="en" sz="1500"/>
              <a:t>Idea: leak part of the key to </a:t>
            </a:r>
            <a:r>
              <a:rPr lang="en" sz="1500"/>
              <a:t>perform</a:t>
            </a:r>
            <a:r>
              <a:rPr lang="en" sz="1500"/>
              <a:t> parity-checks between the two keys, subsequently correcting any errors</a:t>
            </a:r>
            <a:endParaRPr sz="1500"/>
          </a:p>
          <a:p>
            <a:pPr indent="-323850" lvl="0" marL="457200" rtl="0" algn="l">
              <a:spcBef>
                <a:spcPts val="0"/>
              </a:spcBef>
              <a:spcAft>
                <a:spcPts val="0"/>
              </a:spcAft>
              <a:buSzPts val="1500"/>
              <a:buChar char="●"/>
            </a:pPr>
            <a:r>
              <a:rPr lang="en" sz="1500"/>
              <a:t>RB quantities </a:t>
            </a:r>
            <a:r>
              <a:rPr b="1" lang="en" sz="1500">
                <a:solidFill>
                  <a:schemeClr val="accent1"/>
                </a:solidFill>
              </a:rPr>
              <a:t>average bit error rate, </a:t>
            </a:r>
            <a:r>
              <a:rPr b="1" i="1" lang="en" sz="1500">
                <a:solidFill>
                  <a:schemeClr val="accent1"/>
                </a:solidFill>
              </a:rPr>
              <a:t>Q</a:t>
            </a:r>
            <a:r>
              <a:rPr lang="en" sz="1500"/>
              <a:t>, which determines initial block size</a:t>
            </a:r>
            <a:endParaRPr sz="1500"/>
          </a:p>
          <a:p>
            <a:pPr indent="-323850" lvl="0" marL="457200" rtl="0" algn="l">
              <a:spcBef>
                <a:spcPts val="0"/>
              </a:spcBef>
              <a:spcAft>
                <a:spcPts val="0"/>
              </a:spcAft>
              <a:buSzPts val="1500"/>
              <a:buChar char="●"/>
            </a:pPr>
            <a:r>
              <a:rPr lang="en" sz="1500"/>
              <a:t>The binary algorithm: hones in on the exact location of each error &amp; corrects it</a:t>
            </a:r>
            <a:endParaRPr sz="1500"/>
          </a:p>
          <a:p>
            <a:pPr indent="-323850" lvl="0" marL="457200" rtl="0" algn="l">
              <a:spcBef>
                <a:spcPts val="0"/>
              </a:spcBef>
              <a:spcAft>
                <a:spcPts val="0"/>
              </a:spcAft>
              <a:buSzPts val="1500"/>
              <a:buChar char="●"/>
            </a:pPr>
            <a:r>
              <a:rPr lang="en" sz="1500"/>
              <a:t>Quantify efficiency by comparing to </a:t>
            </a:r>
            <a:r>
              <a:rPr b="1" lang="en" sz="1500">
                <a:solidFill>
                  <a:schemeClr val="accent1"/>
                </a:solidFill>
              </a:rPr>
              <a:t>t</a:t>
            </a:r>
            <a:r>
              <a:rPr b="1" lang="en" sz="1500">
                <a:solidFill>
                  <a:schemeClr val="accent1"/>
                </a:solidFill>
              </a:rPr>
              <a:t>heoretical Shannon entropy bound </a:t>
            </a:r>
            <a:r>
              <a:rPr b="1" i="1" lang="en" sz="1500">
                <a:solidFill>
                  <a:schemeClr val="accent1"/>
                </a:solidFill>
              </a:rPr>
              <a:t>H_min = -Qln(Q)-(1-Q)ln(1-Q) </a:t>
            </a:r>
            <a:endParaRPr i="1" sz="1500"/>
          </a:p>
        </p:txBody>
      </p:sp>
      <p:pic>
        <p:nvPicPr>
          <p:cNvPr id="114" name="Google Shape;114;p20"/>
          <p:cNvPicPr preferRelativeResize="0"/>
          <p:nvPr/>
        </p:nvPicPr>
        <p:blipFill>
          <a:blip r:embed="rId3">
            <a:alphaModFix/>
          </a:blip>
          <a:stretch>
            <a:fillRect/>
          </a:stretch>
        </p:blipFill>
        <p:spPr>
          <a:xfrm>
            <a:off x="4646525" y="3103025"/>
            <a:ext cx="3047851" cy="1739600"/>
          </a:xfrm>
          <a:prstGeom prst="rect">
            <a:avLst/>
          </a:prstGeom>
          <a:noFill/>
          <a:ln cap="flat" cmpd="sng" w="19050">
            <a:solidFill>
              <a:schemeClr val="accent3"/>
            </a:solidFill>
            <a:prstDash val="solid"/>
            <a:round/>
            <a:headEnd len="sm" w="sm" type="none"/>
            <a:tailEnd len="sm" w="sm" type="none"/>
          </a:ln>
        </p:spPr>
      </p:pic>
      <p:pic>
        <p:nvPicPr>
          <p:cNvPr id="115" name="Google Shape;115;p20"/>
          <p:cNvPicPr preferRelativeResize="0"/>
          <p:nvPr/>
        </p:nvPicPr>
        <p:blipFill>
          <a:blip r:embed="rId4">
            <a:alphaModFix/>
          </a:blip>
          <a:stretch>
            <a:fillRect/>
          </a:stretch>
        </p:blipFill>
        <p:spPr>
          <a:xfrm>
            <a:off x="1134823" y="3313925"/>
            <a:ext cx="2611149" cy="1464500"/>
          </a:xfrm>
          <a:prstGeom prst="rect">
            <a:avLst/>
          </a:prstGeom>
          <a:noFill/>
          <a:ln cap="flat" cmpd="sng" w="19050">
            <a:solidFill>
              <a:schemeClr val="accent3"/>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info on CASCADE</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For each iteration i:</a:t>
            </a:r>
            <a:endParaRPr/>
          </a:p>
          <a:p>
            <a:pPr indent="-297497" lvl="1" marL="914400" rtl="0" algn="l">
              <a:spcBef>
                <a:spcPts val="0"/>
              </a:spcBef>
              <a:spcAft>
                <a:spcPts val="0"/>
              </a:spcAft>
              <a:buClr>
                <a:srgbClr val="ADADAD"/>
              </a:buClr>
              <a:buSzPct val="100000"/>
              <a:buChar char="○"/>
            </a:pPr>
            <a:r>
              <a:rPr lang="en">
                <a:solidFill>
                  <a:srgbClr val="ADADAD"/>
                </a:solidFill>
              </a:rPr>
              <a:t>Shuffle using some bijection </a:t>
            </a:r>
            <a:r>
              <a:rPr i="1" lang="en">
                <a:solidFill>
                  <a:srgbClr val="ADADAD"/>
                </a:solidFill>
              </a:rPr>
              <a:t>p_i</a:t>
            </a:r>
            <a:endParaRPr i="1">
              <a:solidFill>
                <a:srgbClr val="ADADAD"/>
              </a:solidFill>
            </a:endParaRPr>
          </a:p>
          <a:p>
            <a:pPr indent="-297497" lvl="1" marL="914400" rtl="0" algn="l">
              <a:spcBef>
                <a:spcPts val="0"/>
              </a:spcBef>
              <a:spcAft>
                <a:spcPts val="0"/>
              </a:spcAft>
              <a:buClr>
                <a:srgbClr val="ADADAD"/>
              </a:buClr>
              <a:buSzPct val="100000"/>
              <a:buChar char="○"/>
            </a:pPr>
            <a:r>
              <a:rPr lang="en">
                <a:solidFill>
                  <a:srgbClr val="ADADAD"/>
                </a:solidFill>
              </a:rPr>
              <a:t>Split into top-level blocks of size </a:t>
            </a:r>
            <a:r>
              <a:rPr i="1" lang="en">
                <a:solidFill>
                  <a:srgbClr val="ADADAD"/>
                </a:solidFill>
              </a:rPr>
              <a:t>k(i,Q) </a:t>
            </a:r>
            <a:endParaRPr i="1">
              <a:solidFill>
                <a:srgbClr val="ADADAD"/>
              </a:solidFill>
            </a:endParaRPr>
          </a:p>
          <a:p>
            <a:pPr indent="-297497" lvl="2" marL="1371600" rtl="0" algn="l">
              <a:spcBef>
                <a:spcPts val="0"/>
              </a:spcBef>
              <a:spcAft>
                <a:spcPts val="0"/>
              </a:spcAft>
              <a:buClr>
                <a:srgbClr val="ADADAD"/>
              </a:buClr>
              <a:buSzPct val="100000"/>
              <a:buChar char="■"/>
            </a:pPr>
            <a:r>
              <a:rPr i="1" lang="en">
                <a:solidFill>
                  <a:srgbClr val="ADADAD"/>
                </a:solidFill>
              </a:rPr>
              <a:t>k(1, Q) = 0.73 / Q</a:t>
            </a:r>
            <a:endParaRPr i="1">
              <a:solidFill>
                <a:srgbClr val="ADADAD"/>
              </a:solidFill>
            </a:endParaRPr>
          </a:p>
          <a:p>
            <a:pPr indent="-297497" lvl="2" marL="1371600" rtl="0" algn="l">
              <a:spcBef>
                <a:spcPts val="0"/>
              </a:spcBef>
              <a:spcAft>
                <a:spcPts val="0"/>
              </a:spcAft>
              <a:buClr>
                <a:srgbClr val="ADADAD"/>
              </a:buClr>
              <a:buSzPct val="100000"/>
              <a:buChar char="■"/>
            </a:pPr>
            <a:r>
              <a:rPr i="1" lang="en">
                <a:solidFill>
                  <a:srgbClr val="ADADAD"/>
                </a:solidFill>
              </a:rPr>
              <a:t>k(i + 1, Q) = 2 k(i, Q)	</a:t>
            </a:r>
            <a:endParaRPr i="1">
              <a:solidFill>
                <a:srgbClr val="ADADAD"/>
              </a:solidFill>
            </a:endParaRPr>
          </a:p>
          <a:p>
            <a:pPr indent="-297497" lvl="1" marL="914400" rtl="0" algn="l">
              <a:spcBef>
                <a:spcPts val="0"/>
              </a:spcBef>
              <a:spcAft>
                <a:spcPts val="0"/>
              </a:spcAft>
              <a:buClr>
                <a:srgbClr val="ADADAD"/>
              </a:buClr>
              <a:buSzPct val="100000"/>
              <a:buChar char="○"/>
            </a:pPr>
            <a:r>
              <a:rPr lang="en">
                <a:solidFill>
                  <a:srgbClr val="ADADAD"/>
                </a:solidFill>
              </a:rPr>
              <a:t>On each top-level block, perform the Binary Algorithm </a:t>
            </a:r>
            <a:endParaRPr>
              <a:solidFill>
                <a:srgbClr val="ADADAD"/>
              </a:solidFill>
            </a:endParaRPr>
          </a:p>
          <a:p>
            <a:pPr indent="-297497" lvl="2" marL="1371600" rtl="0" algn="l">
              <a:spcBef>
                <a:spcPts val="0"/>
              </a:spcBef>
              <a:spcAft>
                <a:spcPts val="0"/>
              </a:spcAft>
              <a:buClr>
                <a:srgbClr val="ADADAD"/>
              </a:buClr>
              <a:buSzPct val="100000"/>
              <a:buChar char="■"/>
            </a:pPr>
            <a:r>
              <a:rPr lang="en">
                <a:solidFill>
                  <a:srgbClr val="ADADAD"/>
                </a:solidFill>
              </a:rPr>
              <a:t>Recursive algorithm that compares parity of each </a:t>
            </a:r>
            <a:r>
              <a:rPr lang="en">
                <a:solidFill>
                  <a:srgbClr val="ADADAD"/>
                </a:solidFill>
              </a:rPr>
              <a:t>sub-block between Alice and Bob </a:t>
            </a:r>
            <a:endParaRPr>
              <a:solidFill>
                <a:srgbClr val="ADADAD"/>
              </a:solidFill>
            </a:endParaRPr>
          </a:p>
          <a:p>
            <a:pPr indent="-297497" lvl="1" marL="914400" rtl="0" algn="l">
              <a:spcBef>
                <a:spcPts val="0"/>
              </a:spcBef>
              <a:spcAft>
                <a:spcPts val="0"/>
              </a:spcAft>
              <a:buClr>
                <a:srgbClr val="ADADAD"/>
              </a:buClr>
              <a:buSzPct val="100000"/>
              <a:buChar char="○"/>
            </a:pPr>
            <a:r>
              <a:rPr lang="en">
                <a:solidFill>
                  <a:srgbClr val="ADADAD"/>
                </a:solidFill>
              </a:rPr>
              <a:t>Unshuffle using </a:t>
            </a:r>
            <a:r>
              <a:rPr i="1" lang="en">
                <a:solidFill>
                  <a:srgbClr val="ADADAD"/>
                </a:solidFill>
              </a:rPr>
              <a:t>p_i</a:t>
            </a:r>
            <a:endParaRPr i="1">
              <a:solidFill>
                <a:srgbClr val="ADADAD"/>
              </a:solidFill>
            </a:endParaRPr>
          </a:p>
          <a:p>
            <a:pPr indent="-333612" lvl="0" marL="457200" rtl="0" algn="l">
              <a:spcBef>
                <a:spcPts val="0"/>
              </a:spcBef>
              <a:spcAft>
                <a:spcPts val="0"/>
              </a:spcAft>
              <a:buClr>
                <a:srgbClr val="ADADAD"/>
              </a:buClr>
              <a:buSzPct val="148819"/>
              <a:buChar char="●"/>
            </a:pPr>
            <a:r>
              <a:rPr lang="en" sz="1433">
                <a:solidFill>
                  <a:srgbClr val="ADADAD"/>
                </a:solidFill>
              </a:rPr>
              <a:t>Intuition: each block of size 1/Q contains roughly 1 error -&gt; make blocks slightly smaller than that to decrease chance of 2 (or any even # of errors) occurring in same block (which are undetectable), while increasing the chance of blocks with no errors at all (which only marginally increase the run-time)</a:t>
            </a:r>
            <a:endParaRPr sz="1433">
              <a:solidFill>
                <a:srgbClr val="ADADAD"/>
              </a:solidFill>
            </a:endParaRPr>
          </a:p>
          <a:p>
            <a:pPr indent="-333612" lvl="0" marL="457200" rtl="0" algn="l">
              <a:spcBef>
                <a:spcPts val="0"/>
              </a:spcBef>
              <a:spcAft>
                <a:spcPts val="0"/>
              </a:spcAft>
              <a:buClr>
                <a:srgbClr val="ADADAD"/>
              </a:buClr>
              <a:buSzPct val="148819"/>
              <a:buChar char="●"/>
            </a:pPr>
            <a:r>
              <a:rPr lang="en" sz="1433">
                <a:solidFill>
                  <a:srgbClr val="ADADAD"/>
                </a:solidFill>
              </a:rPr>
              <a:t>Different permutations allow previous undetected errors to eventually become detected</a:t>
            </a:r>
            <a:endParaRPr sz="1433">
              <a:solidFill>
                <a:srgbClr val="ADADAD"/>
              </a:solidFill>
            </a:endParaRPr>
          </a:p>
          <a:p>
            <a:pPr indent="-333612" lvl="0" marL="457200" rtl="0" algn="l">
              <a:spcBef>
                <a:spcPts val="0"/>
              </a:spcBef>
              <a:spcAft>
                <a:spcPts val="0"/>
              </a:spcAft>
              <a:buClr>
                <a:srgbClr val="ADADAD"/>
              </a:buClr>
              <a:buSzPct val="148819"/>
              <a:buChar char="●"/>
            </a:pPr>
            <a:r>
              <a:rPr lang="en" sz="1433">
                <a:solidFill>
                  <a:srgbClr val="ADADAD"/>
                </a:solidFill>
              </a:rPr>
              <a:t>Block size increases as iteration index increases because overall there is less error, since we will have corrected some per iteration (the expected number of errors corrected per iteration is roughly 0.5*total number of errors remaining)</a:t>
            </a:r>
            <a:endParaRPr i="1" sz="2133">
              <a:solidFill>
                <a:srgbClr val="ADADAD"/>
              </a:solidFill>
            </a:endParaRPr>
          </a:p>
          <a:p>
            <a:pPr indent="0" lvl="0" marL="1828800" rtl="0" algn="l">
              <a:spcBef>
                <a:spcPts val="1200"/>
              </a:spcBef>
              <a:spcAft>
                <a:spcPts val="1200"/>
              </a:spcAft>
              <a:buNone/>
            </a:pPr>
            <a:r>
              <a:t/>
            </a:r>
            <a:endParaRPr i="1">
              <a:solidFill>
                <a:srgbClr val="ADADA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8E7CC3"/>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