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9"/>
  </p:notesMasterIdLst>
  <p:handoutMasterIdLst>
    <p:handoutMasterId r:id="rId150"/>
  </p:handoutMasterIdLst>
  <p:sldIdLst>
    <p:sldId id="670" r:id="rId2"/>
    <p:sldId id="680" r:id="rId3"/>
    <p:sldId id="649" r:id="rId4"/>
    <p:sldId id="400" r:id="rId5"/>
    <p:sldId id="288" r:id="rId6"/>
    <p:sldId id="401" r:id="rId7"/>
    <p:sldId id="286" r:id="rId8"/>
    <p:sldId id="402" r:id="rId9"/>
    <p:sldId id="651" r:id="rId10"/>
    <p:sldId id="545" r:id="rId11"/>
    <p:sldId id="546" r:id="rId12"/>
    <p:sldId id="289" r:id="rId13"/>
    <p:sldId id="292" r:id="rId14"/>
    <p:sldId id="517" r:id="rId15"/>
    <p:sldId id="516" r:id="rId16"/>
    <p:sldId id="512" r:id="rId17"/>
    <p:sldId id="513" r:id="rId18"/>
    <p:sldId id="514" r:id="rId19"/>
    <p:sldId id="652" r:id="rId20"/>
    <p:sldId id="300" r:id="rId21"/>
    <p:sldId id="403" r:id="rId22"/>
    <p:sldId id="405" r:id="rId23"/>
    <p:sldId id="661" r:id="rId24"/>
    <p:sldId id="407" r:id="rId25"/>
    <p:sldId id="662" r:id="rId26"/>
    <p:sldId id="311" r:id="rId27"/>
    <p:sldId id="547" r:id="rId28"/>
    <p:sldId id="410" r:id="rId29"/>
    <p:sldId id="413" r:id="rId30"/>
    <p:sldId id="310" r:id="rId31"/>
    <p:sldId id="312" r:id="rId32"/>
    <p:sldId id="653" r:id="rId33"/>
    <p:sldId id="536" r:id="rId34"/>
    <p:sldId id="520" r:id="rId35"/>
    <p:sldId id="548" r:id="rId36"/>
    <p:sldId id="654" r:id="rId37"/>
    <p:sldId id="681" r:id="rId38"/>
    <p:sldId id="655" r:id="rId39"/>
    <p:sldId id="366" r:id="rId40"/>
    <p:sldId id="316" r:id="rId41"/>
    <p:sldId id="317" r:id="rId42"/>
    <p:sldId id="372" r:id="rId43"/>
    <p:sldId id="550" r:id="rId44"/>
    <p:sldId id="551" r:id="rId45"/>
    <p:sldId id="319" r:id="rId46"/>
    <p:sldId id="552" r:id="rId47"/>
    <p:sldId id="381" r:id="rId48"/>
    <p:sldId id="521" r:id="rId49"/>
    <p:sldId id="666" r:id="rId50"/>
    <p:sldId id="656" r:id="rId51"/>
    <p:sldId id="494" r:id="rId52"/>
    <p:sldId id="554" r:id="rId53"/>
    <p:sldId id="555" r:id="rId54"/>
    <p:sldId id="556" r:id="rId55"/>
    <p:sldId id="557" r:id="rId56"/>
    <p:sldId id="558" r:id="rId57"/>
    <p:sldId id="559" r:id="rId58"/>
    <p:sldId id="560" r:id="rId59"/>
    <p:sldId id="561" r:id="rId60"/>
    <p:sldId id="562" r:id="rId61"/>
    <p:sldId id="423" r:id="rId62"/>
    <p:sldId id="657" r:id="rId63"/>
    <p:sldId id="326" r:id="rId64"/>
    <p:sldId id="327" r:id="rId65"/>
    <p:sldId id="328" r:id="rId66"/>
    <p:sldId id="563" r:id="rId67"/>
    <p:sldId id="330" r:id="rId68"/>
    <p:sldId id="565" r:id="rId69"/>
    <p:sldId id="566" r:id="rId70"/>
    <p:sldId id="451" r:id="rId71"/>
    <p:sldId id="682" r:id="rId72"/>
    <p:sldId id="567" r:id="rId73"/>
    <p:sldId id="341" r:id="rId74"/>
    <p:sldId id="543" r:id="rId75"/>
    <p:sldId id="569" r:id="rId76"/>
    <p:sldId id="678" r:id="rId77"/>
    <p:sldId id="673" r:id="rId78"/>
    <p:sldId id="683" r:id="rId79"/>
    <p:sldId id="671" r:id="rId80"/>
    <p:sldId id="679" r:id="rId81"/>
    <p:sldId id="672" r:id="rId82"/>
    <p:sldId id="570" r:id="rId83"/>
    <p:sldId id="659" r:id="rId84"/>
    <p:sldId id="664" r:id="rId85"/>
    <p:sldId id="674" r:id="rId86"/>
    <p:sldId id="660" r:id="rId87"/>
    <p:sldId id="571" r:id="rId88"/>
    <p:sldId id="648" r:id="rId89"/>
    <p:sldId id="572" r:id="rId90"/>
    <p:sldId id="573" r:id="rId91"/>
    <p:sldId id="574" r:id="rId92"/>
    <p:sldId id="575" r:id="rId93"/>
    <p:sldId id="576" r:id="rId94"/>
    <p:sldId id="479" r:id="rId95"/>
    <p:sldId id="476" r:id="rId96"/>
    <p:sldId id="544" r:id="rId97"/>
    <p:sldId id="347" r:id="rId98"/>
    <p:sldId id="583" r:id="rId99"/>
    <p:sldId id="577" r:id="rId100"/>
    <p:sldId id="578" r:id="rId101"/>
    <p:sldId id="675" r:id="rId102"/>
    <p:sldId id="579" r:id="rId103"/>
    <p:sldId id="580" r:id="rId104"/>
    <p:sldId id="584" r:id="rId105"/>
    <p:sldId id="590" r:id="rId106"/>
    <p:sldId id="603" r:id="rId107"/>
    <p:sldId id="604" r:id="rId108"/>
    <p:sldId id="605" r:id="rId109"/>
    <p:sldId id="606" r:id="rId110"/>
    <p:sldId id="607" r:id="rId111"/>
    <p:sldId id="608" r:id="rId112"/>
    <p:sldId id="609" r:id="rId113"/>
    <p:sldId id="593" r:id="rId114"/>
    <p:sldId id="594" r:id="rId115"/>
    <p:sldId id="667" r:id="rId116"/>
    <p:sldId id="668" r:id="rId117"/>
    <p:sldId id="586" r:id="rId118"/>
    <p:sldId id="614" r:id="rId119"/>
    <p:sldId id="615" r:id="rId120"/>
    <p:sldId id="616" r:id="rId121"/>
    <p:sldId id="617" r:id="rId122"/>
    <p:sldId id="618" r:id="rId123"/>
    <p:sldId id="587" r:id="rId124"/>
    <p:sldId id="621" r:id="rId125"/>
    <p:sldId id="622" r:id="rId126"/>
    <p:sldId id="623" r:id="rId127"/>
    <p:sldId id="629" r:id="rId128"/>
    <p:sldId id="625" r:id="rId129"/>
    <p:sldId id="626" r:id="rId130"/>
    <p:sldId id="627" r:id="rId131"/>
    <p:sldId id="628" r:id="rId132"/>
    <p:sldId id="588" r:id="rId133"/>
    <p:sldId id="630" r:id="rId134"/>
    <p:sldId id="631" r:id="rId135"/>
    <p:sldId id="632" r:id="rId136"/>
    <p:sldId id="589" r:id="rId137"/>
    <p:sldId id="633" r:id="rId138"/>
    <p:sldId id="634" r:id="rId139"/>
    <p:sldId id="636" r:id="rId140"/>
    <p:sldId id="637" r:id="rId141"/>
    <p:sldId id="677" r:id="rId142"/>
    <p:sldId id="676" r:id="rId143"/>
    <p:sldId id="642" r:id="rId144"/>
    <p:sldId id="643" r:id="rId145"/>
    <p:sldId id="645" r:id="rId146"/>
    <p:sldId id="646" r:id="rId147"/>
    <p:sldId id="647" r:id="rId148"/>
  </p:sldIdLst>
  <p:sldSz cx="9906000" cy="6858000" type="A4"/>
  <p:notesSz cx="9882188" cy="6745288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5">
          <p15:clr>
            <a:srgbClr val="A4A3A4"/>
          </p15:clr>
        </p15:guide>
        <p15:guide id="2" pos="3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99FF"/>
    <a:srgbClr val="FFCCFF"/>
    <a:srgbClr val="FFEFFF"/>
    <a:srgbClr val="CCCCFF"/>
    <a:srgbClr val="FFFF99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9844" autoAdjust="0"/>
  </p:normalViewPr>
  <p:slideViewPr>
    <p:cSldViewPr snapToGrid="0">
      <p:cViewPr varScale="1">
        <p:scale>
          <a:sx n="77" d="100"/>
          <a:sy n="77" d="100"/>
        </p:scale>
        <p:origin x="1406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238"/>
    </p:cViewPr>
  </p:sorterViewPr>
  <p:notesViewPr>
    <p:cSldViewPr snapToGrid="0">
      <p:cViewPr varScale="1">
        <p:scale>
          <a:sx n="59" d="100"/>
          <a:sy n="59" d="100"/>
        </p:scale>
        <p:origin x="-566" y="-72"/>
      </p:cViewPr>
      <p:guideLst>
        <p:guide orient="horz" pos="2125"/>
        <p:guide pos="3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B1C60B6-D949-4B32-BBD4-0D7223AF00B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12763"/>
            <a:ext cx="3636963" cy="2517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47A5810-F0B4-405F-B2A8-DB37917135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9213" y="3203575"/>
            <a:ext cx="7242175" cy="303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99" tIns="44258" rIns="90099" bIns="44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F79F2B7-D2C2-4ECC-8F1A-2A5FE2267A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4425" cy="2528887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5553D6B-9374-471F-B7C8-9C754522E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3575"/>
            <a:ext cx="7246938" cy="303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5D95C7D-A132-4FD8-AC17-2CF18944D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22A02E2-4C54-49A9-80B9-E2FF880B7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89B77C4-17AC-4A88-8E4D-24E7F226D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F153320-A6A4-4436-8EC7-D788E6357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5DB79BC-6D7A-41CF-AF1A-AA327329CF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507D2D9-C637-4EFE-8340-F5187A4B8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FC764D4-A24D-4FAB-9812-9CACAE88C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222074F-BDA7-4333-8548-030D9A9A1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724406D-C568-44FB-B0D6-8094A2A7C4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50C271B-A1AC-4B53-ADE6-BA995D1E3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3FCAD3A-F606-4B28-A555-79D5B94DC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B615141-73B6-43B4-BD3C-F7A9D4074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DA7D8C6-06E9-45F3-98B4-0E704A026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AD1932E-4AEB-4401-A90C-025468212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41938AC-1BD8-458A-AED3-68D7CB04E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1B4B889-C90C-41E4-AD5E-48E05CC85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1064AF4-4558-42E7-ADA8-1C6B5D2C19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6597609-2B70-46E9-A084-60721A48E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C1A8D37-BCC2-4774-9D9C-2E16DEE74A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8EBD837-DB8A-46AD-8A10-E45BB32F9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A4F39C7-5FCD-4FD1-8016-92C837692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3203575"/>
            <a:ext cx="8513763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9" tIns="45840" rIns="91679" bIns="45840"/>
          <a:lstStyle/>
          <a:p>
            <a:pPr algn="just"/>
            <a:endParaRPr lang="zh-TW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09F2707-DBE4-446D-8820-05ACD9BFB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439738"/>
            <a:ext cx="3617913" cy="2505075"/>
          </a:xfrm>
          <a:ln cap="flat">
            <a:solidFill>
              <a:schemeClr val="tx1"/>
            </a:solidFill>
            <a:prstDash val="sysDot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17BF6195-71F6-4048-8879-63FB34F04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433388"/>
            <a:ext cx="3638550" cy="2519362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6FA74CB-62D7-45F0-A98D-A937380FA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3A7FD9D-4D5C-4FE9-A0FC-F4364F2B8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433388"/>
            <a:ext cx="3638550" cy="2519362"/>
          </a:xfrm>
          <a:solidFill>
            <a:srgbClr val="FFFFFF"/>
          </a:solidFill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C3F869E-D96A-4A67-AB1D-BBABA31E3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1038" tIns="45519" rIns="91038" bIns="45519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4055DC4-6D36-4593-B505-AF5229D4F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433388"/>
            <a:ext cx="3638550" cy="2519362"/>
          </a:xfrm>
          <a:solidFill>
            <a:srgbClr val="FFFFFF"/>
          </a:solidFill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835C6DA-DB36-4054-879A-FD2D21DC3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1038" tIns="45519" rIns="91038" bIns="45519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1CEFD3F-368D-47CB-98A9-0394944E26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0550" y="433388"/>
            <a:ext cx="3638550" cy="2519362"/>
          </a:xfrm>
          <a:solidFill>
            <a:srgbClr val="FFFFFF"/>
          </a:solidFill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8288996-AB7B-4BE0-A8AF-64E616416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1038" tIns="45519" rIns="91038" bIns="45519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5C73B42-8C0D-457B-8640-7812437956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65967A1-64D1-4176-844D-5E7398782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1A022BC-1034-42E3-911D-8150B2B86F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D9064774-0BA5-4879-8D4D-55B0DE5A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55B4998-C08C-47BC-8DB6-3981B06372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DB05E81-1AE0-4902-8663-E69321AF8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DBF27DC-C06D-42C3-A114-B97E11C9E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E45B24A-FBC5-4CD6-8C68-14B5A4F3A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A6F140E4-5CD2-43C1-A5D5-1A5EBDABC6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0" y="441325"/>
            <a:ext cx="3616325" cy="2503488"/>
          </a:xfrm>
          <a:noFill/>
          <a:ln cap="flat">
            <a:solidFill>
              <a:schemeClr val="tx1"/>
            </a:solidFill>
          </a:ln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83A3186-4941-4274-9CD7-603CD6C3B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442F701D-A1CC-45E1-88AE-E947E1854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DE8244E-CBD6-4F12-A1F5-E99EC45A8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5BE850C-F9AE-4F4F-821B-D65712632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0" y="441325"/>
            <a:ext cx="3616325" cy="2503488"/>
          </a:xfrm>
          <a:noFill/>
          <a:ln cap="flat">
            <a:solidFill>
              <a:schemeClr val="tx1"/>
            </a:solidFill>
          </a:ln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3144451-2705-4481-B1C1-0A403D82B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C020541-CAFC-461D-8A5E-000E847C8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75BF6E9-A280-4F2D-9599-D9F01AD1B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2E23DADC-11BF-491E-A30A-99E49E5464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F7AE8B4-22C0-4170-BD80-4B9175805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1448710-6657-4F84-8AF3-FC3812C1C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E8995397-A015-47DC-A2E9-E9C54C1EB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5FBE1490-BC62-4D5C-9D64-C736717EE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5A748B89-738B-4C87-B5BA-BE71CB327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BD75AE64-F3D8-4E57-8FBF-308F45FC3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0" y="441325"/>
            <a:ext cx="3616325" cy="2503488"/>
          </a:xfrm>
          <a:noFill/>
          <a:ln cap="flat">
            <a:solidFill>
              <a:schemeClr val="tx1"/>
            </a:solidFill>
          </a:ln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AF9CECD-6397-4F28-9888-C8608442D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5D2E2AD4-1C70-41D9-8BFC-681A0DB208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BAF8DDA1-B006-4B1F-A074-351D99751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4BE58D4-419A-4FFD-8195-30D1A3764B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6F58EB51-1FCB-4B70-B0AC-2A84FAF93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01E3806C-8C81-4994-BC4B-F567F0144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A8D65AE-9A5D-49B2-9756-425D37D6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66283F8A-6788-4C5C-8618-A61A61E7DD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BF666040-3171-451A-B904-F9A6A14AC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CAE2BB56-9114-4FEC-99A2-EF6D1A727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257468C6-09EB-4115-894A-AEFAF6D14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9059D55-CC20-4467-A4FD-DE79600FC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r>
              <a:rPr lang="en-US" altLang="zh-TW"/>
              <a:t>Invented index register</a:t>
            </a:r>
          </a:p>
          <a:p>
            <a:r>
              <a:rPr lang="en-US" altLang="zh-TW"/>
              <a:t>Reverse polish stack = HP calculator</a:t>
            </a:r>
          </a:p>
          <a:p>
            <a:r>
              <a:rPr lang="en-US" altLang="zh-TW"/>
              <a:t>GPR = last 20 years</a:t>
            </a:r>
          </a:p>
          <a:p>
            <a:r>
              <a:rPr lang="en-US" altLang="zh-TW"/>
              <a:t>L/S variant = last 10 years</a:t>
            </a:r>
          </a:p>
          <a:p>
            <a:endParaRPr lang="zh-TW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57E19E3-FBC0-4C59-9DB8-CF3258297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5313" y="434975"/>
            <a:ext cx="3635375" cy="2517775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E792EEF0-2748-4157-AD63-2F4152A731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B7B048C2-B864-4F8E-8D95-A387AF49D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93DB79B-77E2-4251-B976-E9F3C21D1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77B34919-FEA8-4823-B41B-EE83E9ED7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82AD47A-77B1-491D-84B4-CBE133FB7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819D1A6E-B9B8-4FA2-8602-35C5C0752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54496816-469A-4D8B-A333-FB7D2C18B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FBA546CA-46C4-4E70-9E7D-5F08FFAE5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C8A20A9-7B55-4900-8EF8-C2DD30C2C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205CAF73-F161-4242-9A79-B11A06E29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A84DCF8D-65D3-4E87-AA90-1B900761ED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FE38B578-5886-4869-9021-9D1E0179D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8CB7E01C-75FF-4041-AB3C-43252D271E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4C5DD1CD-8227-430E-92CD-09E3EF13D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E720A5BC-7B41-41F9-B25A-35C1F8A54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0E29786E-0D77-4D0F-BF15-BFADE4DD2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7C155A90-B126-4B19-8575-5F8E831C4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A1A91EE-98FB-4C6D-AC25-E4C59D2C4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F6F53B84-7ACB-429A-8A6D-994D9BC35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33388"/>
            <a:ext cx="3638550" cy="2519362"/>
          </a:xfrm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5E0ACD21-DAF0-44DD-AE8C-68B02F86D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54" tIns="44777" rIns="89554" bIns="44777"/>
          <a:lstStyle/>
          <a:p>
            <a:r>
              <a:rPr lang="zh-TW" altLang="en-US"/>
              <a:t>(</a:t>
            </a:r>
            <a:r>
              <a:rPr lang="en-US" altLang="zh-TW"/>
              <a:t>Make noise) Back row!  You in the (describe clothing)! I do a load byte from t0 to t1.  What do I get in t1?</a:t>
            </a:r>
          </a:p>
          <a:p>
            <a:r>
              <a:rPr lang="en-US" altLang="zh-TW"/>
              <a:t>F7? Is there anything you would like to add to your statement?  So your final answer is F7?  (Alarm.wav)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12432F2-715D-4FF5-A2A6-550A46059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0" y="441325"/>
            <a:ext cx="3616325" cy="2503488"/>
          </a:xfrm>
          <a:noFill/>
          <a:ln cap="flat">
            <a:solidFill>
              <a:schemeClr val="tx1"/>
            </a:solidFill>
          </a:ln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58DD9D3-B918-4DF3-88C4-1B35072AA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273BD75D-F721-4A43-AA75-AE2179102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E20ADB91-98B7-4D84-A77F-880337067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64A817F5-B301-40BF-A745-CBCA726DC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96827054-8B15-42AA-BB64-5DAFC7B1A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796BCC85-E07D-4310-AB36-3E3FB8C37C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A4D78468-61B9-40E7-B06F-3A0039B8F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BC54E383-3FC4-475A-99AE-768C34DE8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1B5C9D7-0B46-4D21-B748-8F521A91E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BB44E79F-92DF-45C1-B9D2-601134394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17A780E8-9A40-4AA6-A52D-303C85B88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5CF5D094-4040-4807-9369-DFDAC98A0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1025" y="511175"/>
            <a:ext cx="3638550" cy="2519363"/>
          </a:xfrm>
          <a:ln cap="flat">
            <a:solidFill>
              <a:schemeClr val="tx1"/>
            </a:solidFill>
          </a:ln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B3B244D5-571D-4D22-9ACE-34CA927FC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3575"/>
            <a:ext cx="7246938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90" tIns="44254" rIns="90090" bIns="44254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247A4FE3-01AE-4B89-BC8C-CA83A2C2A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1025" y="511175"/>
            <a:ext cx="3638550" cy="2519363"/>
          </a:xfrm>
          <a:ln cap="flat">
            <a:solidFill>
              <a:schemeClr val="tx1"/>
            </a:solidFill>
          </a:ln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C2B70738-4374-4647-9298-BD6C111FC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3575"/>
            <a:ext cx="7246938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90" tIns="44254" rIns="90090" bIns="44254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5F704D55-589D-4B8F-A449-8DD4CA6A3B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2FC31F3C-9A28-4CC4-8936-B28D6935E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FC453A7A-F44F-4065-84C8-F1BF87F7C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ED18B119-03F2-4B57-B4ED-09DD8735A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221D7889-CA80-41C9-9408-2EE35BA74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471CC6CF-B667-459B-8CB1-6EA3EB1EB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7836B0F-C307-4DD8-8DE8-878ACB8F4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F67AACB-B7AD-47A5-A286-97B364352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Computers need to access 8-bit </a:t>
            </a:r>
            <a:r>
              <a:rPr lang="en-US" altLang="zh-TW" u="sng">
                <a:solidFill>
                  <a:schemeClr val="accent1"/>
                </a:solidFill>
              </a:rPr>
              <a:t>bytes</a:t>
            </a:r>
            <a:r>
              <a:rPr lang="en-US" altLang="zh-TW"/>
              <a:t> as well as words.</a:t>
            </a:r>
            <a:endParaRPr lang="zh-TW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C3421627-0038-47A8-8268-3100D22A9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3E6DCCB7-72EB-4E1B-B1E5-49279D740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97695ACA-7F0A-40B3-BAC3-350071271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B613CE68-3A2F-4E64-83C7-7B2D51DB8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DE09803B-0021-42AA-BA85-91D367247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596B7583-620C-40C7-9162-ADAEBAFD4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DF9891CD-7AC0-4658-B626-6BF0ED65D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329CC9B3-7846-4CAE-8902-0EDF75D85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8FCD3A0A-B4F3-4B6B-A61C-ABD82C5369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CF91EC41-A8C6-4A39-B85C-9E489ABF2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51865DC0-857C-469C-9DEC-A9BBB659E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296800A8-FFFD-44A9-9BAA-078331186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585056DC-5BD3-4DB4-A3FD-D08C4F98F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BF45205E-CCB1-4D2B-9118-8317B53FD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6F4A596E-92D8-43EF-9438-26EF55121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D299599C-CEC3-499F-94A7-01C1617BA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9E6927DB-1870-4E63-84C7-D1C84B968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65304CB4-2E62-475B-ADB5-3122442AA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49FCC8F5-C97A-422A-AFBC-F0995479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8AD73436-D98D-4334-9C14-41A5D700E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3BA00DE-BF18-49C1-8712-20C86C6E5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AB0E530-3101-40EB-8E3A-F6178DBE7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A296C089-6779-4ADD-87B7-ABC0FE0CE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9D519ED4-C863-44BD-B4D8-7392F6CF8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43BCE140-3BFD-4411-BBE7-918006A0C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82EAD733-384B-4750-91D5-A3A285F5F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831B8C75-76E0-42EA-B0A4-6F4FD4F10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BEED5DBA-E9B4-4C1B-BD4E-6A4206A69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5CBB0CF2-8946-42BD-9343-AD3371551C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8A199422-6FF9-4BF2-9CD9-0D5528210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A6A8773D-0339-4651-A081-8969CD813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C0AE5DAF-CB4F-4C4F-A8D2-9D8A5BAEE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6FCC9195-57C6-4A89-94EC-FAB60F61A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F487913C-1EDE-42E3-986A-D59CE8FDB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B20B0612-AAAF-44F2-A590-2F93F10BF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54122384-BE42-42B3-BF74-EDE87DD3C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E4B5E5B2-2299-4222-B13B-4DEB67E1B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523F3D69-6C9D-494D-ADDB-9201DE965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E6E1F73A-A507-4220-90EA-1EFDB5756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A969C5B4-A1CB-4EBE-BCEC-E19008BB0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F805984F-EF7B-4F02-B09C-E20B68FE1C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AD745020-A079-4319-9A00-AA39E10EB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0F0EDAA-CBE2-42D8-A17B-4BC928259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0" y="441325"/>
            <a:ext cx="3616325" cy="2503488"/>
          </a:xfrm>
          <a:noFill/>
          <a:ln cap="flat">
            <a:solidFill>
              <a:schemeClr val="tx1"/>
            </a:solidFill>
          </a:ln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37843DE-5A29-4A31-ADF5-D253968BC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538" y="3203575"/>
            <a:ext cx="8515350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DB83111B-B5BC-40ED-81CF-286C30B92F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DB4F7958-F115-43AE-8922-1F3CE2033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51173742-8FEA-4838-9BFA-53C62DFAC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07092951-5C6A-4986-961C-BA7A56E65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12905C2C-2352-4B4C-A85C-CA0AC8C51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899C2F59-92B6-49A2-BCE0-8A210E3F8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664D4090-D09B-4F6A-9213-230CE09FC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4675" y="506413"/>
            <a:ext cx="3652838" cy="2530475"/>
          </a:xfrm>
          <a:ln/>
        </p:spPr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707923E7-8ADC-4E68-8117-C112381EE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5163"/>
            <a:ext cx="7246938" cy="3033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CDB87ADB-9D8E-420B-A8CE-9425D8FC1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7625" y="3203575"/>
            <a:ext cx="7246938" cy="303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90" tIns="44254" rIns="90090" bIns="44254"/>
          <a:lstStyle/>
          <a:p>
            <a:endParaRPr lang="zh-TW" altLang="en-US"/>
          </a:p>
        </p:txBody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11027D57-B795-42D3-98DE-FB644F1CE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1025" y="511175"/>
            <a:ext cx="3638550" cy="2519363"/>
          </a:xfrm>
          <a:noFill/>
          <a:ln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728963" y="2356108"/>
            <a:ext cx="8382000" cy="2306638"/>
          </a:xfrm>
        </p:spPr>
        <p:txBody>
          <a:bodyPr/>
          <a:lstStyle>
            <a:lvl1pPr>
              <a:defRPr sz="44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589827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76865" y="4948882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E19EC213-4512-4F36-98C5-369F5FD78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EE455F14-112C-4C4A-AD99-3EF2FE7E6C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Instruction Set-</a:t>
            </a:r>
            <a:fld id="{2B1A53EA-699D-459F-A2DE-07B45364916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1FAC8357-B961-4883-9230-64C5C9BDDD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fld id="{C18504CB-23F2-4A93-B2AE-EAA341DF7C80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104230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DAFCE7-34B8-48DB-B9BD-855C323D0A45}"/>
              </a:ext>
            </a:extLst>
          </p:cNvPr>
          <p:cNvSpPr/>
          <p:nvPr userDrawn="1"/>
        </p:nvSpPr>
        <p:spPr bwMode="auto">
          <a:xfrm>
            <a:off x="0" y="0"/>
            <a:ext cx="9906000" cy="1085850"/>
          </a:xfrm>
          <a:prstGeom prst="rect">
            <a:avLst/>
          </a:prstGeom>
          <a:solidFill>
            <a:srgbClr val="49BFD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dirty="0">
              <a:ln>
                <a:solidFill>
                  <a:srgbClr val="00CC00"/>
                </a:solidFill>
              </a:ln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950" y="115842"/>
            <a:ext cx="8420100" cy="9017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C607DDC-B6B5-467D-8E97-6EBA53C686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4EA2FC-F534-4AC4-8946-E7DCD5976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Instruction Set-</a:t>
            </a:r>
            <a:fld id="{67FE40B8-5718-4DDC-B604-51C0FC3F43D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44EFBD1-1DAB-408E-8014-4BC6F3B93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4BF8C-03C2-4604-A40B-BBFAB45B274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70512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771E888-8F47-4714-806B-846CDD7223C5}"/>
              </a:ext>
            </a:extLst>
          </p:cNvPr>
          <p:cNvSpPr/>
          <p:nvPr userDrawn="1"/>
        </p:nvSpPr>
        <p:spPr bwMode="auto">
          <a:xfrm>
            <a:off x="0" y="0"/>
            <a:ext cx="9906000" cy="1085850"/>
          </a:xfrm>
          <a:prstGeom prst="rect">
            <a:avLst/>
          </a:prstGeom>
          <a:solidFill>
            <a:srgbClr val="49BFD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dirty="0">
              <a:ln>
                <a:solidFill>
                  <a:srgbClr val="00CC00"/>
                </a:solidFill>
              </a:ln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950" y="107604"/>
            <a:ext cx="8420100" cy="9017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C08604D-25B4-4C02-81B9-209AA3BCE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D5C5774-60F2-4C8A-A67D-8D3FCC0C9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Instruction Set-</a:t>
            </a:r>
            <a:fld id="{17666891-8A01-44D8-979C-5BADF93923E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6471379-5C67-49F3-8F25-C16689FE2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9B7B5-173D-4FE7-9C7B-F0836C3264A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3023135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2">
            <a:extLst>
              <a:ext uri="{FF2B5EF4-FFF2-40B4-BE49-F238E27FC236}">
                <a16:creationId xmlns:a16="http://schemas.microsoft.com/office/drawing/2014/main" id="{AB38EFF5-BFAC-4785-90E6-7889F469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頁尾版面配置區 3">
            <a:extLst>
              <a:ext uri="{FF2B5EF4-FFF2-40B4-BE49-F238E27FC236}">
                <a16:creationId xmlns:a16="http://schemas.microsoft.com/office/drawing/2014/main" id="{D0E998BC-59D0-4F48-B000-76280A65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Instruction Set-</a:t>
            </a:r>
            <a:fld id="{0F763B10-D6A4-40C9-A46E-98492358390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投影片編號版面配置區 4">
            <a:extLst>
              <a:ext uri="{FF2B5EF4-FFF2-40B4-BE49-F238E27FC236}">
                <a16:creationId xmlns:a16="http://schemas.microsoft.com/office/drawing/2014/main" id="{4BFF9C72-7E10-49B1-BCEF-6AF8621B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24C19-FF13-4D8B-8853-4F9F41266C09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816792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5068437-E304-49A7-A007-49E33DBFD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47650"/>
            <a:ext cx="84201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B6163E22-0FD3-4F00-9408-96ADC4A39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231900"/>
            <a:ext cx="84201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A4D59D15-66CD-4F48-BAAC-6DE2F9FB21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44BA7B70-8F63-47CE-9026-07E7B6ECBE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Helvetica" panose="020B0604020202020204" pitchFamily="34" charset="0"/>
              </a:defRPr>
            </a:lvl1pPr>
          </a:lstStyle>
          <a:p>
            <a:r>
              <a:rPr lang="en-US" altLang="zh-TW"/>
              <a:t>Instruction Set-</a:t>
            </a:r>
            <a:fld id="{B5B1BBCD-EA2E-4B0B-8E9E-9594956366A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1EF655B4-E769-4558-876E-8593B79710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69200" y="6467475"/>
            <a:ext cx="206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EA20E7F3-0E68-4466-8BEF-10B032955512}" type="slidenum">
              <a:rPr lang="zh-TW" altLang="en-US"/>
              <a:pPr/>
              <a:t>‹#›</a:t>
            </a:fld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</p:sldLayoutIdLst>
  <p:transition/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t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FF9900"/>
        </a:buClr>
        <a:buSzPct val="75000"/>
        <a:buFont typeface="Wingdings" panose="05000000000000000000" pitchFamily="2" charset="2"/>
        <a:buChar char="l"/>
        <a:defRPr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T"/>
        <a:defRPr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4384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emf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8">
            <a:extLst>
              <a:ext uri="{FF2B5EF4-FFF2-40B4-BE49-F238E27FC236}">
                <a16:creationId xmlns:a16="http://schemas.microsoft.com/office/drawing/2014/main" id="{F9CC970F-428D-484D-AA99-08C6200F87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" y="2468563"/>
            <a:ext cx="9455150" cy="1765300"/>
          </a:xfrm>
        </p:spPr>
        <p:txBody>
          <a:bodyPr/>
          <a:lstStyle/>
          <a:p>
            <a:r>
              <a:rPr lang="en-US" altLang="zh-TW" sz="6500">
                <a:effectLst/>
              </a:rPr>
              <a:t>Instruction Set Architecture</a:t>
            </a:r>
          </a:p>
        </p:txBody>
      </p:sp>
      <p:sp>
        <p:nvSpPr>
          <p:cNvPr id="7171" name="矩形 3">
            <a:extLst>
              <a:ext uri="{FF2B5EF4-FFF2-40B4-BE49-F238E27FC236}">
                <a16:creationId xmlns:a16="http://schemas.microsoft.com/office/drawing/2014/main" id="{89B6A7F5-2A4C-4B6F-BEE1-B9C42C862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5291138"/>
            <a:ext cx="5264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200">
                <a:solidFill>
                  <a:schemeClr val="bg2"/>
                </a:solidFill>
                <a:latin typeface="標楷體" panose="03000509000000000000" pitchFamily="65" charset="-120"/>
              </a:rPr>
              <a:t>國立清華大學資訊工程學系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200">
                <a:solidFill>
                  <a:schemeClr val="bg2"/>
                </a:solidFill>
                <a:latin typeface="標楷體" panose="03000509000000000000" pitchFamily="65" charset="-120"/>
              </a:rPr>
              <a:t>  黃婷婷教授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19F2F64-53CB-42E1-858C-AAAAE8863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Operations of Hardware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5F19306-78CC-4CD0-9A30-61C20516B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1900"/>
            <a:ext cx="8110538" cy="5080000"/>
          </a:xfrm>
        </p:spPr>
        <p:txBody>
          <a:bodyPr/>
          <a:lstStyle/>
          <a:p>
            <a:r>
              <a:rPr lang="en-US" altLang="zh-TW"/>
              <a:t>Syntax of basic MIPS arithmetic/logic instructions:</a:t>
            </a:r>
          </a:p>
          <a:p>
            <a:pPr lvl="3">
              <a:buFont typeface="Monotype Sorts" pitchFamily="2" charset="2"/>
              <a:buNone/>
            </a:pPr>
            <a:r>
              <a:rPr lang="en-US" altLang="zh-TW" b="1"/>
              <a:t>1		    2          3         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chemeClr val="bg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2800">
                <a:solidFill>
                  <a:schemeClr val="bg2"/>
                </a:solidFill>
                <a:latin typeface="Courier New" panose="02070309020205020404" pitchFamily="49" charset="0"/>
              </a:rPr>
              <a:t>add $s0,$s1,$s2      # f = g + h</a:t>
            </a:r>
            <a:endParaRPr lang="en-US" altLang="zh-TW" sz="2800" b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b="0"/>
              <a:t>     </a:t>
            </a:r>
            <a:r>
              <a:rPr lang="en-US" altLang="zh-TW" sz="2200"/>
              <a:t>1) operation by name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2) operand getting result (“destination”)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3) 1st operand for operation (“source1”)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4) 2nd operand for operation (“source2”)</a:t>
            </a:r>
          </a:p>
          <a:p>
            <a:r>
              <a:rPr lang="en-US" altLang="zh-TW"/>
              <a:t>Each instruction is </a:t>
            </a:r>
            <a:r>
              <a:rPr lang="en-US" altLang="zh-TW">
                <a:solidFill>
                  <a:schemeClr val="accent1"/>
                </a:solidFill>
              </a:rPr>
              <a:t>32</a:t>
            </a:r>
            <a:r>
              <a:rPr lang="en-US" altLang="zh-TW"/>
              <a:t> bits</a:t>
            </a:r>
          </a:p>
          <a:p>
            <a:r>
              <a:rPr lang="en-US" altLang="zh-TW"/>
              <a:t>Syntax is rigid: 1 operator, 3 operands</a:t>
            </a:r>
          </a:p>
          <a:p>
            <a:pPr lvl="1"/>
            <a:r>
              <a:rPr lang="en-US" altLang="zh-TW"/>
              <a:t>Why? </a:t>
            </a:r>
            <a:r>
              <a:rPr lang="en-US" altLang="zh-TW" u="sng"/>
              <a:t>Keep hardware simple via regularity</a:t>
            </a:r>
          </a:p>
          <a:p>
            <a:r>
              <a:rPr lang="en-US" altLang="zh-TW" i="1">
                <a:ea typeface="新細明體" panose="02020500000000000000" pitchFamily="18" charset="-120"/>
              </a:rPr>
              <a:t>Design Principle 1: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u="sng">
                <a:ea typeface="新細明體" panose="02020500000000000000" pitchFamily="18" charset="-120"/>
              </a:rPr>
              <a:t>Simplicity favors regularity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Regularity makes implementation simpler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Simplicity enables higher performance at lower cost</a:t>
            </a:r>
            <a:endParaRPr lang="en-AU" altLang="zh-TW"/>
          </a:p>
          <a:p>
            <a:pPr lvl="1"/>
            <a:endParaRPr lang="en-US" altLang="zh-TW" u="sng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CF059A-7C43-426B-8305-957A7F68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70F5BB4-EB93-4619-B408-52FD4E0C0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Byte/Halfword Operations</a:t>
            </a:r>
            <a:endParaRPr lang="en-AU" altLang="zh-TW" sz="5000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0F18F1FC-38D7-4E48-8D68-C1898AF08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Could use bitwise operations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MIPS byte/halfword load/store</a:t>
            </a:r>
          </a:p>
          <a:p>
            <a:r>
              <a:rPr lang="en-US" altLang="zh-TW" sz="2500">
                <a:ea typeface="新細明體" panose="02020500000000000000" pitchFamily="18" charset="-120"/>
              </a:rPr>
              <a:t>String processing is a common case</a:t>
            </a:r>
          </a:p>
          <a:p>
            <a:endParaRPr lang="en-US" altLang="zh-TW" sz="250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lb rt, offset(rs)     lh rt, offset(rs)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Sign extend to 32 bits in rt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lbu rt, offset(rs)    lhu rt, offset(rs)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Zero extend to 32 bits in rt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sb rt, offset(rs)     sh rt, offset(rs)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Store just rightmost byte/halfword</a:t>
            </a:r>
            <a:endParaRPr lang="en-AU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F3405D-B34D-40AA-894B-DD0F10F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99</a:t>
            </a:fld>
            <a:endParaRPr lang="zh-TW" altLang="zh-TW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頁尾版面配置區 4">
            <a:extLst>
              <a:ext uri="{FF2B5EF4-FFF2-40B4-BE49-F238E27FC236}">
                <a16:creationId xmlns:a16="http://schemas.microsoft.com/office/drawing/2014/main" id="{0A048015-8614-4EA9-8D01-21859C0EAFF7}"/>
              </a:ext>
            </a:extLst>
          </p:cNvPr>
          <p:cNvSpPr txBox="1">
            <a:spLocks noGrp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latin typeface="Helvetica" panose="020B0604020202020204" pitchFamily="34" charset="0"/>
                <a:ea typeface="新細明體" panose="02020500000000000000" pitchFamily="18" charset="-120"/>
              </a:rPr>
              <a:t>Instruction Set-</a:t>
            </a:r>
            <a:fld id="{18B0F23F-CAC9-4AB0-BFB4-0095BC18A6AB}" type="slidenum">
              <a:rPr lang="en-US" altLang="zh-TW" sz="1200" b="0">
                <a:latin typeface="Helvetica" panose="020B0604020202020204" pitchFamily="34" charset="0"/>
                <a:ea typeface="新細明體" panose="02020500000000000000" pitchFamily="18" charset="-12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zh-TW" sz="1200" b="0"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id="{C1CCB9EE-D087-4CC9-8F9D-80A01C5F6D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3913" y="3851275"/>
            <a:ext cx="3562350" cy="4333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solidFill>
                  <a:srgbClr val="008000"/>
                </a:solidFill>
              </a:rPr>
              <a:t>lb $t1, 0($t0)</a:t>
            </a:r>
          </a:p>
        </p:txBody>
      </p:sp>
      <p:sp>
        <p:nvSpPr>
          <p:cNvPr id="722947" name="Text Box 3">
            <a:extLst>
              <a:ext uri="{FF2B5EF4-FFF2-40B4-BE49-F238E27FC236}">
                <a16:creationId xmlns:a16="http://schemas.microsoft.com/office/drawing/2014/main" id="{C7312640-7469-4E1A-9AA2-C37E1717C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3733800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rgbClr val="008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F7</a:t>
            </a:r>
          </a:p>
        </p:txBody>
      </p:sp>
      <p:sp>
        <p:nvSpPr>
          <p:cNvPr id="722948" name="Text Box 4">
            <a:extLst>
              <a:ext uri="{FF2B5EF4-FFF2-40B4-BE49-F238E27FC236}">
                <a16:creationId xmlns:a16="http://schemas.microsoft.com/office/drawing/2014/main" id="{7DAAB65D-58EA-4686-84A6-77477020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3733800"/>
            <a:ext cx="263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rgbClr val="008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Sign-extended</a:t>
            </a:r>
          </a:p>
        </p:txBody>
      </p:sp>
      <p:sp>
        <p:nvSpPr>
          <p:cNvPr id="722949" name="Rectangle 5">
            <a:extLst>
              <a:ext uri="{FF2B5EF4-FFF2-40B4-BE49-F238E27FC236}">
                <a16:creationId xmlns:a16="http://schemas.microsoft.com/office/drawing/2014/main" id="{4FFEC834-F43F-4108-AC37-4C2E89C78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391025"/>
            <a:ext cx="36322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65000"/>
              </a:spcBef>
              <a:buClrTx/>
              <a:buSzTx/>
              <a:buFontTx/>
              <a:buNone/>
            </a:pPr>
            <a:endParaRPr kumimoji="1" lang="zh-TW" altLang="en-US" sz="3200">
              <a:solidFill>
                <a:srgbClr val="CC00CC"/>
              </a:solidFill>
              <a:latin typeface="Helvetica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75000"/>
              </a:lnSpc>
              <a:spcBef>
                <a:spcPct val="6500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rgbClr val="CC00CC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lbu $t2, 0($t0)</a:t>
            </a:r>
          </a:p>
        </p:txBody>
      </p:sp>
      <p:sp>
        <p:nvSpPr>
          <p:cNvPr id="722950" name="Text Box 6">
            <a:extLst>
              <a:ext uri="{FF2B5EF4-FFF2-40B4-BE49-F238E27FC236}">
                <a16:creationId xmlns:a16="http://schemas.microsoft.com/office/drawing/2014/main" id="{2DF8017A-8B2A-4E59-BC57-AD35EDF36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495300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rgbClr val="CC00CC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F7</a:t>
            </a:r>
          </a:p>
        </p:txBody>
      </p:sp>
      <p:grpSp>
        <p:nvGrpSpPr>
          <p:cNvPr id="154632" name="Group 7">
            <a:extLst>
              <a:ext uri="{FF2B5EF4-FFF2-40B4-BE49-F238E27FC236}">
                <a16:creationId xmlns:a16="http://schemas.microsoft.com/office/drawing/2014/main" id="{8EAE010C-53EA-4CCC-B7C5-F3CCB01DFEED}"/>
              </a:ext>
            </a:extLst>
          </p:cNvPr>
          <p:cNvGrpSpPr>
            <a:grpSpLocks/>
          </p:cNvGrpSpPr>
          <p:nvPr/>
        </p:nvGrpSpPr>
        <p:grpSpPr bwMode="auto">
          <a:xfrm>
            <a:off x="1073150" y="1295400"/>
            <a:ext cx="5118100" cy="4191000"/>
            <a:chOff x="432" y="432"/>
            <a:chExt cx="2976" cy="2640"/>
          </a:xfrm>
        </p:grpSpPr>
        <p:grpSp>
          <p:nvGrpSpPr>
            <p:cNvPr id="154645" name="Group 8">
              <a:extLst>
                <a:ext uri="{FF2B5EF4-FFF2-40B4-BE49-F238E27FC236}">
                  <a16:creationId xmlns:a16="http://schemas.microsoft.com/office/drawing/2014/main" id="{E48B7C9E-5416-46FC-BF4D-512FCAF39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432"/>
              <a:ext cx="768" cy="768"/>
              <a:chOff x="432" y="432"/>
              <a:chExt cx="768" cy="768"/>
            </a:xfrm>
          </p:grpSpPr>
          <p:grpSp>
            <p:nvGrpSpPr>
              <p:cNvPr id="154652" name="Group 9">
                <a:extLst>
                  <a:ext uri="{FF2B5EF4-FFF2-40B4-BE49-F238E27FC236}">
                    <a16:creationId xmlns:a16="http://schemas.microsoft.com/office/drawing/2014/main" id="{505E7E78-1671-4F05-ACF3-A145B884FD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432"/>
                <a:ext cx="455" cy="624"/>
                <a:chOff x="1152" y="1104"/>
                <a:chExt cx="455" cy="624"/>
              </a:xfrm>
            </p:grpSpPr>
            <p:sp>
              <p:nvSpPr>
                <p:cNvPr id="154655" name="Text Box 10">
                  <a:extLst>
                    <a:ext uri="{FF2B5EF4-FFF2-40B4-BE49-F238E27FC236}">
                      <a16:creationId xmlns:a16="http://schemas.microsoft.com/office/drawing/2014/main" id="{4B933246-4254-4084-865E-8635B23EE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0" y="1104"/>
                  <a:ext cx="40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sz="2400" b="1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ct val="15000"/>
                    </a:spcBef>
                    <a:buClr>
                      <a:srgbClr val="FF9900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hlink"/>
                    </a:buClr>
                    <a:buSzPct val="75000"/>
                    <a:buFont typeface="Monotype Sorts" pitchFamily="2" charset="2"/>
                    <a:buChar char="T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TW" altLang="zh-TW" sz="2800">
                      <a:latin typeface="Helvetica" panose="020B0604020202020204" pitchFamily="34" charset="0"/>
                      <a:ea typeface="新細明體" panose="02020500000000000000" pitchFamily="18" charset="-120"/>
                    </a:rPr>
                    <a:t>$</a:t>
                  </a:r>
                  <a:r>
                    <a:rPr kumimoji="1" lang="en-US" altLang="zh-TW" sz="2800">
                      <a:latin typeface="Helvetica" panose="020B0604020202020204" pitchFamily="34" charset="0"/>
                      <a:ea typeface="新細明體" panose="02020500000000000000" pitchFamily="18" charset="-120"/>
                    </a:rPr>
                    <a:t>t0</a:t>
                  </a:r>
                </a:p>
              </p:txBody>
            </p:sp>
            <p:sp>
              <p:nvSpPr>
                <p:cNvPr id="154656" name="Rectangle 11">
                  <a:extLst>
                    <a:ext uri="{FF2B5EF4-FFF2-40B4-BE49-F238E27FC236}">
                      <a16:creationId xmlns:a16="http://schemas.microsoft.com/office/drawing/2014/main" id="{FF82CB44-E0C0-410E-84FB-AF72C2FFA3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392"/>
                  <a:ext cx="384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t"/>
                    <a:defRPr sz="2400" b="1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ct val="15000"/>
                    </a:spcBef>
                    <a:buClr>
                      <a:srgbClr val="FF9900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hlink"/>
                    </a:buClr>
                    <a:buSzPct val="75000"/>
                    <a:buFont typeface="Monotype Sorts" pitchFamily="2" charset="2"/>
                    <a:buChar char="T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ct val="15000"/>
                    </a:spcBef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5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標楷體" panose="03000509000000000000" pitchFamily="65" charset="-12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154653" name="Line 12">
                <a:extLst>
                  <a:ext uri="{FF2B5EF4-FFF2-40B4-BE49-F238E27FC236}">
                    <a16:creationId xmlns:a16="http://schemas.microsoft.com/office/drawing/2014/main" id="{B383BDCF-EB54-448B-9DD0-32D15E3C3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154654" name="Line 13">
                <a:extLst>
                  <a:ext uri="{FF2B5EF4-FFF2-40B4-BE49-F238E27FC236}">
                    <a16:creationId xmlns:a16="http://schemas.microsoft.com/office/drawing/2014/main" id="{61001579-63B4-46FC-8885-E8A07913C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4" y="864"/>
                <a:ext cx="48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4646" name="Group 14">
              <a:extLst>
                <a:ext uri="{FF2B5EF4-FFF2-40B4-BE49-F238E27FC236}">
                  <a16:creationId xmlns:a16="http://schemas.microsoft.com/office/drawing/2014/main" id="{96ADE41C-4EC2-4F3E-A920-CBAB889A5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680"/>
              <a:ext cx="1248" cy="624"/>
              <a:chOff x="2160" y="1680"/>
              <a:chExt cx="1248" cy="624"/>
            </a:xfrm>
          </p:grpSpPr>
          <p:sp>
            <p:nvSpPr>
              <p:cNvPr id="154650" name="Text Box 15">
                <a:extLst>
                  <a:ext uri="{FF2B5EF4-FFF2-40B4-BE49-F238E27FC236}">
                    <a16:creationId xmlns:a16="http://schemas.microsoft.com/office/drawing/2014/main" id="{643A0CD1-9B62-49B6-87E0-CC0BA726D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680"/>
                <a:ext cx="40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zh-TW" sz="2800">
                    <a:latin typeface="Helvetica" panose="020B0604020202020204" pitchFamily="34" charset="0"/>
                    <a:ea typeface="新細明體" panose="02020500000000000000" pitchFamily="18" charset="-120"/>
                  </a:rPr>
                  <a:t>$</a:t>
                </a:r>
                <a:r>
                  <a:rPr kumimoji="1" lang="en-US" altLang="zh-TW" sz="2800">
                    <a:latin typeface="Helvetica" panose="020B0604020202020204" pitchFamily="34" charset="0"/>
                    <a:ea typeface="新細明體" panose="02020500000000000000" pitchFamily="18" charset="-120"/>
                  </a:rPr>
                  <a:t>t1</a:t>
                </a:r>
              </a:p>
            </p:txBody>
          </p:sp>
          <p:sp>
            <p:nvSpPr>
              <p:cNvPr id="154651" name="Rectangle 16">
                <a:extLst>
                  <a:ext uri="{FF2B5EF4-FFF2-40B4-BE49-F238E27FC236}">
                    <a16:creationId xmlns:a16="http://schemas.microsoft.com/office/drawing/2014/main" id="{63ED1326-A3AD-436A-B250-E96443372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1248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54647" name="Group 17">
              <a:extLst>
                <a:ext uri="{FF2B5EF4-FFF2-40B4-BE49-F238E27FC236}">
                  <a16:creationId xmlns:a16="http://schemas.microsoft.com/office/drawing/2014/main" id="{72887EF8-3E08-4BB2-B956-CA5BAC38C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448"/>
              <a:ext cx="1152" cy="624"/>
              <a:chOff x="2160" y="2448"/>
              <a:chExt cx="1152" cy="624"/>
            </a:xfrm>
          </p:grpSpPr>
          <p:sp>
            <p:nvSpPr>
              <p:cNvPr id="154648" name="Text Box 18">
                <a:extLst>
                  <a:ext uri="{FF2B5EF4-FFF2-40B4-BE49-F238E27FC236}">
                    <a16:creationId xmlns:a16="http://schemas.microsoft.com/office/drawing/2014/main" id="{9E4D4730-99E0-450D-95D3-E5C5AACBC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448"/>
                <a:ext cx="40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zh-TW" sz="2800">
                    <a:latin typeface="Helvetica" panose="020B0604020202020204" pitchFamily="34" charset="0"/>
                    <a:ea typeface="新細明體" panose="02020500000000000000" pitchFamily="18" charset="-120"/>
                  </a:rPr>
                  <a:t>$</a:t>
                </a:r>
                <a:r>
                  <a:rPr kumimoji="1" lang="en-US" altLang="zh-TW" sz="2800">
                    <a:latin typeface="Helvetica" panose="020B0604020202020204" pitchFamily="34" charset="0"/>
                    <a:ea typeface="新細明體" panose="02020500000000000000" pitchFamily="18" charset="-120"/>
                  </a:rPr>
                  <a:t>t2</a:t>
                </a:r>
              </a:p>
            </p:txBody>
          </p:sp>
          <p:sp>
            <p:nvSpPr>
              <p:cNvPr id="154649" name="Rectangle 19">
                <a:extLst>
                  <a:ext uri="{FF2B5EF4-FFF2-40B4-BE49-F238E27FC236}">
                    <a16:creationId xmlns:a16="http://schemas.microsoft.com/office/drawing/2014/main" id="{CE35846F-006F-4C33-8042-17D981DF7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736"/>
                <a:ext cx="1152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154633" name="Group 20">
            <a:extLst>
              <a:ext uri="{FF2B5EF4-FFF2-40B4-BE49-F238E27FC236}">
                <a16:creationId xmlns:a16="http://schemas.microsoft.com/office/drawing/2014/main" id="{D3542710-7203-4289-8515-1A8EDF3F5D7E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2590800"/>
            <a:ext cx="3267075" cy="557213"/>
            <a:chOff x="240" y="1248"/>
            <a:chExt cx="1900" cy="447"/>
          </a:xfrm>
        </p:grpSpPr>
        <p:sp>
          <p:nvSpPr>
            <p:cNvPr id="154640" name="Text Box 21">
              <a:extLst>
                <a:ext uri="{FF2B5EF4-FFF2-40B4-BE49-F238E27FC236}">
                  <a16:creationId xmlns:a16="http://schemas.microsoft.com/office/drawing/2014/main" id="{8F1ECC68-5BC1-4E16-B975-45E828B47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248"/>
              <a:ext cx="40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800">
                  <a:latin typeface="Helvetica" panose="020B0604020202020204" pitchFamily="34" charset="0"/>
                  <a:ea typeface="新細明體" panose="02020500000000000000" pitchFamily="18" charset="-120"/>
                </a:rPr>
                <a:t>F7</a:t>
              </a:r>
            </a:p>
          </p:txBody>
        </p:sp>
        <p:sp>
          <p:nvSpPr>
            <p:cNvPr id="154641" name="Text Box 22">
              <a:extLst>
                <a:ext uri="{FF2B5EF4-FFF2-40B4-BE49-F238E27FC236}">
                  <a16:creationId xmlns:a16="http://schemas.microsoft.com/office/drawing/2014/main" id="{26F91920-0EF8-40B8-A264-D1F8A84A7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48"/>
              <a:ext cx="402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800">
                  <a:latin typeface="Helvetica" panose="020B0604020202020204" pitchFamily="34" charset="0"/>
                  <a:ea typeface="新細明體" panose="02020500000000000000" pitchFamily="18" charset="-120"/>
                </a:rPr>
                <a:t>F0</a:t>
              </a:r>
            </a:p>
          </p:txBody>
        </p:sp>
        <p:sp>
          <p:nvSpPr>
            <p:cNvPr id="154642" name="Text Box 23">
              <a:extLst>
                <a:ext uri="{FF2B5EF4-FFF2-40B4-BE49-F238E27FC236}">
                  <a16:creationId xmlns:a16="http://schemas.microsoft.com/office/drawing/2014/main" id="{EDFBA198-C306-447E-B64C-F43B7F7EF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248"/>
              <a:ext cx="390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Helvetica" panose="020B0604020202020204" pitchFamily="34" charset="0"/>
                  <a:ea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154643" name="Text Box 24">
              <a:extLst>
                <a:ext uri="{FF2B5EF4-FFF2-40B4-BE49-F238E27FC236}">
                  <a16:creationId xmlns:a16="http://schemas.microsoft.com/office/drawing/2014/main" id="{6EDF613E-7286-4DFF-9824-FCF2D9D33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48"/>
              <a:ext cx="364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Helvetica" panose="020B0604020202020204" pitchFamily="34" charset="0"/>
                  <a:ea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154644" name="Text Box 25">
              <a:extLst>
                <a:ext uri="{FF2B5EF4-FFF2-40B4-BE49-F238E27FC236}">
                  <a16:creationId xmlns:a16="http://schemas.microsoft.com/office/drawing/2014/main" id="{72E3E731-5D28-43CE-BD98-01E32584F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248"/>
              <a:ext cx="364" cy="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Helvetica" panose="020B0604020202020204" pitchFamily="34" charset="0"/>
                  <a:ea typeface="新細明體" panose="02020500000000000000" pitchFamily="18" charset="-120"/>
                </a:rPr>
                <a:t>…</a:t>
              </a:r>
            </a:p>
          </p:txBody>
        </p:sp>
      </p:grpSp>
      <p:sp>
        <p:nvSpPr>
          <p:cNvPr id="722970" name="Text Box 26">
            <a:extLst>
              <a:ext uri="{FF2B5EF4-FFF2-40B4-BE49-F238E27FC236}">
                <a16:creationId xmlns:a16="http://schemas.microsoft.com/office/drawing/2014/main" id="{B8F7DA66-98B8-47E6-BE4D-472F499D1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590800"/>
            <a:ext cx="650875" cy="519113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chemeClr val="bg1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F7</a:t>
            </a:r>
          </a:p>
        </p:txBody>
      </p:sp>
      <p:sp>
        <p:nvSpPr>
          <p:cNvPr id="722971" name="Text Box 27">
            <a:extLst>
              <a:ext uri="{FF2B5EF4-FFF2-40B4-BE49-F238E27FC236}">
                <a16:creationId xmlns:a16="http://schemas.microsoft.com/office/drawing/2014/main" id="{A60C7239-6506-4AC9-B3D6-B7600EA68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590800"/>
            <a:ext cx="650875" cy="519113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chemeClr val="bg1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F7</a:t>
            </a:r>
          </a:p>
        </p:txBody>
      </p:sp>
      <p:sp>
        <p:nvSpPr>
          <p:cNvPr id="722972" name="Text Box 28">
            <a:extLst>
              <a:ext uri="{FF2B5EF4-FFF2-40B4-BE49-F238E27FC236}">
                <a16:creationId xmlns:a16="http://schemas.microsoft.com/office/drawing/2014/main" id="{B8F26D64-A62E-4934-BB21-6B8641A4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3733800"/>
            <a:ext cx="148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rgbClr val="008000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FFFFFF</a:t>
            </a:r>
          </a:p>
        </p:txBody>
      </p:sp>
      <p:sp>
        <p:nvSpPr>
          <p:cNvPr id="722973" name="Text Box 29">
            <a:extLst>
              <a:ext uri="{FF2B5EF4-FFF2-40B4-BE49-F238E27FC236}">
                <a16:creationId xmlns:a16="http://schemas.microsoft.com/office/drawing/2014/main" id="{E0A76261-161B-47E0-A2C2-8141320B7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4953000"/>
            <a:ext cx="148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TW" altLang="en-US" sz="2800">
                <a:solidFill>
                  <a:srgbClr val="CC00CC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000000</a:t>
            </a:r>
          </a:p>
        </p:txBody>
      </p:sp>
      <p:sp>
        <p:nvSpPr>
          <p:cNvPr id="722974" name="Text Box 30">
            <a:extLst>
              <a:ext uri="{FF2B5EF4-FFF2-40B4-BE49-F238E27FC236}">
                <a16:creationId xmlns:a16="http://schemas.microsoft.com/office/drawing/2014/main" id="{6ACFB395-355E-4923-A34C-CB357BD19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4953000"/>
            <a:ext cx="286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800">
                <a:solidFill>
                  <a:srgbClr val="CC00CC"/>
                </a:solidFill>
                <a:latin typeface="Helvetica" panose="020B0604020202020204" pitchFamily="34" charset="0"/>
                <a:ea typeface="新細明體" panose="02020500000000000000" pitchFamily="18" charset="-120"/>
              </a:rPr>
              <a:t>Zero-extended</a:t>
            </a:r>
          </a:p>
        </p:txBody>
      </p:sp>
      <p:sp>
        <p:nvSpPr>
          <p:cNvPr id="154639" name="Rectangle 31">
            <a:extLst>
              <a:ext uri="{FF2B5EF4-FFF2-40B4-BE49-F238E27FC236}">
                <a16:creationId xmlns:a16="http://schemas.microsoft.com/office/drawing/2014/main" id="{B53FAFA9-3E7D-4E17-80C5-D6BC394C23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07988" y="187325"/>
            <a:ext cx="8724900" cy="901700"/>
          </a:xfrm>
        </p:spPr>
        <p:txBody>
          <a:bodyPr/>
          <a:lstStyle/>
          <a:p>
            <a:r>
              <a:rPr lang="en-US" altLang="zh-TW" sz="5000">
                <a:solidFill>
                  <a:srgbClr val="FFFFFF"/>
                </a:solidFill>
              </a:rPr>
              <a:t>Load Byte Signed/Unsigned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3E9C697-4BC3-49FE-9D7B-45F90E20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100</a:t>
            </a:fld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72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7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72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6" grpId="0" build="p" autoUpdateAnimBg="0"/>
      <p:bldP spid="722947" grpId="0" autoUpdateAnimBg="0"/>
      <p:bldP spid="722948" grpId="0" autoUpdateAnimBg="0"/>
      <p:bldP spid="722949" grpId="0" autoUpdateAnimBg="0"/>
      <p:bldP spid="722950" grpId="0" autoUpdateAnimBg="0"/>
      <p:bldP spid="722970" grpId="0" animBg="1" autoUpdateAnimBg="0"/>
      <p:bldP spid="722971" grpId="0" animBg="1" autoUpdateAnimBg="0"/>
      <p:bldP spid="722972" grpId="0" autoUpdateAnimBg="0"/>
      <p:bldP spid="722973" grpId="0" autoUpdateAnimBg="0"/>
      <p:bldP spid="722974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0EAD6783-AD4B-40B5-8692-01367634D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String Copy Example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AD5A5021-D928-4AE0-B12D-D9A591685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 code (na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ï</a:t>
            </a:r>
            <a:r>
              <a:rPr lang="en-US" altLang="zh-TW">
                <a:ea typeface="新細明體" panose="02020500000000000000" pitchFamily="18" charset="-120"/>
              </a:rPr>
              <a:t>ve):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Null-terminated string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void strcpy (char x[], char y[])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{ int i;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i = 0;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while ((x[i]=y[i])!='\0')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  i += 1;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Addresses of x, y in $a0, $a1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 in $s0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A7214D-9333-4C05-8E2F-99ABD51C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101</a:t>
            </a:fld>
            <a:endParaRPr lang="zh-TW" altLang="zh-TW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15807DA8-3AB6-44D4-8812-3939CCC8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1657350"/>
            <a:ext cx="8101012" cy="279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138F65B9-D2E2-4FE9-9C87-80306CE67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1936750"/>
            <a:ext cx="810101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4" name="Rectangle 4">
            <a:extLst>
              <a:ext uri="{FF2B5EF4-FFF2-40B4-BE49-F238E27FC236}">
                <a16:creationId xmlns:a16="http://schemas.microsoft.com/office/drawing/2014/main" id="{F9A80C5F-AD1C-45E6-992C-20B4EEDF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482850"/>
            <a:ext cx="8101012" cy="279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5" name="Rectangle 5">
            <a:extLst>
              <a:ext uri="{FF2B5EF4-FFF2-40B4-BE49-F238E27FC236}">
                <a16:creationId xmlns:a16="http://schemas.microsoft.com/office/drawing/2014/main" id="{7D9C8D31-312E-4D55-8DA2-3137506F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762250"/>
            <a:ext cx="8101012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6" name="Rectangle 6">
            <a:extLst>
              <a:ext uri="{FF2B5EF4-FFF2-40B4-BE49-F238E27FC236}">
                <a16:creationId xmlns:a16="http://schemas.microsoft.com/office/drawing/2014/main" id="{5A9DE432-43A3-4EF3-A58D-EBC58F93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3302000"/>
            <a:ext cx="8101012" cy="558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7" name="Rectangle 7">
            <a:extLst>
              <a:ext uri="{FF2B5EF4-FFF2-40B4-BE49-F238E27FC236}">
                <a16:creationId xmlns:a16="http://schemas.microsoft.com/office/drawing/2014/main" id="{5F5F2F89-057F-4A65-BA6F-93588AB8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3860800"/>
            <a:ext cx="8101012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8" name="Rectangle 8">
            <a:extLst>
              <a:ext uri="{FF2B5EF4-FFF2-40B4-BE49-F238E27FC236}">
                <a16:creationId xmlns:a16="http://schemas.microsoft.com/office/drawing/2014/main" id="{C1E02F8F-7EF2-4A8A-80B8-CA231CEF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4133850"/>
            <a:ext cx="81010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29" name="Rectangle 9">
            <a:extLst>
              <a:ext uri="{FF2B5EF4-FFF2-40B4-BE49-F238E27FC236}">
                <a16:creationId xmlns:a16="http://schemas.microsoft.com/office/drawing/2014/main" id="{2E3C1D27-A522-4D67-8AB2-44741ED48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4686300"/>
            <a:ext cx="81010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30" name="Rectangle 10">
            <a:extLst>
              <a:ext uri="{FF2B5EF4-FFF2-40B4-BE49-F238E27FC236}">
                <a16:creationId xmlns:a16="http://schemas.microsoft.com/office/drawing/2014/main" id="{52854389-19DB-41C3-8C62-F76CF0ED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5238750"/>
            <a:ext cx="8101012" cy="285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8731" name="Rectangle 11">
            <a:extLst>
              <a:ext uri="{FF2B5EF4-FFF2-40B4-BE49-F238E27FC236}">
                <a16:creationId xmlns:a16="http://schemas.microsoft.com/office/drawing/2014/main" id="{3C222A67-B188-4B54-A61D-91DC518BD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String Copy Example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58732" name="Rectangle 12">
            <a:extLst>
              <a:ext uri="{FF2B5EF4-FFF2-40B4-BE49-F238E27FC236}">
                <a16:creationId xmlns:a16="http://schemas.microsoft.com/office/drawing/2014/main" id="{CE5E6362-A7E1-4648-AB8A-A8AC943BD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89038"/>
            <a:ext cx="8577263" cy="5265737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MIPS code: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strcpy: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$sp, $sp, -4      # adjust stack for 1 item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sw   $s0, 0($sp)       # save $s0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  $s0, $zero, $zero # i = 0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L1: add  $t1, $s0, $a1     # addr of y[i] in $t1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lbu  $t2, 0($t1)       # $t2 = y[i]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  $t3, $s0, $a0     # addr of x[i] in $t3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sb   $t2, 0($t3)       # x[i] = y[i]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beq  $t2, $zero, L2    # exit loop if y[i] == 0  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$s0, $s0, 1       # i = i + 1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j    L1                # next iteration of loop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L2: lw   $s0, 0($sp)       # restore saved $s0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$sp, $sp, 4       # pop 1 item from stack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jr   $ra               # and return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8D8BB1-CB60-40B0-A876-F5D9DC7A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102</a:t>
            </a:fld>
            <a:endParaRPr lang="zh-TW" altLang="zh-TW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486C3566-766B-4598-9261-47EC27283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52BEB4E4-9D45-43D3-B1F6-74D25BDDE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Addressing for 32-bit immediate and addresses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248BBA-7AC4-4F7B-AFB8-DB2DCEB8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103</a:t>
            </a:fld>
            <a:endParaRPr lang="zh-TW" altLang="zh-TW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2">
            <a:extLst>
              <a:ext uri="{FF2B5EF4-FFF2-40B4-BE49-F238E27FC236}">
                <a16:creationId xmlns:a16="http://schemas.microsoft.com/office/drawing/2014/main" id="{79E93249-4CD7-4401-88DE-FDC96F656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4184650"/>
            <a:ext cx="2784475" cy="411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A97698AC-63AF-4E4A-8F3F-023938837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4868863"/>
            <a:ext cx="2784475" cy="411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1796" name="Text Box 3">
            <a:extLst>
              <a:ext uri="{FF2B5EF4-FFF2-40B4-BE49-F238E27FC236}">
                <a16:creationId xmlns:a16="http://schemas.microsoft.com/office/drawing/2014/main" id="{66F4B276-288A-47CB-A7FD-C118F08D7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4849813"/>
            <a:ext cx="5716587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0">
                <a:latin typeface="Arial" panose="020B0604020202020204" pitchFamily="34" charset="0"/>
                <a:ea typeface="新細明體" panose="02020500000000000000" pitchFamily="18" charset="-120"/>
              </a:rPr>
              <a:t>0000 0000 0011 1101 0000 0000 0000 0000</a:t>
            </a:r>
            <a:endParaRPr lang="en-AU" altLang="zh-TW" sz="2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1797" name="Rectangle 4">
            <a:extLst>
              <a:ext uri="{FF2B5EF4-FFF2-40B4-BE49-F238E27FC236}">
                <a16:creationId xmlns:a16="http://schemas.microsoft.com/office/drawing/2014/main" id="{5B3FBE08-C1A5-4A89-BBC5-F2DFF3A4E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5516563"/>
            <a:ext cx="2852737" cy="411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1798" name="Rectangle 5">
            <a:extLst>
              <a:ext uri="{FF2B5EF4-FFF2-40B4-BE49-F238E27FC236}">
                <a16:creationId xmlns:a16="http://schemas.microsoft.com/office/drawing/2014/main" id="{F205CA32-4317-46C1-9BDE-BCB647852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32-bit Constants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61799" name="Rectangle 6">
            <a:extLst>
              <a:ext uri="{FF2B5EF4-FFF2-40B4-BE49-F238E27FC236}">
                <a16:creationId xmlns:a16="http://schemas.microsoft.com/office/drawing/2014/main" id="{1E70C7FB-1D9E-4E07-B4A6-118B17F8D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505825" cy="2919413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Most constants are small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16-bit immediate is sufficient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For the occasional 32-bit constant</a:t>
            </a:r>
          </a:p>
          <a:p>
            <a:r>
              <a:rPr lang="en-US" altLang="zh-TW"/>
              <a:t>Load Upper Immediate: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lui rt, constant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Copies 16-bit constant to left 16 bits of rt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Clears right 16 bits of rt to 0</a:t>
            </a:r>
            <a:endParaRPr lang="en-AU" altLang="zh-TW" sz="2400">
              <a:ea typeface="新細明體" panose="02020500000000000000" pitchFamily="18" charset="-120"/>
            </a:endParaRPr>
          </a:p>
        </p:txBody>
      </p:sp>
      <p:sp>
        <p:nvSpPr>
          <p:cNvPr id="161800" name="Text Box 7">
            <a:extLst>
              <a:ext uri="{FF2B5EF4-FFF2-40B4-BE49-F238E27FC236}">
                <a16:creationId xmlns:a16="http://schemas.microsoft.com/office/drawing/2014/main" id="{97121406-2827-4583-B096-1D237CD6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4879975"/>
            <a:ext cx="2035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0">
                <a:latin typeface="Lucida Console" panose="020B0609040504020204" pitchFamily="49" charset="0"/>
                <a:ea typeface="新細明體" panose="02020500000000000000" pitchFamily="18" charset="-120"/>
              </a:rPr>
              <a:t>lui $s0, 61</a:t>
            </a:r>
            <a:endParaRPr lang="en-AU" altLang="zh-TW" sz="2200" b="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161801" name="Text Box 8">
            <a:extLst>
              <a:ext uri="{FF2B5EF4-FFF2-40B4-BE49-F238E27FC236}">
                <a16:creationId xmlns:a16="http://schemas.microsoft.com/office/drawing/2014/main" id="{08B91CC7-4BD2-418F-9DD6-B82C2C45E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5497513"/>
            <a:ext cx="5716588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0">
                <a:latin typeface="Arial" panose="020B0604020202020204" pitchFamily="34" charset="0"/>
                <a:ea typeface="新細明體" panose="02020500000000000000" pitchFamily="18" charset="-120"/>
              </a:rPr>
              <a:t>0000 0000 0011 1101 0000 1001 0000 0000</a:t>
            </a:r>
            <a:endParaRPr lang="en-AU" altLang="zh-TW" sz="2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1802" name="Text Box 9">
            <a:extLst>
              <a:ext uri="{FF2B5EF4-FFF2-40B4-BE49-F238E27FC236}">
                <a16:creationId xmlns:a16="http://schemas.microsoft.com/office/drawing/2014/main" id="{C5CDAB05-C7DD-4C71-BB32-89F26055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5527675"/>
            <a:ext cx="347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0">
                <a:latin typeface="Lucida Console" panose="020B0609040504020204" pitchFamily="49" charset="0"/>
                <a:ea typeface="新細明體" panose="02020500000000000000" pitchFamily="18" charset="-120"/>
              </a:rPr>
              <a:t>ori $s0, $s0, 2304</a:t>
            </a:r>
            <a:endParaRPr lang="en-AU" altLang="zh-TW" sz="2200" b="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id="{0A46B1A1-C6E1-461C-A338-1793EAD24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4181475"/>
            <a:ext cx="5719763" cy="430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0">
                <a:latin typeface="Arial" panose="020B0604020202020204" pitchFamily="34" charset="0"/>
                <a:ea typeface="新細明體" panose="02020500000000000000" pitchFamily="18" charset="-120"/>
              </a:rPr>
              <a:t>0000 0000 0011 1101 0000 1001 0000 0000</a:t>
            </a:r>
            <a:endParaRPr lang="en-AU" altLang="zh-TW" sz="22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1804" name="Text Box 13">
            <a:extLst>
              <a:ext uri="{FF2B5EF4-FFF2-40B4-BE49-F238E27FC236}">
                <a16:creationId xmlns:a16="http://schemas.microsoft.com/office/drawing/2014/main" id="{86F9414E-69B8-472F-99B1-DA8F563CB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4089400"/>
            <a:ext cx="32146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200">
                <a:ea typeface="新細明體" panose="02020500000000000000" pitchFamily="18" charset="-120"/>
              </a:rPr>
              <a:t>Load a big number to s0 using lui</a:t>
            </a:r>
          </a:p>
        </p:txBody>
      </p:sp>
      <p:sp>
        <p:nvSpPr>
          <p:cNvPr id="161805" name="Text Box 15">
            <a:extLst>
              <a:ext uri="{FF2B5EF4-FFF2-40B4-BE49-F238E27FC236}">
                <a16:creationId xmlns:a16="http://schemas.microsoft.com/office/drawing/2014/main" id="{25320A75-2954-46E8-8C89-4E73F143A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813" y="4860925"/>
            <a:ext cx="520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S0</a:t>
            </a:r>
          </a:p>
        </p:txBody>
      </p:sp>
      <p:sp>
        <p:nvSpPr>
          <p:cNvPr id="161806" name="Text Box 16">
            <a:extLst>
              <a:ext uri="{FF2B5EF4-FFF2-40B4-BE49-F238E27FC236}">
                <a16:creationId xmlns:a16="http://schemas.microsoft.com/office/drawing/2014/main" id="{E686FEF9-55AD-4445-8801-B8029EA62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688" y="5462588"/>
            <a:ext cx="5207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S0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20FE533-A90C-46A1-9E0B-DA580C8427C6}"/>
              </a:ext>
            </a:extLst>
          </p:cNvPr>
          <p:cNvCxnSpPr/>
          <p:nvPr/>
        </p:nvCxnSpPr>
        <p:spPr bwMode="auto">
          <a:xfrm>
            <a:off x="4800600" y="4611688"/>
            <a:ext cx="0" cy="252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811CA8-58FE-495F-AA67-432CF32E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104</a:t>
            </a:fld>
            <a:endParaRPr lang="zh-TW" altLang="zh-TW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>
            <a:extLst>
              <a:ext uri="{FF2B5EF4-FFF2-40B4-BE49-F238E27FC236}">
                <a16:creationId xmlns:a16="http://schemas.microsoft.com/office/drawing/2014/main" id="{4D99EA50-27C5-4501-B79E-84673B789429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1766888"/>
            <a:ext cx="8832850" cy="976312"/>
            <a:chOff x="432" y="3120"/>
            <a:chExt cx="5136" cy="615"/>
          </a:xfrm>
        </p:grpSpPr>
        <p:grpSp>
          <p:nvGrpSpPr>
            <p:cNvPr id="163846" name="Group 3">
              <a:extLst>
                <a:ext uri="{FF2B5EF4-FFF2-40B4-BE49-F238E27FC236}">
                  <a16:creationId xmlns:a16="http://schemas.microsoft.com/office/drawing/2014/main" id="{4AA11E4F-FF22-478A-B64B-12D98FE2D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3120"/>
              <a:ext cx="4611" cy="327"/>
              <a:chOff x="323" y="2496"/>
              <a:chExt cx="4611" cy="327"/>
            </a:xfrm>
          </p:grpSpPr>
          <p:sp>
            <p:nvSpPr>
              <p:cNvPr id="163855" name="Text Box 4">
                <a:extLst>
                  <a:ext uri="{FF2B5EF4-FFF2-40B4-BE49-F238E27FC236}">
                    <a16:creationId xmlns:a16="http://schemas.microsoft.com/office/drawing/2014/main" id="{64BCD8A1-838B-4CA9-9FAC-070D3A740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opcode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3856" name="Text Box 5">
                <a:extLst>
                  <a:ext uri="{FF2B5EF4-FFF2-40B4-BE49-F238E27FC236}">
                    <a16:creationId xmlns:a16="http://schemas.microsoft.com/office/drawing/2014/main" id="{BBE11188-2A54-498B-893C-917224046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" y="2496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rs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3857" name="Text Box 6">
                <a:extLst>
                  <a:ext uri="{FF2B5EF4-FFF2-40B4-BE49-F238E27FC236}">
                    <a16:creationId xmlns:a16="http://schemas.microsoft.com/office/drawing/2014/main" id="{620CF9F0-8B13-4A37-97C0-FB38BEB18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2496"/>
                <a:ext cx="3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rt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3858" name="Text Box 7">
                <a:extLst>
                  <a:ext uri="{FF2B5EF4-FFF2-40B4-BE49-F238E27FC236}">
                    <a16:creationId xmlns:a16="http://schemas.microsoft.com/office/drawing/2014/main" id="{0A9B66F3-C773-43F6-8206-6CB518B83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3859" name="Text Box 8">
                <a:extLst>
                  <a:ext uri="{FF2B5EF4-FFF2-40B4-BE49-F238E27FC236}">
                    <a16:creationId xmlns:a16="http://schemas.microsoft.com/office/drawing/2014/main" id="{67F13780-F4FE-469B-9C16-C4469A78DE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3860" name="Text Box 9">
                <a:extLst>
                  <a:ext uri="{FF2B5EF4-FFF2-40B4-BE49-F238E27FC236}">
                    <a16:creationId xmlns:a16="http://schemas.microsoft.com/office/drawing/2014/main" id="{3A9C1E63-376C-40D0-962B-F63657EDC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9" y="2496"/>
                <a:ext cx="132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immediate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63847" name="Rectangle 10">
              <a:extLst>
                <a:ext uri="{FF2B5EF4-FFF2-40B4-BE49-F238E27FC236}">
                  <a16:creationId xmlns:a16="http://schemas.microsoft.com/office/drawing/2014/main" id="{9C31B0B9-E195-47D1-895C-008CB2240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3848" name="Line 11">
              <a:extLst>
                <a:ext uri="{FF2B5EF4-FFF2-40B4-BE49-F238E27FC236}">
                  <a16:creationId xmlns:a16="http://schemas.microsoft.com/office/drawing/2014/main" id="{227CD744-ACAD-4D36-B26B-95A7B4403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849" name="Line 12">
              <a:extLst>
                <a:ext uri="{FF2B5EF4-FFF2-40B4-BE49-F238E27FC236}">
                  <a16:creationId xmlns:a16="http://schemas.microsoft.com/office/drawing/2014/main" id="{4856B5CC-AA19-44F4-BBDC-47EFC693A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850" name="Line 13">
              <a:extLst>
                <a:ext uri="{FF2B5EF4-FFF2-40B4-BE49-F238E27FC236}">
                  <a16:creationId xmlns:a16="http://schemas.microsoft.com/office/drawing/2014/main" id="{69E76A27-E28C-40B5-8C1F-CE9A15EDB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851" name="Text Box 14">
              <a:extLst>
                <a:ext uri="{FF2B5EF4-FFF2-40B4-BE49-F238E27FC236}">
                  <a16:creationId xmlns:a16="http://schemas.microsoft.com/office/drawing/2014/main" id="{758C7C14-EECA-4CA3-A645-067010D14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3852" name="Text Box 15">
              <a:extLst>
                <a:ext uri="{FF2B5EF4-FFF2-40B4-BE49-F238E27FC236}">
                  <a16:creationId xmlns:a16="http://schemas.microsoft.com/office/drawing/2014/main" id="{10EFB701-7460-421B-8428-BE4BC268E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3853" name="Text Box 16">
              <a:extLst>
                <a:ext uri="{FF2B5EF4-FFF2-40B4-BE49-F238E27FC236}">
                  <a16:creationId xmlns:a16="http://schemas.microsoft.com/office/drawing/2014/main" id="{0CCB3827-B234-4C7C-977B-50B7A6AF5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3854" name="Text Box 17">
              <a:extLst>
                <a:ext uri="{FF2B5EF4-FFF2-40B4-BE49-F238E27FC236}">
                  <a16:creationId xmlns:a16="http://schemas.microsoft.com/office/drawing/2014/main" id="{87C33847-3274-4A48-9373-AC37F0459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63843" name="Rectangle 18">
            <a:extLst>
              <a:ext uri="{FF2B5EF4-FFF2-40B4-BE49-F238E27FC236}">
                <a16:creationId xmlns:a16="http://schemas.microsoft.com/office/drawing/2014/main" id="{33BA3364-04EB-4C7F-92BA-43F4430C3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Branch Addressing (1)</a:t>
            </a:r>
          </a:p>
        </p:txBody>
      </p:sp>
      <p:sp>
        <p:nvSpPr>
          <p:cNvPr id="163844" name="Rectangle 19">
            <a:extLst>
              <a:ext uri="{FF2B5EF4-FFF2-40B4-BE49-F238E27FC236}">
                <a16:creationId xmlns:a16="http://schemas.microsoft.com/office/drawing/2014/main" id="{8D5F1FB7-AF06-4F50-92CE-C1582EEB4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Use I-format:</a:t>
            </a:r>
            <a:br>
              <a:rPr lang="en-US" altLang="zh-TW"/>
            </a:br>
            <a:br>
              <a:rPr lang="en-US" altLang="zh-TW"/>
            </a:br>
            <a:endParaRPr lang="en-US" altLang="zh-TW"/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 specifies </a:t>
            </a:r>
            <a:r>
              <a:rPr lang="en-US" altLang="zh-TW">
                <a:latin typeface="Courier New" panose="02070309020205020404" pitchFamily="49" charset="0"/>
              </a:rPr>
              <a:t>beq</a:t>
            </a:r>
            <a:r>
              <a:rPr lang="en-US" altLang="zh-TW"/>
              <a:t> or </a:t>
            </a:r>
            <a:r>
              <a:rPr lang="en-US" altLang="zh-TW">
                <a:latin typeface="Courier New" panose="02070309020205020404" pitchFamily="49" charset="0"/>
              </a:rPr>
              <a:t>bne</a:t>
            </a:r>
            <a:endParaRPr lang="en-US" altLang="zh-TW"/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Rs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Rt</a:t>
            </a:r>
            <a:r>
              <a:rPr lang="en-US" altLang="zh-TW"/>
              <a:t> specify registers to compare</a:t>
            </a:r>
          </a:p>
          <a:p>
            <a:r>
              <a:rPr lang="en-US" altLang="zh-TW"/>
              <a:t>What can </a:t>
            </a:r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specify? </a:t>
            </a:r>
            <a:r>
              <a:rPr lang="en-US" altLang="zh-TW">
                <a:solidFill>
                  <a:schemeClr val="accent1"/>
                </a:solidFill>
              </a:rPr>
              <a:t>PC-relative addressing</a:t>
            </a:r>
            <a:r>
              <a:rPr lang="en-US" altLang="zh-TW"/>
              <a:t> </a:t>
            </a:r>
          </a:p>
          <a:p>
            <a:pPr lvl="1"/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is only 16 bits, but PC is 32-bit</a:t>
            </a:r>
            <a:br>
              <a:rPr lang="en-US" altLang="zh-TW"/>
            </a:br>
            <a:r>
              <a:rPr lang="en-US" altLang="zh-TW"/>
              <a:t>=&gt; </a:t>
            </a:r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cannot specify entire address</a:t>
            </a:r>
          </a:p>
          <a:p>
            <a:pPr lvl="1"/>
            <a:r>
              <a:rPr lang="en-US" altLang="zh-TW"/>
              <a:t>Loops are generally small: &lt; 50 instructions</a:t>
            </a:r>
          </a:p>
          <a:p>
            <a:pPr lvl="2"/>
            <a:r>
              <a:rPr lang="en-US" altLang="zh-TW"/>
              <a:t>Though we want to branch to anywhere in memory, a single branch only need to change </a:t>
            </a:r>
            <a:r>
              <a:rPr lang="en-US" altLang="zh-TW">
                <a:solidFill>
                  <a:schemeClr val="accent1"/>
                </a:solidFill>
              </a:rPr>
              <a:t>PC</a:t>
            </a:r>
            <a:r>
              <a:rPr lang="en-US" altLang="zh-TW"/>
              <a:t> by a small amount</a:t>
            </a:r>
          </a:p>
          <a:p>
            <a:pPr lvl="1"/>
            <a:r>
              <a:rPr lang="en-US" altLang="zh-TW"/>
              <a:t>How to use PC-relative addressing</a:t>
            </a:r>
          </a:p>
          <a:p>
            <a:pPr lvl="2"/>
            <a:r>
              <a:rPr lang="en-US" altLang="zh-TW"/>
              <a:t>16-bit </a:t>
            </a:r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as a signed two’s complement integer to be </a:t>
            </a:r>
            <a:r>
              <a:rPr lang="en-US" altLang="zh-TW" i="1"/>
              <a:t>added</a:t>
            </a:r>
            <a:r>
              <a:rPr lang="en-US" altLang="zh-TW"/>
              <a:t> to the PC if branch taken</a:t>
            </a:r>
          </a:p>
          <a:p>
            <a:pPr lvl="2"/>
            <a:r>
              <a:rPr lang="en-US" altLang="zh-TW"/>
              <a:t>Now we can branch +/- 2</a:t>
            </a:r>
            <a:r>
              <a:rPr lang="en-US" altLang="zh-TW" baseline="30000"/>
              <a:t>15</a:t>
            </a:r>
            <a:r>
              <a:rPr lang="en-US" altLang="zh-TW"/>
              <a:t> bytes from the PC 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F90C10-069B-41EF-994E-ED2B00FB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105</a:t>
            </a:fld>
            <a:endParaRPr lang="zh-TW" altLang="zh-TW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71152582-0DCA-4E93-924E-9945A4394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Branch Addressing (2)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526CCE42-B071-43E8-83DA-BC29E8D71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420100" cy="5281613"/>
          </a:xfrm>
        </p:spPr>
        <p:txBody>
          <a:bodyPr/>
          <a:lstStyle/>
          <a:p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specifies </a:t>
            </a:r>
            <a:r>
              <a:rPr lang="en-US" altLang="zh-TW">
                <a:solidFill>
                  <a:schemeClr val="accent1"/>
                </a:solidFill>
              </a:rPr>
              <a:t>word address</a:t>
            </a:r>
          </a:p>
          <a:p>
            <a:pPr lvl="1"/>
            <a:r>
              <a:rPr lang="en-US" altLang="zh-TW"/>
              <a:t>Instructions are word aligned (byte address is always a multiple of 4, i.e., it ends with 00 in binary)</a:t>
            </a:r>
          </a:p>
          <a:p>
            <a:pPr lvl="2"/>
            <a:r>
              <a:rPr lang="en-US" altLang="zh-TW"/>
              <a:t>The number of bytes to add to the PC will always be a multiple of 4</a:t>
            </a:r>
          </a:p>
          <a:p>
            <a:pPr lvl="1"/>
            <a:r>
              <a:rPr lang="en-US" altLang="zh-TW"/>
              <a:t>Specify the </a:t>
            </a:r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in words (confusing?)</a:t>
            </a:r>
          </a:p>
          <a:p>
            <a:pPr lvl="1"/>
            <a:r>
              <a:rPr lang="en-US" altLang="zh-TW"/>
              <a:t>Now, we can branch +/- 2</a:t>
            </a:r>
            <a:r>
              <a:rPr lang="en-US" altLang="zh-TW" baseline="30000"/>
              <a:t>15</a:t>
            </a:r>
            <a:r>
              <a:rPr lang="en-US" altLang="zh-TW"/>
              <a:t> </a:t>
            </a:r>
            <a:r>
              <a:rPr lang="en-US" altLang="zh-TW">
                <a:solidFill>
                  <a:schemeClr val="accent1"/>
                </a:solidFill>
              </a:rPr>
              <a:t>words</a:t>
            </a:r>
            <a:r>
              <a:rPr lang="en-US" altLang="zh-TW"/>
              <a:t> from the PC (or +/- 2</a:t>
            </a:r>
            <a:r>
              <a:rPr lang="en-US" altLang="zh-TW" baseline="30000"/>
              <a:t>17</a:t>
            </a:r>
            <a:r>
              <a:rPr lang="en-US" altLang="zh-TW"/>
              <a:t> bytes), handle loops 4 times as large</a:t>
            </a:r>
          </a:p>
          <a:p>
            <a:pPr lvl="1"/>
            <a:endParaRPr lang="en-US" altLang="zh-TW"/>
          </a:p>
          <a:p>
            <a:r>
              <a:rPr lang="en-US" altLang="zh-TW" i="1">
                <a:latin typeface="Courier New" panose="02070309020205020404" pitchFamily="49" charset="0"/>
              </a:rPr>
              <a:t>Immediate</a:t>
            </a:r>
            <a:r>
              <a:rPr lang="en-US" altLang="zh-TW"/>
              <a:t> specifies </a:t>
            </a:r>
            <a:r>
              <a:rPr lang="en-US" altLang="zh-TW">
                <a:solidFill>
                  <a:schemeClr val="accent1"/>
                </a:solidFill>
              </a:rPr>
              <a:t>PC + 4 </a:t>
            </a:r>
            <a:endParaRPr lang="en-US" altLang="zh-TW"/>
          </a:p>
          <a:p>
            <a:pPr lvl="1"/>
            <a:r>
              <a:rPr lang="en-US" altLang="zh-TW"/>
              <a:t>Due to hardware, add </a:t>
            </a:r>
            <a:r>
              <a:rPr lang="en-US" altLang="zh-TW">
                <a:latin typeface="Courier New" panose="02070309020205020404" pitchFamily="49" charset="0"/>
              </a:rPr>
              <a:t>immediate</a:t>
            </a:r>
            <a:r>
              <a:rPr lang="en-US" altLang="zh-TW"/>
              <a:t> to (PC+4), not to PC</a:t>
            </a:r>
          </a:p>
          <a:p>
            <a:pPr lvl="1"/>
            <a:r>
              <a:rPr lang="en-US" altLang="zh-TW"/>
              <a:t>If branch not taken: PC = PC + 4</a:t>
            </a:r>
          </a:p>
          <a:p>
            <a:pPr lvl="1"/>
            <a:r>
              <a:rPr lang="en-US" altLang="zh-TW"/>
              <a:t>If branch taken: PC = (PC+4) + (</a:t>
            </a:r>
            <a:r>
              <a:rPr lang="en-US" altLang="zh-TW">
                <a:latin typeface="Courier New" panose="02070309020205020404" pitchFamily="49" charset="0"/>
              </a:rPr>
              <a:t>immediate</a:t>
            </a:r>
            <a:r>
              <a:rPr lang="en-US" altLang="zh-TW"/>
              <a:t>*4)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BE1029-4A3E-448F-A0E0-5978D2B3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106</a:t>
            </a:fld>
            <a:endParaRPr lang="zh-TW" altLang="zh-TW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100AB2-D5E0-43EE-B7B3-3A9D13010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Branch Example</a:t>
            </a:r>
          </a:p>
        </p:txBody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81F4BED4-2C43-4DBF-97CE-BF9154202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/>
              <a:t>MIPS Code: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Loop:	beq   $9,$0,End							add   $8,$8,$10							addi  $9,$9,-1							j     Loop</a:t>
            </a:r>
            <a:br>
              <a:rPr lang="en-US" altLang="zh-TW">
                <a:latin typeface="Courier New" panose="02070309020205020404" pitchFamily="49" charset="0"/>
              </a:rPr>
            </a:br>
            <a:r>
              <a:rPr lang="en-US" altLang="zh-TW">
                <a:latin typeface="Courier New" panose="02070309020205020404" pitchFamily="49" charset="0"/>
              </a:rPr>
              <a:t>End:</a:t>
            </a:r>
            <a:endParaRPr lang="en-US" altLang="zh-TW"/>
          </a:p>
          <a:p>
            <a:pPr>
              <a:lnSpc>
                <a:spcPct val="80000"/>
              </a:lnSpc>
            </a:pPr>
            <a:r>
              <a:rPr lang="en-US" altLang="zh-TW"/>
              <a:t>Branch is I-Format:</a:t>
            </a:r>
          </a:p>
          <a:p>
            <a:pPr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</a:pPr>
            <a:endParaRPr lang="en-US" altLang="zh-TW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 = 4 (look up in table)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rs</a:t>
            </a:r>
            <a:r>
              <a:rPr lang="en-US" altLang="zh-TW"/>
              <a:t> = 9 (first operand)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rt</a:t>
            </a:r>
            <a:r>
              <a:rPr lang="en-US" altLang="zh-TW"/>
              <a:t> = 0 (second operand)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immediate</a:t>
            </a:r>
            <a:r>
              <a:rPr lang="en-US" altLang="zh-TW"/>
              <a:t> = ???</a:t>
            </a:r>
          </a:p>
          <a:p>
            <a:pPr lvl="1">
              <a:lnSpc>
                <a:spcPct val="80000"/>
              </a:lnSpc>
            </a:pPr>
            <a:r>
              <a:rPr lang="en-US" altLang="zh-TW"/>
              <a:t>Number of instructions to add to (or subtract from) the PC, starting at the instruction </a:t>
            </a:r>
            <a:r>
              <a:rPr lang="en-US" altLang="zh-TW" i="1">
                <a:solidFill>
                  <a:schemeClr val="accent1"/>
                </a:solidFill>
              </a:rPr>
              <a:t>following</a:t>
            </a:r>
            <a:r>
              <a:rPr lang="en-US" altLang="zh-TW"/>
              <a:t> the branch</a:t>
            </a:r>
            <a:br>
              <a:rPr lang="en-US" altLang="zh-TW"/>
            </a:br>
            <a:r>
              <a:rPr lang="en-US" altLang="zh-TW"/>
              <a:t>=&gt; </a:t>
            </a:r>
            <a:r>
              <a:rPr lang="en-US" altLang="zh-TW">
                <a:latin typeface="Courier New" panose="02070309020205020404" pitchFamily="49" charset="0"/>
              </a:rPr>
              <a:t>immediate</a:t>
            </a:r>
            <a:r>
              <a:rPr lang="en-US" altLang="zh-TW"/>
              <a:t> = 3</a:t>
            </a:r>
            <a:endParaRPr lang="en-US" altLang="zh-TW">
              <a:solidFill>
                <a:schemeClr val="folHlink"/>
              </a:solidFill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3ED082D-2D5B-4747-BDF8-035E6FB4C8A9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3370263"/>
            <a:ext cx="8832850" cy="976312"/>
            <a:chOff x="432" y="3120"/>
            <a:chExt cx="5136" cy="615"/>
          </a:xfrm>
        </p:grpSpPr>
        <p:grpSp>
          <p:nvGrpSpPr>
            <p:cNvPr id="165894" name="Group 5">
              <a:extLst>
                <a:ext uri="{FF2B5EF4-FFF2-40B4-BE49-F238E27FC236}">
                  <a16:creationId xmlns:a16="http://schemas.microsoft.com/office/drawing/2014/main" id="{B08EF696-4135-459A-970C-BE87FCA35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3120"/>
              <a:ext cx="4607" cy="327"/>
              <a:chOff x="323" y="2496"/>
              <a:chExt cx="4607" cy="327"/>
            </a:xfrm>
          </p:grpSpPr>
          <p:sp>
            <p:nvSpPr>
              <p:cNvPr id="165903" name="Text Box 6">
                <a:extLst>
                  <a:ext uri="{FF2B5EF4-FFF2-40B4-BE49-F238E27FC236}">
                    <a16:creationId xmlns:a16="http://schemas.microsoft.com/office/drawing/2014/main" id="{0E6937BB-140E-4690-9AC3-626C0612C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opcode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5904" name="Text Box 7">
                <a:extLst>
                  <a:ext uri="{FF2B5EF4-FFF2-40B4-BE49-F238E27FC236}">
                    <a16:creationId xmlns:a16="http://schemas.microsoft.com/office/drawing/2014/main" id="{09E7E77F-44FD-47B3-B5B2-CD7188553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" y="2496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rs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5905" name="Text Box 8">
                <a:extLst>
                  <a:ext uri="{FF2B5EF4-FFF2-40B4-BE49-F238E27FC236}">
                    <a16:creationId xmlns:a16="http://schemas.microsoft.com/office/drawing/2014/main" id="{35870970-0657-4913-875E-3B129E975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2496"/>
                <a:ext cx="3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rt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5906" name="Text Box 9">
                <a:extLst>
                  <a:ext uri="{FF2B5EF4-FFF2-40B4-BE49-F238E27FC236}">
                    <a16:creationId xmlns:a16="http://schemas.microsoft.com/office/drawing/2014/main" id="{FFC6D6F0-D2CA-4FBF-97E0-96370BFA0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5907" name="Text Box 10">
                <a:extLst>
                  <a:ext uri="{FF2B5EF4-FFF2-40B4-BE49-F238E27FC236}">
                    <a16:creationId xmlns:a16="http://schemas.microsoft.com/office/drawing/2014/main" id="{13E958D0-57BF-4AE2-9E2A-823C2C4BF2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5908" name="Text Box 11">
                <a:extLst>
                  <a:ext uri="{FF2B5EF4-FFF2-40B4-BE49-F238E27FC236}">
                    <a16:creationId xmlns:a16="http://schemas.microsoft.com/office/drawing/2014/main" id="{8AC175CF-C6D7-47D2-A2A0-02A4E966A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0" y="2496"/>
                <a:ext cx="12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immediate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65895" name="Rectangle 12">
              <a:extLst>
                <a:ext uri="{FF2B5EF4-FFF2-40B4-BE49-F238E27FC236}">
                  <a16:creationId xmlns:a16="http://schemas.microsoft.com/office/drawing/2014/main" id="{606603A7-1E82-4B6C-9565-4364FB9D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5896" name="Line 13">
              <a:extLst>
                <a:ext uri="{FF2B5EF4-FFF2-40B4-BE49-F238E27FC236}">
                  <a16:creationId xmlns:a16="http://schemas.microsoft.com/office/drawing/2014/main" id="{980F5A91-F495-4CF2-ACB6-5F2F185AA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97" name="Line 14">
              <a:extLst>
                <a:ext uri="{FF2B5EF4-FFF2-40B4-BE49-F238E27FC236}">
                  <a16:creationId xmlns:a16="http://schemas.microsoft.com/office/drawing/2014/main" id="{565D06FC-FA95-4601-B4EB-6BD13026F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98" name="Line 15">
              <a:extLst>
                <a:ext uri="{FF2B5EF4-FFF2-40B4-BE49-F238E27FC236}">
                  <a16:creationId xmlns:a16="http://schemas.microsoft.com/office/drawing/2014/main" id="{5E1DC008-4DB6-4983-89F5-57FB2A906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99" name="Text Box 16">
              <a:extLst>
                <a:ext uri="{FF2B5EF4-FFF2-40B4-BE49-F238E27FC236}">
                  <a16:creationId xmlns:a16="http://schemas.microsoft.com/office/drawing/2014/main" id="{DF777139-1D04-4F62-8FA7-FE2DAAD04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5900" name="Text Box 17">
              <a:extLst>
                <a:ext uri="{FF2B5EF4-FFF2-40B4-BE49-F238E27FC236}">
                  <a16:creationId xmlns:a16="http://schemas.microsoft.com/office/drawing/2014/main" id="{07F54A7A-DAA3-4CD0-B032-3E8CCEDEC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5901" name="Text Box 18">
              <a:extLst>
                <a:ext uri="{FF2B5EF4-FFF2-40B4-BE49-F238E27FC236}">
                  <a16:creationId xmlns:a16="http://schemas.microsoft.com/office/drawing/2014/main" id="{FBEA12B5-09A7-4E48-93DC-5753087C3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5902" name="Text Box 19">
              <a:extLst>
                <a:ext uri="{FF2B5EF4-FFF2-40B4-BE49-F238E27FC236}">
                  <a16:creationId xmlns:a16="http://schemas.microsoft.com/office/drawing/2014/main" id="{9F9CCA24-8538-4A96-B1FE-0101DBA99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CA1902-BB74-4368-B097-43C57501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107</a:t>
            </a:fld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B2166C62-15D9-44FF-808B-7574ED4D2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MIPS Code: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Loop:	beq   $9,$0,End							add   $8,$8,$10							addi  $9,$9,-1							j     Loop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	End: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decimal representation: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binary representation: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buFont typeface="Wingdings" panose="05000000000000000000" pitchFamily="2" charset="2"/>
              <a:buNone/>
            </a:pPr>
            <a:endParaRPr lang="zh-TW" altLang="en-US"/>
          </a:p>
        </p:txBody>
      </p:sp>
      <p:grpSp>
        <p:nvGrpSpPr>
          <p:cNvPr id="166915" name="Group 3">
            <a:extLst>
              <a:ext uri="{FF2B5EF4-FFF2-40B4-BE49-F238E27FC236}">
                <a16:creationId xmlns:a16="http://schemas.microsoft.com/office/drawing/2014/main" id="{19F703FE-5004-4ECD-8B28-2C88BF7EC8AB}"/>
              </a:ext>
            </a:extLst>
          </p:cNvPr>
          <p:cNvGrpSpPr>
            <a:grpSpLocks/>
          </p:cNvGrpSpPr>
          <p:nvPr/>
        </p:nvGrpSpPr>
        <p:grpSpPr bwMode="auto">
          <a:xfrm>
            <a:off x="660400" y="4038600"/>
            <a:ext cx="8832850" cy="976313"/>
            <a:chOff x="432" y="3120"/>
            <a:chExt cx="5136" cy="615"/>
          </a:xfrm>
        </p:grpSpPr>
        <p:grpSp>
          <p:nvGrpSpPr>
            <p:cNvPr id="166934" name="Group 4">
              <a:extLst>
                <a:ext uri="{FF2B5EF4-FFF2-40B4-BE49-F238E27FC236}">
                  <a16:creationId xmlns:a16="http://schemas.microsoft.com/office/drawing/2014/main" id="{C8C868EA-007C-4AA3-87FE-9A2A38BAD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" y="3120"/>
              <a:ext cx="4297" cy="327"/>
              <a:chOff x="633" y="2496"/>
              <a:chExt cx="4297" cy="327"/>
            </a:xfrm>
          </p:grpSpPr>
          <p:sp>
            <p:nvSpPr>
              <p:cNvPr id="166943" name="Text Box 5">
                <a:extLst>
                  <a:ext uri="{FF2B5EF4-FFF2-40B4-BE49-F238E27FC236}">
                    <a16:creationId xmlns:a16="http://schemas.microsoft.com/office/drawing/2014/main" id="{C95FE4D6-5064-44F5-A6A5-044043ED0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" y="2496"/>
                <a:ext cx="2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4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44" name="Text Box 6">
                <a:extLst>
                  <a:ext uri="{FF2B5EF4-FFF2-40B4-BE49-F238E27FC236}">
                    <a16:creationId xmlns:a16="http://schemas.microsoft.com/office/drawing/2014/main" id="{9CF4BB10-2F20-4B32-B0C5-F92BD864C3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" y="2496"/>
                <a:ext cx="2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9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45" name="Text Box 7">
                <a:extLst>
                  <a:ext uri="{FF2B5EF4-FFF2-40B4-BE49-F238E27FC236}">
                    <a16:creationId xmlns:a16="http://schemas.microsoft.com/office/drawing/2014/main" id="{03F9DF80-660E-4710-942F-64DE7298E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7" y="2496"/>
                <a:ext cx="2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46" name="Text Box 8">
                <a:extLst>
                  <a:ext uri="{FF2B5EF4-FFF2-40B4-BE49-F238E27FC236}">
                    <a16:creationId xmlns:a16="http://schemas.microsoft.com/office/drawing/2014/main" id="{218BAFFD-7AAC-47AA-815B-37D698F75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47" name="Text Box 9">
                <a:extLst>
                  <a:ext uri="{FF2B5EF4-FFF2-40B4-BE49-F238E27FC236}">
                    <a16:creationId xmlns:a16="http://schemas.microsoft.com/office/drawing/2014/main" id="{DA713B5E-3AF2-4235-9E27-A8572A245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48" name="Text Box 10">
                <a:extLst>
                  <a:ext uri="{FF2B5EF4-FFF2-40B4-BE49-F238E27FC236}">
                    <a16:creationId xmlns:a16="http://schemas.microsoft.com/office/drawing/2014/main" id="{AD93C57F-C4A4-41AF-B260-B76EA9F91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5" y="2496"/>
                <a:ext cx="2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3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66935" name="Rectangle 11">
              <a:extLst>
                <a:ext uri="{FF2B5EF4-FFF2-40B4-BE49-F238E27FC236}">
                  <a16:creationId xmlns:a16="http://schemas.microsoft.com/office/drawing/2014/main" id="{1A368E15-FAD0-4D93-BBDA-431845718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6936" name="Line 12">
              <a:extLst>
                <a:ext uri="{FF2B5EF4-FFF2-40B4-BE49-F238E27FC236}">
                  <a16:creationId xmlns:a16="http://schemas.microsoft.com/office/drawing/2014/main" id="{8A701F4B-5806-47E4-B1B2-34631270D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37" name="Line 13">
              <a:extLst>
                <a:ext uri="{FF2B5EF4-FFF2-40B4-BE49-F238E27FC236}">
                  <a16:creationId xmlns:a16="http://schemas.microsoft.com/office/drawing/2014/main" id="{C85CFEBE-9EC0-4B7F-9640-91E68C0C9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38" name="Line 14">
              <a:extLst>
                <a:ext uri="{FF2B5EF4-FFF2-40B4-BE49-F238E27FC236}">
                  <a16:creationId xmlns:a16="http://schemas.microsoft.com/office/drawing/2014/main" id="{86FFE16E-E8BA-4EBB-BF68-2E248D576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39" name="Text Box 15">
              <a:extLst>
                <a:ext uri="{FF2B5EF4-FFF2-40B4-BE49-F238E27FC236}">
                  <a16:creationId xmlns:a16="http://schemas.microsoft.com/office/drawing/2014/main" id="{2B207CE5-E2DC-4248-90DF-8EC47407C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40" name="Text Box 16">
              <a:extLst>
                <a:ext uri="{FF2B5EF4-FFF2-40B4-BE49-F238E27FC236}">
                  <a16:creationId xmlns:a16="http://schemas.microsoft.com/office/drawing/2014/main" id="{6DD0C506-736B-4BD4-AECF-363E7C73F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41" name="Text Box 17">
              <a:extLst>
                <a:ext uri="{FF2B5EF4-FFF2-40B4-BE49-F238E27FC236}">
                  <a16:creationId xmlns:a16="http://schemas.microsoft.com/office/drawing/2014/main" id="{F0904665-308D-469E-AE50-355AC54B2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42" name="Text Box 18">
              <a:extLst>
                <a:ext uri="{FF2B5EF4-FFF2-40B4-BE49-F238E27FC236}">
                  <a16:creationId xmlns:a16="http://schemas.microsoft.com/office/drawing/2014/main" id="{AE75E9EA-8DBB-42D9-A23B-B3BA37C2F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66916" name="Group 19">
            <a:extLst>
              <a:ext uri="{FF2B5EF4-FFF2-40B4-BE49-F238E27FC236}">
                <a16:creationId xmlns:a16="http://schemas.microsoft.com/office/drawing/2014/main" id="{236369B9-DF37-4774-8FCF-E21A81C0C589}"/>
              </a:ext>
            </a:extLst>
          </p:cNvPr>
          <p:cNvGrpSpPr>
            <a:grpSpLocks/>
          </p:cNvGrpSpPr>
          <p:nvPr/>
        </p:nvGrpSpPr>
        <p:grpSpPr bwMode="auto">
          <a:xfrm>
            <a:off x="655638" y="5156200"/>
            <a:ext cx="8832850" cy="976313"/>
            <a:chOff x="477" y="3120"/>
            <a:chExt cx="5136" cy="615"/>
          </a:xfrm>
        </p:grpSpPr>
        <p:grpSp>
          <p:nvGrpSpPr>
            <p:cNvPr id="166919" name="Group 20">
              <a:extLst>
                <a:ext uri="{FF2B5EF4-FFF2-40B4-BE49-F238E27FC236}">
                  <a16:creationId xmlns:a16="http://schemas.microsoft.com/office/drawing/2014/main" id="{5A9ACF00-4567-4612-919C-49CBE28AC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3120"/>
              <a:ext cx="4730" cy="327"/>
              <a:chOff x="323" y="2496"/>
              <a:chExt cx="4730" cy="327"/>
            </a:xfrm>
          </p:grpSpPr>
          <p:sp>
            <p:nvSpPr>
              <p:cNvPr id="166928" name="Text Box 21">
                <a:extLst>
                  <a:ext uri="{FF2B5EF4-FFF2-40B4-BE49-F238E27FC236}">
                    <a16:creationId xmlns:a16="http://schemas.microsoft.com/office/drawing/2014/main" id="{59702F7C-26DD-48A4-BC46-931D31690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000100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29" name="Text Box 22">
                <a:extLst>
                  <a:ext uri="{FF2B5EF4-FFF2-40B4-BE49-F238E27FC236}">
                    <a16:creationId xmlns:a16="http://schemas.microsoft.com/office/drawing/2014/main" id="{C59321EE-0691-436D-80D9-C8451A7EB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0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01001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30" name="Text Box 23">
                <a:extLst>
                  <a:ext uri="{FF2B5EF4-FFF2-40B4-BE49-F238E27FC236}">
                    <a16:creationId xmlns:a16="http://schemas.microsoft.com/office/drawing/2014/main" id="{E7CDD7FA-E97D-41C3-9AAF-E7B277226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00000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31" name="Text Box 24">
                <a:extLst>
                  <a:ext uri="{FF2B5EF4-FFF2-40B4-BE49-F238E27FC236}">
                    <a16:creationId xmlns:a16="http://schemas.microsoft.com/office/drawing/2014/main" id="{8B8B88AC-053F-435F-B766-C6A5CB9FD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32" name="Text Box 25">
                <a:extLst>
                  <a:ext uri="{FF2B5EF4-FFF2-40B4-BE49-F238E27FC236}">
                    <a16:creationId xmlns:a16="http://schemas.microsoft.com/office/drawing/2014/main" id="{D71DA4B7-2E82-48A0-AFAB-0AEB2F0BBD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33" name="Text Box 26">
                <a:extLst>
                  <a:ext uri="{FF2B5EF4-FFF2-40B4-BE49-F238E27FC236}">
                    <a16:creationId xmlns:a16="http://schemas.microsoft.com/office/drawing/2014/main" id="{9F46DE92-635D-4879-B0AB-A7E631E58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7" y="2496"/>
                <a:ext cx="20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0000000000000011</a:t>
                </a: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66920" name="Rectangle 27">
              <a:extLst>
                <a:ext uri="{FF2B5EF4-FFF2-40B4-BE49-F238E27FC236}">
                  <a16:creationId xmlns:a16="http://schemas.microsoft.com/office/drawing/2014/main" id="{D3C5B430-A0C2-43D5-AC76-5B870809F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6921" name="Line 28">
              <a:extLst>
                <a:ext uri="{FF2B5EF4-FFF2-40B4-BE49-F238E27FC236}">
                  <a16:creationId xmlns:a16="http://schemas.microsoft.com/office/drawing/2014/main" id="{0D79DA6C-1134-4B49-80D1-954AEE58F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22" name="Line 29">
              <a:extLst>
                <a:ext uri="{FF2B5EF4-FFF2-40B4-BE49-F238E27FC236}">
                  <a16:creationId xmlns:a16="http://schemas.microsoft.com/office/drawing/2014/main" id="{582AB2EC-0283-4297-A6E0-05159DF37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23" name="Line 30">
              <a:extLst>
                <a:ext uri="{FF2B5EF4-FFF2-40B4-BE49-F238E27FC236}">
                  <a16:creationId xmlns:a16="http://schemas.microsoft.com/office/drawing/2014/main" id="{EFDF0AE7-A703-43E3-8186-2201FCA7A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24" name="Text Box 31">
              <a:extLst>
                <a:ext uri="{FF2B5EF4-FFF2-40B4-BE49-F238E27FC236}">
                  <a16:creationId xmlns:a16="http://schemas.microsoft.com/office/drawing/2014/main" id="{0156C58F-3B2F-4600-BE9F-253227145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25" name="Text Box 32">
              <a:extLst>
                <a:ext uri="{FF2B5EF4-FFF2-40B4-BE49-F238E27FC236}">
                  <a16:creationId xmlns:a16="http://schemas.microsoft.com/office/drawing/2014/main" id="{0E449236-A96D-4C6A-AEB5-F6DDDD5A5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26" name="Text Box 33">
              <a:extLst>
                <a:ext uri="{FF2B5EF4-FFF2-40B4-BE49-F238E27FC236}">
                  <a16:creationId xmlns:a16="http://schemas.microsoft.com/office/drawing/2014/main" id="{331420F8-2E03-4726-B78C-08979D54C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27" name="Text Box 34">
              <a:extLst>
                <a:ext uri="{FF2B5EF4-FFF2-40B4-BE49-F238E27FC236}">
                  <a16:creationId xmlns:a16="http://schemas.microsoft.com/office/drawing/2014/main" id="{DEDC6DCC-4C86-441A-9FD7-34EE1EAD6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66917" name="Rectangle 35">
            <a:extLst>
              <a:ext uri="{FF2B5EF4-FFF2-40B4-BE49-F238E27FC236}">
                <a16:creationId xmlns:a16="http://schemas.microsoft.com/office/drawing/2014/main" id="{FEAD2E88-F369-4CF6-97D5-45584A91D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Branch Example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66F358B-A16F-4835-8DB1-A3EC62CD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108</a:t>
            </a:fld>
            <a:endParaRPr lang="zh-TW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8AEB882-9982-47D8-9B31-6025C2FB1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2523255-9445-4880-BEE8-3CD734CCC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How to do the following C statement?	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     </a:t>
            </a:r>
            <a:r>
              <a:rPr lang="en-US" altLang="zh-TW" sz="2400">
                <a:solidFill>
                  <a:schemeClr val="bg2"/>
                </a:solidFill>
                <a:latin typeface="Courier New" panose="02070309020205020404" pitchFamily="49" charset="0"/>
              </a:rPr>
              <a:t>f  = (g + h) - (i + j);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ea typeface="新細明體" panose="02020500000000000000" pitchFamily="18" charset="-120"/>
              </a:rPr>
              <a:t>Compiled MIPS code:</a:t>
            </a:r>
          </a:p>
          <a:p>
            <a:pPr lvl="2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endParaRPr lang="en-US" altLang="zh-TW" sz="2400">
              <a:ea typeface="新細明體" panose="02020500000000000000" pitchFamily="18" charset="-120"/>
            </a:endParaRPr>
          </a:p>
          <a:p>
            <a:pPr lvl="2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add t0, g, h   # temp t0 = g + h</a:t>
            </a:r>
            <a:b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add t1, i, j   # temp t1 = i + j</a:t>
            </a:r>
            <a:b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sub f, t0, t1  # f = t0 - t1</a:t>
            </a:r>
            <a:endParaRPr lang="en-AU" altLang="zh-TW" sz="2400">
              <a:latin typeface="Courier New" panose="02070309020205020404" pitchFamily="49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7BF8938-005D-47EB-A0BB-81D6353A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10</a:t>
            </a:fld>
            <a:endParaRPr lang="zh-TW" altLang="zh-TW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459EA19A-2CBF-4C64-905B-47EF91769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Jump Addressing </a:t>
            </a:r>
            <a:r>
              <a:rPr lang="en-US" altLang="zh-TW"/>
              <a:t>(1/3)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465B9F31-0ADF-4673-8B69-52422AE52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 branches, we assumed that we won’t want to branch too far, so we can specify change in PC.</a:t>
            </a:r>
          </a:p>
          <a:p>
            <a:r>
              <a:rPr lang="en-US" altLang="zh-TW"/>
              <a:t>For general jumps (</a:t>
            </a:r>
            <a:r>
              <a:rPr lang="en-US" altLang="zh-TW">
                <a:latin typeface="Courier New" panose="02070309020205020404" pitchFamily="49" charset="0"/>
              </a:rPr>
              <a:t>j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jal</a:t>
            </a:r>
            <a:r>
              <a:rPr lang="en-US" altLang="zh-TW"/>
              <a:t>), we may jump to anywhere in memory.</a:t>
            </a:r>
          </a:p>
          <a:p>
            <a:r>
              <a:rPr lang="en-US" altLang="zh-TW"/>
              <a:t>Ideally, we could specify a 32-bit memory address to jump to.</a:t>
            </a:r>
          </a:p>
          <a:p>
            <a:r>
              <a:rPr lang="en-US" altLang="zh-TW"/>
              <a:t>Unfortunately, we can’t fit both a 6-bit opcode and a 32-bit address into a single 32-bit word, so we compromise.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350541-EBBD-4343-800B-7D3A6833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109</a:t>
            </a:fld>
            <a:endParaRPr lang="zh-TW" altLang="zh-TW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DD79090D-773B-4405-8253-712EAB375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Jump Addressing </a:t>
            </a:r>
            <a:r>
              <a:rPr lang="en-US" altLang="zh-TW"/>
              <a:t>(2/3)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2B9FFDED-365C-40B7-BF1A-E3253E374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5281613"/>
          </a:xfrm>
        </p:spPr>
        <p:txBody>
          <a:bodyPr/>
          <a:lstStyle/>
          <a:p>
            <a:r>
              <a:rPr lang="en-US" altLang="zh-TW"/>
              <a:t>Define “fields” of the following number of bits each: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As usual, each field has a name: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chemeClr val="accent1"/>
                </a:solidFill>
              </a:rPr>
              <a:t>Key concepts:</a:t>
            </a:r>
            <a:endParaRPr lang="en-US" altLang="zh-TW"/>
          </a:p>
          <a:p>
            <a:pPr lvl="1"/>
            <a:r>
              <a:rPr lang="en-US" altLang="zh-TW"/>
              <a:t>Keep </a:t>
            </a:r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 field identical to R-format and I-format for consistency</a:t>
            </a:r>
          </a:p>
          <a:p>
            <a:pPr lvl="1"/>
            <a:r>
              <a:rPr lang="en-US" altLang="zh-TW"/>
              <a:t>Combine other fields to make room for target address</a:t>
            </a:r>
          </a:p>
          <a:p>
            <a:r>
              <a:rPr lang="en-US" altLang="zh-TW"/>
              <a:t>Optimization:</a:t>
            </a:r>
          </a:p>
          <a:p>
            <a:pPr lvl="1"/>
            <a:r>
              <a:rPr lang="en-US" altLang="zh-TW"/>
              <a:t>Jumps only jump to word aligned addresses</a:t>
            </a:r>
          </a:p>
          <a:p>
            <a:pPr lvl="2"/>
            <a:r>
              <a:rPr lang="en-US" altLang="zh-TW"/>
              <a:t>last two bits are always 00 (in binary) </a:t>
            </a:r>
          </a:p>
          <a:p>
            <a:pPr lvl="2"/>
            <a:r>
              <a:rPr lang="en-US" altLang="zh-TW"/>
              <a:t>specify 28 bits of the 32-bit bit address</a:t>
            </a:r>
          </a:p>
        </p:txBody>
      </p:sp>
      <p:grpSp>
        <p:nvGrpSpPr>
          <p:cNvPr id="168964" name="Group 4">
            <a:extLst>
              <a:ext uri="{FF2B5EF4-FFF2-40B4-BE49-F238E27FC236}">
                <a16:creationId xmlns:a16="http://schemas.microsoft.com/office/drawing/2014/main" id="{24D54C69-2DAA-429D-8A1F-531BB5FEBF15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1795463"/>
            <a:ext cx="8832850" cy="519112"/>
            <a:chOff x="336" y="1488"/>
            <a:chExt cx="5136" cy="327"/>
          </a:xfrm>
        </p:grpSpPr>
        <p:sp>
          <p:nvSpPr>
            <p:cNvPr id="168971" name="Text Box 5">
              <a:extLst>
                <a:ext uri="{FF2B5EF4-FFF2-40B4-BE49-F238E27FC236}">
                  <a16:creationId xmlns:a16="http://schemas.microsoft.com/office/drawing/2014/main" id="{7B12194B-337A-44C5-AD58-C5827F317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1488"/>
              <a:ext cx="8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6 </a:t>
              </a:r>
              <a:r>
                <a:rPr lang="en-US" altLang="zh-TW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bits</a:t>
              </a:r>
              <a:endParaRPr lang="en-US" altLang="zh-TW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8972" name="Text Box 6">
              <a:extLst>
                <a:ext uri="{FF2B5EF4-FFF2-40B4-BE49-F238E27FC236}">
                  <a16:creationId xmlns:a16="http://schemas.microsoft.com/office/drawing/2014/main" id="{2D5A98A3-99D3-43CA-B985-AB3B2DF84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" y="1488"/>
              <a:ext cx="9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26 </a:t>
              </a:r>
              <a:r>
                <a:rPr lang="en-US" altLang="zh-TW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bits</a:t>
              </a:r>
              <a:endParaRPr lang="en-US" altLang="zh-TW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8973" name="Line 7">
              <a:extLst>
                <a:ext uri="{FF2B5EF4-FFF2-40B4-BE49-F238E27FC236}">
                  <a16:creationId xmlns:a16="http://schemas.microsoft.com/office/drawing/2014/main" id="{40B21E1B-2FD0-4DCD-A9EE-29F6626D7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8974" name="Rectangle 8">
              <a:extLst>
                <a:ext uri="{FF2B5EF4-FFF2-40B4-BE49-F238E27FC236}">
                  <a16:creationId xmlns:a16="http://schemas.microsoft.com/office/drawing/2014/main" id="{ABA82A2A-25EA-45FE-A29D-65E48D20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68965" name="Group 9">
            <a:extLst>
              <a:ext uri="{FF2B5EF4-FFF2-40B4-BE49-F238E27FC236}">
                <a16:creationId xmlns:a16="http://schemas.microsoft.com/office/drawing/2014/main" id="{E989A6C7-58C8-4BB5-A0F6-3541066002BD}"/>
              </a:ext>
            </a:extLst>
          </p:cNvPr>
          <p:cNvGrpSpPr>
            <a:grpSpLocks/>
          </p:cNvGrpSpPr>
          <p:nvPr/>
        </p:nvGrpSpPr>
        <p:grpSpPr bwMode="auto">
          <a:xfrm>
            <a:off x="563563" y="2938463"/>
            <a:ext cx="8832850" cy="519112"/>
            <a:chOff x="336" y="1488"/>
            <a:chExt cx="5136" cy="327"/>
          </a:xfrm>
        </p:grpSpPr>
        <p:sp>
          <p:nvSpPr>
            <p:cNvPr id="168967" name="Text Box 10">
              <a:extLst>
                <a:ext uri="{FF2B5EF4-FFF2-40B4-BE49-F238E27FC236}">
                  <a16:creationId xmlns:a16="http://schemas.microsoft.com/office/drawing/2014/main" id="{8B87093D-4E78-44D6-858D-AF7ACD517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1488"/>
              <a:ext cx="8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opcode</a:t>
              </a:r>
              <a:endParaRPr lang="en-US" altLang="zh-TW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8968" name="Text Box 11">
              <a:extLst>
                <a:ext uri="{FF2B5EF4-FFF2-40B4-BE49-F238E27FC236}">
                  <a16:creationId xmlns:a16="http://schemas.microsoft.com/office/drawing/2014/main" id="{0D4DF186-2827-4490-972D-5B789F1DB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1488"/>
              <a:ext cx="18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target address</a:t>
              </a:r>
              <a:endParaRPr lang="en-US" altLang="zh-TW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8969" name="Line 12">
              <a:extLst>
                <a:ext uri="{FF2B5EF4-FFF2-40B4-BE49-F238E27FC236}">
                  <a16:creationId xmlns:a16="http://schemas.microsoft.com/office/drawing/2014/main" id="{58BD2A96-14F3-4AF8-8DA2-EEE54D287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8970" name="Rectangle 13">
              <a:extLst>
                <a:ext uri="{FF2B5EF4-FFF2-40B4-BE49-F238E27FC236}">
                  <a16:creationId xmlns:a16="http://schemas.microsoft.com/office/drawing/2014/main" id="{9C6A3241-9C7B-4FBC-AB8A-5A76CC19C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CA022F-2379-4741-BDC7-00EB4CC6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110</a:t>
            </a:fld>
            <a:endParaRPr lang="zh-TW" altLang="zh-TW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698BDC3F-B1E7-4ABD-84B7-0E836D6A2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Jump Addressing </a:t>
            </a:r>
            <a:r>
              <a:rPr lang="en-US" altLang="zh-TW"/>
              <a:t>(3/3)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4168D40-E735-4962-9ED7-95976035F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Where do we get the other 4 bits?</a:t>
            </a:r>
          </a:p>
          <a:p>
            <a:pPr lvl="1"/>
            <a:r>
              <a:rPr lang="en-US" altLang="zh-TW"/>
              <a:t>Take the 4 highest order bits from the PC</a:t>
            </a:r>
          </a:p>
          <a:p>
            <a:pPr lvl="1"/>
            <a:r>
              <a:rPr lang="en-US" altLang="zh-TW"/>
              <a:t>Technically, this means that we cannot jump to anywhere in memory, but it’s adequate 99.9999…% of the time, since programs aren’t that long</a:t>
            </a:r>
          </a:p>
          <a:p>
            <a:pPr lvl="1"/>
            <a:r>
              <a:rPr lang="en-US" altLang="zh-TW"/>
              <a:t>Linker and loader avoid placing a program across an address boundary of 256 MB</a:t>
            </a:r>
          </a:p>
          <a:p>
            <a:r>
              <a:rPr lang="en-US" altLang="zh-TW"/>
              <a:t>Summary:</a:t>
            </a:r>
          </a:p>
          <a:p>
            <a:pPr lvl="1"/>
            <a:r>
              <a:rPr lang="en-US" altLang="zh-TW"/>
              <a:t>New PC = PC[31..28] || target address (26 bits) || 00</a:t>
            </a:r>
          </a:p>
          <a:p>
            <a:pPr lvl="1"/>
            <a:r>
              <a:rPr lang="en-US" altLang="zh-TW"/>
              <a:t>Note: II means concatenation</a:t>
            </a:r>
            <a:br>
              <a:rPr lang="en-US" altLang="zh-TW"/>
            </a:br>
            <a:r>
              <a:rPr lang="en-US" altLang="zh-TW"/>
              <a:t>4 bits || 26 bits || 2 bits = 32-bit address</a:t>
            </a:r>
          </a:p>
          <a:p>
            <a:r>
              <a:rPr lang="en-US" altLang="zh-TW"/>
              <a:t>If we absolutely need to specify a 32-bit address:</a:t>
            </a:r>
          </a:p>
          <a:p>
            <a:pPr lvl="1"/>
            <a:r>
              <a:rPr lang="en-US" altLang="zh-TW"/>
              <a:t>Use  </a:t>
            </a:r>
            <a:r>
              <a:rPr lang="en-US" altLang="zh-TW" i="1"/>
              <a:t>jr  $ra	# </a:t>
            </a:r>
            <a:r>
              <a:rPr lang="en-US" altLang="zh-TW"/>
              <a:t>jump to the address specified by $ra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/>
          </a:p>
          <a:p>
            <a:endParaRPr lang="en-US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795385-6FBA-49CF-9AD2-9CFF32C4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111</a:t>
            </a:fld>
            <a:endParaRPr lang="zh-TW" altLang="zh-TW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96F2A326-C556-4177-A0A3-3B2A51588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Target Addressing Example</a:t>
            </a:r>
            <a:endParaRPr lang="en-AU" altLang="zh-TW" sz="5000"/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FAF2E2C2-C813-4A09-AD67-F7F035874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1220788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Loop code from earlier example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Assume Loop at location 80000</a:t>
            </a:r>
            <a:endParaRPr lang="en-AU" altLang="zh-TW" sz="2400">
              <a:ea typeface="新細明體" panose="02020500000000000000" pitchFamily="18" charset="-120"/>
            </a:endParaRPr>
          </a:p>
        </p:txBody>
      </p:sp>
      <p:graphicFrame>
        <p:nvGraphicFramePr>
          <p:cNvPr id="738379" name="Group 75">
            <a:extLst>
              <a:ext uri="{FF2B5EF4-FFF2-40B4-BE49-F238E27FC236}">
                <a16:creationId xmlns:a16="http://schemas.microsoft.com/office/drawing/2014/main" id="{6573258C-27E2-4356-BC74-562878FD4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33406"/>
              </p:ext>
            </p:extLst>
          </p:nvPr>
        </p:nvGraphicFramePr>
        <p:xfrm>
          <a:off x="455613" y="2265363"/>
          <a:ext cx="9172575" cy="2994027"/>
        </p:xfrm>
        <a:graphic>
          <a:graphicData uri="http://schemas.openxmlformats.org/drawingml/2006/table">
            <a:tbl>
              <a:tblPr/>
              <a:tblGrid>
                <a:gridCol w="410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Loop: sll  $t1, $s3, 2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80000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19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      </a:t>
                      </a: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add  $t1, $t1, $s6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80004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22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32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      </a:t>
                      </a: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lw   $t0, 0($t1)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80008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35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      </a:t>
                      </a: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bne  $t0, $s5, Exit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80012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5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21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2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      </a:t>
                      </a: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addi $s3, $s3, 1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80016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19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19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1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      </a:t>
                      </a: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j    Loop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80020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2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20000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Exit: …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80024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1079" name="Line 71">
            <a:extLst>
              <a:ext uri="{FF2B5EF4-FFF2-40B4-BE49-F238E27FC236}">
                <a16:creationId xmlns:a16="http://schemas.microsoft.com/office/drawing/2014/main" id="{E24ABD82-9BED-46EE-A58B-FF06AC5105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21313" y="2497138"/>
            <a:ext cx="2184400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1080" name="Line 72">
            <a:extLst>
              <a:ext uri="{FF2B5EF4-FFF2-40B4-BE49-F238E27FC236}">
                <a16:creationId xmlns:a16="http://schemas.microsoft.com/office/drawing/2014/main" id="{DF5591DF-7116-478A-9089-97EBAE82F7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0688" y="3835400"/>
            <a:ext cx="3041650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1081" name="Rectangle 77">
            <a:extLst>
              <a:ext uri="{FF2B5EF4-FFF2-40B4-BE49-F238E27FC236}">
                <a16:creationId xmlns:a16="http://schemas.microsoft.com/office/drawing/2014/main" id="{871859B2-2AEB-4C17-93DE-1E015B1EF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5434013"/>
            <a:ext cx="842010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80016 + 2 x 4 = 80024</a:t>
            </a:r>
          </a:p>
          <a:p>
            <a:r>
              <a:rPr lang="en-AU" altLang="zh-TW" sz="2500">
                <a:ea typeface="新細明體" panose="02020500000000000000" pitchFamily="18" charset="-120"/>
              </a:rPr>
              <a:t>20000 x 4 = 80000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B650C6-432D-4AA1-A93E-4469E968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112</a:t>
            </a:fld>
            <a:endParaRPr lang="zh-TW" altLang="zh-TW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0A534D0-72CF-4978-9632-F112F0176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>
                <a:solidFill>
                  <a:schemeClr val="bg2"/>
                </a:solidFill>
              </a:rPr>
              <a:t>Branching Far Away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B7139F0-7B62-4777-8A22-216A73BC4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19250" algn="l"/>
              </a:tabLst>
            </a:pPr>
            <a:r>
              <a:rPr lang="en-AU" altLang="zh-TW"/>
              <a:t>If branch target is too far to encode with 16-bit offset, assembler rewrites the code</a:t>
            </a:r>
          </a:p>
          <a:p>
            <a:pPr>
              <a:tabLst>
                <a:tab pos="1619250" algn="l"/>
              </a:tabLst>
            </a:pPr>
            <a:r>
              <a:rPr lang="en-AU" altLang="zh-TW"/>
              <a:t>Example</a:t>
            </a:r>
          </a:p>
          <a:p>
            <a:pPr lvl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zh-TW" sz="2400">
                <a:latin typeface="Lucida Console" panose="020B0609040504020204" pitchFamily="49" charset="0"/>
              </a:rPr>
              <a:t>		beq $s0,$s1, L1</a:t>
            </a:r>
          </a:p>
          <a:p>
            <a:pPr lvl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zh-TW" sz="2400">
                <a:cs typeface="Arial" panose="020B0604020202020204" pitchFamily="34" charset="0"/>
              </a:rPr>
              <a:t>				↓</a:t>
            </a:r>
          </a:p>
          <a:p>
            <a:pPr lvl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zh-TW" sz="2400">
                <a:latin typeface="Lucida Console" panose="020B0609040504020204" pitchFamily="49" charset="0"/>
              </a:rPr>
              <a:t>		bne $s0,$s1, L2</a:t>
            </a:r>
            <a:br>
              <a:rPr lang="en-AU" altLang="zh-TW" sz="2400">
                <a:latin typeface="Lucida Console" panose="020B0609040504020204" pitchFamily="49" charset="0"/>
              </a:rPr>
            </a:br>
            <a:r>
              <a:rPr lang="en-AU" altLang="zh-TW" sz="2400">
                <a:latin typeface="Lucida Console" panose="020B0609040504020204" pitchFamily="49" charset="0"/>
              </a:rPr>
              <a:t>	j L1</a:t>
            </a:r>
            <a:br>
              <a:rPr lang="en-AU" altLang="zh-TW" sz="2400">
                <a:latin typeface="Lucida Console" panose="020B0609040504020204" pitchFamily="49" charset="0"/>
              </a:rPr>
            </a:br>
            <a:r>
              <a:rPr lang="en-AU" altLang="zh-TW" sz="2400">
                <a:latin typeface="Lucida Console" panose="020B0609040504020204" pitchFamily="49" charset="0"/>
              </a:rPr>
              <a:t>L2:	</a:t>
            </a:r>
            <a:r>
              <a:rPr lang="en-AU" altLang="zh-TW" sz="2400"/>
              <a:t>…</a:t>
            </a:r>
            <a:endParaRPr lang="en-AU" altLang="zh-TW" sz="2400">
              <a:latin typeface="Lucida Console" panose="020B0609040504020204" pitchFamily="49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EBC4DA-F6FB-4AD7-8E53-88E2EC89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113</a:t>
            </a:fld>
            <a:endParaRPr lang="zh-TW" altLang="zh-TW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4">
            <a:extLst>
              <a:ext uri="{FF2B5EF4-FFF2-40B4-BE49-F238E27FC236}">
                <a16:creationId xmlns:a16="http://schemas.microsoft.com/office/drawing/2014/main" id="{89898F15-B0B2-450D-885A-785E8429E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07950"/>
            <a:ext cx="8420100" cy="901700"/>
          </a:xfrm>
        </p:spPr>
        <p:txBody>
          <a:bodyPr/>
          <a:lstStyle/>
          <a:p>
            <a:r>
              <a:rPr lang="en-US" altLang="zh-TW" sz="5000"/>
              <a:t>MIPS Addressing Mode</a:t>
            </a:r>
            <a:endParaRPr lang="zh-TW" altLang="en-US" sz="500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97B2BA-741D-46E5-BB6A-0F8E42349878}"/>
              </a:ext>
            </a:extLst>
          </p:cNvPr>
          <p:cNvGraphicFramePr>
            <a:graphicFrameLocks noGrp="1"/>
          </p:cNvGraphicFramePr>
          <p:nvPr/>
        </p:nvGraphicFramePr>
        <p:xfrm>
          <a:off x="469900" y="1768475"/>
          <a:ext cx="3887788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+mj-lt"/>
                        </a:rPr>
                        <a:t>op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3" marR="91433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rs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3" marR="91433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rt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3" marR="91433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Immediate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33" marR="91433" marT="45768" marB="45768" anchor="ctr">
                    <a:solidFill>
                      <a:srgbClr val="F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44938E-3D1B-47A7-ACCE-7F411C300A54}"/>
              </a:ext>
            </a:extLst>
          </p:cNvPr>
          <p:cNvGraphicFramePr>
            <a:graphicFrameLocks noGrp="1"/>
          </p:cNvGraphicFramePr>
          <p:nvPr/>
        </p:nvGraphicFramePr>
        <p:xfrm>
          <a:off x="469900" y="2938463"/>
          <a:ext cx="3905249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+mj-lt"/>
                        </a:rPr>
                        <a:t>op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61" marR="91461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rs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61" marR="91461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rt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61" marR="91461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rd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61" marR="91461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+mj-lt"/>
                        </a:rPr>
                        <a:t>…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61" marR="91461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+mj-lt"/>
                        </a:rPr>
                        <a:t>funct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61" marR="91461" marT="45768" marB="4576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5D53433-1F71-4674-B209-E96722940E0A}"/>
              </a:ext>
            </a:extLst>
          </p:cNvPr>
          <p:cNvGraphicFramePr>
            <a:graphicFrameLocks noGrp="1"/>
          </p:cNvGraphicFramePr>
          <p:nvPr/>
        </p:nvGraphicFramePr>
        <p:xfrm>
          <a:off x="469900" y="4287838"/>
          <a:ext cx="3887788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+mj-lt"/>
                        </a:rPr>
                        <a:t>op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rs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rt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Address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32" marR="91432" marT="45768" marB="45768" anchor="ctr">
                    <a:solidFill>
                      <a:srgbClr val="F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2268F6B-9F61-4684-A932-8CF7C8FFC970}"/>
              </a:ext>
            </a:extLst>
          </p:cNvPr>
          <p:cNvGraphicFramePr>
            <a:graphicFrameLocks noGrp="1"/>
          </p:cNvGraphicFramePr>
          <p:nvPr/>
        </p:nvGraphicFramePr>
        <p:xfrm>
          <a:off x="469900" y="4902200"/>
          <a:ext cx="3887788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Register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33" marR="91433" marT="45768" marB="457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1DF92DE-6B67-4384-8ADB-54B4ADD348B2}"/>
              </a:ext>
            </a:extLst>
          </p:cNvPr>
          <p:cNvSpPr txBox="1"/>
          <p:nvPr/>
        </p:nvSpPr>
        <p:spPr>
          <a:xfrm>
            <a:off x="358775" y="1470025"/>
            <a:ext cx="2836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1. Immediate addressing</a:t>
            </a:r>
            <a:endParaRPr lang="zh-TW" altLang="en-US" sz="1400" b="0" dirty="0">
              <a:latin typeface="+mj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CF39944-6F58-4013-9579-1AE3567BF651}"/>
              </a:ext>
            </a:extLst>
          </p:cNvPr>
          <p:cNvSpPr txBox="1"/>
          <p:nvPr/>
        </p:nvSpPr>
        <p:spPr>
          <a:xfrm>
            <a:off x="358775" y="2630488"/>
            <a:ext cx="2836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2. Register addressing</a:t>
            </a:r>
            <a:endParaRPr lang="zh-TW" altLang="en-US" sz="1400" b="0" dirty="0">
              <a:latin typeface="+mj-lt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CACD6E9-1009-4D46-B663-4F5E68EE3D84}"/>
              </a:ext>
            </a:extLst>
          </p:cNvPr>
          <p:cNvGraphicFramePr>
            <a:graphicFrameLocks noGrp="1"/>
          </p:cNvGraphicFramePr>
          <p:nvPr/>
        </p:nvGraphicFramePr>
        <p:xfrm>
          <a:off x="5740400" y="3336925"/>
          <a:ext cx="3395663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Register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50" marR="91450" marT="45768" marB="45768" anchor="ctr">
                    <a:solidFill>
                      <a:srgbClr val="F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B81D65-7F98-44E9-935B-866F603E79CC}"/>
              </a:ext>
            </a:extLst>
          </p:cNvPr>
          <p:cNvSpPr txBox="1"/>
          <p:nvPr/>
        </p:nvSpPr>
        <p:spPr>
          <a:xfrm>
            <a:off x="6851650" y="3024188"/>
            <a:ext cx="14192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Registers</a:t>
            </a:r>
            <a:endParaRPr lang="zh-TW" altLang="en-US" sz="1400" b="0" dirty="0">
              <a:latin typeface="+mj-lt"/>
            </a:endParaRPr>
          </a:p>
        </p:txBody>
      </p:sp>
      <p:cxnSp>
        <p:nvCxnSpPr>
          <p:cNvPr id="175163" name="直線接點 21">
            <a:extLst>
              <a:ext uri="{FF2B5EF4-FFF2-40B4-BE49-F238E27FC236}">
                <a16:creationId xmlns:a16="http://schemas.microsoft.com/office/drawing/2014/main" id="{7CA86579-2643-4D3F-9CCC-6BBE329B60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4625" y="3306763"/>
            <a:ext cx="0" cy="2143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64" name="直線單箭頭接點 23">
            <a:extLst>
              <a:ext uri="{FF2B5EF4-FFF2-40B4-BE49-F238E27FC236}">
                <a16:creationId xmlns:a16="http://schemas.microsoft.com/office/drawing/2014/main" id="{50BBAE4A-9BE2-444D-B2E0-E4D7D3E24D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4625" y="3511550"/>
            <a:ext cx="42560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41D6475-806B-4EAD-BC07-6998AB368534}"/>
              </a:ext>
            </a:extLst>
          </p:cNvPr>
          <p:cNvSpPr txBox="1"/>
          <p:nvPr/>
        </p:nvSpPr>
        <p:spPr>
          <a:xfrm>
            <a:off x="434975" y="3962400"/>
            <a:ext cx="2836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3. Base addressing</a:t>
            </a:r>
            <a:endParaRPr lang="zh-TW" altLang="en-US" sz="1400" b="0" dirty="0">
              <a:latin typeface="+mj-lt"/>
            </a:endParaRPr>
          </a:p>
        </p:txBody>
      </p:sp>
      <p:grpSp>
        <p:nvGrpSpPr>
          <p:cNvPr id="175166" name="群組 116745">
            <a:extLst>
              <a:ext uri="{FF2B5EF4-FFF2-40B4-BE49-F238E27FC236}">
                <a16:creationId xmlns:a16="http://schemas.microsoft.com/office/drawing/2014/main" id="{107708BA-677D-47DB-8744-05BB8EF368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06950" y="4951413"/>
            <a:ext cx="422275" cy="409575"/>
            <a:chOff x="7101539" y="4534606"/>
            <a:chExt cx="496443" cy="481774"/>
          </a:xfrm>
        </p:grpSpPr>
        <p:sp>
          <p:nvSpPr>
            <p:cNvPr id="175202" name="橢圓 25">
              <a:extLst>
                <a:ext uri="{FF2B5EF4-FFF2-40B4-BE49-F238E27FC236}">
                  <a16:creationId xmlns:a16="http://schemas.microsoft.com/office/drawing/2014/main" id="{7F92CDAF-F8CD-4C09-AC93-D89C890A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539" y="4623257"/>
              <a:ext cx="393123" cy="39312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75203" name="文字方塊 26">
              <a:extLst>
                <a:ext uri="{FF2B5EF4-FFF2-40B4-BE49-F238E27FC236}">
                  <a16:creationId xmlns:a16="http://schemas.microsoft.com/office/drawing/2014/main" id="{8E6E812D-EFD5-4F71-A188-E400D1C35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0872" y="4534606"/>
              <a:ext cx="4871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latin typeface="Times New Roman" panose="02020603050405020304" pitchFamily="18" charset="0"/>
                  <a:ea typeface="新細明體" panose="02020500000000000000" pitchFamily="18" charset="-120"/>
                </a:rPr>
                <a:t>+</a:t>
              </a: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175167" name="直線接點 30">
            <a:extLst>
              <a:ext uri="{FF2B5EF4-FFF2-40B4-BE49-F238E27FC236}">
                <a16:creationId xmlns:a16="http://schemas.microsoft.com/office/drawing/2014/main" id="{825F3A6B-0EF9-4567-999E-2E8670F89C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49625" y="4657725"/>
            <a:ext cx="0" cy="1158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68" name="直線接點 116741">
            <a:extLst>
              <a:ext uri="{FF2B5EF4-FFF2-40B4-BE49-F238E27FC236}">
                <a16:creationId xmlns:a16="http://schemas.microsoft.com/office/drawing/2014/main" id="{2246D141-0693-4BCA-A195-3B1095E3F5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49625" y="4768850"/>
            <a:ext cx="16160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69" name="直線單箭頭接點 116743">
            <a:extLst>
              <a:ext uri="{FF2B5EF4-FFF2-40B4-BE49-F238E27FC236}">
                <a16:creationId xmlns:a16="http://schemas.microsoft.com/office/drawing/2014/main" id="{6AC6F228-BD9B-4512-B4C4-4CD157EB85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65700" y="4759325"/>
            <a:ext cx="0" cy="2492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70" name="直線接點 116747">
            <a:extLst>
              <a:ext uri="{FF2B5EF4-FFF2-40B4-BE49-F238E27FC236}">
                <a16:creationId xmlns:a16="http://schemas.microsoft.com/office/drawing/2014/main" id="{07675D7B-E8B3-454B-9AF3-A932C9CF62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76488" y="5272088"/>
            <a:ext cx="0" cy="2746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71" name="直線接點 116749">
            <a:extLst>
              <a:ext uri="{FF2B5EF4-FFF2-40B4-BE49-F238E27FC236}">
                <a16:creationId xmlns:a16="http://schemas.microsoft.com/office/drawing/2014/main" id="{348CBFBE-8929-4FD7-A77E-1EBF964B27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6963" y="5537200"/>
            <a:ext cx="25987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72" name="直線單箭頭接點 116751">
            <a:extLst>
              <a:ext uri="{FF2B5EF4-FFF2-40B4-BE49-F238E27FC236}">
                <a16:creationId xmlns:a16="http://schemas.microsoft.com/office/drawing/2014/main" id="{C35B5053-B293-4382-9173-7F87CCE1DB4A}"/>
              </a:ext>
            </a:extLst>
          </p:cNvPr>
          <p:cNvCxnSpPr>
            <a:cxnSpLocks noChangeShapeType="1"/>
            <a:endCxn id="175202" idx="4"/>
          </p:cNvCxnSpPr>
          <p:nvPr/>
        </p:nvCxnSpPr>
        <p:spPr bwMode="auto">
          <a:xfrm flipV="1">
            <a:off x="4973638" y="5360988"/>
            <a:ext cx="0" cy="1857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73" name="直線單箭頭接點 116760">
            <a:extLst>
              <a:ext uri="{FF2B5EF4-FFF2-40B4-BE49-F238E27FC236}">
                <a16:creationId xmlns:a16="http://schemas.microsoft.com/office/drawing/2014/main" id="{544F5A9C-3FF5-4491-9D14-1FDC99BB1E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5088" y="5194300"/>
            <a:ext cx="5969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6551DEA4-2359-4578-B25F-EC9A0C0D0A94}"/>
              </a:ext>
            </a:extLst>
          </p:cNvPr>
          <p:cNvGraphicFramePr>
            <a:graphicFrameLocks noGrp="1"/>
          </p:cNvGraphicFramePr>
          <p:nvPr/>
        </p:nvGraphicFramePr>
        <p:xfrm>
          <a:off x="5776913" y="4648200"/>
          <a:ext cx="3395662" cy="1085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585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j-lt"/>
                      </a:endParaRPr>
                    </a:p>
                  </a:txBody>
                  <a:tcPr marL="91450" marR="91450" marT="45751" marB="457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236806FB-A94D-4003-9C44-B5363C6B5100}"/>
              </a:ext>
            </a:extLst>
          </p:cNvPr>
          <p:cNvGraphicFramePr>
            <a:graphicFrameLocks noGrp="1"/>
          </p:cNvGraphicFramePr>
          <p:nvPr/>
        </p:nvGraphicFramePr>
        <p:xfrm>
          <a:off x="5776913" y="4883150"/>
          <a:ext cx="3395662" cy="714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j-lt"/>
                      </a:endParaRPr>
                    </a:p>
                  </a:txBody>
                  <a:tcPr marL="91450" marR="91450" marT="45771" marB="45771" anchor="ctr">
                    <a:solidFill>
                      <a:srgbClr val="F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BBC9FBE7-FFE7-4F6B-A1F5-6F8AE4F92BAE}"/>
              </a:ext>
            </a:extLst>
          </p:cNvPr>
          <p:cNvGraphicFramePr>
            <a:graphicFrameLocks noGrp="1"/>
          </p:cNvGraphicFramePr>
          <p:nvPr/>
        </p:nvGraphicFramePr>
        <p:xfrm>
          <a:off x="5835650" y="4968875"/>
          <a:ext cx="1931988" cy="512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j-lt"/>
                      </a:endParaRPr>
                    </a:p>
                  </a:txBody>
                  <a:tcPr marL="91403" marR="91403" marT="45748" marB="45748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E1E93611-117A-4018-AE28-16BB30681DA2}"/>
              </a:ext>
            </a:extLst>
          </p:cNvPr>
          <p:cNvGraphicFramePr>
            <a:graphicFrameLocks noGrp="1"/>
          </p:cNvGraphicFramePr>
          <p:nvPr/>
        </p:nvGraphicFramePr>
        <p:xfrm>
          <a:off x="5884863" y="5027613"/>
          <a:ext cx="755650" cy="396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j-lt"/>
                      </a:endParaRPr>
                    </a:p>
                  </a:txBody>
                  <a:tcPr marL="91533" marR="91533" marT="45713" marB="45713"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762" name="文字方塊 116761">
            <a:extLst>
              <a:ext uri="{FF2B5EF4-FFF2-40B4-BE49-F238E27FC236}">
                <a16:creationId xmlns:a16="http://schemas.microsoft.com/office/drawing/2014/main" id="{8218423A-FDA5-43C1-A090-BD5E668C9A5C}"/>
              </a:ext>
            </a:extLst>
          </p:cNvPr>
          <p:cNvSpPr txBox="1"/>
          <p:nvPr/>
        </p:nvSpPr>
        <p:spPr>
          <a:xfrm>
            <a:off x="5948363" y="5070475"/>
            <a:ext cx="7858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Byte</a:t>
            </a:r>
            <a:endParaRPr lang="zh-TW" altLang="en-US" sz="1400" b="0" dirty="0">
              <a:latin typeface="+mj-lt"/>
            </a:endParaRPr>
          </a:p>
        </p:txBody>
      </p:sp>
      <p:sp>
        <p:nvSpPr>
          <p:cNvPr id="116763" name="文字方塊 116762">
            <a:extLst>
              <a:ext uri="{FF2B5EF4-FFF2-40B4-BE49-F238E27FC236}">
                <a16:creationId xmlns:a16="http://schemas.microsoft.com/office/drawing/2014/main" id="{F6B10F6A-BAAC-4D8B-9735-25F6FE6B5A77}"/>
              </a:ext>
            </a:extLst>
          </p:cNvPr>
          <p:cNvSpPr txBox="1"/>
          <p:nvPr/>
        </p:nvSpPr>
        <p:spPr>
          <a:xfrm>
            <a:off x="6699250" y="5070475"/>
            <a:ext cx="9921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 err="1">
                <a:latin typeface="+mj-lt"/>
              </a:rPr>
              <a:t>Halfword</a:t>
            </a:r>
            <a:endParaRPr lang="zh-TW" altLang="en-US" sz="1400" b="0" dirty="0">
              <a:latin typeface="+mj-lt"/>
            </a:endParaRPr>
          </a:p>
        </p:txBody>
      </p:sp>
      <p:sp>
        <p:nvSpPr>
          <p:cNvPr id="116764" name="文字方塊 116763">
            <a:extLst>
              <a:ext uri="{FF2B5EF4-FFF2-40B4-BE49-F238E27FC236}">
                <a16:creationId xmlns:a16="http://schemas.microsoft.com/office/drawing/2014/main" id="{D7DC0813-7FC0-4E9A-850B-A4416E4BC9A2}"/>
              </a:ext>
            </a:extLst>
          </p:cNvPr>
          <p:cNvSpPr txBox="1"/>
          <p:nvPr/>
        </p:nvSpPr>
        <p:spPr>
          <a:xfrm>
            <a:off x="8161338" y="5053013"/>
            <a:ext cx="1101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Word</a:t>
            </a:r>
            <a:endParaRPr lang="zh-TW" altLang="en-US" sz="1400" b="0" dirty="0">
              <a:latin typeface="+mj-lt"/>
            </a:endParaRPr>
          </a:p>
        </p:txBody>
      </p:sp>
      <p:sp>
        <p:nvSpPr>
          <p:cNvPr id="116765" name="文字方塊 116764">
            <a:extLst>
              <a:ext uri="{FF2B5EF4-FFF2-40B4-BE49-F238E27FC236}">
                <a16:creationId xmlns:a16="http://schemas.microsoft.com/office/drawing/2014/main" id="{5527E362-1B47-4374-861A-BF9067159FEE}"/>
              </a:ext>
            </a:extLst>
          </p:cNvPr>
          <p:cNvSpPr txBox="1"/>
          <p:nvPr/>
        </p:nvSpPr>
        <p:spPr>
          <a:xfrm>
            <a:off x="7029450" y="4346575"/>
            <a:ext cx="1063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Memory</a:t>
            </a:r>
            <a:endParaRPr lang="zh-TW" altLang="en-US" sz="1400" b="0" dirty="0">
              <a:latin typeface="+mj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2BE758F-AE99-4C9E-9607-4A3064C7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B7B5-173D-4FE7-9C7B-F0836C3264A8}" type="slidenum">
              <a:rPr lang="zh-TW" altLang="en-US" smtClean="0"/>
              <a:pPr/>
              <a:t>114</a:t>
            </a:fld>
            <a:endParaRPr lang="zh-TW" altLang="zh-TW"/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4">
            <a:extLst>
              <a:ext uri="{FF2B5EF4-FFF2-40B4-BE49-F238E27FC236}">
                <a16:creationId xmlns:a16="http://schemas.microsoft.com/office/drawing/2014/main" id="{7D5C5CEB-C3DF-4239-B131-31BC19C81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07950"/>
            <a:ext cx="8420100" cy="901700"/>
          </a:xfrm>
        </p:spPr>
        <p:txBody>
          <a:bodyPr/>
          <a:lstStyle/>
          <a:p>
            <a:r>
              <a:rPr lang="en-US" altLang="zh-TW" sz="5000"/>
              <a:t>MPIS Addressing Modes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28DC22-CFA4-461A-929C-0A4F304658E8}"/>
              </a:ext>
            </a:extLst>
          </p:cNvPr>
          <p:cNvSpPr txBox="1"/>
          <p:nvPr/>
        </p:nvSpPr>
        <p:spPr>
          <a:xfrm>
            <a:off x="358775" y="1435100"/>
            <a:ext cx="2836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4. PC-relative addressing</a:t>
            </a:r>
            <a:endParaRPr lang="zh-TW" altLang="en-US" sz="1400" b="0" dirty="0">
              <a:latin typeface="+mj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F6341E-BEE8-4A8A-84C3-31AF31CF2101}"/>
              </a:ext>
            </a:extLst>
          </p:cNvPr>
          <p:cNvGraphicFramePr>
            <a:graphicFrameLocks noGrp="1"/>
          </p:cNvGraphicFramePr>
          <p:nvPr/>
        </p:nvGraphicFramePr>
        <p:xfrm>
          <a:off x="461963" y="1778000"/>
          <a:ext cx="3887787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+mj-lt"/>
                        </a:rPr>
                        <a:t>op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rs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latin typeface="+mj-lt"/>
                        </a:rPr>
                        <a:t>rt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Address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32" marR="91432" marT="45768" marB="4576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1A6A4C9-43D9-4D4E-B13E-1F5EB7808D54}"/>
              </a:ext>
            </a:extLst>
          </p:cNvPr>
          <p:cNvGraphicFramePr>
            <a:graphicFrameLocks noGrp="1"/>
          </p:cNvGraphicFramePr>
          <p:nvPr/>
        </p:nvGraphicFramePr>
        <p:xfrm>
          <a:off x="461963" y="2432050"/>
          <a:ext cx="3887787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PC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32" marR="91432" marT="45768" marB="457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7175" name="群組 8">
            <a:extLst>
              <a:ext uri="{FF2B5EF4-FFF2-40B4-BE49-F238E27FC236}">
                <a16:creationId xmlns:a16="http://schemas.microsoft.com/office/drawing/2014/main" id="{C79E9669-098F-465C-8FB3-70756AAF7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64100" y="2447925"/>
            <a:ext cx="414338" cy="409575"/>
            <a:chOff x="7101539" y="4534606"/>
            <a:chExt cx="487110" cy="481774"/>
          </a:xfrm>
        </p:grpSpPr>
        <p:sp>
          <p:nvSpPr>
            <p:cNvPr id="177235" name="橢圓 9">
              <a:extLst>
                <a:ext uri="{FF2B5EF4-FFF2-40B4-BE49-F238E27FC236}">
                  <a16:creationId xmlns:a16="http://schemas.microsoft.com/office/drawing/2014/main" id="{CC5B447A-ECFD-46F1-B24D-387A2D7A8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539" y="4623257"/>
              <a:ext cx="393123" cy="39312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77236" name="文字方塊 10">
              <a:extLst>
                <a:ext uri="{FF2B5EF4-FFF2-40B4-BE49-F238E27FC236}">
                  <a16:creationId xmlns:a16="http://schemas.microsoft.com/office/drawing/2014/main" id="{4EC10542-4A6A-4A49-9312-0CA3177AE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1539" y="4534606"/>
              <a:ext cx="4871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latin typeface="Times New Roman" panose="02020603050405020304" pitchFamily="18" charset="0"/>
                  <a:ea typeface="新細明體" panose="02020500000000000000" pitchFamily="18" charset="-120"/>
                </a:rPr>
                <a:t>+</a:t>
              </a: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177176" name="直線接點 11">
            <a:extLst>
              <a:ext uri="{FF2B5EF4-FFF2-40B4-BE49-F238E27FC236}">
                <a16:creationId xmlns:a16="http://schemas.microsoft.com/office/drawing/2014/main" id="{F41297D3-0592-4316-9991-BDCBA7E166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6775" y="2154238"/>
            <a:ext cx="0" cy="114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77" name="直線接點 12">
            <a:extLst>
              <a:ext uri="{FF2B5EF4-FFF2-40B4-BE49-F238E27FC236}">
                <a16:creationId xmlns:a16="http://schemas.microsoft.com/office/drawing/2014/main" id="{59B14C29-DEC9-4ECE-99F6-00DBFF2A55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6775" y="2265363"/>
            <a:ext cx="161448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78" name="直線單箭頭接點 13">
            <a:extLst>
              <a:ext uri="{FF2B5EF4-FFF2-40B4-BE49-F238E27FC236}">
                <a16:creationId xmlns:a16="http://schemas.microsoft.com/office/drawing/2014/main" id="{2F2ED60C-D5A7-43A9-A70D-1C84AC45C4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1263" y="2255838"/>
            <a:ext cx="0" cy="2476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79" name="直線接點 14">
            <a:extLst>
              <a:ext uri="{FF2B5EF4-FFF2-40B4-BE49-F238E27FC236}">
                <a16:creationId xmlns:a16="http://schemas.microsoft.com/office/drawing/2014/main" id="{E451874F-8013-405F-A572-15F68C32C5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2050" y="2794000"/>
            <a:ext cx="0" cy="2746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80" name="直線接點 15">
            <a:extLst>
              <a:ext uri="{FF2B5EF4-FFF2-40B4-BE49-F238E27FC236}">
                <a16:creationId xmlns:a16="http://schemas.microsoft.com/office/drawing/2014/main" id="{4007FE2E-1707-4FE8-BE36-4FF0140A06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24113" y="3059113"/>
            <a:ext cx="25971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81" name="直線單箭頭接點 16">
            <a:extLst>
              <a:ext uri="{FF2B5EF4-FFF2-40B4-BE49-F238E27FC236}">
                <a16:creationId xmlns:a16="http://schemas.microsoft.com/office/drawing/2014/main" id="{074CB020-AA5F-418A-B803-08D823956FC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30788" y="2882900"/>
            <a:ext cx="0" cy="1857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182" name="直線單箭頭接點 17">
            <a:extLst>
              <a:ext uri="{FF2B5EF4-FFF2-40B4-BE49-F238E27FC236}">
                <a16:creationId xmlns:a16="http://schemas.microsoft.com/office/drawing/2014/main" id="{541A9700-4C18-4C50-9EF2-B03872699D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95888" y="2692400"/>
            <a:ext cx="598487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4E65A33-7C74-4784-8FB7-9993BD2C24C6}"/>
              </a:ext>
            </a:extLst>
          </p:cNvPr>
          <p:cNvGraphicFramePr>
            <a:graphicFrameLocks noGrp="1"/>
          </p:cNvGraphicFramePr>
          <p:nvPr/>
        </p:nvGraphicFramePr>
        <p:xfrm>
          <a:off x="5827713" y="2093913"/>
          <a:ext cx="3395662" cy="1138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8237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j-lt"/>
                      </a:endParaRPr>
                    </a:p>
                  </a:txBody>
                  <a:tcPr marL="91450" marR="91450" marT="45684" marB="4568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0E35206-6A29-407F-96C7-4C8A49E9F1C3}"/>
              </a:ext>
            </a:extLst>
          </p:cNvPr>
          <p:cNvGraphicFramePr>
            <a:graphicFrameLocks noGrp="1"/>
          </p:cNvGraphicFramePr>
          <p:nvPr/>
        </p:nvGraphicFramePr>
        <p:xfrm>
          <a:off x="5826125" y="2427288"/>
          <a:ext cx="3394075" cy="503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Word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07" marR="91407" marT="45593" marB="45593" anchor="ctr">
                    <a:solidFill>
                      <a:srgbClr val="F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23C94E0-6CB6-4F9C-B4BB-ECBBA3B23C35}"/>
              </a:ext>
            </a:extLst>
          </p:cNvPr>
          <p:cNvSpPr txBox="1"/>
          <p:nvPr/>
        </p:nvSpPr>
        <p:spPr>
          <a:xfrm>
            <a:off x="7132638" y="1778000"/>
            <a:ext cx="1063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Memory</a:t>
            </a:r>
            <a:endParaRPr lang="zh-TW" altLang="en-US" sz="1400" b="0" dirty="0">
              <a:latin typeface="+mj-lt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62C813-CD5B-4299-869B-F4BB0530571F}"/>
              </a:ext>
            </a:extLst>
          </p:cNvPr>
          <p:cNvSpPr txBox="1"/>
          <p:nvPr/>
        </p:nvSpPr>
        <p:spPr>
          <a:xfrm>
            <a:off x="358775" y="3948113"/>
            <a:ext cx="28368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5. </a:t>
            </a:r>
            <a:r>
              <a:rPr lang="en-US" altLang="zh-TW" sz="1400" b="0" dirty="0" err="1">
                <a:latin typeface="+mj-lt"/>
              </a:rPr>
              <a:t>Pseudodirect</a:t>
            </a:r>
            <a:r>
              <a:rPr lang="en-US" altLang="zh-TW" sz="1400" b="0" dirty="0">
                <a:latin typeface="+mj-lt"/>
              </a:rPr>
              <a:t> addressing</a:t>
            </a:r>
            <a:endParaRPr lang="zh-TW" altLang="en-US" sz="1400" b="0" dirty="0">
              <a:latin typeface="+mj-lt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5D7C0720-E6F1-4F61-8CD5-0ACE3E49DEB2}"/>
              </a:ext>
            </a:extLst>
          </p:cNvPr>
          <p:cNvGraphicFramePr>
            <a:graphicFrameLocks noGrp="1"/>
          </p:cNvGraphicFramePr>
          <p:nvPr/>
        </p:nvGraphicFramePr>
        <p:xfrm>
          <a:off x="487363" y="4348163"/>
          <a:ext cx="3889375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+mj-lt"/>
                        </a:rPr>
                        <a:t>op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 marL="91470" marR="91470" marT="45768" marB="45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Address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70" marR="91470" marT="45768" marB="4576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DD7CB4B-BB72-41D7-8BE4-666EC20F5956}"/>
              </a:ext>
            </a:extLst>
          </p:cNvPr>
          <p:cNvGraphicFramePr>
            <a:graphicFrameLocks noGrp="1"/>
          </p:cNvGraphicFramePr>
          <p:nvPr/>
        </p:nvGraphicFramePr>
        <p:xfrm>
          <a:off x="487363" y="5003800"/>
          <a:ext cx="3889375" cy="36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PC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70" marR="91470" marT="45768" marB="457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7211" name="群組 24">
            <a:extLst>
              <a:ext uri="{FF2B5EF4-FFF2-40B4-BE49-F238E27FC236}">
                <a16:creationId xmlns:a16="http://schemas.microsoft.com/office/drawing/2014/main" id="{EC4B8F83-A279-43F3-8A76-D99AB7F50E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89500" y="5018088"/>
            <a:ext cx="414338" cy="461962"/>
            <a:chOff x="7101539" y="4534606"/>
            <a:chExt cx="487110" cy="543135"/>
          </a:xfrm>
        </p:grpSpPr>
        <p:sp>
          <p:nvSpPr>
            <p:cNvPr id="177233" name="橢圓 25">
              <a:extLst>
                <a:ext uri="{FF2B5EF4-FFF2-40B4-BE49-F238E27FC236}">
                  <a16:creationId xmlns:a16="http://schemas.microsoft.com/office/drawing/2014/main" id="{168CB6B2-ADDA-4136-BA23-6F49F15E5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539" y="4623257"/>
              <a:ext cx="393123" cy="39312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77234" name="文字方塊 26">
              <a:extLst>
                <a:ext uri="{FF2B5EF4-FFF2-40B4-BE49-F238E27FC236}">
                  <a16:creationId xmlns:a16="http://schemas.microsoft.com/office/drawing/2014/main" id="{832EADE1-3FFB-4769-8566-2071E8C99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1539" y="4534606"/>
              <a:ext cx="487110" cy="543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177212" name="直線接點 27">
            <a:extLst>
              <a:ext uri="{FF2B5EF4-FFF2-40B4-BE49-F238E27FC236}">
                <a16:creationId xmlns:a16="http://schemas.microsoft.com/office/drawing/2014/main" id="{24A074A3-4139-4820-8E9E-20F25E8636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20975" y="4835525"/>
            <a:ext cx="23272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3" name="直線單箭頭接點 28">
            <a:extLst>
              <a:ext uri="{FF2B5EF4-FFF2-40B4-BE49-F238E27FC236}">
                <a16:creationId xmlns:a16="http://schemas.microsoft.com/office/drawing/2014/main" id="{9BB59115-351E-4EE6-9F9F-1F35A75E75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8250" y="4827588"/>
            <a:ext cx="0" cy="2476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4" name="直線接點 29">
            <a:extLst>
              <a:ext uri="{FF2B5EF4-FFF2-40B4-BE49-F238E27FC236}">
                <a16:creationId xmlns:a16="http://schemas.microsoft.com/office/drawing/2014/main" id="{F90C99B0-DD9E-42CC-9E4B-3B6EFAF810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9038" y="5365750"/>
            <a:ext cx="0" cy="2730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5" name="直線接點 30">
            <a:extLst>
              <a:ext uri="{FF2B5EF4-FFF2-40B4-BE49-F238E27FC236}">
                <a16:creationId xmlns:a16="http://schemas.microsoft.com/office/drawing/2014/main" id="{7DA16A45-1942-4FB3-A130-54BAA0FF47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9513" y="5630863"/>
            <a:ext cx="25987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6" name="直線單箭頭接點 31">
            <a:extLst>
              <a:ext uri="{FF2B5EF4-FFF2-40B4-BE49-F238E27FC236}">
                <a16:creationId xmlns:a16="http://schemas.microsoft.com/office/drawing/2014/main" id="{8CED8DA1-383F-4B2B-B997-612483AA5D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56188" y="5454650"/>
            <a:ext cx="0" cy="1841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7" name="直線接點 32">
            <a:extLst>
              <a:ext uri="{FF2B5EF4-FFF2-40B4-BE49-F238E27FC236}">
                <a16:creationId xmlns:a16="http://schemas.microsoft.com/office/drawing/2014/main" id="{2E3A96C1-91D6-4F9E-AF2B-96D7AD733E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30500" y="4711700"/>
            <a:ext cx="0" cy="1158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8" name="直線接點 38">
            <a:extLst>
              <a:ext uri="{FF2B5EF4-FFF2-40B4-BE49-F238E27FC236}">
                <a16:creationId xmlns:a16="http://schemas.microsoft.com/office/drawing/2014/main" id="{668A5F48-3A71-494F-929F-0E7F69CF66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2538" y="5168900"/>
            <a:ext cx="0" cy="177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219" name="直線單箭頭接點 42">
            <a:extLst>
              <a:ext uri="{FF2B5EF4-FFF2-40B4-BE49-F238E27FC236}">
                <a16:creationId xmlns:a16="http://schemas.microsoft.com/office/drawing/2014/main" id="{28E91D26-FDB8-4973-8F4B-F81E498B6A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29225" y="5245100"/>
            <a:ext cx="5969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69BB2697-2BA8-48F5-9763-9A76E3480C4B}"/>
              </a:ext>
            </a:extLst>
          </p:cNvPr>
          <p:cNvGraphicFramePr>
            <a:graphicFrameLocks noGrp="1"/>
          </p:cNvGraphicFramePr>
          <p:nvPr/>
        </p:nvGraphicFramePr>
        <p:xfrm>
          <a:off x="5861050" y="4645025"/>
          <a:ext cx="3395663" cy="1139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982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j-lt"/>
                      </a:endParaRPr>
                    </a:p>
                  </a:txBody>
                  <a:tcPr marL="91450" marR="91450" marT="45747" marB="457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779B4EE2-4E2D-4F1A-9B4C-AE163447D584}"/>
              </a:ext>
            </a:extLst>
          </p:cNvPr>
          <p:cNvGraphicFramePr>
            <a:graphicFrameLocks noGrp="1"/>
          </p:cNvGraphicFramePr>
          <p:nvPr/>
        </p:nvGraphicFramePr>
        <p:xfrm>
          <a:off x="5857875" y="4978400"/>
          <a:ext cx="3395663" cy="504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+mj-lt"/>
                        </a:rPr>
                        <a:t>Word</a:t>
                      </a:r>
                      <a:endParaRPr lang="zh-TW" altLang="en-US" sz="1400" dirty="0">
                        <a:latin typeface="+mj-lt"/>
                      </a:endParaRPr>
                    </a:p>
                  </a:txBody>
                  <a:tcPr marL="91450" marR="91450" marT="45736" marB="45736" anchor="ctr">
                    <a:solidFill>
                      <a:srgbClr val="F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9AC574C8-E073-4B4D-B722-B9D37D71BC41}"/>
              </a:ext>
            </a:extLst>
          </p:cNvPr>
          <p:cNvSpPr txBox="1"/>
          <p:nvPr/>
        </p:nvSpPr>
        <p:spPr>
          <a:xfrm>
            <a:off x="7132638" y="4341813"/>
            <a:ext cx="10636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latin typeface="+mj-lt"/>
              </a:rPr>
              <a:t>Memory</a:t>
            </a:r>
            <a:endParaRPr lang="zh-TW" altLang="en-US" sz="1400" b="0" dirty="0">
              <a:latin typeface="+mj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6A805A-35A7-43F0-8862-EF00CA34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B7B5-173D-4FE7-9C7B-F0836C3264A8}" type="slidenum">
              <a:rPr lang="zh-TW" altLang="en-US" smtClean="0"/>
              <a:pPr/>
              <a:t>115</a:t>
            </a:fld>
            <a:endParaRPr lang="zh-TW" altLang="zh-TW"/>
          </a:p>
        </p:txBody>
      </p:sp>
    </p:spTree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E6A6A9F5-6602-42DC-ACAD-DE45B7B2B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560C60D8-AF78-44DE-A5CF-56C50C9E0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Translating and starting a program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E521AD-0A04-44BF-8721-533080FD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116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 descr="f02-21-P374493">
            <a:extLst>
              <a:ext uri="{FF2B5EF4-FFF2-40B4-BE49-F238E27FC236}">
                <a16:creationId xmlns:a16="http://schemas.microsoft.com/office/drawing/2014/main" id="{45F4A5E2-0B66-4321-A3D0-196F8BB8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00213"/>
            <a:ext cx="6532563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7" name="Rectangle 3">
            <a:extLst>
              <a:ext uri="{FF2B5EF4-FFF2-40B4-BE49-F238E27FC236}">
                <a16:creationId xmlns:a16="http://schemas.microsoft.com/office/drawing/2014/main" id="{6B75E360-5FB4-4A91-9ACC-04788AFB4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07950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Translation and Startup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80228" name="Text Box 4">
            <a:extLst>
              <a:ext uri="{FF2B5EF4-FFF2-40B4-BE49-F238E27FC236}">
                <a16:creationId xmlns:a16="http://schemas.microsoft.com/office/drawing/2014/main" id="{591B72CA-2619-419E-B404-2EAF4CC10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1989138"/>
            <a:ext cx="296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Arial" panose="020B0604020202020204" pitchFamily="34" charset="0"/>
                <a:ea typeface="新細明體" panose="02020500000000000000" pitchFamily="18" charset="-120"/>
              </a:rPr>
              <a:t>Many compilers produce object modules directly</a:t>
            </a:r>
            <a:endParaRPr lang="en-AU" altLang="zh-TW" sz="18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0229" name="AutoShape 5">
            <a:extLst>
              <a:ext uri="{FF2B5EF4-FFF2-40B4-BE49-F238E27FC236}">
                <a16:creationId xmlns:a16="http://schemas.microsoft.com/office/drawing/2014/main" id="{F198ED45-4A47-4F61-8AC6-A38FA1B8529A}"/>
              </a:ext>
            </a:extLst>
          </p:cNvPr>
          <p:cNvSpPr>
            <a:spLocks/>
          </p:cNvSpPr>
          <p:nvPr/>
        </p:nvSpPr>
        <p:spPr bwMode="auto">
          <a:xfrm rot="-2520133">
            <a:off x="3549650" y="1557338"/>
            <a:ext cx="233363" cy="1800225"/>
          </a:xfrm>
          <a:prstGeom prst="rightBrace">
            <a:avLst>
              <a:gd name="adj1" fmla="val 642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0230" name="Text Box 6">
            <a:extLst>
              <a:ext uri="{FF2B5EF4-FFF2-40B4-BE49-F238E27FC236}">
                <a16:creationId xmlns:a16="http://schemas.microsoft.com/office/drawing/2014/main" id="{9384C140-BC48-41A1-A89F-CE6BA4222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4149725"/>
            <a:ext cx="168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Arial" panose="020B0604020202020204" pitchFamily="34" charset="0"/>
                <a:ea typeface="新細明體" panose="02020500000000000000" pitchFamily="18" charset="-120"/>
              </a:rPr>
              <a:t>Static linking</a:t>
            </a:r>
            <a:endParaRPr lang="en-AU" altLang="zh-TW" sz="18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0231" name="AutoShape 7">
            <a:extLst>
              <a:ext uri="{FF2B5EF4-FFF2-40B4-BE49-F238E27FC236}">
                <a16:creationId xmlns:a16="http://schemas.microsoft.com/office/drawing/2014/main" id="{BF366F26-81B0-4A7B-B45A-5007CF6056C2}"/>
              </a:ext>
            </a:extLst>
          </p:cNvPr>
          <p:cNvSpPr>
            <a:spLocks/>
          </p:cNvSpPr>
          <p:nvPr/>
        </p:nvSpPr>
        <p:spPr bwMode="auto">
          <a:xfrm>
            <a:off x="7527925" y="3573463"/>
            <a:ext cx="233363" cy="1511300"/>
          </a:xfrm>
          <a:prstGeom prst="rightBrace">
            <a:avLst>
              <a:gd name="adj1" fmla="val 539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79317-0FD3-4185-9725-FB618082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B7B5-173D-4FE7-9C7B-F0836C3264A8}" type="slidenum">
              <a:rPr lang="zh-TW" altLang="en-US" smtClean="0"/>
              <a:pPr/>
              <a:t>117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64FD0B07-22DD-4D2D-97FF-C85EFDB7B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71450" y="319088"/>
            <a:ext cx="10237788" cy="830262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Assembler Pseudoinstructions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A38F4E47-A280-49CE-8EA2-B40B8939A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409950" algn="l"/>
                <a:tab pos="4038600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Most assembler instructions represent machine instructions one-to-one</a:t>
            </a:r>
          </a:p>
          <a:p>
            <a:pPr>
              <a:tabLst>
                <a:tab pos="3409950" algn="l"/>
                <a:tab pos="4038600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Pseudo instructions: figments of the assembler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imagination</a:t>
            </a:r>
          </a:p>
          <a:p>
            <a:pPr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move $t0, $t1</a:t>
            </a: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→</a:t>
            </a: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add $t0, $zero, $t1</a:t>
            </a:r>
          </a:p>
          <a:p>
            <a:pPr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blt $t0, $t1, L</a:t>
            </a:r>
            <a:r>
              <a:rPr lang="en-US" altLang="zh-TW">
                <a:ea typeface="新細明體" panose="02020500000000000000" pitchFamily="18" charset="-120"/>
              </a:rPr>
              <a:t>	 → 	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slt $at, $t0, $t1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	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bne $at, $zero, L</a:t>
            </a:r>
          </a:p>
          <a:p>
            <a:pPr lvl="1">
              <a:tabLst>
                <a:tab pos="3409950" algn="l"/>
                <a:tab pos="4038600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$at (register 1): assembler temporary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4C4020-2F9A-45C0-AE0E-C9C0910D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118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608FAA0-4067-4773-875F-0185A6A7E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Operands and Registers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3890D1E-3A7F-43DD-A4C2-8AF95EA39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Unlike high-level language, assembly don’t use variables</a:t>
            </a:r>
            <a:br>
              <a:rPr lang="en-US" altLang="zh-TW"/>
            </a:br>
            <a:r>
              <a:rPr lang="en-US" altLang="zh-TW"/>
              <a:t>=&gt; assembly operands are </a:t>
            </a:r>
            <a:r>
              <a:rPr lang="en-US" altLang="zh-TW" u="sng">
                <a:solidFill>
                  <a:schemeClr val="accent1"/>
                </a:solidFill>
              </a:rPr>
              <a:t>registers</a:t>
            </a:r>
            <a:endParaRPr lang="en-US" altLang="zh-TW"/>
          </a:p>
          <a:p>
            <a:pPr lvl="1"/>
            <a:r>
              <a:rPr lang="en-US" altLang="zh-TW"/>
              <a:t>Limited number of special locations built directly into the hardware</a:t>
            </a:r>
          </a:p>
          <a:p>
            <a:pPr lvl="1"/>
            <a:r>
              <a:rPr lang="en-US" altLang="zh-TW"/>
              <a:t>Operations are performed on these</a:t>
            </a:r>
          </a:p>
          <a:p>
            <a:r>
              <a:rPr lang="en-US" altLang="zh-TW"/>
              <a:t>Benefits:</a:t>
            </a:r>
          </a:p>
          <a:p>
            <a:pPr lvl="1"/>
            <a:r>
              <a:rPr lang="en-US" altLang="zh-TW"/>
              <a:t>Registers in hardware =&gt;</a:t>
            </a:r>
            <a:r>
              <a:rPr lang="en-US" altLang="zh-TW">
                <a:solidFill>
                  <a:srgbClr val="000000"/>
                </a:solidFill>
              </a:rPr>
              <a:t> faster than memory</a:t>
            </a:r>
          </a:p>
          <a:p>
            <a:pPr lvl="1"/>
            <a:r>
              <a:rPr lang="en-US" altLang="zh-TW">
                <a:solidFill>
                  <a:srgbClr val="000000"/>
                </a:solidFill>
              </a:rPr>
              <a:t>Registers are easier for a compiler to use</a:t>
            </a:r>
          </a:p>
          <a:p>
            <a:pPr lvl="2"/>
            <a:r>
              <a:rPr lang="en-US" altLang="zh-TW">
                <a:solidFill>
                  <a:srgbClr val="000000"/>
                </a:solidFill>
              </a:rPr>
              <a:t>e.g., as a place for temporary storage</a:t>
            </a:r>
            <a:endParaRPr lang="en-US" altLang="zh-TW" sz="2200">
              <a:solidFill>
                <a:srgbClr val="000000"/>
              </a:solidFill>
            </a:endParaRPr>
          </a:p>
          <a:p>
            <a:pPr lvl="1"/>
            <a:r>
              <a:rPr lang="en-US" altLang="zh-TW">
                <a:solidFill>
                  <a:srgbClr val="000000"/>
                </a:solidFill>
              </a:rPr>
              <a:t>Registers can hold variables to reduce memory traffic and improve code density (since register named with fewer bits than memory location)</a:t>
            </a:r>
            <a:endParaRPr lang="en-US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CF5064-219B-4FA8-9178-50C5D549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11</a:t>
            </a:fld>
            <a:endParaRPr lang="zh-TW" altLang="zh-TW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15D2A4E5-DF07-409C-9960-CCCBBA940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6050" y="115888"/>
            <a:ext cx="10247313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Producing an Object Module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2AA8C003-5F62-41D4-9BAA-AB474C7AF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Assembler (or compiler) translates program into machine instructions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Provides information for building a complete program from the pieces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Header: described contents of object module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Text segment: translated instructions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Static data segment: data allocated for the life of the program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Relocation info: for contents that depend on absolute location of loaded program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Symbol table: global definitions and external refs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Debug info: for associating with source code</a:t>
            </a:r>
            <a:endParaRPr lang="en-AU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BE6E31-E0C4-4653-9F4F-B75FF66E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119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5F3F81F3-3A8C-4EED-AF25-B50B09C4E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Linking Object Modules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51C42799-4627-4A9D-9904-D0A609F3E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Produces an executable image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1.	Merges segments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2.	Resolve labels (determine their addresses)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3.	Patch location-dependent and external refs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Could leave location dependencies for fixing by a relocating loader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But with virtual memory, no need to do this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Program can be loaded into absolute location in virtual memory space</a:t>
            </a:r>
            <a:endParaRPr lang="en-AU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008E43-F7C2-4CD8-9C21-8B1E7E73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120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B48BFD0F-673A-45F5-8335-C0E4C1AA2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Loading a Program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8ACBDDF4-62CD-4596-ABBB-F6D3AFF2F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Load from image file on disk into memory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1.	Read header to determine segment sizes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2.	Create virtual address space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3.	Copy text and initialized data into memory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Or set page table entries so they can be faulted in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4.	Set up arguments on stack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5.	Initialize registers (including $sp, $fp, $gp)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6.	Jump to startup routine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Copies arguments to $a0,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400">
                <a:ea typeface="新細明體" panose="02020500000000000000" pitchFamily="18" charset="-120"/>
              </a:rPr>
              <a:t> and calls main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When main returns, do exit syscall</a:t>
            </a:r>
            <a:endParaRPr lang="en-AU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697C1B-58D0-4C43-8F7C-A0199EF9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121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0577A5E-E04B-4B86-A15D-31C0E3C23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BEB18131-012D-4324-BADB-ECBF7407B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11686F-9610-40E0-AA09-3DAD0451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122</a:t>
            </a:fld>
            <a:endParaRPr lang="zh-TW" altLang="zh-TW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AAEA6273-3409-49A6-B056-15D36D29A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C Sort Example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31375710-6DB5-4E86-B145-BFF378F0A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7962900" cy="5080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Illustrates use of assembly instructions for a C bubble sort function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Swap procedure (leaf)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void swap(int v[], int k)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 int temp;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 temp = v[k];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 v[k] = v[k+1];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  v[k+1] = temp;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v in $a0, k in $a1, temp in $t0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D655E-C6A7-4BF3-B6EA-FD141F51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123</a:t>
            </a:fld>
            <a:endParaRPr lang="zh-TW" altLang="zh-TW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DB6118F5-0B42-442C-A17E-3841E3129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1268413"/>
            <a:ext cx="8669337" cy="9985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943CA913-1BC1-47AD-B91E-1D93F300C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266950"/>
            <a:ext cx="8669337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1C1B89FD-C08D-4B64-8D12-EA3C1E85B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952750"/>
            <a:ext cx="8669337" cy="666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106D3927-A1ED-4ED3-8938-6849769CC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3619500"/>
            <a:ext cx="8669337" cy="3714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3542" name="Rectangle 6">
            <a:extLst>
              <a:ext uri="{FF2B5EF4-FFF2-40B4-BE49-F238E27FC236}">
                <a16:creationId xmlns:a16="http://schemas.microsoft.com/office/drawing/2014/main" id="{4D4E9DD2-6F81-4E36-B500-233F55856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>
                <a:solidFill>
                  <a:schemeClr val="bg2"/>
                </a:solidFill>
              </a:rPr>
              <a:t>The Procedure Swap</a:t>
            </a:r>
          </a:p>
        </p:txBody>
      </p:sp>
      <p:sp>
        <p:nvSpPr>
          <p:cNvPr id="193543" name="Rectangle 7">
            <a:extLst>
              <a:ext uri="{FF2B5EF4-FFF2-40B4-BE49-F238E27FC236}">
                <a16:creationId xmlns:a16="http://schemas.microsoft.com/office/drawing/2014/main" id="{C12CD851-1383-46E1-936E-A03BD35E4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373188"/>
            <a:ext cx="8420100" cy="49387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swap: sll $t1, $a1, 2   # $t1 = k *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add $t1, $a0, $t1 # $t1 = v+(k*4)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                  #   (address of v[k])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lw $t0, 0($t1)    # $t0 (temp) = v[k]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lw $t2, 4($t1)    # $t2 = v[k+1]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sw $t2, 0($t1)    # v[k] = $t2 (v[k+1])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sw $t0, 4($t1)    # v[k+1] = $t0 (temp)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2000">
                <a:latin typeface="Lucida Console" panose="020B0609040504020204" pitchFamily="49" charset="0"/>
              </a:rPr>
              <a:t>      jr $ra            # return to calling routine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B756C1-DB28-4D36-B99D-8508E552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124</a:t>
            </a:fld>
            <a:endParaRPr lang="zh-TW" altLang="zh-TW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A93A96E5-AA0A-4834-8781-1E282DA6E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>
                <a:solidFill>
                  <a:schemeClr val="bg2"/>
                </a:solidFill>
              </a:rPr>
              <a:t>The Sort Procedure in C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EA9F7E91-FADB-4CAF-852B-C72A9133E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Non-leaf (calls swap)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void sort (int v[], int n)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int i, j;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for (i = 0; i &lt; n; i += 1)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for (j = i – 1;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     j &gt;= 0 &amp;&amp; v[j] &gt; v[j + 1];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     j -= 1)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  swap(v,j);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 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 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	}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v in $a0, k in $a1, i in $s0, j in $s1</a:t>
            </a:r>
            <a:endParaRPr lang="en-AU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EF09BF-AFD1-40D2-B313-CE329D7D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125</a:t>
            </a:fld>
            <a:endParaRPr lang="zh-TW" altLang="zh-TW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0002C156-D177-4C7F-BF7E-EF99D198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1130300"/>
            <a:ext cx="8226425" cy="484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383CC478-CAAA-4CED-848F-EDC9C271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1614488"/>
            <a:ext cx="8212137" cy="555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7636" name="Rectangle 4">
            <a:extLst>
              <a:ext uri="{FF2B5EF4-FFF2-40B4-BE49-F238E27FC236}">
                <a16:creationId xmlns:a16="http://schemas.microsoft.com/office/drawing/2014/main" id="{0FE7BE6A-9A76-4579-AC0E-5E02DDC1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184400"/>
            <a:ext cx="8197850" cy="25304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A6C0AC7D-1FE3-4741-8292-DD82D268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4743450"/>
            <a:ext cx="8169275" cy="733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2309243E-B80B-4E37-8FBA-66AD07C40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5505450"/>
            <a:ext cx="8140700" cy="485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09FD7246-2EB0-4526-AA87-C2AF04A25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6005513"/>
            <a:ext cx="8126413" cy="503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7640" name="Rectangle 8">
            <a:extLst>
              <a:ext uri="{FF2B5EF4-FFF2-40B4-BE49-F238E27FC236}">
                <a16:creationId xmlns:a16="http://schemas.microsoft.com/office/drawing/2014/main" id="{428B565D-D05D-4296-B23E-73E30ECF6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>
                <a:solidFill>
                  <a:schemeClr val="bg2"/>
                </a:solidFill>
              </a:rPr>
              <a:t>The Procedure Body</a:t>
            </a:r>
          </a:p>
        </p:txBody>
      </p:sp>
      <p:sp>
        <p:nvSpPr>
          <p:cNvPr id="197641" name="Rectangle 9">
            <a:extLst>
              <a:ext uri="{FF2B5EF4-FFF2-40B4-BE49-F238E27FC236}">
                <a16:creationId xmlns:a16="http://schemas.microsoft.com/office/drawing/2014/main" id="{9DEEE50C-D541-4B62-BE2D-373BA3039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087438"/>
            <a:ext cx="8840788" cy="5111750"/>
          </a:xfrm>
          <a:noFill/>
        </p:spPr>
        <p:txBody>
          <a:bodyPr lIns="91440" tIns="45720" rIns="91440" bIns="45720"/>
          <a:lstStyle/>
          <a:p>
            <a:pPr>
              <a:buFont typeface="Wingdings" panose="05000000000000000000" pitchFamily="2" charset="2"/>
              <a:buNone/>
            </a:pPr>
            <a:r>
              <a:rPr lang="en-AU" altLang="zh-TW" sz="1000">
                <a:latin typeface="Lucida Console" panose="020B0609040504020204" pitchFamily="49" charset="0"/>
              </a:rPr>
              <a:t>              </a:t>
            </a:r>
            <a:r>
              <a:rPr lang="en-AU" altLang="zh-TW" sz="1600">
                <a:latin typeface="Lucida Console" panose="020B0609040504020204" pitchFamily="49" charset="0"/>
              </a:rPr>
              <a:t>move $s2, $a0           # save $a0 into $s2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move $s3, $a1           # save $a1 into $s3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move $s0, $zero         # i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for1tst: slt  $t0, $s0, $s3      # $t0 = 0 if $s0 ≥ $s3 (i ≥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beq  $t0, $zero, exit1  # go to exit1 if $s0 ≥ $s3 (i ≥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addi $s1, $s0, </a:t>
            </a:r>
            <a:r>
              <a:rPr lang="en-AU" altLang="zh-TW" sz="1600"/>
              <a:t>–</a:t>
            </a:r>
            <a:r>
              <a:rPr lang="en-AU" altLang="zh-TW" sz="1600">
                <a:latin typeface="Lucida Console" panose="020B0609040504020204" pitchFamily="49" charset="0"/>
              </a:rPr>
              <a:t>1       # j = i </a:t>
            </a:r>
            <a:r>
              <a:rPr lang="en-AU" altLang="zh-TW" sz="1600"/>
              <a:t>–</a:t>
            </a:r>
            <a:r>
              <a:rPr lang="en-AU" altLang="zh-TW" sz="1600">
                <a:latin typeface="Lucida Console" panose="020B0609040504020204" pitchFamily="49" charset="0"/>
              </a:rPr>
              <a:t>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for2tst: slti $t0, $s1, 0        # $t0 = 1 if $s1 &lt; 0 (j &lt; 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bne  $t0, $zero, exit2  # go to exit2 if $s1 &lt; 0 (j &lt; 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sll  $t1, $s1, 2        # $t1 = j *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add  $t2, $s2, $t1      # $t2 = v + (j * 4)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lw   $t3, 0($t2)        # $t3 = v[j]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lw   $t4, 4($t2)        # $t4 = v[j + 1]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slt  $t0, $t4, $t3      # $t0 = 0 if $t4 ≥ $t3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beq  $t0, $zero, exit2  # go to exit2 if $t4 ≥ $t3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move $a0, $s2           # 1st param of swap is v (old $a0)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move $a1, $s1           # 2nd param of swap is j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jal  swap               # call swap procedure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addi $s1, $s1, </a:t>
            </a:r>
            <a:r>
              <a:rPr lang="en-AU" altLang="zh-TW" sz="1600"/>
              <a:t>–</a:t>
            </a:r>
            <a:r>
              <a:rPr lang="en-AU" altLang="zh-TW" sz="1600">
                <a:latin typeface="Lucida Console" panose="020B0609040504020204" pitchFamily="49" charset="0"/>
              </a:rPr>
              <a:t>1       # j </a:t>
            </a:r>
            <a:r>
              <a:rPr lang="en-AU" altLang="zh-TW" sz="1600"/>
              <a:t>–</a:t>
            </a:r>
            <a:r>
              <a:rPr lang="en-AU" altLang="zh-TW" sz="1600">
                <a:latin typeface="Lucida Console" panose="020B0609040504020204" pitchFamily="49" charset="0"/>
              </a:rPr>
              <a:t>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j    for2tst            # jump to test of inner loop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exit2:   addi $s0, $s0, 1        # i +=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j    for1tst            # jump to test of outer loop</a:t>
            </a:r>
          </a:p>
        </p:txBody>
      </p:sp>
      <p:sp>
        <p:nvSpPr>
          <p:cNvPr id="197642" name="Rectangle 10">
            <a:extLst>
              <a:ext uri="{FF2B5EF4-FFF2-40B4-BE49-F238E27FC236}">
                <a16:creationId xmlns:a16="http://schemas.microsoft.com/office/drawing/2014/main" id="{C1C5CA8A-DC2E-4B11-BCE0-81BFD09D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4719638"/>
            <a:ext cx="952500" cy="7635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Pass</a:t>
            </a:r>
            <a:b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params</a:t>
            </a:r>
            <a:b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&amp; call</a:t>
            </a:r>
          </a:p>
        </p:txBody>
      </p:sp>
      <p:sp>
        <p:nvSpPr>
          <p:cNvPr id="197643" name="Rectangle 11">
            <a:extLst>
              <a:ext uri="{FF2B5EF4-FFF2-40B4-BE49-F238E27FC236}">
                <a16:creationId xmlns:a16="http://schemas.microsoft.com/office/drawing/2014/main" id="{4FB1C4BB-C5F6-40A4-83C8-425FDD25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1122363"/>
            <a:ext cx="822325" cy="504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Move</a:t>
            </a:r>
            <a:b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params</a:t>
            </a:r>
          </a:p>
        </p:txBody>
      </p:sp>
      <p:sp>
        <p:nvSpPr>
          <p:cNvPr id="197644" name="Rectangle 12">
            <a:extLst>
              <a:ext uri="{FF2B5EF4-FFF2-40B4-BE49-F238E27FC236}">
                <a16:creationId xmlns:a16="http://schemas.microsoft.com/office/drawing/2014/main" id="{2C506DA9-FBC1-428D-A156-65DCE39BE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5605463"/>
            <a:ext cx="1033463" cy="274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Inner loop</a:t>
            </a:r>
          </a:p>
        </p:txBody>
      </p:sp>
      <p:sp>
        <p:nvSpPr>
          <p:cNvPr id="197645" name="Rectangle 13">
            <a:extLst>
              <a:ext uri="{FF2B5EF4-FFF2-40B4-BE49-F238E27FC236}">
                <a16:creationId xmlns:a16="http://schemas.microsoft.com/office/drawing/2014/main" id="{F56879A9-51AE-4AAD-AD46-D60FF1736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6119813"/>
            <a:ext cx="1033463" cy="274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Outer loop</a:t>
            </a:r>
          </a:p>
        </p:txBody>
      </p:sp>
      <p:sp>
        <p:nvSpPr>
          <p:cNvPr id="197646" name="Rectangle 14">
            <a:extLst>
              <a:ext uri="{FF2B5EF4-FFF2-40B4-BE49-F238E27FC236}">
                <a16:creationId xmlns:a16="http://schemas.microsoft.com/office/drawing/2014/main" id="{2AD77953-9AEC-4ADD-B34F-E4ACE154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3148013"/>
            <a:ext cx="1033463" cy="274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Inner loop</a:t>
            </a:r>
          </a:p>
        </p:txBody>
      </p:sp>
      <p:sp>
        <p:nvSpPr>
          <p:cNvPr id="197647" name="Rectangle 15">
            <a:extLst>
              <a:ext uri="{FF2B5EF4-FFF2-40B4-BE49-F238E27FC236}">
                <a16:creationId xmlns:a16="http://schemas.microsoft.com/office/drawing/2014/main" id="{07F032C6-6E35-4294-AE44-7010096E1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1728788"/>
            <a:ext cx="1033463" cy="274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 b="0">
                <a:latin typeface="Arial" panose="020B0604020202020204" pitchFamily="34" charset="0"/>
                <a:ea typeface="新細明體" panose="02020500000000000000" pitchFamily="18" charset="-120"/>
              </a:rPr>
              <a:t>Outer loop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A3DD59-8538-4FA2-95EA-E57D400C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126</a:t>
            </a:fld>
            <a:endParaRPr lang="zh-TW" altLang="zh-TW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58FEFF3F-2A0D-4652-A36B-B81E1C9C1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1187450"/>
            <a:ext cx="8142287" cy="1695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D831A8DF-50AD-4D87-9EF2-94FB3B3A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3152775"/>
            <a:ext cx="8156575" cy="173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13A09CDF-BFB4-401E-938E-D0338D21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4903788"/>
            <a:ext cx="8170862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9685" name="Rectangle 5">
            <a:extLst>
              <a:ext uri="{FF2B5EF4-FFF2-40B4-BE49-F238E27FC236}">
                <a16:creationId xmlns:a16="http://schemas.microsoft.com/office/drawing/2014/main" id="{E177B488-647B-4398-AE65-21900A509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897188"/>
            <a:ext cx="8142287" cy="4841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29673B7D-62F9-4B67-9A13-7C737E5DC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279525"/>
            <a:ext cx="9091613" cy="4929188"/>
          </a:xfrm>
          <a:noFill/>
        </p:spPr>
        <p:txBody>
          <a:bodyPr lIns="91440" tIns="45720" rIns="91440" bIns="45720"/>
          <a:lstStyle/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sort:    addi $sp,$sp, –20      # make room on stack for 5 registers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sw $ra, 16($sp)        # save $ra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sw $s3,12($sp)         # save $s3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sw $s2, 8($sp)         # save $s2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sw $s1, 4($sp)         # save $s1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sw $s0, 0($sp)         # save $s0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…                      # procedure body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exit1:   lw $s0, 0($sp)         # restore $s0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lw $s1, 4($sp)         # restore $s1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lw $s2, 8($sp)         # restore $s2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lw $s3,12($sp)         # restore $s3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lw $ra,16($sp)         # restore $ra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addi $sp,$sp, 20       # restore stack pointer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zh-TW" sz="1600">
                <a:latin typeface="Lucida Console" panose="020B0609040504020204" pitchFamily="49" charset="0"/>
              </a:rPr>
              <a:t>         jr $ra                 # return to calling routine</a:t>
            </a:r>
          </a:p>
        </p:txBody>
      </p:sp>
      <p:sp>
        <p:nvSpPr>
          <p:cNvPr id="199687" name="Rectangle 7">
            <a:extLst>
              <a:ext uri="{FF2B5EF4-FFF2-40B4-BE49-F238E27FC236}">
                <a16:creationId xmlns:a16="http://schemas.microsoft.com/office/drawing/2014/main" id="{43DA5E88-0491-41D6-B9FF-F10894C79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>
                <a:solidFill>
                  <a:schemeClr val="bg2"/>
                </a:solidFill>
              </a:rPr>
              <a:t>The Full Procedure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52CBB6D-7A09-42E1-AB06-E0DC9EA9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127</a:t>
            </a:fld>
            <a:endParaRPr lang="zh-TW" altLang="zh-TW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FB8CC4B1-8AEB-488D-9A23-4B14A2FC9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61925" y="115888"/>
            <a:ext cx="10245725" cy="901700"/>
          </a:xfrm>
        </p:spPr>
        <p:txBody>
          <a:bodyPr/>
          <a:lstStyle/>
          <a:p>
            <a:r>
              <a:rPr lang="en-US" altLang="zh-TW" sz="4800">
                <a:solidFill>
                  <a:schemeClr val="bg2"/>
                </a:solidFill>
                <a:ea typeface="新細明體" panose="02020500000000000000" pitchFamily="18" charset="-120"/>
              </a:rPr>
              <a:t>Effect of Compiler Optimization</a:t>
            </a:r>
            <a:endParaRPr lang="en-AU" altLang="zh-TW" sz="4800">
              <a:solidFill>
                <a:schemeClr val="bg2"/>
              </a:solidFill>
            </a:endParaRPr>
          </a:p>
        </p:txBody>
      </p:sp>
      <p:graphicFrame>
        <p:nvGraphicFramePr>
          <p:cNvPr id="201731" name="Object 3">
            <a:extLst>
              <a:ext uri="{FF2B5EF4-FFF2-40B4-BE49-F238E27FC236}">
                <a16:creationId xmlns:a16="http://schemas.microsoft.com/office/drawing/2014/main" id="{EB984A5A-2F62-450E-9647-E1268FCC2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8" y="1774825"/>
          <a:ext cx="4148137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9" name="圖表" r:id="rId4" imgW="3829050" imgH="2333625" progId="MSGraph.Chart.8">
                  <p:embed followColorScheme="full"/>
                </p:oleObj>
              </mc:Choice>
              <mc:Fallback>
                <p:oleObj name="圖表" r:id="rId4" imgW="3829050" imgH="233362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774825"/>
                        <a:ext cx="4148137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>
            <a:extLst>
              <a:ext uri="{FF2B5EF4-FFF2-40B4-BE49-F238E27FC236}">
                <a16:creationId xmlns:a16="http://schemas.microsoft.com/office/drawing/2014/main" id="{017B3261-3202-4EDB-9056-B7A15CB94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8" y="4044950"/>
          <a:ext cx="408622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0" name="圖表" r:id="rId6" imgW="3771970" imgH="2331639" progId="MSGraph.Chart.8">
                  <p:embed followColorScheme="full"/>
                </p:oleObj>
              </mc:Choice>
              <mc:Fallback>
                <p:oleObj name="圖表" r:id="rId6" imgW="3771970" imgH="233163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4044950"/>
                        <a:ext cx="408622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>
            <a:extLst>
              <a:ext uri="{FF2B5EF4-FFF2-40B4-BE49-F238E27FC236}">
                <a16:creationId xmlns:a16="http://schemas.microsoft.com/office/drawing/2014/main" id="{9F279718-9C7C-453E-ACDF-77B2CB2E9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1850" y="1773238"/>
          <a:ext cx="408622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1" name="Chart" r:id="rId8" imgW="3771900" imgH="2333625" progId="MSGraph.Chart.8">
                  <p:embed followColorScheme="full"/>
                </p:oleObj>
              </mc:Choice>
              <mc:Fallback>
                <p:oleObj name="Chart" r:id="rId8" imgW="3771900" imgH="2333625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1773238"/>
                        <a:ext cx="408622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>
            <a:extLst>
              <a:ext uri="{FF2B5EF4-FFF2-40B4-BE49-F238E27FC236}">
                <a16:creationId xmlns:a16="http://schemas.microsoft.com/office/drawing/2014/main" id="{9D4EE5F6-8FFC-498A-8E53-AEA816450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5838" y="4048125"/>
          <a:ext cx="4148137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2" name="Chart" r:id="rId10" imgW="3829050" imgH="2333625" progId="MSGraph.Chart.8">
                  <p:embed followColorScheme="full"/>
                </p:oleObj>
              </mc:Choice>
              <mc:Fallback>
                <p:oleObj name="Chart" r:id="rId10" imgW="3829050" imgH="2333625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4048125"/>
                        <a:ext cx="4148137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5" name="Text Box 7">
            <a:extLst>
              <a:ext uri="{FF2B5EF4-FFF2-40B4-BE49-F238E27FC236}">
                <a16:creationId xmlns:a16="http://schemas.microsoft.com/office/drawing/2014/main" id="{121D1A37-10BF-4D85-8704-9B629F382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1268413"/>
            <a:ext cx="51260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Tahoma" panose="020B0604030504040204" pitchFamily="34" charset="0"/>
                <a:ea typeface="新細明體" panose="02020500000000000000" pitchFamily="18" charset="-120"/>
              </a:rPr>
              <a:t>Compiled with gcc for Pentium 4 under Linux</a:t>
            </a:r>
            <a:endParaRPr lang="en-AU" altLang="zh-TW" sz="1800" b="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A257B1-D68C-48E0-AD8D-D619535A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128</a:t>
            </a:fld>
            <a:endParaRPr lang="zh-TW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60A1C0A-3FA9-4F69-A007-1BED2B081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  <a:noFill/>
        </p:spPr>
        <p:txBody>
          <a:bodyPr lIns="92075" tIns="46038" rIns="92075" bIns="46038"/>
          <a:lstStyle/>
          <a:p>
            <a:r>
              <a:rPr lang="en-US" altLang="zh-TW" sz="5000"/>
              <a:t>MIPS Registers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E908412-FE41-474C-AA01-D5FD339ED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TW" altLang="en-US" dirty="0"/>
              <a:t>32 </a:t>
            </a:r>
            <a:r>
              <a:rPr lang="en-US" altLang="zh-TW" dirty="0"/>
              <a:t>registers, each is 32 bits wide</a:t>
            </a:r>
          </a:p>
          <a:p>
            <a:pPr lvl="1">
              <a:defRPr/>
            </a:pPr>
            <a:r>
              <a:rPr lang="en-US" altLang="zh-TW" dirty="0"/>
              <a:t>Why 32? </a:t>
            </a:r>
            <a:r>
              <a:rPr lang="en-US" altLang="zh-TW" i="1" dirty="0">
                <a:ea typeface="新細明體" panose="02020500000000000000" pitchFamily="18" charset="-120"/>
              </a:rPr>
              <a:t>Design Principle 2: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u="sng" dirty="0"/>
              <a:t>smaller is faster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Groups of 32 bits called a </a:t>
            </a:r>
            <a:r>
              <a:rPr lang="en-US" altLang="zh-TW" i="1" dirty="0">
                <a:solidFill>
                  <a:schemeClr val="accent1"/>
                </a:solidFill>
              </a:rPr>
              <a:t>word</a:t>
            </a:r>
            <a:r>
              <a:rPr lang="en-US" altLang="zh-TW" dirty="0"/>
              <a:t> in MIPS</a:t>
            </a:r>
          </a:p>
          <a:p>
            <a:pPr lvl="1">
              <a:defRPr/>
            </a:pPr>
            <a:r>
              <a:rPr lang="en-US" altLang="zh-TW" dirty="0"/>
              <a:t>Registers are numbered from 0 to 31</a:t>
            </a:r>
          </a:p>
          <a:p>
            <a:pPr lvl="1">
              <a:defRPr/>
            </a:pPr>
            <a:r>
              <a:rPr lang="en-US" altLang="zh-TW" dirty="0"/>
              <a:t>Each can be referred to by number or name</a:t>
            </a:r>
          </a:p>
          <a:p>
            <a:pPr lvl="1">
              <a:defRPr/>
            </a:pPr>
            <a:r>
              <a:rPr lang="en-US" altLang="zh-TW" dirty="0"/>
              <a:t>Number references: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Courier New" panose="02070309020205020404" pitchFamily="49" charset="0"/>
              </a:rPr>
              <a:t>		$0, $1, $2, … $30, $31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By convention, each register also has a name to make it easier to code, e.g.,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Courier New" panose="02070309020205020404" pitchFamily="49" charset="0"/>
              </a:rPr>
              <a:t>		$16 - </a:t>
            </a:r>
            <a:r>
              <a:rPr lang="en-US" altLang="zh-TW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$23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	</a:t>
            </a:r>
            <a:r>
              <a:rPr lang="en-US" altLang="zh-TW" dirty="0">
                <a:latin typeface="Courier New" panose="02070309020205020404" pitchFamily="49" charset="0"/>
                <a:sym typeface="Wingdings" panose="05000000000000000000" pitchFamily="2" charset="2"/>
              </a:rPr>
              <a:t>$s0 - $s7	</a:t>
            </a:r>
            <a:r>
              <a:rPr lang="en-US" altLang="zh-TW" dirty="0">
                <a:sym typeface="Wingdings" panose="05000000000000000000" pitchFamily="2" charset="2"/>
              </a:rPr>
              <a:t>(C variables)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Courier New" panose="02070309020205020404" pitchFamily="49" charset="0"/>
              </a:rPr>
              <a:t>		$8 - $15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	</a:t>
            </a:r>
            <a:r>
              <a:rPr lang="en-US" altLang="zh-TW" dirty="0">
                <a:latin typeface="Courier New" panose="02070309020205020404" pitchFamily="49" charset="0"/>
                <a:sym typeface="Wingdings" panose="05000000000000000000" pitchFamily="2" charset="2"/>
              </a:rPr>
              <a:t>$t0 - $t7	</a:t>
            </a:r>
            <a:r>
              <a:rPr lang="en-US" altLang="zh-TW" dirty="0">
                <a:sym typeface="Wingdings" panose="05000000000000000000" pitchFamily="2" charset="2"/>
              </a:rPr>
              <a:t>(temporary)</a:t>
            </a:r>
          </a:p>
          <a:p>
            <a:pPr>
              <a:defRPr/>
            </a:pPr>
            <a:r>
              <a:rPr lang="en-US" altLang="zh-TW" dirty="0"/>
              <a:t>32 x 32-bit FP registers (paired DP)</a:t>
            </a:r>
          </a:p>
          <a:p>
            <a:pPr>
              <a:defRPr/>
            </a:pPr>
            <a:r>
              <a:rPr lang="en-US" altLang="zh-TW" dirty="0"/>
              <a:t>Others: HI, LO, PC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075778-F92E-4D88-806F-73497B29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12</a:t>
            </a:fld>
            <a:endParaRPr lang="zh-TW" altLang="zh-TW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A4C94460-A081-4C6E-A437-4606EF0D1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87325" y="244475"/>
            <a:ext cx="10306050" cy="758825"/>
          </a:xfrm>
        </p:spPr>
        <p:txBody>
          <a:bodyPr/>
          <a:lstStyle/>
          <a:p>
            <a:r>
              <a:rPr lang="en-US" altLang="zh-TW" sz="4500">
                <a:solidFill>
                  <a:schemeClr val="bg2"/>
                </a:solidFill>
                <a:ea typeface="新細明體" panose="02020500000000000000" pitchFamily="18" charset="-120"/>
              </a:rPr>
              <a:t>Effect of Language and Algorithm</a:t>
            </a:r>
            <a:endParaRPr lang="en-AU" altLang="zh-TW" sz="4500">
              <a:solidFill>
                <a:schemeClr val="bg2"/>
              </a:solidFill>
            </a:endParaRPr>
          </a:p>
        </p:txBody>
      </p:sp>
      <p:graphicFrame>
        <p:nvGraphicFramePr>
          <p:cNvPr id="203779" name="Object 3">
            <a:extLst>
              <a:ext uri="{FF2B5EF4-FFF2-40B4-BE49-F238E27FC236}">
                <a16:creationId xmlns:a16="http://schemas.microsoft.com/office/drawing/2014/main" id="{D802C7F7-671F-4921-88BF-471E10D07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1125538"/>
          <a:ext cx="5510212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7" name="Chart" r:id="rId4" imgW="5086350" imgH="1943100" progId="MSGraph.Chart.8">
                  <p:embed followColorScheme="full"/>
                </p:oleObj>
              </mc:Choice>
              <mc:Fallback>
                <p:oleObj name="Chart" r:id="rId4" imgW="5086350" imgH="19431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125538"/>
                        <a:ext cx="5510212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>
            <a:extLst>
              <a:ext uri="{FF2B5EF4-FFF2-40B4-BE49-F238E27FC236}">
                <a16:creationId xmlns:a16="http://schemas.microsoft.com/office/drawing/2014/main" id="{E73933DA-BB54-4617-9136-272ED14826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2852738"/>
          <a:ext cx="55102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8" name="Chart" r:id="rId6" imgW="5086350" imgH="1943100" progId="MSGraph.Chart.8">
                  <p:embed followColorScheme="full"/>
                </p:oleObj>
              </mc:Choice>
              <mc:Fallback>
                <p:oleObj name="Chart" r:id="rId6" imgW="5086350" imgH="19431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852738"/>
                        <a:ext cx="55102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>
            <a:extLst>
              <a:ext uri="{FF2B5EF4-FFF2-40B4-BE49-F238E27FC236}">
                <a16:creationId xmlns:a16="http://schemas.microsoft.com/office/drawing/2014/main" id="{DB5A71EA-A795-4224-B19C-0C6DFB016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188" y="4652963"/>
          <a:ext cx="55102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9" name="Chart" r:id="rId8" imgW="5086350" imgH="1943100" progId="MSGraph.Chart.8">
                  <p:embed followColorScheme="full"/>
                </p:oleObj>
              </mc:Choice>
              <mc:Fallback>
                <p:oleObj name="Chart" r:id="rId8" imgW="5086350" imgH="19431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4652963"/>
                        <a:ext cx="55102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59513D-7ACE-40D2-8E8F-DF31EC04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129</a:t>
            </a:fld>
            <a:endParaRPr lang="zh-TW" altLang="zh-TW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70F27C4B-FEAF-4B2C-A18B-1F5DA2C71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Lessons Learnt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85D90E7A-8711-42E0-A932-2E698BCE4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Instruction count and CPI are not good performance indicators in isolation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Compiler optimizations are sensitive to the algorithm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Nothing can fix a dumb algorithm!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D3E4CD-ABC4-4E47-A8C8-4CB18CF8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130</a:t>
            </a:fld>
            <a:endParaRPr lang="zh-TW" altLang="zh-TW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4927949-6E99-439F-BB6A-53447FA52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7ABE97D-B9B2-4DEE-B586-51E8A6F69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Arrays versus pointers </a:t>
            </a:r>
            <a:endParaRPr lang="en-US" altLang="zh-TW" sz="2000"/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9385BD-51C8-49E0-B560-32D18ACF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131</a:t>
            </a:fld>
            <a:endParaRPr lang="zh-TW" altLang="zh-TW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CAFCC008-C16B-4F91-93CB-AD8C0B91B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Arrays vs. Pointers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5588C16E-7112-4DDE-95C0-A9E9F6D67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040688" cy="5080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Array indexing involves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Multiplying index by element size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Adding to array base address</a:t>
            </a:r>
            <a:endParaRPr lang="en-AU" altLang="zh-TW" sz="2400"/>
          </a:p>
          <a:p>
            <a:r>
              <a:rPr lang="en-US" altLang="zh-TW">
                <a:ea typeface="新細明體" panose="02020500000000000000" pitchFamily="18" charset="-120"/>
              </a:rPr>
              <a:t>Pointers correspond directly to memory addresses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Can avoid indexing complexity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41E576-80BC-4A4A-9111-250F1FB1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132</a:t>
            </a:fld>
            <a:endParaRPr lang="zh-TW" altLang="zh-TW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3AE3A917-A26A-4C41-8115-5F028C836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8" y="115888"/>
            <a:ext cx="9898062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Example: Clearing an Array</a:t>
            </a:r>
            <a:endParaRPr lang="en-AU" altLang="zh-TW" sz="5000">
              <a:solidFill>
                <a:schemeClr val="bg2"/>
              </a:solidFill>
            </a:endParaRPr>
          </a:p>
        </p:txBody>
      </p:sp>
      <p:graphicFrame>
        <p:nvGraphicFramePr>
          <p:cNvPr id="803860" name="Group 20">
            <a:extLst>
              <a:ext uri="{FF2B5EF4-FFF2-40B4-BE49-F238E27FC236}">
                <a16:creationId xmlns:a16="http://schemas.microsoft.com/office/drawing/2014/main" id="{AC38936B-9261-47A9-9C38-770DE8745B32}"/>
              </a:ext>
            </a:extLst>
          </p:cNvPr>
          <p:cNvGraphicFramePr>
            <a:graphicFrameLocks noGrp="1"/>
          </p:cNvGraphicFramePr>
          <p:nvPr/>
        </p:nvGraphicFramePr>
        <p:xfrm>
          <a:off x="433388" y="1482725"/>
          <a:ext cx="9226550" cy="3756025"/>
        </p:xfrm>
        <a:graphic>
          <a:graphicData uri="http://schemas.openxmlformats.org/drawingml/2006/table">
            <a:tbl>
              <a:tblPr/>
              <a:tblGrid>
                <a:gridCol w="43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5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clear1(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int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array[],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int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int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for (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= 0;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&lt; size;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array[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i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}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clear2(int *array,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int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move $t0,$zero   # i =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loop1: sll $t1,$t0,2    # $t1 = i *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add $t2,$a0,$t1  # $t2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                 #   &amp;array[i]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sw $zero, 0($t2) # array[i] =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addi $t0,$t0,1   # i = i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slt $t3,$t0,$a1  # $t3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bne $t3,$zero,loop1 # if (</a:t>
                      </a: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標楷體" pitchFamily="65" charset="-120"/>
                        </a:rPr>
                        <a:t>…</a:t>
                      </a: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)</a:t>
                      </a:r>
                      <a:b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</a:b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                    # goto loop1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move $t0,</a:t>
                      </a:r>
                      <a:r>
                        <a:rPr kumimoji="0" lang="en-AU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$a0   # p = &amp; array[0]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sll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$t1,</a:t>
                      </a:r>
                      <a:r>
                        <a:rPr kumimoji="0" lang="en-AU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$a1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,</a:t>
                      </a:r>
                      <a:r>
                        <a:rPr kumimoji="0" lang="en-AU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2 # $t1 =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size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*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add $t2,$a0,$t1 # $t2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                #   &amp;array[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size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loop2: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sw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$zero,0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($t0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) # 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Memory[p]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=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addi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$t0,$t0,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4 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# 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p = p + 4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slt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$t3,$t0,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$t2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# $t3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                #(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p&lt;&amp;array[size]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bne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$t3,$zero,loop2 # if (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標楷體" pitchFamily="65" charset="-120"/>
                        </a:rPr>
                        <a:t>…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                          # </a:t>
                      </a:r>
                      <a:r>
                        <a:rPr kumimoji="0" lang="en-A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goto</a:t>
                      </a: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標楷體" pitchFamily="65" charset="-120"/>
                        </a:rPr>
                        <a:t> loop2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D9AAE03-71CC-4F1E-8DAA-7DE4A606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133</a:t>
            </a:fld>
            <a:endParaRPr lang="zh-TW" altLang="zh-TW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394E5838-E0F9-4F26-A060-EEFE2042F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Comparison of Array vs. Ptr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5428D97A-0DCD-4C4D-8D36-9A5415506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Multiply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strength reduced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to shift (strength reduction)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Array version requires shift to be inside loop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Part of index calculation for incremented i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c.f. incrementing pointer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Compiler can achieve same effect as manual use of pointers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Eliminating array address calculations within loop (induction variable elimination): 6 instructions reduced to 4 in loop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Better to make program clearer and safer</a:t>
            </a:r>
            <a:endParaRPr lang="en-AU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2F06BF-5B98-4101-B68E-28F731CA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134</a:t>
            </a:fld>
            <a:endParaRPr lang="zh-TW" altLang="zh-TW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AE440529-5D4F-4366-9409-1DED83642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301A5360-0918-416A-91CD-6CFABE27D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ARM and x86 instruction sets </a:t>
            </a:r>
          </a:p>
          <a:p>
            <a:pPr>
              <a:lnSpc>
                <a:spcPct val="80000"/>
              </a:lnSpc>
            </a:pPr>
            <a:endParaRPr lang="en-US" altLang="zh-TW" sz="2000">
              <a:solidFill>
                <a:schemeClr val="accent2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A703F2-7793-4F3C-B93F-E359E217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135</a:t>
            </a:fld>
            <a:endParaRPr lang="zh-TW" altLang="zh-TW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3ACFC7BD-D78B-48E8-80B7-5754C1454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/>
              <a:t>ARM &amp; MIPS Similarities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25996C7F-F628-41A8-ACB1-7DDC24416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928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altLang="zh-TW" sz="2000"/>
              <a:t>ARM: the most popular embedded core</a:t>
            </a:r>
          </a:p>
          <a:p>
            <a:pPr>
              <a:lnSpc>
                <a:spcPct val="80000"/>
              </a:lnSpc>
            </a:pPr>
            <a:r>
              <a:rPr lang="en-AU" altLang="zh-TW" sz="2000"/>
              <a:t>Similar basic set of instructions to MIPS</a:t>
            </a:r>
          </a:p>
        </p:txBody>
      </p:sp>
      <p:graphicFrame>
        <p:nvGraphicFramePr>
          <p:cNvPr id="807983" name="Group 47">
            <a:extLst>
              <a:ext uri="{FF2B5EF4-FFF2-40B4-BE49-F238E27FC236}">
                <a16:creationId xmlns:a16="http://schemas.microsoft.com/office/drawing/2014/main" id="{C2514AD4-E729-49C8-9E4C-7D77B470155B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133600"/>
          <a:ext cx="8267700" cy="3795713"/>
        </p:xfrm>
        <a:graphic>
          <a:graphicData uri="http://schemas.openxmlformats.org/drawingml/2006/table">
            <a:tbl>
              <a:tblPr/>
              <a:tblGrid>
                <a:gridCol w="377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MIPS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Date announced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Instruction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Address 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Data alignment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Data addressing modes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15 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  <a:cs typeface="Arial" pitchFamily="34" charset="0"/>
                        </a:rPr>
                        <a:t>× 32-bit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31 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  <a:cs typeface="Arial" pitchFamily="34" charset="0"/>
                        </a:rPr>
                        <a:t>× 32-bit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Input/output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B74EBFE-06B9-495E-904F-D52E9761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136</a:t>
            </a:fld>
            <a:endParaRPr lang="zh-TW" altLang="zh-TW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32FBAB06-2777-4AE9-BF06-AAE33CD7C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AU" altLang="zh-TW" sz="5000"/>
              <a:t>Compare and Branch in ARM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E4DAA99F-C93A-490A-BA81-864CBA9C9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zh-TW"/>
              <a:t>Uses condition codes for result of an arithmetic/logical instruction</a:t>
            </a:r>
          </a:p>
          <a:p>
            <a:pPr lvl="1"/>
            <a:r>
              <a:rPr lang="en-AU" altLang="zh-TW" sz="2400"/>
              <a:t>Negative, zero, carry, overflow</a:t>
            </a:r>
          </a:p>
          <a:p>
            <a:pPr lvl="1"/>
            <a:r>
              <a:rPr lang="en-AU" altLang="zh-TW" sz="2400"/>
              <a:t>Compare instructions to set condition codes without keeping the result</a:t>
            </a:r>
          </a:p>
          <a:p>
            <a:r>
              <a:rPr lang="en-AU" altLang="zh-TW"/>
              <a:t>Each instruction can be conditional</a:t>
            </a:r>
          </a:p>
          <a:p>
            <a:pPr lvl="1"/>
            <a:r>
              <a:rPr lang="en-AU" altLang="zh-TW" sz="2400"/>
              <a:t>Top 4 bits of instruction word: condition value</a:t>
            </a:r>
          </a:p>
          <a:p>
            <a:pPr lvl="1"/>
            <a:r>
              <a:rPr lang="en-AU" altLang="zh-TW" sz="2400"/>
              <a:t>Can avoid branches over single instructions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49E798-171E-43FD-87AE-126D8800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137</a:t>
            </a:fld>
            <a:endParaRPr lang="zh-TW" altLang="zh-TW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19FE821D-8C34-4CC9-A307-3F0A4176F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The Intel x86 ISA</a:t>
            </a:r>
            <a:endParaRPr lang="en-AU" altLang="zh-TW" sz="5000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32B39A88-8461-4F12-9A94-73BD6151F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Evolution with backward compatibility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8080 (1974): 8-bit microprocessor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Accumulator, plus 3 index-register pairs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8086 (1978): 16-bit extension to 8080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Complex instruction set (CISC)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8087 (1980): floating-point coprocessor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Adds FP instructions and register stack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80286 (1982): 24-bit addresses, MMU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Segmented memory mapping and protection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80386 (1985): 32-bit extension (now IA-32)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Additional addressing modes and operations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Paged memory mapping as well as segments</a:t>
            </a:r>
            <a:endParaRPr lang="en-AU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F4E536-A0EA-4317-B65D-9A722E0A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138</a:t>
            </a:fld>
            <a:endParaRPr lang="zh-TW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descr="10%">
            <a:extLst>
              <a:ext uri="{FF2B5EF4-FFF2-40B4-BE49-F238E27FC236}">
                <a16:creationId xmlns:a16="http://schemas.microsoft.com/office/drawing/2014/main" id="{CBDAA54E-956E-4973-9703-E45B41ADF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5494338"/>
            <a:ext cx="4197350" cy="355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07" name="Rectangle 3" descr="10%">
            <a:extLst>
              <a:ext uri="{FF2B5EF4-FFF2-40B4-BE49-F238E27FC236}">
                <a16:creationId xmlns:a16="http://schemas.microsoft.com/office/drawing/2014/main" id="{096FBF4F-8B8D-4BC8-8479-6B1D0064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393825"/>
            <a:ext cx="4224337" cy="736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08" name="Rectangle 4" descr="10%">
            <a:extLst>
              <a:ext uri="{FF2B5EF4-FFF2-40B4-BE49-F238E27FC236}">
                <a16:creationId xmlns:a16="http://schemas.microsoft.com/office/drawing/2014/main" id="{456A8A61-DEC4-4ADD-BC23-49949B751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3436938"/>
            <a:ext cx="4210050" cy="736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177CFE44-A026-4EB9-90B8-57B1D09C4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906000" cy="723900"/>
          </a:xfrm>
          <a:noFill/>
        </p:spPr>
        <p:txBody>
          <a:bodyPr lIns="92075" tIns="46038" rIns="92075" bIns="46038"/>
          <a:lstStyle/>
          <a:p>
            <a:r>
              <a:rPr lang="en-US" altLang="zh-TW" sz="4800"/>
              <a:t>Registers Conventions for MIPS</a:t>
            </a:r>
          </a:p>
        </p:txBody>
      </p:sp>
      <p:sp>
        <p:nvSpPr>
          <p:cNvPr id="21510" name="Rectangle 7">
            <a:extLst>
              <a:ext uri="{FF2B5EF4-FFF2-40B4-BE49-F238E27FC236}">
                <a16:creationId xmlns:a16="http://schemas.microsoft.com/office/drawing/2014/main" id="{7915EFCF-532F-4BC3-8BB1-A819E1463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60488"/>
            <a:ext cx="4292600" cy="4506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16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s0	callee saves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. . . 	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(caller can clobber)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23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s7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24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t8	 temporary (cont’d)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25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t9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26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k0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reserved for OS kernel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27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k1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28	gp	pointer to global area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29	sp	stack pointer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30	fp	frame pointer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31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ra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return address (HW)</a:t>
            </a:r>
          </a:p>
        </p:txBody>
      </p:sp>
      <p:sp>
        <p:nvSpPr>
          <p:cNvPr id="21511" name="Rectangle 8">
            <a:extLst>
              <a:ext uri="{FF2B5EF4-FFF2-40B4-BE49-F238E27FC236}">
                <a16:creationId xmlns:a16="http://schemas.microsoft.com/office/drawing/2014/main" id="{6C09E42E-EADB-4A1F-A948-83C9823F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3055938"/>
            <a:ext cx="4213225" cy="1498600"/>
          </a:xfrm>
          <a:prstGeom prst="rect">
            <a:avLst/>
          </a:prstGeom>
          <a:noFill/>
          <a:ln w="25400">
            <a:solidFill>
              <a:srgbClr val="8901F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2" name="Rectangle 9">
            <a:extLst>
              <a:ext uri="{FF2B5EF4-FFF2-40B4-BE49-F238E27FC236}">
                <a16:creationId xmlns:a16="http://schemas.microsoft.com/office/drawing/2014/main" id="{1339F173-D97B-4341-8798-A58F0CE0A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4656138"/>
            <a:ext cx="4197350" cy="1193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3" name="Rectangle 10">
            <a:extLst>
              <a:ext uri="{FF2B5EF4-FFF2-40B4-BE49-F238E27FC236}">
                <a16:creationId xmlns:a16="http://schemas.microsoft.com/office/drawing/2014/main" id="{207397F0-D380-418A-A53E-1669F5B5E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1379538"/>
            <a:ext cx="4211637" cy="11176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4" name="Rectangle 11">
            <a:extLst>
              <a:ext uri="{FF2B5EF4-FFF2-40B4-BE49-F238E27FC236}">
                <a16:creationId xmlns:a16="http://schemas.microsoft.com/office/drawing/2014/main" id="{279850C6-C022-49CD-B62A-18071C4E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2598738"/>
            <a:ext cx="4200525" cy="736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5" name="Rectangle 12">
            <a:extLst>
              <a:ext uri="{FF2B5EF4-FFF2-40B4-BE49-F238E27FC236}">
                <a16:creationId xmlns:a16="http://schemas.microsoft.com/office/drawing/2014/main" id="{7D041A6E-49FF-44B9-8D23-A787FEB9E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2217738"/>
            <a:ext cx="4211637" cy="736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6" name="Rectangle 13">
            <a:extLst>
              <a:ext uri="{FF2B5EF4-FFF2-40B4-BE49-F238E27FC236}">
                <a16:creationId xmlns:a16="http://schemas.microsoft.com/office/drawing/2014/main" id="{3EA39191-09F0-4A38-8E0B-FAC5A75C9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4275138"/>
            <a:ext cx="4186237" cy="1117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7" name="Text Box 14">
            <a:extLst>
              <a:ext uri="{FF2B5EF4-FFF2-40B4-BE49-F238E27FC236}">
                <a16:creationId xmlns:a16="http://schemas.microsoft.com/office/drawing/2014/main" id="{A5EA87F7-3C58-4DD9-85D8-9C3860ED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5908675"/>
            <a:ext cx="987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Fig. 2.18</a:t>
            </a:r>
          </a:p>
        </p:txBody>
      </p:sp>
      <p:sp>
        <p:nvSpPr>
          <p:cNvPr id="21518" name="Rectangle 5">
            <a:extLst>
              <a:ext uri="{FF2B5EF4-FFF2-40B4-BE49-F238E27FC236}">
                <a16:creationId xmlns:a16="http://schemas.microsoft.com/office/drawing/2014/main" id="{0F0C0E15-66B5-4B06-8AC5-93EC0F629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1360488"/>
            <a:ext cx="4292600" cy="450691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0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zero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constant 0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at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reserved for assembler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	v0	expression evaluation &amp;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	v1	function results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4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a0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arguments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5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a1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6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a2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7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a3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8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t0	temporary: caller saves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. . .	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(callee can clobber)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15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	t7</a:t>
            </a:r>
            <a:endParaRPr kumimoji="1" lang="en-US" altLang="zh-TW" sz="1800">
              <a:solidFill>
                <a:schemeClr val="hlink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C0031F-3568-46D6-93F8-9DFB87ED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0BB6028D-31BC-4019-842F-B2A022B90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The Intel x86 ISA</a:t>
            </a:r>
            <a:endParaRPr lang="en-AU" altLang="zh-TW" sz="5000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B958FFB5-FDEC-4AE8-AE20-243AEE904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03313"/>
            <a:ext cx="8350250" cy="4964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Further evolution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en-US" altLang="zh-TW"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i486 (1989): pipelined, on-chip caches and FPU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Compatible competitors: AMD, Cyrix,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Pentium (1993): superscalar, 64-bit datapath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Later versions added MMX (Multi-Media eXtension) instructions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infamous FDIV bug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Pentium Pro (1995), Pentium II (1997)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New microarchitecture (see Colwell, </a:t>
            </a:r>
            <a:r>
              <a:rPr lang="en-US" altLang="zh-TW" sz="2400" i="1">
                <a:ea typeface="新細明體" panose="02020500000000000000" pitchFamily="18" charset="-120"/>
              </a:rPr>
              <a:t>The Pentium Chronicles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Pentium III (1999)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Added SSE (Streaming SIMD Extensions) and associated registers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Pentium 4 (2001)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New microarchitecture</a:t>
            </a:r>
          </a:p>
          <a:p>
            <a:pPr lvl="2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Added SSE2 instructions</a:t>
            </a:r>
            <a:endParaRPr lang="en-AU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EAA5F48-9198-4770-80C5-9931A297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139</a:t>
            </a:fld>
            <a:endParaRPr lang="zh-TW" altLang="zh-TW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39755D76-764C-4EC1-90D2-4764700CA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The Intel x86 ISA</a:t>
            </a:r>
            <a:endParaRPr lang="en-AU" altLang="zh-TW" sz="5000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38F1B935-55BF-4A03-95BE-D9AA43E2C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03313"/>
            <a:ext cx="8350250" cy="4964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Further evolution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i486 (1989): pipelined, on-chip caches and FPU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Compatible competitors: AMD, Cyrix,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Pentium (1993): superscalar, 64-bit datapath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Later versions added MMX (Multi-Media eXtension) instructions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Pentium Pro (1995), Pentium II (1997)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New microarchitecture (see Colwell, </a:t>
            </a:r>
            <a:r>
              <a:rPr lang="en-US" altLang="zh-TW" sz="1800" i="1">
                <a:ea typeface="新細明體" panose="02020500000000000000" pitchFamily="18" charset="-120"/>
              </a:rPr>
              <a:t>The Pentium Chronicles</a:t>
            </a:r>
            <a:r>
              <a:rPr lang="en-US" altLang="zh-TW" sz="180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Pentium III (1999)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Added SSE (Streaming SIMD Extensions) and associated registers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Pentium 4 (2001)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Added SSE2 instructions 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…….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Advanced Vector Extension (announced 2008)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Longer SSE registers, more instructions</a:t>
            </a:r>
          </a:p>
          <a:p>
            <a:pPr lvl="2">
              <a:lnSpc>
                <a:spcPct val="8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Technical elegance ≠ market success</a:t>
            </a:r>
            <a:endParaRPr lang="en-AU" altLang="zh-TW" sz="180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2152ED6-2374-44BF-A149-B71B059A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140</a:t>
            </a:fld>
            <a:endParaRPr lang="zh-TW" altLang="zh-TW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2" descr="f02-43-P374493">
            <a:extLst>
              <a:ext uri="{FF2B5EF4-FFF2-40B4-BE49-F238E27FC236}">
                <a16:creationId xmlns:a16="http://schemas.microsoft.com/office/drawing/2014/main" id="{34E4AB2E-3104-4B7A-B719-8757DEE6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08300"/>
            <a:ext cx="5057775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07" name="Rectangle 3">
            <a:extLst>
              <a:ext uri="{FF2B5EF4-FFF2-40B4-BE49-F238E27FC236}">
                <a16:creationId xmlns:a16="http://schemas.microsoft.com/office/drawing/2014/main" id="{75F24618-E6D1-489C-8406-8E4C1B81B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/>
              <a:t>X86 Instruction Set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249D6F3E-B086-4962-8897-640809550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1716088"/>
          </a:xfrm>
        </p:spPr>
        <p:txBody>
          <a:bodyPr/>
          <a:lstStyle/>
          <a:p>
            <a:r>
              <a:rPr lang="en-AU" altLang="zh-TW"/>
              <a:t>Backward compatibility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 instruction set doesn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t change</a:t>
            </a:r>
          </a:p>
          <a:p>
            <a:pPr lvl="1"/>
            <a:r>
              <a:rPr lang="en-AU" altLang="zh-TW" sz="2400">
                <a:sym typeface="Symbol" panose="05050102010706020507" pitchFamily="18" charset="2"/>
              </a:rPr>
              <a:t>But they do accrete more instructions</a:t>
            </a:r>
          </a:p>
        </p:txBody>
      </p:sp>
      <p:sp>
        <p:nvSpPr>
          <p:cNvPr id="226309" name="Text Box 5">
            <a:extLst>
              <a:ext uri="{FF2B5EF4-FFF2-40B4-BE49-F238E27FC236}">
                <a16:creationId xmlns:a16="http://schemas.microsoft.com/office/drawing/2014/main" id="{9A3CD64B-0BFD-4956-BF90-302345F04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4149725"/>
            <a:ext cx="203517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 b="0">
                <a:latin typeface="Arial" panose="020B0604020202020204" pitchFamily="34" charset="0"/>
                <a:ea typeface="新細明體" panose="02020500000000000000" pitchFamily="18" charset="-120"/>
              </a:rPr>
              <a:t>x86 instruction set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8D40A2-96A2-4DD7-BE8F-E026D4F6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141</a:t>
            </a:fld>
            <a:endParaRPr lang="zh-TW" altLang="zh-TW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0D1BB76B-5E9F-43EC-83D8-DE9123183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Implementing IA-32</a:t>
            </a:r>
            <a:endParaRPr lang="en-AU" altLang="zh-TW" sz="5000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9E59D072-0BE9-4646-8603-8DF86F5DC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92225"/>
            <a:ext cx="8420100" cy="5080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Complex instruction set makes implementation difficult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Hardware translates instructions to simpler microoperations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Simple instructions: 1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>
                <a:ea typeface="新細明體" panose="02020500000000000000" pitchFamily="18" charset="-120"/>
              </a:rPr>
              <a:t>1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Complex instructions: 1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>
                <a:ea typeface="新細明體" panose="02020500000000000000" pitchFamily="18" charset="-120"/>
              </a:rPr>
              <a:t>many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Microengine similar to RISC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Market share makes this economically viable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Comparable performance to RISC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Compilers avoid complex instructions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EAB7F5F-9656-4635-9BAA-3A4B9C75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142</a:t>
            </a:fld>
            <a:endParaRPr lang="zh-TW" altLang="zh-TW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F000C8B2-68CF-4C61-8451-7755E2825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Fallacies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3F3D89F0-9555-4E2D-BFE2-05AB4BE4D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Powerful instruction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 higher performance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Fewer instructions required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But complex instructions are hard to implement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May slow down all instructions, including simple ones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Compilers are good at making fast code from simple instructions</a:t>
            </a:r>
          </a:p>
          <a:p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Use assembly code for high performance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But modern compilers are better at dealing with modern processors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More lines of code  more errors and less productivity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08E8C4F-8EF9-47EF-AE7F-CE4B8CB9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143</a:t>
            </a:fld>
            <a:endParaRPr lang="zh-TW" altLang="zh-TW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17CE827E-EECF-4B59-AABC-6C70E6DD6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Pitfalls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A45765B0-50EC-4A4A-8A18-8F9982CBD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Sequential words are not at sequential addresses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Increment by 4, not by 1!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Keeping a pointer to an automatic variable after procedure returns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e.g., passing pointer back via an argument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Pointer becomes invalid when stack popped</a:t>
            </a:r>
            <a:endParaRPr lang="en-AU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C2A0A8-E3D7-4486-8B18-764B07B0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144</a:t>
            </a:fld>
            <a:endParaRPr lang="zh-TW" altLang="zh-TW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0A4430A3-8BFD-451F-9BD6-CAF4E0C49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Concluding Remarks</a:t>
            </a:r>
            <a:endParaRPr lang="en-AU" altLang="zh-TW" sz="5000"/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767C4ADD-00B6-49CB-A4D1-5654031C2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Design principles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1.	Simplicity favors regularity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2.	Smaller is faster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3.	Make the common case fast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4.	Good design demands good compromises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MIPS: typical of RISC ISAs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c.f. x86</a:t>
            </a:r>
            <a:endParaRPr lang="en-AU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2A6529-A07F-45E4-A4DF-F4000EA4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145</a:t>
            </a:fld>
            <a:endParaRPr lang="zh-TW" altLang="zh-TW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E3753FB4-2271-4353-90FC-50145B923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Concluding Remarks</a:t>
            </a:r>
            <a:endParaRPr lang="en-AU" altLang="zh-TW" sz="5000"/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7A67C82E-A880-421D-AADD-2B4693E19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2138363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Measure MIPS instruction executions in benchmark programs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Consider making the common case fast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Consider compromises</a:t>
            </a:r>
            <a:endParaRPr lang="en-AU" altLang="zh-TW" sz="2400"/>
          </a:p>
        </p:txBody>
      </p:sp>
      <p:graphicFrame>
        <p:nvGraphicFramePr>
          <p:cNvPr id="836659" name="Group 51">
            <a:extLst>
              <a:ext uri="{FF2B5EF4-FFF2-40B4-BE49-F238E27FC236}">
                <a16:creationId xmlns:a16="http://schemas.microsoft.com/office/drawing/2014/main" id="{1798129F-AFC4-46FE-8712-C0CA5B5E8D68}"/>
              </a:ext>
            </a:extLst>
          </p:cNvPr>
          <p:cNvGraphicFramePr>
            <a:graphicFrameLocks noGrp="1"/>
          </p:cNvGraphicFramePr>
          <p:nvPr/>
        </p:nvGraphicFramePr>
        <p:xfrm>
          <a:off x="146050" y="2922588"/>
          <a:ext cx="9621839" cy="3068637"/>
        </p:xfrm>
        <a:graphic>
          <a:graphicData uri="http://schemas.openxmlformats.org/drawingml/2006/table">
            <a:tbl>
              <a:tblPr/>
              <a:tblGrid>
                <a:gridCol w="2208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Instruction class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MIPS examples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SPEC2006 Int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SPEC2006 FP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Arithmetic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add, sub, addi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16%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48%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Data transfer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lw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sw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, lb,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lbu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lh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lhu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sb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lui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35%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36%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Logical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and, or, nor, andi, ori, sll, srl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12%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4%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Cond. Branch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beq, bne, slt, slti, sltiu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34%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8%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Jump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j, jr, jal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2%</a:t>
                      </a:r>
                      <a:endParaRPr kumimoji="0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0%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marL="91433" marR="9143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626A4D-F38B-4CF2-8318-C53C0ABA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146</a:t>
            </a:fld>
            <a:endParaRPr lang="zh-TW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26" descr="F0A18">
            <a:extLst>
              <a:ext uri="{FF2B5EF4-FFF2-40B4-BE49-F238E27FC236}">
                <a16:creationId xmlns:a16="http://schemas.microsoft.com/office/drawing/2014/main" id="{79055A24-9C53-47D7-9263-C29AF5F5D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107950"/>
            <a:ext cx="5808663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027">
            <a:extLst>
              <a:ext uri="{FF2B5EF4-FFF2-40B4-BE49-F238E27FC236}">
                <a16:creationId xmlns:a16="http://schemas.microsoft.com/office/drawing/2014/main" id="{124ABCA9-4947-4D51-98B2-E679BE4AFC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885825"/>
            <a:ext cx="3503613" cy="1420813"/>
          </a:xfrm>
        </p:spPr>
        <p:txBody>
          <a:bodyPr/>
          <a:lstStyle/>
          <a:p>
            <a:r>
              <a:rPr lang="en-US" altLang="zh-TW"/>
              <a:t>MIPS R2000 Organization</a:t>
            </a:r>
          </a:p>
        </p:txBody>
      </p:sp>
      <p:sp>
        <p:nvSpPr>
          <p:cNvPr id="23557" name="Text Box 1028">
            <a:extLst>
              <a:ext uri="{FF2B5EF4-FFF2-40B4-BE49-F238E27FC236}">
                <a16:creationId xmlns:a16="http://schemas.microsoft.com/office/drawing/2014/main" id="{97387ABA-C265-4909-B517-AE348E6D3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5459413"/>
            <a:ext cx="1196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Fig. A.10.1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732434-AEA5-4675-9A40-202B4B17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4C19-FF13-4D8B-8853-4F9F41266C09}" type="slidenum">
              <a:rPr lang="zh-TW" altLang="en-US" smtClean="0"/>
              <a:pPr/>
              <a:t>14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074">
            <a:extLst>
              <a:ext uri="{FF2B5EF4-FFF2-40B4-BE49-F238E27FC236}">
                <a16:creationId xmlns:a16="http://schemas.microsoft.com/office/drawing/2014/main" id="{4EB33AA0-5712-45C7-AD1B-94C5B086F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Example</a:t>
            </a:r>
          </a:p>
        </p:txBody>
      </p:sp>
      <p:sp>
        <p:nvSpPr>
          <p:cNvPr id="24579" name="Rectangle 3075">
            <a:extLst>
              <a:ext uri="{FF2B5EF4-FFF2-40B4-BE49-F238E27FC236}">
                <a16:creationId xmlns:a16="http://schemas.microsoft.com/office/drawing/2014/main" id="{41547E09-F76A-4F57-A947-81010BD85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How to do the following C statement?	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     </a:t>
            </a:r>
            <a:r>
              <a:rPr lang="en-US" altLang="zh-TW" sz="2400">
                <a:solidFill>
                  <a:schemeClr val="bg2"/>
                </a:solidFill>
                <a:latin typeface="Courier New" panose="02070309020205020404" pitchFamily="49" charset="0"/>
              </a:rPr>
              <a:t>f  = (g + h) - (i + j);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f, …, j</a:t>
            </a:r>
            <a:r>
              <a:rPr lang="en-US" altLang="zh-TW">
                <a:ea typeface="新細明體" panose="02020500000000000000" pitchFamily="18" charset="-120"/>
              </a:rPr>
              <a:t>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$s0, …, $s4</a:t>
            </a:r>
          </a:p>
          <a:p>
            <a:r>
              <a:rPr lang="en-US" altLang="zh-TW"/>
              <a:t>use intermediate temporary register </a:t>
            </a:r>
            <a:r>
              <a:rPr lang="en-US" altLang="zh-TW">
                <a:latin typeface="Courier New" panose="02070309020205020404" pitchFamily="49" charset="0"/>
              </a:rPr>
              <a:t>t0,t1</a:t>
            </a:r>
            <a:endParaRPr lang="en-US" altLang="zh-TW"/>
          </a:p>
          <a:p>
            <a:endParaRPr lang="en-US" altLang="zh-TW"/>
          </a:p>
          <a:p>
            <a:pPr lvl="3">
              <a:buFont typeface="Monotype Sorts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add $t0,$s1,$s2	# </a:t>
            </a:r>
            <a:r>
              <a:rPr lang="en-US" altLang="zh-TW" sz="2400" b="1">
                <a:solidFill>
                  <a:schemeClr val="folHlink"/>
                </a:solidFill>
                <a:latin typeface="Courier New" panose="02070309020205020404" pitchFamily="49" charset="0"/>
              </a:rPr>
              <a:t>t0</a:t>
            </a:r>
            <a:r>
              <a:rPr lang="en-US" altLang="zh-TW" sz="2400" b="1">
                <a:latin typeface="Courier New" panose="02070309020205020404" pitchFamily="49" charset="0"/>
              </a:rPr>
              <a:t> = g + h</a:t>
            </a:r>
          </a:p>
          <a:p>
            <a:pPr lvl="3">
              <a:buFont typeface="Monotype Sorts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add $t1,$s3,$s4	# </a:t>
            </a:r>
            <a:r>
              <a:rPr lang="en-US" altLang="zh-TW" sz="2400" b="1">
                <a:solidFill>
                  <a:schemeClr val="folHlink"/>
                </a:solidFill>
                <a:latin typeface="Courier New" panose="02070309020205020404" pitchFamily="49" charset="0"/>
              </a:rPr>
              <a:t>t1</a:t>
            </a:r>
            <a:r>
              <a:rPr lang="en-US" altLang="zh-TW" sz="2400" b="1">
                <a:latin typeface="Courier New" panose="02070309020205020404" pitchFamily="49" charset="0"/>
              </a:rPr>
              <a:t> = i + j</a:t>
            </a:r>
          </a:p>
          <a:p>
            <a:pPr lvl="3">
              <a:buFont typeface="Monotype Sorts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sub $s0,$t0,$t1	# f=(g+h)-(i+j)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982DB8-DF1C-4E20-9BEE-AC0046FC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15</a:t>
            </a:fld>
            <a:endParaRPr lang="zh-TW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9406976-6DEA-47AA-8C8A-F504B75D6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altLang="zh-TW" sz="2800"/>
              <a:t>Accumulator (1 register):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1 address:	      add A	acc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/>
              <a:t> acc + mem[A]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1+x address:  addx A	acc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/>
              <a:t> acc + mem[A+x]</a:t>
            </a:r>
          </a:p>
          <a:p>
            <a:pPr marL="285750" indent="-285750"/>
            <a:r>
              <a:rPr lang="en-US" altLang="zh-TW" sz="2800"/>
              <a:t>Stack: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0 address:	      add	tos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/>
              <a:t> </a:t>
            </a:r>
            <a:r>
              <a:rPr lang="en-US" altLang="zh-TW">
                <a:latin typeface="Symbol" panose="05050102010706020507" pitchFamily="18" charset="2"/>
              </a:rPr>
              <a:t> </a:t>
            </a:r>
            <a:r>
              <a:rPr lang="en-US" altLang="zh-TW"/>
              <a:t>tos + next</a:t>
            </a:r>
          </a:p>
          <a:p>
            <a:pPr marL="285750" indent="-285750"/>
            <a:r>
              <a:rPr lang="en-US" altLang="zh-TW" sz="2800"/>
              <a:t>General Purpose Register:</a:t>
            </a:r>
            <a:endParaRPr lang="en-US" altLang="zh-TW"/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2 address:	      add A,B      EA(A)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/>
              <a:t> EA(A) + EA(B)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3 address:	      add A,B,C  EA(A)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>
                <a:latin typeface="Symbol" panose="05050102010706020507" pitchFamily="18" charset="2"/>
              </a:rPr>
              <a:t> </a:t>
            </a:r>
            <a:r>
              <a:rPr lang="en-US" altLang="zh-TW"/>
              <a:t>EA(B) + EA(C)</a:t>
            </a:r>
          </a:p>
          <a:p>
            <a:pPr marL="285750" indent="-285750"/>
            <a:r>
              <a:rPr lang="en-US" altLang="zh-TW" sz="2800"/>
              <a:t>Load/Store: (a special case of GPR)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3 address:	      add	$ra,$rb,$rc	$ra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>
                <a:latin typeface="Symbol" panose="05050102010706020507" pitchFamily="18" charset="2"/>
              </a:rPr>
              <a:t> </a:t>
            </a:r>
            <a:r>
              <a:rPr lang="en-US" altLang="zh-TW"/>
              <a:t>$rb + $rc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		      load	$ra,$rb	$ra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>
                <a:latin typeface="Symbol" panose="05050102010706020507" pitchFamily="18" charset="2"/>
              </a:rPr>
              <a:t> </a:t>
            </a:r>
            <a:r>
              <a:rPr lang="en-US" altLang="zh-TW"/>
              <a:t>mem[$rb]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en-US" altLang="zh-TW"/>
              <a:t>			      store	$ra,$rb	mem[$rb]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>
                <a:latin typeface="Symbol" panose="05050102010706020507" pitchFamily="18" charset="2"/>
              </a:rPr>
              <a:t> </a:t>
            </a:r>
            <a:r>
              <a:rPr lang="en-US" altLang="zh-TW"/>
              <a:t>$ra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DEB3E95-FC0D-4A1F-834F-EC3140E5B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</a:rPr>
              <a:t>Register Architecture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D2B47F-8FA3-4291-9BA1-A16972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16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FF55E52-4FE8-4D15-BD23-8A3D07754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rgbClr val="000000"/>
                </a:solidFill>
              </a:rPr>
              <a:t>Code for C = A + B for four register organizations: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rgbClr val="000000"/>
                </a:solidFill>
              </a:rPr>
              <a:t>  </a:t>
            </a:r>
            <a:r>
              <a:rPr kumimoji="1" lang="en-US" altLang="zh-TW">
                <a:solidFill>
                  <a:schemeClr val="accent2"/>
                </a:solidFill>
              </a:rPr>
              <a:t>Stack     Accumulator      Register	   Register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chemeClr val="accent2"/>
                </a:solidFill>
              </a:rPr>
              <a:t>				  	(reg-mem)	   (load-store)</a:t>
            </a:r>
            <a:endParaRPr kumimoji="1" lang="en-US" altLang="zh-TW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rgbClr val="000000"/>
                </a:solidFill>
              </a:rPr>
              <a:t>Push A	Load  A	Load  $r1,A	   Load  $r1,A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rgbClr val="000000"/>
                </a:solidFill>
              </a:rPr>
              <a:t>Push B	Add   B	Add   $r1,B	   Load  $r2,B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rgbClr val="000000"/>
                </a:solidFill>
              </a:rPr>
              <a:t>Add		Store C	Store C,$r1	   Add   $r3,$r1,$r2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>
                <a:solidFill>
                  <a:srgbClr val="000000"/>
                </a:solidFill>
              </a:rPr>
              <a:t>Pop C						   Store C,$r3</a:t>
            </a:r>
          </a:p>
          <a:p>
            <a:pPr>
              <a:buFont typeface="Wingdings" panose="05000000000000000000" pitchFamily="2" charset="2"/>
              <a:buNone/>
            </a:pPr>
            <a:endParaRPr kumimoji="1" lang="en-US" altLang="zh-TW"/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TW"/>
              <a:t>=&gt; Register organization is an attribute of ISA!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endParaRPr kumimoji="1" lang="en-US" altLang="zh-TW"/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kumimoji="1" lang="en-US" altLang="zh-TW"/>
              <a:t>Comparison: Byte per instruction? Number of instructions? Cycles per instruction?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TW" sz="2800">
                <a:solidFill>
                  <a:schemeClr val="accent1"/>
                </a:solidFill>
              </a:rPr>
              <a:t>Since 1975 all machines use GPRs</a:t>
            </a:r>
            <a:endParaRPr lang="zh-TW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5C78D-B608-4263-910E-D13B639A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4117975"/>
            <a:ext cx="284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TW" altLang="en-US" sz="22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1C607F2-AD6D-4060-ADA5-C1A949F1A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>
                <a:solidFill>
                  <a:schemeClr val="bg2"/>
                </a:solidFill>
              </a:rPr>
              <a:t>Register Organization Affects Programming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8EE115-F916-4415-915A-E1B453B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17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CFDE6EE-AE99-4A37-A26A-B6542458C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7F71E11-5450-4601-9728-1023D80B1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61CF8D-12F8-4C62-B114-3F5B9811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18</a:t>
            </a:fld>
            <a:endParaRPr lang="zh-TW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7AFD3E4-941E-4032-B4BE-CE65350E3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7702A6E-B8A2-4E25-9DA4-CAECDE710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Register operands and their organization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Representing instructions 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 dirty="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Logical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Decision making and branches</a:t>
            </a:r>
            <a:endParaRPr lang="en-US" altLang="zh-TW" sz="2000" dirty="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 dirty="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AA08CD-549B-4425-9D39-88753782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13045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400FEBC-D09B-4F2A-A212-A6ED7E0C7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Memory Operands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0E4A4DF-76CB-4E46-83CB-DAE63109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 variables map onto registers; what about large data structures like arrays?</a:t>
            </a:r>
          </a:p>
          <a:p>
            <a:pPr lvl="1"/>
            <a:r>
              <a:rPr lang="en-US" altLang="zh-TW"/>
              <a:t>Memory contains such data structures</a:t>
            </a:r>
          </a:p>
          <a:p>
            <a:r>
              <a:rPr lang="en-US" altLang="zh-TW"/>
              <a:t>But MIPS arithmetic instructions operate on registers, not directly on memory</a:t>
            </a:r>
          </a:p>
          <a:p>
            <a:pPr lvl="1"/>
            <a:r>
              <a:rPr lang="en-US" altLang="zh-TW" u="sng">
                <a:solidFill>
                  <a:schemeClr val="accent1"/>
                </a:solidFill>
              </a:rPr>
              <a:t>Data transfer instructions</a:t>
            </a:r>
            <a:r>
              <a:rPr lang="en-US" altLang="zh-TW">
                <a:solidFill>
                  <a:schemeClr val="accent1"/>
                </a:solidFill>
              </a:rPr>
              <a:t> </a:t>
            </a:r>
            <a:r>
              <a:rPr lang="en-US" altLang="zh-TW"/>
              <a:t>(lw, sw, ...) to transfer between memory and register</a:t>
            </a:r>
          </a:p>
          <a:p>
            <a:pPr lvl="1"/>
            <a:r>
              <a:rPr lang="en-US" altLang="zh-TW"/>
              <a:t>A way to address memory operands</a:t>
            </a:r>
          </a:p>
          <a:p>
            <a:endParaRPr lang="en-US" altLang="zh-TW" u="sng">
              <a:solidFill>
                <a:schemeClr val="accent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9B5D60-E19D-4FBA-B3BB-701AE004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4FFD872C-B276-4E7A-AC06-0B6B92E07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/>
              <a:t>Data Transfer: Memory to Register (1/2)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D970E1A8-5CC7-42E2-A345-EBB655BDF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 transfer a word of data, need to specify two things:</a:t>
            </a:r>
          </a:p>
          <a:p>
            <a:pPr lvl="1"/>
            <a:r>
              <a:rPr lang="en-US" altLang="zh-TW" dirty="0"/>
              <a:t>Register: specify this by number (0 - 31)</a:t>
            </a:r>
          </a:p>
          <a:p>
            <a:pPr lvl="1"/>
            <a:r>
              <a:rPr lang="en-US" altLang="zh-TW" dirty="0"/>
              <a:t>Memory address: more difficult</a:t>
            </a:r>
          </a:p>
          <a:p>
            <a:pPr lvl="2"/>
            <a:r>
              <a:rPr lang="en-US" altLang="zh-TW" dirty="0"/>
              <a:t>Each address is </a:t>
            </a:r>
            <a:r>
              <a:rPr lang="en-US" altLang="zh-TW" dirty="0">
                <a:solidFill>
                  <a:schemeClr val="accent1"/>
                </a:solidFill>
              </a:rPr>
              <a:t>32</a:t>
            </a:r>
            <a:r>
              <a:rPr lang="en-US" altLang="zh-TW" dirty="0"/>
              <a:t> bits</a:t>
            </a:r>
          </a:p>
          <a:p>
            <a:pPr lvl="2"/>
            <a:r>
              <a:rPr lang="en-US" altLang="zh-TW" sz="2200" dirty="0"/>
              <a:t>Think of memory as a 1D array</a:t>
            </a:r>
          </a:p>
          <a:p>
            <a:pPr lvl="2"/>
            <a:r>
              <a:rPr lang="en-US" altLang="zh-TW" sz="2200" dirty="0"/>
              <a:t>Address it by supplying a </a:t>
            </a:r>
            <a:r>
              <a:rPr lang="en-US" altLang="zh-TW" sz="2200" u="sng" dirty="0"/>
              <a:t>pointer</a:t>
            </a:r>
            <a:r>
              <a:rPr lang="en-US" altLang="zh-TW" sz="2200" dirty="0"/>
              <a:t> to a memory address</a:t>
            </a:r>
          </a:p>
          <a:p>
            <a:pPr lvl="2"/>
            <a:r>
              <a:rPr lang="en-US" altLang="zh-TW" sz="2200" u="sng" dirty="0"/>
              <a:t>Offset</a:t>
            </a:r>
            <a:r>
              <a:rPr lang="en-US" altLang="zh-TW" sz="2200" dirty="0"/>
              <a:t> (in bytes) from this pointer</a:t>
            </a:r>
          </a:p>
          <a:p>
            <a:pPr lvl="2"/>
            <a:r>
              <a:rPr lang="en-US" altLang="zh-TW" sz="2200" dirty="0"/>
              <a:t>The desired memory address is the sum of these two values, e.g., </a:t>
            </a:r>
            <a:r>
              <a:rPr lang="en-US" altLang="zh-TW" sz="2200" dirty="0">
                <a:latin typeface="Courier New" panose="02070309020205020404" pitchFamily="49" charset="0"/>
              </a:rPr>
              <a:t>8($t0)</a:t>
            </a:r>
            <a:endParaRPr lang="en-US" altLang="zh-TW" sz="2200" dirty="0"/>
          </a:p>
          <a:p>
            <a:pPr lvl="2"/>
            <a:r>
              <a:rPr lang="en-US" altLang="zh-TW" sz="2200" dirty="0"/>
              <a:t>Specifies the memory address pointed to by the value in </a:t>
            </a:r>
            <a:r>
              <a:rPr lang="en-US" altLang="zh-TW" sz="2200" dirty="0">
                <a:latin typeface="Courier New" panose="02070309020205020404" pitchFamily="49" charset="0"/>
              </a:rPr>
              <a:t>$t0</a:t>
            </a:r>
            <a:r>
              <a:rPr lang="en-US" altLang="zh-TW" sz="2200" dirty="0"/>
              <a:t>, plus 8 bytes (why “bytes”, not “words”?)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A195DA-97D0-4770-A415-8CD2BDA7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20</a:t>
            </a:fld>
            <a:endParaRPr lang="zh-TW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B9359A6B-1E81-4EB8-9A35-4FD5C2158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/>
              <a:t>Data Transfer: Memory to Register (2/2)</a:t>
            </a:r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647E1C37-0D9A-4EB7-A223-DADA313EF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zh-TW" sz="2000"/>
              <a:t>Load Instruction Syntax:</a:t>
            </a:r>
          </a:p>
          <a:p>
            <a:pPr marL="1257300" lvl="2" indent="-342900">
              <a:buFont typeface="Wingdings" panose="05000000000000000000" pitchFamily="2" charset="2"/>
              <a:buNone/>
            </a:pPr>
            <a:r>
              <a:rPr lang="en-US" altLang="zh-TW" sz="1800" b="0"/>
              <a:t>  </a:t>
            </a:r>
            <a:r>
              <a:rPr lang="en-US" altLang="zh-TW" sz="1800"/>
              <a:t>1        2         3       4</a:t>
            </a:r>
          </a:p>
          <a:p>
            <a:pPr marL="381000" indent="-381000">
              <a:buFont typeface="Wingdings" panose="05000000000000000000" pitchFamily="2" charset="2"/>
              <a:buNone/>
            </a:pPr>
            <a:r>
              <a:rPr lang="en-US" altLang="zh-TW"/>
              <a:t>            </a:t>
            </a: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lw $t0,12($s0)</a:t>
            </a:r>
            <a:endParaRPr lang="en-US" altLang="zh-TW">
              <a:solidFill>
                <a:schemeClr val="bg2"/>
              </a:solidFill>
            </a:endParaRP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US" altLang="zh-TW" sz="2000"/>
              <a:t>		1) operation name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US" altLang="zh-TW" sz="2000"/>
              <a:t>		2) register that will receive value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US" altLang="zh-TW" sz="2000"/>
              <a:t>		3) numerical offset in bytes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US" altLang="zh-TW" sz="2000"/>
              <a:t>		4) register containing pointer to memory</a:t>
            </a:r>
          </a:p>
          <a:p>
            <a:pPr marL="381000" indent="-381000"/>
            <a:r>
              <a:rPr lang="en-US" altLang="zh-TW" sz="2000"/>
              <a:t>Example:	</a:t>
            </a:r>
            <a:r>
              <a:rPr lang="en-US" altLang="zh-TW" sz="2000">
                <a:latin typeface="Courier New" panose="02070309020205020404" pitchFamily="49" charset="0"/>
              </a:rPr>
              <a:t>lw $t0,12($s0)</a:t>
            </a:r>
            <a:endParaRPr lang="en-US" altLang="zh-TW" sz="2000"/>
          </a:p>
          <a:p>
            <a:pPr marL="838200" lvl="1" indent="-381000"/>
            <a:r>
              <a:rPr lang="en-US" altLang="zh-TW" sz="2000"/>
              <a:t>lw (Load Word, so a word (32 bits) is loaded at a time) </a:t>
            </a:r>
          </a:p>
          <a:p>
            <a:pPr marL="838200" lvl="1" indent="-381000"/>
            <a:r>
              <a:rPr lang="en-US" altLang="zh-TW" sz="2000"/>
              <a:t>Take the pointer in </a:t>
            </a:r>
            <a:r>
              <a:rPr lang="en-US" altLang="zh-TW" sz="2000">
                <a:latin typeface="Courier New" panose="02070309020205020404" pitchFamily="49" charset="0"/>
              </a:rPr>
              <a:t>$s0</a:t>
            </a:r>
            <a:r>
              <a:rPr lang="en-US" altLang="zh-TW" sz="2000"/>
              <a:t>, add 12 bytes to it, and then load the value from the memory pointed to by this calculated sum into register </a:t>
            </a:r>
            <a:r>
              <a:rPr lang="en-US" altLang="zh-TW" sz="2000">
                <a:latin typeface="Courier New" panose="02070309020205020404" pitchFamily="49" charset="0"/>
              </a:rPr>
              <a:t>$t0</a:t>
            </a:r>
            <a:endParaRPr lang="en-US" altLang="zh-TW" sz="2000"/>
          </a:p>
          <a:p>
            <a:pPr marL="381000" indent="-381000"/>
            <a:r>
              <a:rPr lang="en-US" altLang="zh-TW" sz="2000"/>
              <a:t>Notes:</a:t>
            </a:r>
          </a:p>
          <a:p>
            <a:pPr marL="838200" lvl="1" indent="-381000"/>
            <a:r>
              <a:rPr lang="en-US" altLang="zh-TW" sz="2000">
                <a:latin typeface="Courier New" panose="02070309020205020404" pitchFamily="49" charset="0"/>
              </a:rPr>
              <a:t>$s0</a:t>
            </a:r>
            <a:r>
              <a:rPr lang="en-US" altLang="zh-TW" sz="2000"/>
              <a:t> is called the </a:t>
            </a:r>
            <a:r>
              <a:rPr lang="en-US" altLang="zh-TW" sz="2000" i="1"/>
              <a:t>base register</a:t>
            </a:r>
            <a:r>
              <a:rPr lang="en-US" altLang="zh-TW" sz="2000"/>
              <a:t>, 12 is called the </a:t>
            </a:r>
            <a:r>
              <a:rPr lang="en-US" altLang="zh-TW" sz="2000" i="1"/>
              <a:t>offset</a:t>
            </a:r>
            <a:endParaRPr lang="en-US" altLang="zh-TW" sz="2000"/>
          </a:p>
          <a:p>
            <a:pPr marL="838200" lvl="1" indent="-381000"/>
            <a:r>
              <a:rPr lang="en-US" altLang="zh-TW" sz="2000"/>
              <a:t>Offset is generally used in accessing elements of array: base register points to the beginning of the array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B0F0C2-CBE4-4C69-853E-149C323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21</a:t>
            </a:fld>
            <a:endParaRPr lang="zh-TW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>
            <a:extLst>
              <a:ext uri="{FF2B5EF4-FFF2-40B4-BE49-F238E27FC236}">
                <a16:creationId xmlns:a16="http://schemas.microsoft.com/office/drawing/2014/main" id="{D68FD174-9EAC-4CB1-ACA9-B45BB7117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Example</a:t>
            </a:r>
            <a:endParaRPr lang="zh-TW" altLang="en-US" sz="5000"/>
          </a:p>
        </p:txBody>
      </p:sp>
      <p:sp>
        <p:nvSpPr>
          <p:cNvPr id="861222" name="Rectangle 38">
            <a:extLst>
              <a:ext uri="{FF2B5EF4-FFF2-40B4-BE49-F238E27FC236}">
                <a16:creationId xmlns:a16="http://schemas.microsoft.com/office/drawing/2014/main" id="{858B9D0D-12C7-4E8A-87E5-7307C6CA3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600"/>
              <a:t>$s0 = 1000</a:t>
            </a:r>
          </a:p>
          <a:p>
            <a:endParaRPr lang="en-US" altLang="zh-TW" sz="3600"/>
          </a:p>
          <a:p>
            <a:r>
              <a:rPr lang="en-US" altLang="zh-TW" sz="3600"/>
              <a:t>lw $t0, 12($s0)</a:t>
            </a:r>
          </a:p>
          <a:p>
            <a:endParaRPr lang="en-US" altLang="zh-TW" sz="3600"/>
          </a:p>
          <a:p>
            <a:r>
              <a:rPr lang="en-US" altLang="zh-TW" sz="3600"/>
              <a:t>$t0 = ?</a:t>
            </a:r>
            <a:endParaRPr lang="zh-TW" altLang="en-US" sz="3600"/>
          </a:p>
          <a:p>
            <a:endParaRPr lang="zh-TW" altLang="en-US" sz="3600"/>
          </a:p>
        </p:txBody>
      </p:sp>
      <p:sp>
        <p:nvSpPr>
          <p:cNvPr id="34820" name="頁尾版面配置區 3">
            <a:extLst>
              <a:ext uri="{FF2B5EF4-FFF2-40B4-BE49-F238E27FC236}">
                <a16:creationId xmlns:a16="http://schemas.microsoft.com/office/drawing/2014/main" id="{B3E77ABB-BCA7-4DFD-80D7-F0D80AA82BA6}"/>
              </a:ext>
            </a:extLst>
          </p:cNvPr>
          <p:cNvSpPr txBox="1">
            <a:spLocks noGrp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latin typeface="Helvetica" panose="020B0604020202020204" pitchFamily="34" charset="0"/>
                <a:ea typeface="新細明體" panose="02020500000000000000" pitchFamily="18" charset="-120"/>
              </a:rPr>
              <a:t>Instruction Set-</a:t>
            </a:r>
            <a:fld id="{8C9EDCAC-4EA6-4EDC-99AF-BC618EDE34A4}" type="slidenum">
              <a:rPr lang="en-US" altLang="zh-TW" sz="1200" b="0">
                <a:latin typeface="Helvetica" panose="020B0604020202020204" pitchFamily="34" charset="0"/>
                <a:ea typeface="新細明體" panose="02020500000000000000" pitchFamily="18" charset="-12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TW" sz="1200" b="0"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4EFE60-805A-4798-ABF7-104844421414}"/>
              </a:ext>
            </a:extLst>
          </p:cNvPr>
          <p:cNvSpPr/>
          <p:nvPr/>
        </p:nvSpPr>
        <p:spPr>
          <a:xfrm>
            <a:off x="6572250" y="1635125"/>
            <a:ext cx="1979613" cy="4618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345B3A-CCB1-4495-A3DD-022F8382C655}"/>
              </a:ext>
            </a:extLst>
          </p:cNvPr>
          <p:cNvSpPr/>
          <p:nvPr/>
        </p:nvSpPr>
        <p:spPr>
          <a:xfrm>
            <a:off x="6507163" y="1568450"/>
            <a:ext cx="2111375" cy="131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97AB5B-BA68-46B8-8667-982FF6D676FF}"/>
              </a:ext>
            </a:extLst>
          </p:cNvPr>
          <p:cNvSpPr/>
          <p:nvPr/>
        </p:nvSpPr>
        <p:spPr>
          <a:xfrm>
            <a:off x="6507163" y="6188075"/>
            <a:ext cx="2111375" cy="131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2D71C6-2C0F-410A-9C9A-9C0D74F467B6}"/>
              </a:ext>
            </a:extLst>
          </p:cNvPr>
          <p:cNvCxnSpPr/>
          <p:nvPr/>
        </p:nvCxnSpPr>
        <p:spPr>
          <a:xfrm>
            <a:off x="6572250" y="2293938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B500A4E-AA7F-41B3-B160-8ADF71D6C82D}"/>
              </a:ext>
            </a:extLst>
          </p:cNvPr>
          <p:cNvCxnSpPr/>
          <p:nvPr/>
        </p:nvCxnSpPr>
        <p:spPr>
          <a:xfrm>
            <a:off x="6572250" y="4273550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A4D8235-3C68-40F6-A05B-7187CE3E648C}"/>
              </a:ext>
            </a:extLst>
          </p:cNvPr>
          <p:cNvCxnSpPr/>
          <p:nvPr/>
        </p:nvCxnSpPr>
        <p:spPr>
          <a:xfrm>
            <a:off x="6572250" y="4933950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25E840D-CD28-4E68-88CF-8470BC294B8F}"/>
              </a:ext>
            </a:extLst>
          </p:cNvPr>
          <p:cNvCxnSpPr/>
          <p:nvPr/>
        </p:nvCxnSpPr>
        <p:spPr>
          <a:xfrm>
            <a:off x="6572250" y="5594350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E4C65A2-ABC4-4D95-9F96-6720D6568A6B}"/>
              </a:ext>
            </a:extLst>
          </p:cNvPr>
          <p:cNvCxnSpPr/>
          <p:nvPr/>
        </p:nvCxnSpPr>
        <p:spPr>
          <a:xfrm>
            <a:off x="6572250" y="2954338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CD57F7-9F2A-4F1B-BC44-11491018A714}"/>
              </a:ext>
            </a:extLst>
          </p:cNvPr>
          <p:cNvCxnSpPr/>
          <p:nvPr/>
        </p:nvCxnSpPr>
        <p:spPr>
          <a:xfrm>
            <a:off x="6572250" y="3608388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64DF41F-57D6-42B4-BC74-2E0DEC066208}"/>
              </a:ext>
            </a:extLst>
          </p:cNvPr>
          <p:cNvCxnSpPr/>
          <p:nvPr/>
        </p:nvCxnSpPr>
        <p:spPr>
          <a:xfrm>
            <a:off x="6572250" y="246380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9CC7F8-6F16-4F5D-AEAB-2DC5130FB196}"/>
              </a:ext>
            </a:extLst>
          </p:cNvPr>
          <p:cNvCxnSpPr/>
          <p:nvPr/>
        </p:nvCxnSpPr>
        <p:spPr>
          <a:xfrm>
            <a:off x="6572250" y="2624138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2C6EBE9-8961-4602-888F-F35C4B73222C}"/>
              </a:ext>
            </a:extLst>
          </p:cNvPr>
          <p:cNvCxnSpPr/>
          <p:nvPr/>
        </p:nvCxnSpPr>
        <p:spPr>
          <a:xfrm>
            <a:off x="6572250" y="280035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801EEDE-D055-4976-9940-4763CA2D4169}"/>
              </a:ext>
            </a:extLst>
          </p:cNvPr>
          <p:cNvCxnSpPr/>
          <p:nvPr/>
        </p:nvCxnSpPr>
        <p:spPr>
          <a:xfrm>
            <a:off x="6572250" y="312420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20E48F7-9F8B-4C81-8BD2-42F35358D17C}"/>
              </a:ext>
            </a:extLst>
          </p:cNvPr>
          <p:cNvCxnSpPr/>
          <p:nvPr/>
        </p:nvCxnSpPr>
        <p:spPr>
          <a:xfrm>
            <a:off x="6572250" y="3284538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FADC000-6D53-44C8-A7BA-418E2EB8364A}"/>
              </a:ext>
            </a:extLst>
          </p:cNvPr>
          <p:cNvCxnSpPr/>
          <p:nvPr/>
        </p:nvCxnSpPr>
        <p:spPr>
          <a:xfrm>
            <a:off x="6572250" y="34591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174D7B7-8D8C-434D-9335-393BDFCB0788}"/>
              </a:ext>
            </a:extLst>
          </p:cNvPr>
          <p:cNvCxnSpPr/>
          <p:nvPr/>
        </p:nvCxnSpPr>
        <p:spPr>
          <a:xfrm>
            <a:off x="6572250" y="378460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E8401C-1260-480F-B8E7-D5356AC28FC9}"/>
              </a:ext>
            </a:extLst>
          </p:cNvPr>
          <p:cNvCxnSpPr/>
          <p:nvPr/>
        </p:nvCxnSpPr>
        <p:spPr>
          <a:xfrm>
            <a:off x="6572250" y="3944938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46E52E4-6320-4330-AD8F-8DD360BD109B}"/>
              </a:ext>
            </a:extLst>
          </p:cNvPr>
          <p:cNvCxnSpPr/>
          <p:nvPr/>
        </p:nvCxnSpPr>
        <p:spPr>
          <a:xfrm>
            <a:off x="6572250" y="41195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C0E60E8-251F-4008-9699-BDF51EB59320}"/>
              </a:ext>
            </a:extLst>
          </p:cNvPr>
          <p:cNvCxnSpPr/>
          <p:nvPr/>
        </p:nvCxnSpPr>
        <p:spPr>
          <a:xfrm>
            <a:off x="6572250" y="444341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76B486-7CFB-4C30-BC52-74F9E381E686}"/>
              </a:ext>
            </a:extLst>
          </p:cNvPr>
          <p:cNvCxnSpPr/>
          <p:nvPr/>
        </p:nvCxnSpPr>
        <p:spPr>
          <a:xfrm>
            <a:off x="6572250" y="460375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3B438A2-F879-410D-87A7-9EDDF0CED787}"/>
              </a:ext>
            </a:extLst>
          </p:cNvPr>
          <p:cNvCxnSpPr/>
          <p:nvPr/>
        </p:nvCxnSpPr>
        <p:spPr>
          <a:xfrm>
            <a:off x="6572250" y="47799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58BF64C-2C74-4405-9588-0E03CE2E82B7}"/>
              </a:ext>
            </a:extLst>
          </p:cNvPr>
          <p:cNvCxnSpPr/>
          <p:nvPr/>
        </p:nvCxnSpPr>
        <p:spPr>
          <a:xfrm>
            <a:off x="6572250" y="510381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4802EC3-7A51-43B0-A2D1-684A4DB353E2}"/>
              </a:ext>
            </a:extLst>
          </p:cNvPr>
          <p:cNvCxnSpPr/>
          <p:nvPr/>
        </p:nvCxnSpPr>
        <p:spPr>
          <a:xfrm>
            <a:off x="6572250" y="526415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8C2DA9F-05DA-45C4-839A-BEA471F1DE37}"/>
              </a:ext>
            </a:extLst>
          </p:cNvPr>
          <p:cNvCxnSpPr/>
          <p:nvPr/>
        </p:nvCxnSpPr>
        <p:spPr>
          <a:xfrm>
            <a:off x="6572250" y="54403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5" name="文字方塊 28">
            <a:extLst>
              <a:ext uri="{FF2B5EF4-FFF2-40B4-BE49-F238E27FC236}">
                <a16:creationId xmlns:a16="http://schemas.microsoft.com/office/drawing/2014/main" id="{AB33E0A4-AEC0-41EF-8422-1E1DBD5FF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1627188"/>
            <a:ext cx="5937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46" name="文字方塊 29">
            <a:extLst>
              <a:ext uri="{FF2B5EF4-FFF2-40B4-BE49-F238E27FC236}">
                <a16:creationId xmlns:a16="http://schemas.microsoft.com/office/drawing/2014/main" id="{D8A5A286-A1C5-4636-B5BA-1B7A145DC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5576888"/>
            <a:ext cx="5937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47" name="文字方塊 30">
            <a:extLst>
              <a:ext uri="{FF2B5EF4-FFF2-40B4-BE49-F238E27FC236}">
                <a16:creationId xmlns:a16="http://schemas.microsoft.com/office/drawing/2014/main" id="{A96E7C05-E101-4D67-A48D-8F088AD7D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2197100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1000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48" name="文字方塊 31">
            <a:extLst>
              <a:ext uri="{FF2B5EF4-FFF2-40B4-BE49-F238E27FC236}">
                <a16:creationId xmlns:a16="http://schemas.microsoft.com/office/drawing/2014/main" id="{95143C25-B5D5-4F01-B876-A793C2BA6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516313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1008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49" name="文字方塊 32">
            <a:extLst>
              <a:ext uri="{FF2B5EF4-FFF2-40B4-BE49-F238E27FC236}">
                <a16:creationId xmlns:a16="http://schemas.microsoft.com/office/drawing/2014/main" id="{CE81FBAA-1CD5-405A-BC2C-BE38502A7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2841625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1004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50" name="文字方塊 33">
            <a:extLst>
              <a:ext uri="{FF2B5EF4-FFF2-40B4-BE49-F238E27FC236}">
                <a16:creationId xmlns:a16="http://schemas.microsoft.com/office/drawing/2014/main" id="{62617CD4-DAA4-4E04-B1E9-65767BED1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4170363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1012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51" name="文字方塊 34">
            <a:extLst>
              <a:ext uri="{FF2B5EF4-FFF2-40B4-BE49-F238E27FC236}">
                <a16:creationId xmlns:a16="http://schemas.microsoft.com/office/drawing/2014/main" id="{87C2A2B2-EBA0-42BD-8074-0AEEF6518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4827588"/>
            <a:ext cx="1189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1016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52" name="文字方塊 36">
            <a:extLst>
              <a:ext uri="{FF2B5EF4-FFF2-40B4-BE49-F238E27FC236}">
                <a16:creationId xmlns:a16="http://schemas.microsoft.com/office/drawing/2014/main" id="{F92A6F28-DEA1-4F78-8904-3DD5D21C7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1270000"/>
            <a:ext cx="1300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Memory</a:t>
            </a: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53" name="文字方塊 37">
            <a:extLst>
              <a:ext uri="{FF2B5EF4-FFF2-40B4-BE49-F238E27FC236}">
                <a16:creationId xmlns:a16="http://schemas.microsoft.com/office/drawing/2014/main" id="{DB0C1C3B-04F5-4D2E-8FE0-A821A1A1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4230688"/>
            <a:ext cx="120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00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999</a:t>
            </a:r>
            <a:endParaRPr lang="zh-TW" altLang="en-US" sz="400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9" name="文字方塊 37">
            <a:extLst>
              <a:ext uri="{FF2B5EF4-FFF2-40B4-BE49-F238E27FC236}">
                <a16:creationId xmlns:a16="http://schemas.microsoft.com/office/drawing/2014/main" id="{1F3AD623-4B0B-4913-8C23-CB44C89BE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3436938"/>
            <a:ext cx="1209675" cy="701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00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999</a:t>
            </a:r>
            <a:endParaRPr lang="zh-TW" altLang="en-US" sz="400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7E77F5-9C1F-4456-A787-BFDC29A4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22</a:t>
            </a:fld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222" grpId="0" build="p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40510454-91E8-4633-9A68-AF3E8EDFC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79388" y="115888"/>
            <a:ext cx="10280651" cy="901700"/>
          </a:xfrm>
        </p:spPr>
        <p:txBody>
          <a:bodyPr/>
          <a:lstStyle/>
          <a:p>
            <a:r>
              <a:rPr lang="en-US" altLang="zh-TW" sz="4300"/>
              <a:t>Data Transfer: Register to Memory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440A0C41-FBA0-4765-8E0C-2560C98D2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Also want to store value from a register into memory</a:t>
            </a:r>
          </a:p>
          <a:p>
            <a:r>
              <a:rPr lang="en-US" altLang="zh-TW"/>
              <a:t>Store instruction syntax is identical to Load instruction syntax</a:t>
            </a:r>
          </a:p>
          <a:p>
            <a:r>
              <a:rPr lang="en-US" altLang="zh-TW"/>
              <a:t>Example:	</a:t>
            </a:r>
            <a:r>
              <a:rPr lang="en-US" altLang="zh-TW">
                <a:latin typeface="Courier New" panose="02070309020205020404" pitchFamily="49" charset="0"/>
              </a:rPr>
              <a:t>sw $t0,12($s0)</a:t>
            </a:r>
            <a:endParaRPr lang="en-US" altLang="zh-TW"/>
          </a:p>
          <a:p>
            <a:pPr lvl="1"/>
            <a:r>
              <a:rPr lang="en-US" altLang="zh-TW"/>
              <a:t>sw (meaning Store Word, so 32 bits or one word are </a:t>
            </a:r>
            <a:r>
              <a:rPr lang="en-US" altLang="zh-TW">
                <a:solidFill>
                  <a:schemeClr val="folHlink"/>
                </a:solidFill>
              </a:rPr>
              <a:t>stored </a:t>
            </a:r>
            <a:r>
              <a:rPr lang="en-US" altLang="zh-TW"/>
              <a:t>at a time)</a:t>
            </a:r>
          </a:p>
          <a:p>
            <a:pPr lvl="1"/>
            <a:r>
              <a:rPr lang="en-US" altLang="zh-TW"/>
              <a:t>This instruction will take the pointer in </a:t>
            </a:r>
            <a:r>
              <a:rPr lang="en-US" altLang="zh-TW">
                <a:latin typeface="Courier New" panose="02070309020205020404" pitchFamily="49" charset="0"/>
              </a:rPr>
              <a:t>$s0</a:t>
            </a:r>
            <a:r>
              <a:rPr lang="en-US" altLang="zh-TW"/>
              <a:t>, add 12 bytes to it, and then store the value from register </a:t>
            </a:r>
            <a:r>
              <a:rPr lang="en-US" altLang="zh-TW">
                <a:latin typeface="Courier New" panose="02070309020205020404" pitchFamily="49" charset="0"/>
              </a:rPr>
              <a:t>$t0</a:t>
            </a:r>
            <a:r>
              <a:rPr lang="en-US" altLang="zh-TW"/>
              <a:t> into the memory address pointed to by the calculated sum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8B0353-D8A3-49B9-881E-FD6028D3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23</a:t>
            </a:fld>
            <a:endParaRPr lang="zh-TW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25CA8635-28F0-4658-8D2B-34307BB25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Example</a:t>
            </a:r>
            <a:endParaRPr lang="zh-TW" altLang="en-US" sz="5000"/>
          </a:p>
        </p:txBody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03E7C561-A2C5-469A-BC9A-6A71FE72B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600"/>
              <a:t>$s0 = 1000</a:t>
            </a:r>
          </a:p>
          <a:p>
            <a:r>
              <a:rPr lang="en-US" altLang="zh-TW" sz="3600"/>
              <a:t>$t0 =  25</a:t>
            </a:r>
          </a:p>
          <a:p>
            <a:endParaRPr lang="en-US" altLang="zh-TW" sz="3600"/>
          </a:p>
          <a:p>
            <a:r>
              <a:rPr lang="en-US" altLang="zh-TW" sz="3600"/>
              <a:t>sw $t0, 12($s0)</a:t>
            </a:r>
          </a:p>
          <a:p>
            <a:endParaRPr lang="en-US" altLang="zh-TW" sz="3600"/>
          </a:p>
          <a:p>
            <a:r>
              <a:rPr lang="en-US" altLang="zh-TW" sz="3600"/>
              <a:t>M[?] = 25</a:t>
            </a:r>
            <a:endParaRPr lang="zh-TW" altLang="en-US" sz="3600"/>
          </a:p>
          <a:p>
            <a:endParaRPr lang="zh-TW" altLang="en-US" sz="3600"/>
          </a:p>
        </p:txBody>
      </p:sp>
      <p:sp>
        <p:nvSpPr>
          <p:cNvPr id="36868" name="頁尾版面配置區 3">
            <a:extLst>
              <a:ext uri="{FF2B5EF4-FFF2-40B4-BE49-F238E27FC236}">
                <a16:creationId xmlns:a16="http://schemas.microsoft.com/office/drawing/2014/main" id="{E0017CDA-9EBC-458E-9C74-A80D01271270}"/>
              </a:ext>
            </a:extLst>
          </p:cNvPr>
          <p:cNvSpPr txBox="1">
            <a:spLocks noGrp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latin typeface="Helvetica" panose="020B0604020202020204" pitchFamily="34" charset="0"/>
                <a:ea typeface="新細明體" panose="02020500000000000000" pitchFamily="18" charset="-120"/>
              </a:rPr>
              <a:t>Instruction Set-</a:t>
            </a:r>
            <a:fld id="{CF9E35FD-1E6B-4E00-B18D-7710337CF85B}" type="slidenum">
              <a:rPr lang="en-US" altLang="zh-TW" sz="1200" b="0">
                <a:latin typeface="Helvetica" panose="020B0604020202020204" pitchFamily="34" charset="0"/>
                <a:ea typeface="新細明體" panose="02020500000000000000" pitchFamily="18" charset="-12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TW" sz="1200" b="0"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7294B0-C7D9-45D6-9BB5-6A931A05F2C0}"/>
              </a:ext>
            </a:extLst>
          </p:cNvPr>
          <p:cNvSpPr/>
          <p:nvPr/>
        </p:nvSpPr>
        <p:spPr>
          <a:xfrm>
            <a:off x="6572250" y="1635125"/>
            <a:ext cx="1979613" cy="4618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14FBBC-FFF3-4356-AF62-EB2698999F63}"/>
              </a:ext>
            </a:extLst>
          </p:cNvPr>
          <p:cNvSpPr/>
          <p:nvPr/>
        </p:nvSpPr>
        <p:spPr>
          <a:xfrm>
            <a:off x="6507163" y="1568450"/>
            <a:ext cx="2111375" cy="131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8B9C01-2B42-4D5E-AAEA-90A868D3016E}"/>
              </a:ext>
            </a:extLst>
          </p:cNvPr>
          <p:cNvSpPr/>
          <p:nvPr/>
        </p:nvSpPr>
        <p:spPr>
          <a:xfrm>
            <a:off x="6507163" y="6188075"/>
            <a:ext cx="2111375" cy="131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808C195-8EEA-46EB-AE42-8301CD5D4ACC}"/>
              </a:ext>
            </a:extLst>
          </p:cNvPr>
          <p:cNvCxnSpPr/>
          <p:nvPr/>
        </p:nvCxnSpPr>
        <p:spPr>
          <a:xfrm>
            <a:off x="6572250" y="2293938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612B923-A799-479E-BC97-6E38C4617295}"/>
              </a:ext>
            </a:extLst>
          </p:cNvPr>
          <p:cNvCxnSpPr/>
          <p:nvPr/>
        </p:nvCxnSpPr>
        <p:spPr>
          <a:xfrm>
            <a:off x="6572250" y="4273550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C9D41FD-DE3F-4F32-93BC-3CCF1FECB49D}"/>
              </a:ext>
            </a:extLst>
          </p:cNvPr>
          <p:cNvCxnSpPr/>
          <p:nvPr/>
        </p:nvCxnSpPr>
        <p:spPr>
          <a:xfrm>
            <a:off x="6572250" y="4933950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7B39533-9A0E-4E19-8767-C3B4A3271AC8}"/>
              </a:ext>
            </a:extLst>
          </p:cNvPr>
          <p:cNvCxnSpPr/>
          <p:nvPr/>
        </p:nvCxnSpPr>
        <p:spPr>
          <a:xfrm>
            <a:off x="6572250" y="5594350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589EA36-D177-4B01-8789-1F9168D895C0}"/>
              </a:ext>
            </a:extLst>
          </p:cNvPr>
          <p:cNvCxnSpPr/>
          <p:nvPr/>
        </p:nvCxnSpPr>
        <p:spPr>
          <a:xfrm>
            <a:off x="6572250" y="2954338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3E6B9C0-AC6F-4993-AF1C-9C5DDC449D68}"/>
              </a:ext>
            </a:extLst>
          </p:cNvPr>
          <p:cNvCxnSpPr/>
          <p:nvPr/>
        </p:nvCxnSpPr>
        <p:spPr>
          <a:xfrm>
            <a:off x="6572250" y="3608388"/>
            <a:ext cx="19796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1FDD388-59A9-4970-8B36-B646E2A28682}"/>
              </a:ext>
            </a:extLst>
          </p:cNvPr>
          <p:cNvCxnSpPr/>
          <p:nvPr/>
        </p:nvCxnSpPr>
        <p:spPr>
          <a:xfrm>
            <a:off x="6572250" y="246380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107F8C4-1604-42DB-A3B6-BF9A226E4B09}"/>
              </a:ext>
            </a:extLst>
          </p:cNvPr>
          <p:cNvCxnSpPr/>
          <p:nvPr/>
        </p:nvCxnSpPr>
        <p:spPr>
          <a:xfrm>
            <a:off x="6572250" y="2624138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BB47815-A021-4AA7-85BF-4EF2A69FC8BA}"/>
              </a:ext>
            </a:extLst>
          </p:cNvPr>
          <p:cNvCxnSpPr/>
          <p:nvPr/>
        </p:nvCxnSpPr>
        <p:spPr>
          <a:xfrm>
            <a:off x="6572250" y="280035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28C6107-1502-4D51-A6D9-E966434C3E90}"/>
              </a:ext>
            </a:extLst>
          </p:cNvPr>
          <p:cNvCxnSpPr/>
          <p:nvPr/>
        </p:nvCxnSpPr>
        <p:spPr>
          <a:xfrm>
            <a:off x="6572250" y="312420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59681B8-7653-418C-9857-CD2CBDD353F9}"/>
              </a:ext>
            </a:extLst>
          </p:cNvPr>
          <p:cNvCxnSpPr/>
          <p:nvPr/>
        </p:nvCxnSpPr>
        <p:spPr>
          <a:xfrm>
            <a:off x="6572250" y="3284538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0D68CC1-F62B-4586-A62C-18B036FB1705}"/>
              </a:ext>
            </a:extLst>
          </p:cNvPr>
          <p:cNvCxnSpPr/>
          <p:nvPr/>
        </p:nvCxnSpPr>
        <p:spPr>
          <a:xfrm>
            <a:off x="6572250" y="34591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C0C7242-36F7-42B8-B247-D1FBD67E1DBD}"/>
              </a:ext>
            </a:extLst>
          </p:cNvPr>
          <p:cNvCxnSpPr/>
          <p:nvPr/>
        </p:nvCxnSpPr>
        <p:spPr>
          <a:xfrm>
            <a:off x="6572250" y="378460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825D6FC-AAB4-47DF-AFEE-AAA3AB7D7E59}"/>
              </a:ext>
            </a:extLst>
          </p:cNvPr>
          <p:cNvCxnSpPr/>
          <p:nvPr/>
        </p:nvCxnSpPr>
        <p:spPr>
          <a:xfrm>
            <a:off x="6572250" y="3944938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E5CEF7E-A5A9-4E7A-A44F-4535CF9A9083}"/>
              </a:ext>
            </a:extLst>
          </p:cNvPr>
          <p:cNvCxnSpPr/>
          <p:nvPr/>
        </p:nvCxnSpPr>
        <p:spPr>
          <a:xfrm>
            <a:off x="6572250" y="41195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2FFEDBF-8C1D-4646-9436-E1AE9FB2D5CB}"/>
              </a:ext>
            </a:extLst>
          </p:cNvPr>
          <p:cNvCxnSpPr/>
          <p:nvPr/>
        </p:nvCxnSpPr>
        <p:spPr>
          <a:xfrm>
            <a:off x="6572250" y="444341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0F992BE-DCA0-4510-9686-CDC21D33EEEA}"/>
              </a:ext>
            </a:extLst>
          </p:cNvPr>
          <p:cNvCxnSpPr/>
          <p:nvPr/>
        </p:nvCxnSpPr>
        <p:spPr>
          <a:xfrm>
            <a:off x="6572250" y="460375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17234D3-F8B1-425C-9DCC-2894B083B9B0}"/>
              </a:ext>
            </a:extLst>
          </p:cNvPr>
          <p:cNvCxnSpPr/>
          <p:nvPr/>
        </p:nvCxnSpPr>
        <p:spPr>
          <a:xfrm>
            <a:off x="6572250" y="47799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38950A4-1106-4401-8AB8-4BB69FF64C2E}"/>
              </a:ext>
            </a:extLst>
          </p:cNvPr>
          <p:cNvCxnSpPr/>
          <p:nvPr/>
        </p:nvCxnSpPr>
        <p:spPr>
          <a:xfrm>
            <a:off x="6572250" y="510381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5DE7A3C-E708-4ABA-AC95-A2C6344437C4}"/>
              </a:ext>
            </a:extLst>
          </p:cNvPr>
          <p:cNvCxnSpPr/>
          <p:nvPr/>
        </p:nvCxnSpPr>
        <p:spPr>
          <a:xfrm>
            <a:off x="6572250" y="5264150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CC5DD84-F13A-4308-B7A9-F2134C92BE7D}"/>
              </a:ext>
            </a:extLst>
          </p:cNvPr>
          <p:cNvCxnSpPr/>
          <p:nvPr/>
        </p:nvCxnSpPr>
        <p:spPr>
          <a:xfrm>
            <a:off x="6572250" y="5440363"/>
            <a:ext cx="197961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3" name="文字方塊 28">
            <a:extLst>
              <a:ext uri="{FF2B5EF4-FFF2-40B4-BE49-F238E27FC236}">
                <a16:creationId xmlns:a16="http://schemas.microsoft.com/office/drawing/2014/main" id="{EDC995AC-BC0B-4986-822D-AB52D2B4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1627188"/>
            <a:ext cx="5937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94" name="文字方塊 29">
            <a:extLst>
              <a:ext uri="{FF2B5EF4-FFF2-40B4-BE49-F238E27FC236}">
                <a16:creationId xmlns:a16="http://schemas.microsoft.com/office/drawing/2014/main" id="{46AFE947-719D-4134-829E-042A43241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5576888"/>
            <a:ext cx="5937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‧</a:t>
            </a:r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95" name="文字方塊 30">
            <a:extLst>
              <a:ext uri="{FF2B5EF4-FFF2-40B4-BE49-F238E27FC236}">
                <a16:creationId xmlns:a16="http://schemas.microsoft.com/office/drawing/2014/main" id="{463CDD30-2086-4035-BB10-7B267C97B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2197100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1000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96" name="文字方塊 31">
            <a:extLst>
              <a:ext uri="{FF2B5EF4-FFF2-40B4-BE49-F238E27FC236}">
                <a16:creationId xmlns:a16="http://schemas.microsoft.com/office/drawing/2014/main" id="{82138874-D9A9-405D-A4D6-BFD47195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516313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1008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97" name="文字方塊 32">
            <a:extLst>
              <a:ext uri="{FF2B5EF4-FFF2-40B4-BE49-F238E27FC236}">
                <a16:creationId xmlns:a16="http://schemas.microsoft.com/office/drawing/2014/main" id="{5DBE42A2-FE5C-4A83-BBCA-286DBAD32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2841625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1004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98" name="文字方塊 33">
            <a:extLst>
              <a:ext uri="{FF2B5EF4-FFF2-40B4-BE49-F238E27FC236}">
                <a16:creationId xmlns:a16="http://schemas.microsoft.com/office/drawing/2014/main" id="{EB27C877-0271-4FEF-ACEE-0F36E47A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4170363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1012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99" name="文字方塊 34">
            <a:extLst>
              <a:ext uri="{FF2B5EF4-FFF2-40B4-BE49-F238E27FC236}">
                <a16:creationId xmlns:a16="http://schemas.microsoft.com/office/drawing/2014/main" id="{8576C6E4-C6BD-4C55-89C8-0DE88AA6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4827588"/>
            <a:ext cx="1189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1016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900" name="文字方塊 36">
            <a:extLst>
              <a:ext uri="{FF2B5EF4-FFF2-40B4-BE49-F238E27FC236}">
                <a16:creationId xmlns:a16="http://schemas.microsoft.com/office/drawing/2014/main" id="{D108B5A7-4716-4754-BDA0-A7E4F921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1270000"/>
            <a:ext cx="1300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Memory</a:t>
            </a: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B339B03-59B7-4140-97A9-8CBC04B2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4230688"/>
            <a:ext cx="120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00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25</a:t>
            </a:r>
            <a:endParaRPr lang="zh-TW" altLang="en-US" sz="4000">
              <a:solidFill>
                <a:srgbClr val="0070C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9" name="文字方塊 37">
            <a:extLst>
              <a:ext uri="{FF2B5EF4-FFF2-40B4-BE49-F238E27FC236}">
                <a16:creationId xmlns:a16="http://schemas.microsoft.com/office/drawing/2014/main" id="{D629155B-2808-4E14-AD6D-724C23A1D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4141788"/>
            <a:ext cx="3106737" cy="1262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3600" dirty="0">
                <a:latin typeface="+mn-lt"/>
              </a:rPr>
              <a:t>M[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1012</a:t>
            </a:r>
            <a:r>
              <a:rPr lang="en-US" altLang="zh-TW" sz="3600" dirty="0">
                <a:latin typeface="+mn-lt"/>
              </a:rPr>
              <a:t>] = 25</a:t>
            </a:r>
            <a:endParaRPr lang="zh-TW" altLang="en-US" sz="3600" dirty="0">
              <a:latin typeface="+mn-lt"/>
            </a:endParaRPr>
          </a:p>
          <a:p>
            <a:pPr algn="ctr">
              <a:defRPr/>
            </a:pP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76F1-9DA3-43DA-9250-09B2FE52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24</a:t>
            </a:fld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/>
      <p:bldP spid="38" grpId="0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8B6532C4-2311-488C-BB4E-E1F2E4BFB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Compile by hand using registers:</a:t>
            </a:r>
            <a:br>
              <a:rPr lang="en-US" altLang="zh-TW"/>
            </a:br>
            <a:r>
              <a:rPr lang="en-US" altLang="zh-TW"/>
              <a:t>    </a:t>
            </a:r>
            <a:r>
              <a:rPr lang="en-US" altLang="zh-TW">
                <a:latin typeface="Courier New" panose="02070309020205020404" pitchFamily="49" charset="0"/>
              </a:rPr>
              <a:t>$s1</a:t>
            </a:r>
            <a:r>
              <a:rPr lang="en-US" altLang="zh-TW"/>
              <a:t>:</a:t>
            </a:r>
            <a:r>
              <a:rPr lang="en-US" altLang="zh-TW">
                <a:latin typeface="Courier New" panose="02070309020205020404" pitchFamily="49" charset="0"/>
              </a:rPr>
              <a:t>g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$s2</a:t>
            </a:r>
            <a:r>
              <a:rPr lang="en-US" altLang="zh-TW"/>
              <a:t>:</a:t>
            </a:r>
            <a:r>
              <a:rPr lang="en-US" altLang="zh-TW">
                <a:latin typeface="Courier New" panose="02070309020205020404" pitchFamily="49" charset="0"/>
              </a:rPr>
              <a:t>h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$s3</a:t>
            </a:r>
            <a:r>
              <a:rPr lang="en-US" altLang="zh-TW"/>
              <a:t>:base address of </a:t>
            </a:r>
            <a:r>
              <a:rPr lang="en-US" altLang="zh-TW">
                <a:latin typeface="Courier" pitchFamily="49" charset="0"/>
              </a:rPr>
              <a:t>A</a:t>
            </a:r>
            <a:r>
              <a:rPr lang="en-US" altLang="zh-TW" sz="280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	</a:t>
            </a:r>
            <a:r>
              <a:rPr lang="en-US" altLang="zh-TW">
                <a:solidFill>
                  <a:schemeClr val="bg2"/>
                </a:solidFill>
              </a:rPr>
              <a:t>	</a:t>
            </a: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g = h + A[8];</a:t>
            </a:r>
            <a:endParaRPr lang="en-US" altLang="zh-TW">
              <a:solidFill>
                <a:schemeClr val="bg2"/>
              </a:solidFill>
              <a:latin typeface="Courier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  <a:p>
            <a:r>
              <a:rPr lang="en-US" altLang="zh-TW"/>
              <a:t>What offset in </a:t>
            </a:r>
            <a:r>
              <a:rPr lang="en-US" altLang="zh-TW">
                <a:latin typeface="Courier New" panose="02070309020205020404" pitchFamily="49" charset="0"/>
              </a:rPr>
              <a:t>lw</a:t>
            </a:r>
            <a:r>
              <a:rPr lang="en-US" altLang="zh-TW"/>
              <a:t> to select an array element </a:t>
            </a:r>
            <a:r>
              <a:rPr lang="en-US" altLang="zh-TW">
                <a:latin typeface="Courier New" panose="02070309020205020404" pitchFamily="49" charset="0"/>
              </a:rPr>
              <a:t>A[8]</a:t>
            </a:r>
            <a:r>
              <a:rPr lang="en-US" altLang="zh-TW"/>
              <a:t> in a C program?</a:t>
            </a:r>
          </a:p>
          <a:p>
            <a:pPr lvl="1"/>
            <a:r>
              <a:rPr lang="en-US" altLang="zh-TW"/>
              <a:t>4x8=32 bytes to select </a:t>
            </a:r>
            <a:r>
              <a:rPr lang="en-US" altLang="zh-TW">
                <a:latin typeface="Courier New" panose="02070309020205020404" pitchFamily="49" charset="0"/>
              </a:rPr>
              <a:t>A[8]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1st transfer from memory to register: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Courier" pitchFamily="49" charset="0"/>
              </a:rPr>
              <a:t>		</a:t>
            </a:r>
            <a:r>
              <a:rPr lang="en-US" altLang="zh-TW">
                <a:latin typeface="Courier New" panose="02070309020205020404" pitchFamily="49" charset="0"/>
              </a:rPr>
              <a:t>lw	$t0,</a:t>
            </a:r>
            <a:r>
              <a:rPr lang="en-US" altLang="zh-TW" u="sng">
                <a:solidFill>
                  <a:schemeClr val="accent1"/>
                </a:solidFill>
                <a:latin typeface="Courier New" panose="02070309020205020404" pitchFamily="49" charset="0"/>
              </a:rPr>
              <a:t>32</a:t>
            </a:r>
            <a:r>
              <a:rPr lang="en-US" altLang="zh-TW">
                <a:latin typeface="Courier New" panose="02070309020205020404" pitchFamily="49" charset="0"/>
              </a:rPr>
              <a:t>($s3)	</a:t>
            </a:r>
            <a:r>
              <a:rPr lang="en-US" altLang="zh-TW" i="1">
                <a:latin typeface="Courier New" panose="02070309020205020404" pitchFamily="49" charset="0"/>
              </a:rPr>
              <a:t># $t0 gets A[8]</a:t>
            </a:r>
            <a:endParaRPr lang="en-US" altLang="zh-TW"/>
          </a:p>
          <a:p>
            <a:pPr lvl="1"/>
            <a:r>
              <a:rPr lang="en-US" altLang="zh-TW"/>
              <a:t>Add </a:t>
            </a:r>
            <a:r>
              <a:rPr lang="en-US" altLang="zh-TW" u="sng">
                <a:solidFill>
                  <a:schemeClr val="accent1"/>
                </a:solidFill>
                <a:latin typeface="Courier" pitchFamily="49" charset="0"/>
              </a:rPr>
              <a:t>32</a:t>
            </a:r>
            <a:r>
              <a:rPr lang="en-US" altLang="zh-TW"/>
              <a:t> to </a:t>
            </a:r>
            <a:r>
              <a:rPr lang="en-US" altLang="zh-TW">
                <a:latin typeface="Courier New" panose="02070309020205020404" pitchFamily="49" charset="0"/>
              </a:rPr>
              <a:t>$s3</a:t>
            </a:r>
            <a:r>
              <a:rPr lang="en-US" altLang="zh-TW"/>
              <a:t> to select </a:t>
            </a:r>
            <a:r>
              <a:rPr lang="en-US" altLang="zh-TW">
                <a:latin typeface="Courier New" panose="02070309020205020404" pitchFamily="49" charset="0"/>
              </a:rPr>
              <a:t>A[8]</a:t>
            </a:r>
            <a:r>
              <a:rPr lang="en-US" altLang="zh-TW"/>
              <a:t>, put into </a:t>
            </a:r>
            <a:r>
              <a:rPr lang="en-US" altLang="zh-TW">
                <a:latin typeface="Courier New" panose="02070309020205020404" pitchFamily="49" charset="0"/>
              </a:rPr>
              <a:t>$t0</a:t>
            </a:r>
          </a:p>
          <a:p>
            <a:pPr lvl="1"/>
            <a:endParaRPr lang="en-US" altLang="zh-TW">
              <a:latin typeface="Courier" pitchFamily="49" charset="0"/>
            </a:endParaRPr>
          </a:p>
          <a:p>
            <a:r>
              <a:rPr lang="en-US" altLang="zh-TW"/>
              <a:t>Next add it to </a:t>
            </a:r>
            <a:r>
              <a:rPr lang="en-US" altLang="zh-TW">
                <a:latin typeface="Courier New" panose="02070309020205020404" pitchFamily="49" charset="0"/>
              </a:rPr>
              <a:t>h</a:t>
            </a:r>
            <a:r>
              <a:rPr lang="en-US" altLang="zh-TW"/>
              <a:t> and place in </a:t>
            </a:r>
            <a:r>
              <a:rPr lang="en-US" altLang="zh-TW">
                <a:latin typeface="Courier New" panose="02070309020205020404" pitchFamily="49" charset="0"/>
              </a:rPr>
              <a:t>g</a:t>
            </a:r>
            <a:br>
              <a:rPr lang="en-US" altLang="zh-TW">
                <a:latin typeface="Courier" pitchFamily="49" charset="0"/>
              </a:rPr>
            </a:br>
            <a:r>
              <a:rPr lang="en-US" altLang="zh-TW">
                <a:latin typeface="Courier" pitchFamily="49" charset="0"/>
              </a:rPr>
              <a:t>	</a:t>
            </a:r>
            <a:r>
              <a:rPr lang="en-US" altLang="zh-TW">
                <a:latin typeface="Courier New" panose="02070309020205020404" pitchFamily="49" charset="0"/>
              </a:rPr>
              <a:t>add $s1,$s2,$t0		</a:t>
            </a:r>
            <a:r>
              <a:rPr lang="en-US" altLang="zh-TW" i="1">
                <a:latin typeface="Courier New" panose="02070309020205020404" pitchFamily="49" charset="0"/>
              </a:rPr>
              <a:t># $s1 = h+A[8]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BB74C9F-8B51-4667-AF0D-13477E99A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Compilation with Memory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381BEB1-59E8-48C0-892F-6143E75C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25</a:t>
            </a:fld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65E861F-12FB-4A7B-AB14-F1C65BDC6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Memory Operand Example 2</a:t>
            </a:r>
            <a:endParaRPr lang="en-AU" altLang="zh-TW" sz="5000"/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F13FE29E-795C-4420-A17C-65A201C34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C code: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	A[12] = h + A[8];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h in $s2, base address of A in $s3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Compiled MIPS code: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Index 8 requires offset of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sz="2000" dirty="0" err="1">
                <a:latin typeface="Lucida Console" pitchFamily="49" charset="0"/>
                <a:ea typeface="新細明體" pitchFamily="18" charset="-120"/>
              </a:rPr>
              <a:t>lw</a:t>
            </a: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  $t0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, a</a:t>
            </a:r>
            <a:r>
              <a:rPr lang="en-US" altLang="zh-TW" sz="2000" dirty="0">
                <a:solidFill>
                  <a:schemeClr val="accent4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$s3)    # load word</a:t>
            </a:r>
            <a:br>
              <a:rPr lang="en-US" altLang="zh-TW" sz="2000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add $t0, $s2, $t0</a:t>
            </a:r>
            <a:br>
              <a:rPr lang="en-US" altLang="zh-TW" sz="2000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sz="2000" dirty="0" err="1">
                <a:latin typeface="Lucida Console" pitchFamily="49" charset="0"/>
                <a:ea typeface="新細明體" pitchFamily="18" charset="-120"/>
              </a:rPr>
              <a:t>sw</a:t>
            </a: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  $t0,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  <a:ea typeface="新細明體" pitchFamily="18" charset="-120"/>
              </a:rPr>
              <a:t>b</a:t>
            </a:r>
            <a:r>
              <a:rPr lang="en-US" altLang="zh-TW" sz="2000" dirty="0">
                <a:latin typeface="Lucida Console" pitchFamily="49" charset="0"/>
                <a:ea typeface="新細明體" pitchFamily="18" charset="-120"/>
              </a:rPr>
              <a:t>($s3)    # store word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000" dirty="0">
              <a:latin typeface="Lucida Console" pitchFamily="49" charset="0"/>
              <a:ea typeface="新細明體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a</a:t>
            </a:r>
            <a:r>
              <a:rPr lang="en-US" sz="2000" dirty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2000" dirty="0"/>
              <a:t>32</a:t>
            </a:r>
            <a:endParaRPr lang="zh-TW" altLang="en-US" sz="20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sz="2000" dirty="0">
              <a:latin typeface="Lucida Console" pitchFamily="49" charset="0"/>
              <a:ea typeface="新細明體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sz="2000">
                <a:solidFill>
                  <a:srgbClr val="00B050"/>
                </a:solidFill>
                <a:latin typeface="Lucida Console" pitchFamily="49" charset="0"/>
                <a:ea typeface="新細明體" pitchFamily="18" charset="-120"/>
              </a:rPr>
              <a:t>b</a:t>
            </a:r>
            <a:r>
              <a:rPr lang="en-US" sz="200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sz="2000" dirty="0">
                <a:latin typeface="Lucida Console" pitchFamily="49" charset="0"/>
                <a:ea typeface="新細明體" pitchFamily="18" charset="-120"/>
              </a:rPr>
              <a:t>= 48</a:t>
            </a:r>
            <a:endParaRPr lang="en-AU" sz="2000" dirty="0">
              <a:latin typeface="Lucida Console" pitchFamily="49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6BFDE8-B588-4D13-A2FC-BEABD88E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26</a:t>
            </a:fld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B3AD71B7-CBDF-4841-BF91-FA28A5CB9EBC}"/>
              </a:ext>
            </a:extLst>
          </p:cNvPr>
          <p:cNvGrpSpPr>
            <a:grpSpLocks/>
          </p:cNvGrpSpPr>
          <p:nvPr/>
        </p:nvGrpSpPr>
        <p:grpSpPr bwMode="auto">
          <a:xfrm>
            <a:off x="2668588" y="3025775"/>
            <a:ext cx="3654425" cy="549275"/>
            <a:chOff x="1776" y="2112"/>
            <a:chExt cx="3480" cy="346"/>
          </a:xfrm>
        </p:grpSpPr>
        <p:sp>
          <p:nvSpPr>
            <p:cNvPr id="40967" name="Text Box 5">
              <a:extLst>
                <a:ext uri="{FF2B5EF4-FFF2-40B4-BE49-F238E27FC236}">
                  <a16:creationId xmlns:a16="http://schemas.microsoft.com/office/drawing/2014/main" id="{08E94805-91C1-4EE0-96C0-32C968A9F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08"/>
              <a:ext cx="3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Called the “</a:t>
              </a:r>
              <a:r>
                <a:rPr lang="en-US" altLang="zh-TW" sz="2000" u="sng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address</a:t>
              </a:r>
              <a:r>
                <a:rPr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” of a word</a:t>
              </a:r>
            </a:p>
          </p:txBody>
        </p:sp>
        <p:sp>
          <p:nvSpPr>
            <p:cNvPr id="40968" name="Line 6">
              <a:extLst>
                <a:ext uri="{FF2B5EF4-FFF2-40B4-BE49-F238E27FC236}">
                  <a16:creationId xmlns:a16="http://schemas.microsoft.com/office/drawing/2014/main" id="{A02689B2-08D7-4F5C-8B2D-EEDC1457F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2160"/>
              <a:ext cx="672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69" name="Line 7">
              <a:extLst>
                <a:ext uri="{FF2B5EF4-FFF2-40B4-BE49-F238E27FC236}">
                  <a16:creationId xmlns:a16="http://schemas.microsoft.com/office/drawing/2014/main" id="{66CF93D9-C685-4C8A-A24D-736B7B55B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160"/>
              <a:ext cx="624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70" name="Line 8">
              <a:extLst>
                <a:ext uri="{FF2B5EF4-FFF2-40B4-BE49-F238E27FC236}">
                  <a16:creationId xmlns:a16="http://schemas.microsoft.com/office/drawing/2014/main" id="{A4ACC185-189E-4BA6-A2F0-C80C90956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112"/>
              <a:ext cx="96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99369" name="Rectangle 9">
            <a:extLst>
              <a:ext uri="{FF2B5EF4-FFF2-40B4-BE49-F238E27FC236}">
                <a16:creationId xmlns:a16="http://schemas.microsoft.com/office/drawing/2014/main" id="{518C73A6-90F0-4C85-BAB6-ADD8C4D4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3886200"/>
            <a:ext cx="87503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/>
              <a:t>Computers need to access 8-bit </a:t>
            </a:r>
            <a:r>
              <a:rPr lang="en-US" altLang="zh-TW" u="sng">
                <a:solidFill>
                  <a:schemeClr val="accent1"/>
                </a:solidFill>
              </a:rPr>
              <a:t>bytes</a:t>
            </a:r>
            <a:r>
              <a:rPr lang="en-US" altLang="zh-TW"/>
              <a:t> as well as words (4 bytes/word)</a:t>
            </a:r>
          </a:p>
          <a:p>
            <a:r>
              <a:rPr lang="en-US" altLang="zh-TW"/>
              <a:t>Today, machines address memory as bytes, hence word addresses differ by 4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Memory[0]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Memory[</a:t>
            </a:r>
            <a:r>
              <a:rPr lang="en-US" altLang="zh-TW" u="sng">
                <a:solidFill>
                  <a:schemeClr val="accent1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>
                <a:latin typeface="Courier New" panose="02070309020205020404" pitchFamily="49" charset="0"/>
              </a:rPr>
              <a:t>]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Memory[</a:t>
            </a:r>
            <a:r>
              <a:rPr lang="en-US" altLang="zh-TW" u="sng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>
                <a:latin typeface="Courier New" panose="02070309020205020404" pitchFamily="49" charset="0"/>
              </a:rPr>
              <a:t>],</a:t>
            </a:r>
            <a:r>
              <a:rPr lang="en-US" altLang="zh-TW"/>
              <a:t> …</a:t>
            </a:r>
          </a:p>
          <a:p>
            <a:pPr lvl="1"/>
            <a:r>
              <a:rPr lang="en-US" altLang="zh-TW"/>
              <a:t>This is also why lw and sw use bytes in offset</a:t>
            </a:r>
          </a:p>
        </p:txBody>
      </p:sp>
      <p:sp>
        <p:nvSpPr>
          <p:cNvPr id="40964" name="Rectangle 10">
            <a:extLst>
              <a:ext uri="{FF2B5EF4-FFF2-40B4-BE49-F238E27FC236}">
                <a16:creationId xmlns:a16="http://schemas.microsoft.com/office/drawing/2014/main" id="{980101DD-7521-409D-A8C8-3C75928E5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19100" y="90488"/>
            <a:ext cx="10631488" cy="901700"/>
          </a:xfrm>
        </p:spPr>
        <p:txBody>
          <a:bodyPr/>
          <a:lstStyle/>
          <a:p>
            <a:r>
              <a:rPr lang="en-US" altLang="zh-TW" sz="5000"/>
              <a:t>Addressing: Byte versus Word</a:t>
            </a:r>
          </a:p>
        </p:txBody>
      </p:sp>
      <p:sp>
        <p:nvSpPr>
          <p:cNvPr id="399371" name="Rectangle 11">
            <a:extLst>
              <a:ext uri="{FF2B5EF4-FFF2-40B4-BE49-F238E27FC236}">
                <a16:creationId xmlns:a16="http://schemas.microsoft.com/office/drawing/2014/main" id="{90695890-8607-40A8-A51B-377C3A223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1214438"/>
            <a:ext cx="8420100" cy="5080000"/>
          </a:xfrm>
        </p:spPr>
        <p:txBody>
          <a:bodyPr/>
          <a:lstStyle/>
          <a:p>
            <a:r>
              <a:rPr lang="en-US" altLang="zh-TW"/>
              <a:t>Every word in memory has an address, similar to an index in an array</a:t>
            </a:r>
          </a:p>
          <a:p>
            <a:r>
              <a:rPr lang="en-US" altLang="zh-TW"/>
              <a:t>Early computers numbered words like C numbers elements of an array:</a:t>
            </a:r>
          </a:p>
          <a:p>
            <a:pPr lvl="1"/>
            <a:r>
              <a:rPr lang="en-US" altLang="zh-TW"/>
              <a:t>Memory[0], Memory[1], Memory[2],  …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27AB825-178C-43F2-964D-4D5231D2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27</a:t>
            </a:fld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9" grpId="0" autoUpdateAnimBg="0"/>
      <p:bldP spid="39937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9">
            <a:extLst>
              <a:ext uri="{FF2B5EF4-FFF2-40B4-BE49-F238E27FC236}">
                <a16:creationId xmlns:a16="http://schemas.microsoft.com/office/drawing/2014/main" id="{77845D45-6D24-4667-B11A-17F6A5954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MIPS requires that all words start at addresses that are multiples of 4 bytes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Called </a:t>
            </a:r>
            <a:r>
              <a:rPr lang="en-US" altLang="zh-TW" u="sng">
                <a:solidFill>
                  <a:schemeClr val="accent1"/>
                </a:solidFill>
              </a:rPr>
              <a:t>Alignment</a:t>
            </a:r>
            <a:r>
              <a:rPr lang="en-US" altLang="zh-TW"/>
              <a:t>: objects must fall on address that is multiple of  their size</a:t>
            </a: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BF3A73B0-5A64-4C70-9152-B1A74A7F9033}"/>
              </a:ext>
            </a:extLst>
          </p:cNvPr>
          <p:cNvGrpSpPr>
            <a:grpSpLocks/>
          </p:cNvGrpSpPr>
          <p:nvPr/>
        </p:nvGrpSpPr>
        <p:grpSpPr bwMode="auto">
          <a:xfrm>
            <a:off x="2022475" y="2011363"/>
            <a:ext cx="4498975" cy="2843212"/>
            <a:chOff x="1176" y="1627"/>
            <a:chExt cx="2616" cy="1791"/>
          </a:xfrm>
        </p:grpSpPr>
        <p:sp>
          <p:nvSpPr>
            <p:cNvPr id="41990" name="Rectangle 4">
              <a:extLst>
                <a:ext uri="{FF2B5EF4-FFF2-40B4-BE49-F238E27FC236}">
                  <a16:creationId xmlns:a16="http://schemas.microsoft.com/office/drawing/2014/main" id="{0FFADDE4-1919-4C94-BC77-6B4C2DF1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627"/>
              <a:ext cx="142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800">
                  <a:latin typeface="Helvetica" panose="020B0604020202020204" pitchFamily="34" charset="0"/>
                  <a:ea typeface="新細明體" panose="02020500000000000000" pitchFamily="18" charset="-120"/>
                </a:rPr>
                <a:t>0     1     2     3</a:t>
              </a:r>
            </a:p>
          </p:txBody>
        </p:sp>
        <p:grpSp>
          <p:nvGrpSpPr>
            <p:cNvPr id="41991" name="Group 5">
              <a:extLst>
                <a:ext uri="{FF2B5EF4-FFF2-40B4-BE49-F238E27FC236}">
                  <a16:creationId xmlns:a16="http://schemas.microsoft.com/office/drawing/2014/main" id="{A86FCE63-4C97-48BC-B8CE-0E27342B0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968"/>
              <a:ext cx="1632" cy="1450"/>
              <a:chOff x="2208" y="2352"/>
              <a:chExt cx="1288" cy="1144"/>
            </a:xfrm>
          </p:grpSpPr>
          <p:sp>
            <p:nvSpPr>
              <p:cNvPr id="41994" name="Rectangle 6">
                <a:extLst>
                  <a:ext uri="{FF2B5EF4-FFF2-40B4-BE49-F238E27FC236}">
                    <a16:creationId xmlns:a16="http://schemas.microsoft.com/office/drawing/2014/main" id="{A014B7D9-F229-4D91-8BCF-33A3A0EF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1288" cy="1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1995" name="Rectangle 7">
                <a:extLst>
                  <a:ext uri="{FF2B5EF4-FFF2-40B4-BE49-F238E27FC236}">
                    <a16:creationId xmlns:a16="http://schemas.microsoft.com/office/drawing/2014/main" id="{0D381648-BD87-4D2F-8A78-97B15382D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88" cy="1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1996" name="Rectangle 8">
                <a:extLst>
                  <a:ext uri="{FF2B5EF4-FFF2-40B4-BE49-F238E27FC236}">
                    <a16:creationId xmlns:a16="http://schemas.microsoft.com/office/drawing/2014/main" id="{06F9E1CA-E5D4-4F42-B3C9-7E8EDD9FC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616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1997" name="Rectangle 9">
                <a:extLst>
                  <a:ext uri="{FF2B5EF4-FFF2-40B4-BE49-F238E27FC236}">
                    <a16:creationId xmlns:a16="http://schemas.microsoft.com/office/drawing/2014/main" id="{1E664237-8853-4F4B-A2F4-195FEF627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120"/>
                <a:ext cx="664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1998" name="Rectangle 10">
                <a:extLst>
                  <a:ext uri="{FF2B5EF4-FFF2-40B4-BE49-F238E27FC236}">
                    <a16:creationId xmlns:a16="http://schemas.microsoft.com/office/drawing/2014/main" id="{8CBD38B5-8596-4130-9BE1-9A2112344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280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1999" name="Rectangle 11">
                <a:extLst>
                  <a:ext uri="{FF2B5EF4-FFF2-40B4-BE49-F238E27FC236}">
                    <a16:creationId xmlns:a16="http://schemas.microsoft.com/office/drawing/2014/main" id="{1623C7A8-F1CF-41E5-AAA3-59B691EFC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1000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0" name="Rectangle 12">
                <a:extLst>
                  <a:ext uri="{FF2B5EF4-FFF2-40B4-BE49-F238E27FC236}">
                    <a16:creationId xmlns:a16="http://schemas.microsoft.com/office/drawing/2014/main" id="{446A287C-A394-4D84-88F6-33688B7AF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1000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1" name="Rectangle 13">
                <a:extLst>
                  <a:ext uri="{FF2B5EF4-FFF2-40B4-BE49-F238E27FC236}">
                    <a16:creationId xmlns:a16="http://schemas.microsoft.com/office/drawing/2014/main" id="{3708ACCE-461D-48CE-9FC9-34439BA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80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41992" name="Rectangle 14">
              <a:extLst>
                <a:ext uri="{FF2B5EF4-FFF2-40B4-BE49-F238E27FC236}">
                  <a16:creationId xmlns:a16="http://schemas.microsoft.com/office/drawing/2014/main" id="{43B5FBD2-56CC-445C-BB98-6B97B9ACE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968"/>
              <a:ext cx="86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i="1">
                  <a:solidFill>
                    <a:srgbClr val="51DC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Aligned</a:t>
              </a:r>
            </a:p>
          </p:txBody>
        </p:sp>
        <p:sp>
          <p:nvSpPr>
            <p:cNvPr id="41993" name="Rectangle 15">
              <a:extLst>
                <a:ext uri="{FF2B5EF4-FFF2-40B4-BE49-F238E27FC236}">
                  <a16:creationId xmlns:a16="http://schemas.microsoft.com/office/drawing/2014/main" id="{5392F265-588B-4E2A-A486-ABB7E530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448"/>
              <a:ext cx="864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i="1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Not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i="1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Aligned</a:t>
              </a:r>
            </a:p>
          </p:txBody>
        </p:sp>
      </p:grpSp>
      <p:sp>
        <p:nvSpPr>
          <p:cNvPr id="41988" name="Rectangle 18">
            <a:extLst>
              <a:ext uri="{FF2B5EF4-FFF2-40B4-BE49-F238E27FC236}">
                <a16:creationId xmlns:a16="http://schemas.microsoft.com/office/drawing/2014/main" id="{FFE24AAE-14F4-4DEC-8B4C-2D3244E76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4788" y="115888"/>
            <a:ext cx="10313988" cy="901700"/>
          </a:xfrm>
        </p:spPr>
        <p:txBody>
          <a:bodyPr/>
          <a:lstStyle/>
          <a:p>
            <a:r>
              <a:rPr lang="en-US" altLang="zh-TW" sz="4600"/>
              <a:t>A Note about Memory: Alignment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D08D4C-643D-44FA-9CF8-DB0ACDE9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28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7AFD3E4-941E-4032-B4BE-CE65350E3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7702A6E-B8A2-4E25-9DA4-CAECDE710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AA08CD-549B-4425-9D39-88753782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3D7CEDB-B26C-4E41-8862-36DD2865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0" y="4395788"/>
            <a:ext cx="3359150" cy="4587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3011" name="Line 3">
            <a:extLst>
              <a:ext uri="{FF2B5EF4-FFF2-40B4-BE49-F238E27FC236}">
                <a16:creationId xmlns:a16="http://schemas.microsoft.com/office/drawing/2014/main" id="{FCAD94CA-C855-414A-992C-B300EAC71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4389438"/>
            <a:ext cx="0" cy="471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2" name="Line 4">
            <a:extLst>
              <a:ext uri="{FF2B5EF4-FFF2-40B4-BE49-F238E27FC236}">
                <a16:creationId xmlns:a16="http://schemas.microsoft.com/office/drawing/2014/main" id="{D833F21A-D988-40D1-A7BA-A36086824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4389438"/>
            <a:ext cx="0" cy="471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3" name="Line 5">
            <a:extLst>
              <a:ext uri="{FF2B5EF4-FFF2-40B4-BE49-F238E27FC236}">
                <a16:creationId xmlns:a16="http://schemas.microsoft.com/office/drawing/2014/main" id="{EAEC7D86-DB60-4269-AF35-ABA3D3DFB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4389438"/>
            <a:ext cx="0" cy="471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3CB3D557-07B4-4E62-89E5-F0465796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4508500"/>
            <a:ext cx="8239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200">
                <a:latin typeface="Arial" panose="020B0604020202020204" pitchFamily="34" charset="0"/>
                <a:ea typeface="新細明體" panose="02020500000000000000" pitchFamily="18" charset="-120"/>
              </a:rPr>
              <a:t>msb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E86E32C3-266D-4831-9F43-CC0D27ABB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508500"/>
            <a:ext cx="7286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200">
                <a:latin typeface="Arial" panose="020B0604020202020204" pitchFamily="34" charset="0"/>
                <a:ea typeface="新細明體" panose="02020500000000000000" pitchFamily="18" charset="-120"/>
              </a:rPr>
              <a:t>lsb</a:t>
            </a: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7D906A11-E97C-409A-AF3B-85B21AD9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4089400"/>
            <a:ext cx="34718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TW" altLang="en-US" sz="22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3         2        1         0</a:t>
            </a:r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8E82F0FB-4E91-4F82-8146-FCC5BEBC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770313"/>
            <a:ext cx="2776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200" i="1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little endian byte 0</a:t>
            </a:r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0D352479-E13D-41D2-804B-BA21D6B92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965700"/>
            <a:ext cx="32861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TW" altLang="en-US" sz="22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0         1         2          3</a:t>
            </a:r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6FA3B942-EE5D-4D46-9DDC-A7E6BC795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5321300"/>
            <a:ext cx="27098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200" i="1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big endian byte 0</a:t>
            </a:r>
          </a:p>
        </p:txBody>
      </p:sp>
      <p:sp>
        <p:nvSpPr>
          <p:cNvPr id="43020" name="Rectangle 25">
            <a:extLst>
              <a:ext uri="{FF2B5EF4-FFF2-40B4-BE49-F238E27FC236}">
                <a16:creationId xmlns:a16="http://schemas.microsoft.com/office/drawing/2014/main" id="{470BA184-15CB-4ED4-AD80-0668D6757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</a:rPr>
              <a:t>Another Note: Endianess</a:t>
            </a:r>
          </a:p>
        </p:txBody>
      </p:sp>
      <p:sp>
        <p:nvSpPr>
          <p:cNvPr id="43021" name="Rectangle 26">
            <a:extLst>
              <a:ext uri="{FF2B5EF4-FFF2-40B4-BE49-F238E27FC236}">
                <a16:creationId xmlns:a16="http://schemas.microsoft.com/office/drawing/2014/main" id="{9F4EB1E6-B0C0-4F9F-A748-3FDE9F446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1300163"/>
            <a:ext cx="8420100" cy="5080000"/>
          </a:xfrm>
        </p:spPr>
        <p:txBody>
          <a:bodyPr/>
          <a:lstStyle/>
          <a:p>
            <a:r>
              <a:rPr lang="en-US" altLang="zh-TW"/>
              <a:t>Byte order: numbering of bytes within a word</a:t>
            </a:r>
          </a:p>
          <a:p>
            <a:r>
              <a:rPr lang="en-US" altLang="zh-TW"/>
              <a:t>Big Endian: address of most significant byte </a:t>
            </a:r>
            <a:r>
              <a:rPr lang="en-US" altLang="zh-TW">
                <a:ea typeface="新細明體" panose="02020500000000000000" pitchFamily="18" charset="-120"/>
              </a:rPr>
              <a:t>at least address of a word</a:t>
            </a:r>
            <a:r>
              <a:rPr lang="en-US" altLang="zh-TW"/>
              <a:t>  </a:t>
            </a:r>
          </a:p>
          <a:p>
            <a:pPr lvl="1"/>
            <a:r>
              <a:rPr lang="en-US" altLang="zh-TW"/>
              <a:t>IBM 360/370, Motorola 68k, MIPS, Sparc, HP PA</a:t>
            </a:r>
          </a:p>
          <a:p>
            <a:r>
              <a:rPr lang="en-US" altLang="zh-TW"/>
              <a:t>Little Endian: address of least significant byte </a:t>
            </a:r>
            <a:r>
              <a:rPr lang="en-AU" altLang="zh-TW"/>
              <a:t>at least address</a:t>
            </a:r>
          </a:p>
          <a:p>
            <a:pPr lvl="1"/>
            <a:r>
              <a:rPr lang="en-US" altLang="zh-TW"/>
              <a:t>Intel 80x86, DEC Vax, DEC Alpha (Windows NT)</a:t>
            </a:r>
          </a:p>
        </p:txBody>
      </p:sp>
      <p:sp>
        <p:nvSpPr>
          <p:cNvPr id="43022" name="AutoShape 27">
            <a:extLst>
              <a:ext uri="{FF2B5EF4-FFF2-40B4-BE49-F238E27FC236}">
                <a16:creationId xmlns:a16="http://schemas.microsoft.com/office/drawing/2014/main" id="{70AC42BC-CE40-4186-A9F6-2BEAD7DA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5313363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3023" name="Text Box 28">
            <a:extLst>
              <a:ext uri="{FF2B5EF4-FFF2-40B4-BE49-F238E27FC236}">
                <a16:creationId xmlns:a16="http://schemas.microsoft.com/office/drawing/2014/main" id="{46C76526-3FEF-48D3-91EC-A64F85A76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5289550"/>
            <a:ext cx="217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word address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12257F0-10D5-4CCC-AB9E-53AD82FF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29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4CDE4AC-2E52-46AE-93BB-E071C3C56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What if more variables than registers?</a:t>
            </a:r>
          </a:p>
          <a:p>
            <a:pPr lvl="1"/>
            <a:r>
              <a:rPr lang="en-US" altLang="zh-TW"/>
              <a:t>Compiler tries to keep most frequently used variables in registers</a:t>
            </a:r>
          </a:p>
          <a:p>
            <a:pPr lvl="1"/>
            <a:r>
              <a:rPr lang="en-US" altLang="zh-TW"/>
              <a:t>Writes less common variables to memory: </a:t>
            </a:r>
            <a:r>
              <a:rPr lang="en-US" altLang="zh-TW" u="sng">
                <a:solidFill>
                  <a:schemeClr val="accent1"/>
                </a:solidFill>
              </a:rPr>
              <a:t>spilling</a:t>
            </a:r>
            <a:endParaRPr lang="en-US" altLang="zh-TW"/>
          </a:p>
          <a:p>
            <a:r>
              <a:rPr lang="en-US" altLang="zh-TW"/>
              <a:t>Why not keep all variables in memory?</a:t>
            </a:r>
          </a:p>
          <a:p>
            <a:pPr lvl="1"/>
            <a:r>
              <a:rPr lang="en-US" altLang="zh-TW"/>
              <a:t>Smaller is faster:</a:t>
            </a:r>
            <a:br>
              <a:rPr lang="en-US" altLang="zh-TW"/>
            </a:br>
            <a:r>
              <a:rPr lang="en-US" altLang="zh-TW"/>
              <a:t>registers are faster than memory</a:t>
            </a:r>
          </a:p>
          <a:p>
            <a:pPr lvl="1"/>
            <a:r>
              <a:rPr lang="en-US" altLang="zh-TW"/>
              <a:t>Registers more versatile: </a:t>
            </a:r>
          </a:p>
          <a:p>
            <a:pPr lvl="2"/>
            <a:r>
              <a:rPr lang="en-US" altLang="zh-TW"/>
              <a:t>MIPS arithmetic instructions can read 2 registers, operate on them, and write 1 per instruction</a:t>
            </a:r>
          </a:p>
          <a:p>
            <a:pPr lvl="2"/>
            <a:r>
              <a:rPr lang="en-US" altLang="zh-TW"/>
              <a:t>MIPS data transfers only read or write 1 operand per instruction, and no operation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1B373CB-09B0-40A2-976C-98C81549B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07975" y="115888"/>
            <a:ext cx="10545763" cy="901700"/>
          </a:xfrm>
        </p:spPr>
        <p:txBody>
          <a:bodyPr/>
          <a:lstStyle/>
          <a:p>
            <a:r>
              <a:rPr lang="en-US" altLang="zh-TW" sz="5000"/>
              <a:t>Role of Registers vs. Memory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0E27ED-9030-4ED8-ACC5-18C40031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30</a:t>
            </a:fld>
            <a:endParaRPr lang="zh-TW" alt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AD74DD-A89C-4022-A2E9-96B47B7A9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FB3A7F2-5B60-4279-A51D-98D68ABD6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AAC0D3-84E9-48B1-9DD6-FFD7DFB2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31</a:t>
            </a:fld>
            <a:endParaRPr lang="zh-TW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id="{5B129515-3456-4C69-804B-73143B6C8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Constants</a:t>
            </a:r>
          </a:p>
        </p:txBody>
      </p:sp>
      <p:sp>
        <p:nvSpPr>
          <p:cNvPr id="626694" name="Rectangle 6">
            <a:extLst>
              <a:ext uri="{FF2B5EF4-FFF2-40B4-BE49-F238E27FC236}">
                <a16:creationId xmlns:a16="http://schemas.microsoft.com/office/drawing/2014/main" id="{C0AD3406-4E12-4222-A9CD-32AD55A27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Small constants used frequently (50% of operands) </a:t>
            </a:r>
            <a:br>
              <a:rPr lang="en-US" altLang="zh-TW"/>
            </a:br>
            <a:r>
              <a:rPr lang="en-US" altLang="zh-TW"/>
              <a:t>	e.g., 	A = A + 5;</a:t>
            </a:r>
            <a:br>
              <a:rPr lang="en-US" altLang="zh-TW"/>
            </a:br>
            <a:r>
              <a:rPr lang="en-US" altLang="zh-TW"/>
              <a:t>		B = B + 1;</a:t>
            </a:r>
            <a:br>
              <a:rPr lang="en-US" altLang="zh-TW"/>
            </a:br>
            <a:r>
              <a:rPr lang="en-US" altLang="zh-TW"/>
              <a:t>		C = C - 18;</a:t>
            </a:r>
          </a:p>
          <a:p>
            <a:r>
              <a:rPr lang="en-US" altLang="zh-TW"/>
              <a:t>Put 'typical constants' in memory and load them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Constant data specified in an instruction</a:t>
            </a:r>
            <a:r>
              <a:rPr lang="en-US" altLang="zh-TW"/>
              <a:t>:</a:t>
            </a:r>
            <a:br>
              <a:rPr lang="en-US" altLang="zh-TW"/>
            </a:br>
            <a:r>
              <a:rPr lang="en-US" altLang="zh-TW"/>
              <a:t> 	addi $29, $29, 4	</a:t>
            </a:r>
            <a:br>
              <a:rPr lang="en-US" altLang="zh-TW"/>
            </a:br>
            <a:r>
              <a:rPr lang="en-US" altLang="zh-TW"/>
              <a:t>	slti $8, $18, 10	</a:t>
            </a:r>
            <a:br>
              <a:rPr lang="en-US" altLang="zh-TW"/>
            </a:br>
            <a:r>
              <a:rPr lang="en-US" altLang="zh-TW"/>
              <a:t>	andi $29, $29, 6</a:t>
            </a:r>
            <a:br>
              <a:rPr lang="en-US" altLang="zh-TW"/>
            </a:br>
            <a:r>
              <a:rPr lang="en-US" altLang="zh-TW"/>
              <a:t>	ori $29, $29, 4</a:t>
            </a:r>
          </a:p>
          <a:p>
            <a:r>
              <a:rPr lang="en-US" altLang="zh-TW" i="1"/>
              <a:t>Design Principle 3</a:t>
            </a:r>
            <a:r>
              <a:rPr lang="en-US" altLang="zh-TW"/>
              <a:t>:  </a:t>
            </a:r>
            <a:r>
              <a:rPr lang="en-US" altLang="zh-TW" u="sng"/>
              <a:t>Make the common case fast</a:t>
            </a:r>
            <a:endParaRPr lang="en-US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870229-C1DD-49F0-9F35-16981FCC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32</a:t>
            </a:fld>
            <a:endParaRPr lang="zh-TW" altLang="zh-TW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EF34F27-959A-4FB0-B90A-F899B60DC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Immediate Operands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56F9092-E3D6-4BBA-960B-B433F06D8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Immediate: numerical </a:t>
            </a:r>
            <a:r>
              <a:rPr lang="en-US" altLang="zh-TW" i="1"/>
              <a:t>constants</a:t>
            </a:r>
            <a:endParaRPr lang="en-US" altLang="zh-TW"/>
          </a:p>
          <a:p>
            <a:pPr lvl="1"/>
            <a:r>
              <a:rPr lang="en-US" altLang="zh-TW"/>
              <a:t>Often appear in code, so there are special instructions for them</a:t>
            </a:r>
          </a:p>
          <a:p>
            <a:pPr lvl="1"/>
            <a:r>
              <a:rPr lang="en-US" altLang="zh-TW">
                <a:solidFill>
                  <a:schemeClr val="accent2"/>
                </a:solidFill>
              </a:rPr>
              <a:t>Add Immediate:</a:t>
            </a:r>
            <a:r>
              <a:rPr lang="en-US" altLang="zh-TW">
                <a:latin typeface="Courier New" panose="02070309020205020404" pitchFamily="49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         f = g + 10          </a:t>
            </a:r>
            <a:r>
              <a:rPr lang="en-US" altLang="zh-TW"/>
              <a:t>(in C)</a:t>
            </a:r>
            <a:r>
              <a:rPr lang="en-US" altLang="zh-TW">
                <a:latin typeface="Courier New" panose="02070309020205020404" pitchFamily="49" charset="0"/>
              </a:rPr>
              <a:t>	       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         addi $s0,$s1,10     </a:t>
            </a:r>
            <a:r>
              <a:rPr lang="en-US" altLang="zh-TW"/>
              <a:t>(in MIPS)</a:t>
            </a:r>
            <a:endParaRPr lang="en-US" altLang="zh-TW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where </a:t>
            </a:r>
            <a:r>
              <a:rPr lang="en-US" altLang="zh-TW">
                <a:latin typeface="Courier New" panose="02070309020205020404" pitchFamily="49" charset="0"/>
              </a:rPr>
              <a:t>$s0,$s1 </a:t>
            </a:r>
            <a:r>
              <a:rPr lang="en-US" altLang="zh-TW"/>
              <a:t>are associated with </a:t>
            </a:r>
            <a:r>
              <a:rPr lang="en-US" altLang="zh-TW">
                <a:latin typeface="Courier New" panose="02070309020205020404" pitchFamily="49" charset="0"/>
              </a:rPr>
              <a:t>f,g </a:t>
            </a:r>
          </a:p>
          <a:p>
            <a:pPr lvl="1"/>
            <a:r>
              <a:rPr lang="en-US" altLang="zh-TW"/>
              <a:t>Syntax similar to </a:t>
            </a:r>
            <a:r>
              <a:rPr lang="en-US" altLang="zh-TW">
                <a:latin typeface="Courier New" panose="02070309020205020404" pitchFamily="49" charset="0"/>
              </a:rPr>
              <a:t>add</a:t>
            </a:r>
            <a:r>
              <a:rPr lang="en-US" altLang="zh-TW"/>
              <a:t> instruction, except that last argument is a number instead of a register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No subtract immediate instruction</a:t>
            </a:r>
          </a:p>
          <a:p>
            <a:pPr lvl="2"/>
            <a:r>
              <a:rPr lang="en-US" altLang="zh-TW" sz="2200">
                <a:ea typeface="新細明體" panose="02020500000000000000" pitchFamily="18" charset="-120"/>
              </a:rPr>
              <a:t>Just use a negative constant</a:t>
            </a:r>
          </a:p>
          <a:p>
            <a:pPr lvl="4">
              <a:buFontTx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addi $s2, $s1, -1</a:t>
            </a:r>
          </a:p>
          <a:p>
            <a:pPr lvl="2"/>
            <a:endParaRPr lang="en-US" altLang="zh-TW" sz="2200">
              <a:latin typeface="Courier New" panose="02070309020205020404" pitchFamily="49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0718E0-1F47-45F6-A650-70404D89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33</a:t>
            </a:fld>
            <a:endParaRPr lang="zh-TW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7BDF81F-7F7A-4977-9453-D02721B01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/>
              <a:t>The Constant Zero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A46DBAF-08D3-4AF1-90EF-23E7DEDA9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number zero (0), appears very often in code; so we define register zero </a:t>
            </a:r>
          </a:p>
          <a:p>
            <a:r>
              <a:rPr lang="en-AU" altLang="zh-TW"/>
              <a:t>MIPS register 0 ($zero) is the constant 0</a:t>
            </a:r>
          </a:p>
          <a:p>
            <a:pPr lvl="1"/>
            <a:r>
              <a:rPr lang="en-AU" altLang="zh-TW"/>
              <a:t>Cannot be overwritten</a:t>
            </a:r>
          </a:p>
          <a:p>
            <a:pPr lvl="1"/>
            <a:r>
              <a:rPr lang="en-US" altLang="zh-TW"/>
              <a:t>This is defined in hardware, so an instruction like</a:t>
            </a:r>
            <a:r>
              <a:rPr lang="en-US" altLang="zh-TW">
                <a:latin typeface="Courier New" panose="020703090202050204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addi $0,$0,5</a:t>
            </a:r>
            <a:r>
              <a:rPr lang="en-US" altLang="zh-TW"/>
              <a:t>  will not do anything</a:t>
            </a:r>
            <a:endParaRPr lang="en-AU" altLang="zh-TW"/>
          </a:p>
          <a:p>
            <a:r>
              <a:rPr lang="en-AU" altLang="zh-TW"/>
              <a:t>Useful for common operations</a:t>
            </a:r>
          </a:p>
          <a:p>
            <a:pPr lvl="1"/>
            <a:r>
              <a:rPr lang="en-AU" altLang="zh-TW"/>
              <a:t>E.g., move between registers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AU" altLang="zh-TW">
                <a:latin typeface="Lucida Console" panose="020B0609040504020204" pitchFamily="49" charset="0"/>
              </a:rPr>
              <a:t>	add $t2, $s1, $zero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DA0FDB-72B1-4E8B-9B2A-15C67EB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34</a:t>
            </a:fld>
            <a:endParaRPr lang="zh-TW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9DEB5D6-7978-4105-8DDE-90DD8FA60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72B0CF3-DC4F-4FAF-8812-C56BC8449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Signed and unsigned numbers (read by students)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195244-DBAB-43BA-9C0D-94C6882F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35</a:t>
            </a:fld>
            <a:endParaRPr lang="zh-TW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0CB71B8-90BC-40C1-B74D-61BFCB349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B607BAE-7CDD-45A9-B6F5-65DDE6313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dirty="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Register operands and their organization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Representing instructions 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Logical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Decision making and branches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 dirty="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9179BA4-B0E0-4CDF-B21E-4EA9B8A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36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87753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0CB71B8-90BC-40C1-B74D-61BFCB349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B607BAE-7CDD-45A9-B6F5-65DDE6313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Representing instructions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9179BA4-B0E0-4CDF-B21E-4EA9B8A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37</a:t>
            </a:fld>
            <a:endParaRPr lang="zh-TW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18345B79-8EA2-4F6E-AA0E-0047597E3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Instructions as Numbers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82BB36F0-9BBA-4CEA-969B-55DB7B45A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Currently we only work with words (32-bit blocks):</a:t>
            </a:r>
          </a:p>
          <a:p>
            <a:pPr lvl="1"/>
            <a:r>
              <a:rPr lang="en-US" altLang="zh-TW"/>
              <a:t>Each register is a word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lw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sw</a:t>
            </a:r>
            <a:r>
              <a:rPr lang="en-US" altLang="zh-TW"/>
              <a:t> both access memory one word at a time</a:t>
            </a:r>
          </a:p>
          <a:p>
            <a:r>
              <a:rPr lang="en-US" altLang="zh-TW"/>
              <a:t>So how do we represent instructions?</a:t>
            </a:r>
          </a:p>
          <a:p>
            <a:pPr lvl="1"/>
            <a:r>
              <a:rPr lang="en-US" altLang="zh-TW"/>
              <a:t>Remember: Computer only understands 1s and 0s, so “</a:t>
            </a:r>
            <a:r>
              <a:rPr lang="en-US" altLang="zh-TW">
                <a:latin typeface="Courier New" panose="02070309020205020404" pitchFamily="49" charset="0"/>
              </a:rPr>
              <a:t>add $t0,$0,$0</a:t>
            </a:r>
            <a:r>
              <a:rPr lang="en-US" altLang="zh-TW"/>
              <a:t>” is meaningless to hardware</a:t>
            </a:r>
          </a:p>
          <a:p>
            <a:pPr lvl="1"/>
            <a:r>
              <a:rPr lang="en-US" altLang="zh-TW"/>
              <a:t>MIPS wants simplicity: since data is in words, make instructions be words…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1F4357-82E5-44FF-8953-136A4C35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38</a:t>
            </a:fld>
            <a:endParaRPr lang="zh-TW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A47317B-F147-4C46-8750-C38C437F6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4700"/>
              <a:t>What Is Computer Architecture?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5C819033-BC9D-4C5E-A201-5A202157B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Computer Architecture =</a:t>
            </a:r>
            <a:br>
              <a:rPr lang="en-US" altLang="zh-TW" sz="2800"/>
            </a:br>
            <a:r>
              <a:rPr lang="en-US" altLang="zh-TW" sz="2800"/>
              <a:t>		Instruction Set Architecture</a:t>
            </a:r>
            <a:br>
              <a:rPr lang="en-US" altLang="zh-TW" sz="2800"/>
            </a:br>
            <a:r>
              <a:rPr lang="en-US" altLang="zh-TW" sz="2800"/>
              <a:t> 			+ Machine Organization</a:t>
            </a:r>
          </a:p>
          <a:p>
            <a:pPr>
              <a:lnSpc>
                <a:spcPct val="80000"/>
              </a:lnSpc>
            </a:pPr>
            <a:endParaRPr lang="en-US" altLang="zh-TW" sz="2800"/>
          </a:p>
          <a:p>
            <a:r>
              <a:rPr lang="zh-TW" altLang="en-US" sz="2800"/>
              <a:t>“... </a:t>
            </a:r>
            <a:r>
              <a:rPr lang="en-US" altLang="zh-TW" sz="2800"/>
              <a:t>the attributes of a [computing] system as seen by the [____________ language] programmer, </a:t>
            </a:r>
            <a:r>
              <a:rPr lang="en-US" altLang="zh-TW" sz="2800" i="1"/>
              <a:t>i.e.  </a:t>
            </a:r>
            <a:r>
              <a:rPr lang="en-US" altLang="zh-TW" sz="2800"/>
              <a:t>the conceptual structure and functional behavior …”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TW" altLang="zh-TW" sz="2800"/>
          </a:p>
        </p:txBody>
      </p:sp>
      <p:sp>
        <p:nvSpPr>
          <p:cNvPr id="387172" name="Text Box 100">
            <a:extLst>
              <a:ext uri="{FF2B5EF4-FFF2-40B4-BE49-F238E27FC236}">
                <a16:creationId xmlns:a16="http://schemas.microsoft.com/office/drawing/2014/main" id="{A0638ABE-C1BB-4683-8220-70AE4A11E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3297238"/>
            <a:ext cx="20558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>
                <a:solidFill>
                  <a:schemeClr val="accent1"/>
                </a:solidFill>
                <a:ea typeface="新細明體" panose="02020500000000000000" pitchFamily="18" charset="-120"/>
              </a:rPr>
              <a:t>assembly</a:t>
            </a:r>
          </a:p>
        </p:txBody>
      </p:sp>
      <p:sp>
        <p:nvSpPr>
          <p:cNvPr id="387173" name="Text Box 101">
            <a:extLst>
              <a:ext uri="{FF2B5EF4-FFF2-40B4-BE49-F238E27FC236}">
                <a16:creationId xmlns:a16="http://schemas.microsoft.com/office/drawing/2014/main" id="{59B541C2-D74D-48C7-BA88-282C3F6D3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937125"/>
            <a:ext cx="37195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i="1">
                <a:solidFill>
                  <a:srgbClr val="006600"/>
                </a:solidFill>
                <a:ea typeface="新細明體" panose="02020500000000000000" pitchFamily="18" charset="-120"/>
              </a:rPr>
              <a:t>What are specified?</a:t>
            </a:r>
            <a:endParaRPr lang="zh-TW" altLang="en-US" sz="2800">
              <a:solidFill>
                <a:srgbClr val="0066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DA6ADB-62EF-4D13-8379-6DF8F348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autoUpdateAnimBg="0"/>
      <p:bldP spid="387172" grpId="0" autoUpdateAnimBg="0"/>
      <p:bldP spid="38717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AE90CE3-E95F-4D80-9BDF-290739BE8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MIPS Instruction Format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9E13C54-8B19-4BF3-A8DB-014284281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One instruction is 32 bits</a:t>
            </a:r>
            <a:br>
              <a:rPr lang="en-US" altLang="zh-TW"/>
            </a:br>
            <a:r>
              <a:rPr lang="en-US" altLang="zh-TW"/>
              <a:t>=&gt; divide instruction word into “fields”</a:t>
            </a:r>
          </a:p>
          <a:p>
            <a:pPr lvl="1"/>
            <a:r>
              <a:rPr lang="en-US" altLang="zh-TW"/>
              <a:t>Each field tells computer something about instruction</a:t>
            </a:r>
          </a:p>
          <a:p>
            <a:r>
              <a:rPr lang="en-US" altLang="zh-TW"/>
              <a:t>We could define different fields for each instruction, but MIPS is based on simplicity, so define 3 basic types of instruction formats:</a:t>
            </a:r>
          </a:p>
          <a:p>
            <a:pPr lvl="1"/>
            <a:r>
              <a:rPr lang="en-US" altLang="zh-TW" i="1"/>
              <a:t>R-format</a:t>
            </a:r>
            <a:r>
              <a:rPr lang="en-US" altLang="zh-TW"/>
              <a:t>: for register</a:t>
            </a:r>
          </a:p>
          <a:p>
            <a:pPr lvl="1"/>
            <a:r>
              <a:rPr lang="en-US" altLang="zh-TW" i="1"/>
              <a:t>I-format</a:t>
            </a:r>
            <a:r>
              <a:rPr lang="en-US" altLang="zh-TW"/>
              <a:t>: for immediate, and </a:t>
            </a:r>
            <a:r>
              <a:rPr lang="en-US" altLang="zh-TW">
                <a:latin typeface="Courier New" panose="02070309020205020404" pitchFamily="49" charset="0"/>
              </a:rPr>
              <a:t>lw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sw</a:t>
            </a:r>
            <a:r>
              <a:rPr lang="en-US" altLang="zh-TW"/>
              <a:t> (since the offset counts as an immediate) </a:t>
            </a:r>
          </a:p>
          <a:p>
            <a:pPr lvl="1"/>
            <a:r>
              <a:rPr lang="en-US" altLang="zh-TW" i="1"/>
              <a:t>J-format</a:t>
            </a:r>
            <a:r>
              <a:rPr lang="en-US" altLang="zh-TW"/>
              <a:t>: for jump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FA817A-E452-4746-BFA8-49AAD9DD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39</a:t>
            </a:fld>
            <a:endParaRPr lang="zh-TW" altLang="zh-TW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>
            <a:extLst>
              <a:ext uri="{FF2B5EF4-FFF2-40B4-BE49-F238E27FC236}">
                <a16:creationId xmlns:a16="http://schemas.microsoft.com/office/drawing/2014/main" id="{E0679269-BAD0-4E1C-AFA0-E9EEE071A3C1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1676400"/>
            <a:ext cx="7529512" cy="519113"/>
            <a:chOff x="671" y="1152"/>
            <a:chExt cx="4378" cy="327"/>
          </a:xfrm>
        </p:grpSpPr>
        <p:sp>
          <p:nvSpPr>
            <p:cNvPr id="56340" name="Text Box 3">
              <a:extLst>
                <a:ext uri="{FF2B5EF4-FFF2-40B4-BE49-F238E27FC236}">
                  <a16:creationId xmlns:a16="http://schemas.microsoft.com/office/drawing/2014/main" id="{43F682DB-B5BB-424C-98F2-3681FCCB1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115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6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341" name="Text Box 4">
              <a:extLst>
                <a:ext uri="{FF2B5EF4-FFF2-40B4-BE49-F238E27FC236}">
                  <a16:creationId xmlns:a16="http://schemas.microsoft.com/office/drawing/2014/main" id="{2FCE8F0F-2FE1-47AF-90D6-8B7B46DA5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15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5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342" name="Text Box 5">
              <a:extLst>
                <a:ext uri="{FF2B5EF4-FFF2-40B4-BE49-F238E27FC236}">
                  <a16:creationId xmlns:a16="http://schemas.microsoft.com/office/drawing/2014/main" id="{25B39A1C-159B-409E-B026-FA28AEA65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115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5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343" name="Text Box 6">
              <a:extLst>
                <a:ext uri="{FF2B5EF4-FFF2-40B4-BE49-F238E27FC236}">
                  <a16:creationId xmlns:a16="http://schemas.microsoft.com/office/drawing/2014/main" id="{8D0E68B5-3540-4F23-B071-87C22C624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115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5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344" name="Text Box 7">
              <a:extLst>
                <a:ext uri="{FF2B5EF4-FFF2-40B4-BE49-F238E27FC236}">
                  <a16:creationId xmlns:a16="http://schemas.microsoft.com/office/drawing/2014/main" id="{FF33194B-D074-4BCC-86D2-4B3D022AC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" y="115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6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345" name="Text Box 8">
              <a:extLst>
                <a:ext uri="{FF2B5EF4-FFF2-40B4-BE49-F238E27FC236}">
                  <a16:creationId xmlns:a16="http://schemas.microsoft.com/office/drawing/2014/main" id="{04812F21-1E82-4E4D-BD92-396463E47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" y="115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5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56323" name="Group 9">
            <a:extLst>
              <a:ext uri="{FF2B5EF4-FFF2-40B4-BE49-F238E27FC236}">
                <a16:creationId xmlns:a16="http://schemas.microsoft.com/office/drawing/2014/main" id="{B4859B61-7657-440B-983C-EA2C30DF5C22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133600"/>
            <a:ext cx="8832850" cy="519113"/>
            <a:chOff x="240" y="2496"/>
            <a:chExt cx="5136" cy="327"/>
          </a:xfrm>
        </p:grpSpPr>
        <p:grpSp>
          <p:nvGrpSpPr>
            <p:cNvPr id="56327" name="Group 10">
              <a:extLst>
                <a:ext uri="{FF2B5EF4-FFF2-40B4-BE49-F238E27FC236}">
                  <a16:creationId xmlns:a16="http://schemas.microsoft.com/office/drawing/2014/main" id="{72D40AEC-317C-4A9A-A2AC-0FE09D116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" y="2496"/>
              <a:ext cx="4915" cy="327"/>
              <a:chOff x="323" y="2496"/>
              <a:chExt cx="4915" cy="327"/>
            </a:xfrm>
          </p:grpSpPr>
          <p:sp>
            <p:nvSpPr>
              <p:cNvPr id="56334" name="Text Box 11">
                <a:extLst>
                  <a:ext uri="{FF2B5EF4-FFF2-40B4-BE49-F238E27FC236}">
                    <a16:creationId xmlns:a16="http://schemas.microsoft.com/office/drawing/2014/main" id="{36850D63-6103-4B02-96BF-E88DEC315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opcode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6335" name="Text Box 12">
                <a:extLst>
                  <a:ext uri="{FF2B5EF4-FFF2-40B4-BE49-F238E27FC236}">
                    <a16:creationId xmlns:a16="http://schemas.microsoft.com/office/drawing/2014/main" id="{863F54BB-0AE4-475F-8DEE-707E1FB13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" y="2496"/>
                <a:ext cx="3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rs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6336" name="Text Box 13">
                <a:extLst>
                  <a:ext uri="{FF2B5EF4-FFF2-40B4-BE49-F238E27FC236}">
                    <a16:creationId xmlns:a16="http://schemas.microsoft.com/office/drawing/2014/main" id="{7E55D224-23E5-4275-B9AB-01E4DEFE5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2496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rt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6337" name="Text Box 14">
                <a:extLst>
                  <a:ext uri="{FF2B5EF4-FFF2-40B4-BE49-F238E27FC236}">
                    <a16:creationId xmlns:a16="http://schemas.microsoft.com/office/drawing/2014/main" id="{2051BC29-C64C-4C7D-B45E-D0FCB44F34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9" y="2496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rd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6338" name="Text Box 15">
                <a:extLst>
                  <a:ext uri="{FF2B5EF4-FFF2-40B4-BE49-F238E27FC236}">
                    <a16:creationId xmlns:a16="http://schemas.microsoft.com/office/drawing/2014/main" id="{F284DE90-8278-4984-897D-598F14B0C1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3" y="2496"/>
                <a:ext cx="7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funct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6339" name="Text Box 16">
                <a:extLst>
                  <a:ext uri="{FF2B5EF4-FFF2-40B4-BE49-F238E27FC236}">
                    <a16:creationId xmlns:a16="http://schemas.microsoft.com/office/drawing/2014/main" id="{85FBB932-FC43-460A-8345-F80A6BD0B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7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shamt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56328" name="Rectangle 17">
              <a:extLst>
                <a:ext uri="{FF2B5EF4-FFF2-40B4-BE49-F238E27FC236}">
                  <a16:creationId xmlns:a16="http://schemas.microsoft.com/office/drawing/2014/main" id="{03B116BF-201C-4EEF-86AE-D42E0BF3A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96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56329" name="Line 18">
              <a:extLst>
                <a:ext uri="{FF2B5EF4-FFF2-40B4-BE49-F238E27FC236}">
                  <a16:creationId xmlns:a16="http://schemas.microsoft.com/office/drawing/2014/main" id="{F49E2DE3-0EB9-4A84-9070-38833A9DB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30" name="Line 19">
              <a:extLst>
                <a:ext uri="{FF2B5EF4-FFF2-40B4-BE49-F238E27FC236}">
                  <a16:creationId xmlns:a16="http://schemas.microsoft.com/office/drawing/2014/main" id="{0C430224-0B59-4A79-A44C-5ADFB9315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31" name="Line 20">
              <a:extLst>
                <a:ext uri="{FF2B5EF4-FFF2-40B4-BE49-F238E27FC236}">
                  <a16:creationId xmlns:a16="http://schemas.microsoft.com/office/drawing/2014/main" id="{00B3E3ED-85E9-43E4-B8BF-AD758C890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32" name="Line 21">
              <a:extLst>
                <a:ext uri="{FF2B5EF4-FFF2-40B4-BE49-F238E27FC236}">
                  <a16:creationId xmlns:a16="http://schemas.microsoft.com/office/drawing/2014/main" id="{863D211B-5609-41DC-84D8-49757E466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33" name="Line 22">
              <a:extLst>
                <a:ext uri="{FF2B5EF4-FFF2-40B4-BE49-F238E27FC236}">
                  <a16:creationId xmlns:a16="http://schemas.microsoft.com/office/drawing/2014/main" id="{BCFAC5AA-54D9-45AC-9B49-6312E46C8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324" name="Rectangle 23">
            <a:extLst>
              <a:ext uri="{FF2B5EF4-FFF2-40B4-BE49-F238E27FC236}">
                <a16:creationId xmlns:a16="http://schemas.microsoft.com/office/drawing/2014/main" id="{A3DC49A4-5FB4-479C-91EB-5BB6E5EC1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/>
              <a:t>R-Format Instructions</a:t>
            </a:r>
            <a:r>
              <a:rPr lang="en-US" altLang="zh-TW"/>
              <a:t> (1/2)</a:t>
            </a:r>
          </a:p>
        </p:txBody>
      </p:sp>
      <p:sp>
        <p:nvSpPr>
          <p:cNvPr id="56325" name="Rectangle 24">
            <a:extLst>
              <a:ext uri="{FF2B5EF4-FFF2-40B4-BE49-F238E27FC236}">
                <a16:creationId xmlns:a16="http://schemas.microsoft.com/office/drawing/2014/main" id="{BFB60B6E-35BC-4DDD-9026-A8890E40E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Define the following “fields”:</a:t>
            </a:r>
            <a:br>
              <a:rPr lang="en-US" altLang="zh-TW"/>
            </a:br>
            <a:br>
              <a:rPr lang="en-US" altLang="zh-TW"/>
            </a:br>
            <a:br>
              <a:rPr lang="en-US" altLang="zh-TW"/>
            </a:br>
            <a:endParaRPr lang="en-US" altLang="zh-TW"/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: partially specifies what instruction it is (Note: 0 for all R-Format instructions)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funct</a:t>
            </a:r>
            <a:r>
              <a:rPr lang="en-US" altLang="zh-TW"/>
              <a:t>: combined with </a:t>
            </a:r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 to specify the instruction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Question: Why aren’t </a:t>
            </a:r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funct</a:t>
            </a:r>
            <a:r>
              <a:rPr lang="en-US" altLang="zh-TW"/>
              <a:t> a single 12-bit field?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rs</a:t>
            </a:r>
            <a:r>
              <a:rPr lang="en-US" altLang="zh-TW"/>
              <a:t> (Source Register): </a:t>
            </a:r>
            <a:r>
              <a:rPr lang="en-US" altLang="zh-TW" i="1"/>
              <a:t>generally</a:t>
            </a:r>
            <a:r>
              <a:rPr lang="en-US" altLang="zh-TW"/>
              <a:t> used to specify register containing first operand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rt</a:t>
            </a:r>
            <a:r>
              <a:rPr lang="en-US" altLang="zh-TW"/>
              <a:t> (Target Register): </a:t>
            </a:r>
            <a:r>
              <a:rPr lang="en-US" altLang="zh-TW" i="1"/>
              <a:t>generally</a:t>
            </a:r>
            <a:r>
              <a:rPr lang="en-US" altLang="zh-TW"/>
              <a:t> used to specify register containing second operand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rd</a:t>
            </a:r>
            <a:r>
              <a:rPr lang="en-US" altLang="zh-TW"/>
              <a:t> (Destination Register): </a:t>
            </a:r>
            <a:r>
              <a:rPr lang="en-US" altLang="zh-TW" i="1"/>
              <a:t>generally</a:t>
            </a:r>
            <a:r>
              <a:rPr lang="en-US" altLang="zh-TW"/>
              <a:t> used to specify register which will receive result of computation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0CB4F5-0D46-4C8D-933C-524B14D0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40</a:t>
            </a:fld>
            <a:endParaRPr lang="zh-TW" altLang="zh-TW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>
            <a:extLst>
              <a:ext uri="{FF2B5EF4-FFF2-40B4-BE49-F238E27FC236}">
                <a16:creationId xmlns:a16="http://schemas.microsoft.com/office/drawing/2014/main" id="{7999AD79-7DEA-4BFD-91E7-29C4BAFDA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/>
              <a:t>R-Format Instructions </a:t>
            </a:r>
            <a:r>
              <a:rPr lang="en-US" altLang="zh-TW"/>
              <a:t>(2/2)</a:t>
            </a:r>
          </a:p>
        </p:txBody>
      </p:sp>
      <p:sp>
        <p:nvSpPr>
          <p:cNvPr id="57347" name="Rectangle 5">
            <a:extLst>
              <a:ext uri="{FF2B5EF4-FFF2-40B4-BE49-F238E27FC236}">
                <a16:creationId xmlns:a16="http://schemas.microsoft.com/office/drawing/2014/main" id="{A4074DB1-101D-42E1-AD9B-4F81208F0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Notes about register fields:</a:t>
            </a:r>
          </a:p>
          <a:p>
            <a:pPr lvl="1"/>
            <a:r>
              <a:rPr lang="en-US" altLang="zh-TW"/>
              <a:t>Each register field is exactly 5 bits, which means that it can specify any unsigned integer in the range 0-31.  Each of these fields specifies one of the 32 registers by number.</a:t>
            </a:r>
          </a:p>
          <a:p>
            <a:r>
              <a:rPr lang="en-US" altLang="zh-TW"/>
              <a:t>Final field: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shamt</a:t>
            </a:r>
            <a:r>
              <a:rPr lang="en-US" altLang="zh-TW"/>
              <a:t>: contains the amount a shift instruction will shift by.  Shifting a 32-bit word by more than 31 is useless, so this field is only 5 bits</a:t>
            </a:r>
          </a:p>
          <a:p>
            <a:pPr lvl="1"/>
            <a:r>
              <a:rPr lang="en-US" altLang="zh-TW"/>
              <a:t>This field is set to 0 in all but the shift instructions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7498E22-1A73-4037-ACE7-327EB6A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41</a:t>
            </a:fld>
            <a:endParaRPr lang="zh-TW" altLang="zh-TW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37BF0F1-30D6-4EFE-8890-09B7FF96D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R-format Example</a:t>
            </a:r>
            <a:endParaRPr lang="en-AU" altLang="zh-TW" sz="50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EB6D720-8789-4F12-A985-C61377217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2590800"/>
            <a:ext cx="8420100" cy="644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add $t0, $s1, $s2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8D06A67B-FF56-43A6-8BF5-72DFF904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3429000"/>
            <a:ext cx="140493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Special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94CF8A72-332D-40B8-BC89-3B2A69589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429000"/>
            <a:ext cx="1169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$s1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D934C6B7-AEB5-49C1-B2A2-DDACB0830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3429000"/>
            <a:ext cx="11684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$s2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737D7E57-A5FD-45D2-B641-90688912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3429000"/>
            <a:ext cx="1169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$t0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1BCCCF7C-DDB7-407A-BD50-F889D6F54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3429000"/>
            <a:ext cx="1169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7" name="Text Box 9">
            <a:extLst>
              <a:ext uri="{FF2B5EF4-FFF2-40B4-BE49-F238E27FC236}">
                <a16:creationId xmlns:a16="http://schemas.microsoft.com/office/drawing/2014/main" id="{29C0ED53-1516-422F-A68F-9E28478DD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3429000"/>
            <a:ext cx="140493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add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14" name="Text Box 10">
            <a:extLst>
              <a:ext uri="{FF2B5EF4-FFF2-40B4-BE49-F238E27FC236}">
                <a16:creationId xmlns:a16="http://schemas.microsoft.com/office/drawing/2014/main" id="{996B0E13-88D6-4B95-BAD4-FE0FEFE6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4078288"/>
            <a:ext cx="140493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15" name="Text Box 11">
            <a:extLst>
              <a:ext uri="{FF2B5EF4-FFF2-40B4-BE49-F238E27FC236}">
                <a16:creationId xmlns:a16="http://schemas.microsoft.com/office/drawing/2014/main" id="{A8E2E9A1-E9C0-489F-B52D-036C0EBC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4078288"/>
            <a:ext cx="1169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17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16" name="Text Box 12">
            <a:extLst>
              <a:ext uri="{FF2B5EF4-FFF2-40B4-BE49-F238E27FC236}">
                <a16:creationId xmlns:a16="http://schemas.microsoft.com/office/drawing/2014/main" id="{44DC1433-E57B-401B-B3EC-26DE4FCF8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4078288"/>
            <a:ext cx="11684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18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17" name="Text Box 13">
            <a:extLst>
              <a:ext uri="{FF2B5EF4-FFF2-40B4-BE49-F238E27FC236}">
                <a16:creationId xmlns:a16="http://schemas.microsoft.com/office/drawing/2014/main" id="{556C3482-90B4-4626-839B-8CA4C0064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4078288"/>
            <a:ext cx="1169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18" name="Text Box 14">
            <a:extLst>
              <a:ext uri="{FF2B5EF4-FFF2-40B4-BE49-F238E27FC236}">
                <a16:creationId xmlns:a16="http://schemas.microsoft.com/office/drawing/2014/main" id="{AC7FBD68-9529-42F8-A6EC-96F45A8E3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4078288"/>
            <a:ext cx="1169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19" name="Text Box 15">
            <a:extLst>
              <a:ext uri="{FF2B5EF4-FFF2-40B4-BE49-F238E27FC236}">
                <a16:creationId xmlns:a16="http://schemas.microsoft.com/office/drawing/2014/main" id="{9FF86F12-E269-451E-B3BD-4EB41C08B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4078288"/>
            <a:ext cx="140493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32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0" name="Text Box 16">
            <a:extLst>
              <a:ext uri="{FF2B5EF4-FFF2-40B4-BE49-F238E27FC236}">
                <a16:creationId xmlns:a16="http://schemas.microsoft.com/office/drawing/2014/main" id="{765308C5-677F-4A34-A69E-0E3A289D0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4725988"/>
            <a:ext cx="140493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000000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1" name="Text Box 17">
            <a:extLst>
              <a:ext uri="{FF2B5EF4-FFF2-40B4-BE49-F238E27FC236}">
                <a16:creationId xmlns:a16="http://schemas.microsoft.com/office/drawing/2014/main" id="{0B6544AD-0B1E-4220-8FCA-9CAF87858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4725988"/>
            <a:ext cx="1169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10001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2" name="Text Box 18">
            <a:extLst>
              <a:ext uri="{FF2B5EF4-FFF2-40B4-BE49-F238E27FC236}">
                <a16:creationId xmlns:a16="http://schemas.microsoft.com/office/drawing/2014/main" id="{F586DB66-2334-403F-B01B-BEBF6FF29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4725988"/>
            <a:ext cx="11684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10010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3" name="Text Box 19">
            <a:extLst>
              <a:ext uri="{FF2B5EF4-FFF2-40B4-BE49-F238E27FC236}">
                <a16:creationId xmlns:a16="http://schemas.microsoft.com/office/drawing/2014/main" id="{DCFF5351-F052-47A0-B696-D34FAA757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4725988"/>
            <a:ext cx="1169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01000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4" name="Text Box 20">
            <a:extLst>
              <a:ext uri="{FF2B5EF4-FFF2-40B4-BE49-F238E27FC236}">
                <a16:creationId xmlns:a16="http://schemas.microsoft.com/office/drawing/2014/main" id="{F640DCDA-6A2B-470E-B135-E17D8A18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4725988"/>
            <a:ext cx="1169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00000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5" name="Text Box 21">
            <a:extLst>
              <a:ext uri="{FF2B5EF4-FFF2-40B4-BE49-F238E27FC236}">
                <a16:creationId xmlns:a16="http://schemas.microsoft.com/office/drawing/2014/main" id="{DE2CE1A1-0E63-4EAA-A4DE-16127EB8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4725988"/>
            <a:ext cx="140493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100000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1526" name="Rectangle 22">
            <a:extLst>
              <a:ext uri="{FF2B5EF4-FFF2-40B4-BE49-F238E27FC236}">
                <a16:creationId xmlns:a16="http://schemas.microsoft.com/office/drawing/2014/main" id="{B8632520-8D90-43D8-9134-4EFFB81DF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5516563"/>
            <a:ext cx="88185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00000010001100100100000000100000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= 02324020</a:t>
            </a:r>
            <a:r>
              <a:rPr lang="en-US" altLang="zh-TW" baseline="-25000">
                <a:ea typeface="新細明體" panose="02020500000000000000" pitchFamily="18" charset="-120"/>
              </a:rPr>
              <a:t>16</a:t>
            </a:r>
            <a:endParaRPr lang="en-AU" altLang="zh-TW"/>
          </a:p>
        </p:txBody>
      </p:sp>
      <p:grpSp>
        <p:nvGrpSpPr>
          <p:cNvPr id="58391" name="Group 23">
            <a:extLst>
              <a:ext uri="{FF2B5EF4-FFF2-40B4-BE49-F238E27FC236}">
                <a16:creationId xmlns:a16="http://schemas.microsoft.com/office/drawing/2014/main" id="{58AF3F5A-9B99-4AD5-9ADE-FFAD6483DB1A}"/>
              </a:ext>
            </a:extLst>
          </p:cNvPr>
          <p:cNvGrpSpPr>
            <a:grpSpLocks/>
          </p:cNvGrpSpPr>
          <p:nvPr/>
        </p:nvGrpSpPr>
        <p:grpSpPr bwMode="auto">
          <a:xfrm>
            <a:off x="1443038" y="1412875"/>
            <a:ext cx="7489825" cy="773113"/>
            <a:chOff x="703" y="981"/>
            <a:chExt cx="4355" cy="487"/>
          </a:xfrm>
        </p:grpSpPr>
        <p:sp>
          <p:nvSpPr>
            <p:cNvPr id="58393" name="Text Box 24">
              <a:extLst>
                <a:ext uri="{FF2B5EF4-FFF2-40B4-BE49-F238E27FC236}">
                  <a16:creationId xmlns:a16="http://schemas.microsoft.com/office/drawing/2014/main" id="{B3DBF7CE-8FCB-42EE-9A93-1D8B414D8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op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394" name="Text Box 25">
              <a:extLst>
                <a:ext uri="{FF2B5EF4-FFF2-40B4-BE49-F238E27FC236}">
                  <a16:creationId xmlns:a16="http://schemas.microsoft.com/office/drawing/2014/main" id="{351761F1-7876-4A8A-9D32-AF927269B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rs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395" name="Text Box 26">
              <a:extLst>
                <a:ext uri="{FF2B5EF4-FFF2-40B4-BE49-F238E27FC236}">
                  <a16:creationId xmlns:a16="http://schemas.microsoft.com/office/drawing/2014/main" id="{E58528F1-3367-4BCA-B258-214CE11F4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rt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396" name="Text Box 27">
              <a:extLst>
                <a:ext uri="{FF2B5EF4-FFF2-40B4-BE49-F238E27FC236}">
                  <a16:creationId xmlns:a16="http://schemas.microsoft.com/office/drawing/2014/main" id="{9019E98B-6CFD-465C-9F90-11E61A445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rd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397" name="Text Box 28">
              <a:extLst>
                <a:ext uri="{FF2B5EF4-FFF2-40B4-BE49-F238E27FC236}">
                  <a16:creationId xmlns:a16="http://schemas.microsoft.com/office/drawing/2014/main" id="{B32348B3-1BFD-44E8-B050-6EBB943D9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shamt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398" name="Text Box 29">
              <a:extLst>
                <a:ext uri="{FF2B5EF4-FFF2-40B4-BE49-F238E27FC236}">
                  <a16:creationId xmlns:a16="http://schemas.microsoft.com/office/drawing/2014/main" id="{3204039F-3F83-4104-AAF2-AF3164502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funct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399" name="Text Box 30">
              <a:extLst>
                <a:ext uri="{FF2B5EF4-FFF2-40B4-BE49-F238E27FC236}">
                  <a16:creationId xmlns:a16="http://schemas.microsoft.com/office/drawing/2014/main" id="{070F9002-319C-4F4F-8C0A-BCA69B6ED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6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400" name="Text Box 31">
              <a:extLst>
                <a:ext uri="{FF2B5EF4-FFF2-40B4-BE49-F238E27FC236}">
                  <a16:creationId xmlns:a16="http://schemas.microsoft.com/office/drawing/2014/main" id="{887CBE7E-BAAF-4E01-BC2A-7E265D9C1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6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401" name="Text Box 32">
              <a:extLst>
                <a:ext uri="{FF2B5EF4-FFF2-40B4-BE49-F238E27FC236}">
                  <a16:creationId xmlns:a16="http://schemas.microsoft.com/office/drawing/2014/main" id="{F529B425-2C85-466A-B713-1A92044E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1256"/>
              <a:ext cx="4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402" name="Text Box 33">
              <a:extLst>
                <a:ext uri="{FF2B5EF4-FFF2-40B4-BE49-F238E27FC236}">
                  <a16:creationId xmlns:a16="http://schemas.microsoft.com/office/drawing/2014/main" id="{002B51F6-85F9-40F3-886F-3697857B1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403" name="Text Box 34">
              <a:extLst>
                <a:ext uri="{FF2B5EF4-FFF2-40B4-BE49-F238E27FC236}">
                  <a16:creationId xmlns:a16="http://schemas.microsoft.com/office/drawing/2014/main" id="{E9E33925-F637-43D4-89E9-3767A3740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1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404" name="Text Box 35">
              <a:extLst>
                <a:ext uri="{FF2B5EF4-FFF2-40B4-BE49-F238E27FC236}">
                  <a16:creationId xmlns:a16="http://schemas.microsoft.com/office/drawing/2014/main" id="{29C60004-84DB-46CE-83C7-DB6D07D75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1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E42668-57BE-43E7-AAC2-567A56DD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42</a:t>
            </a:fld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4" grpId="0" animBg="1"/>
      <p:bldP spid="661515" grpId="0" animBg="1"/>
      <p:bldP spid="661516" grpId="0" animBg="1"/>
      <p:bldP spid="661517" grpId="0" animBg="1"/>
      <p:bldP spid="661518" grpId="0" animBg="1"/>
      <p:bldP spid="661519" grpId="0" animBg="1"/>
      <p:bldP spid="661520" grpId="0" animBg="1"/>
      <p:bldP spid="661521" grpId="0" animBg="1"/>
      <p:bldP spid="661522" grpId="0" animBg="1"/>
      <p:bldP spid="661523" grpId="0" animBg="1"/>
      <p:bldP spid="661524" grpId="0" animBg="1"/>
      <p:bldP spid="661525" grpId="0" animBg="1"/>
      <p:bldP spid="6615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EBF9593-80B4-4CC7-B4C4-4BCCD9D28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/>
              <a:t>Hexadecimal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3D0B8D6-0D45-4D4A-B247-073134873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1573213"/>
          </a:xfrm>
        </p:spPr>
        <p:txBody>
          <a:bodyPr/>
          <a:lstStyle/>
          <a:p>
            <a:r>
              <a:rPr lang="en-AU" altLang="zh-TW"/>
              <a:t>Base 16</a:t>
            </a:r>
          </a:p>
          <a:p>
            <a:pPr lvl="1"/>
            <a:r>
              <a:rPr lang="en-AU" altLang="zh-TW"/>
              <a:t>Compact representation of bit strings</a:t>
            </a:r>
          </a:p>
          <a:p>
            <a:pPr lvl="1"/>
            <a:r>
              <a:rPr lang="en-AU" altLang="zh-TW"/>
              <a:t>4 bits per hex digit</a:t>
            </a:r>
          </a:p>
        </p:txBody>
      </p:sp>
      <p:graphicFrame>
        <p:nvGraphicFramePr>
          <p:cNvPr id="663604" name="Group 52">
            <a:extLst>
              <a:ext uri="{FF2B5EF4-FFF2-40B4-BE49-F238E27FC236}">
                <a16:creationId xmlns:a16="http://schemas.microsoft.com/office/drawing/2014/main" id="{68C18EE6-C241-4C32-8E13-C8DBA06DCE85}"/>
              </a:ext>
            </a:extLst>
          </p:cNvPr>
          <p:cNvGraphicFramePr>
            <a:graphicFrameLocks noGrp="1"/>
          </p:cNvGraphicFramePr>
          <p:nvPr/>
        </p:nvGraphicFramePr>
        <p:xfrm>
          <a:off x="1209675" y="2852738"/>
          <a:ext cx="7721600" cy="1574800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0000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4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0100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8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1000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c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1100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0001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5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0101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9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1001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d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1101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0010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6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0110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1010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e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1110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3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0011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7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0111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b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1011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f</a:t>
                      </a:r>
                    </a:p>
                  </a:txBody>
                  <a:tcPr marT="45733" marB="457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1111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467" name="Rectangle 51">
            <a:extLst>
              <a:ext uri="{FF2B5EF4-FFF2-40B4-BE49-F238E27FC236}">
                <a16:creationId xmlns:a16="http://schemas.microsoft.com/office/drawing/2014/main" id="{4ED19876-C698-4653-B4FA-5B7751684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4940300"/>
            <a:ext cx="89598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AU" altLang="zh-TW"/>
              <a:t>Example: eca8 6420</a:t>
            </a:r>
          </a:p>
          <a:p>
            <a:pPr lvl="1"/>
            <a:r>
              <a:rPr lang="en-AU" altLang="zh-TW"/>
              <a:t>1110 1100 1010 1000 0110 0100 0010 0000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0598F0-6715-4FA8-91A9-F49CB6E6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43</a:t>
            </a:fld>
            <a:endParaRPr lang="zh-TW" altLang="zh-TW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BAAE0C08-A895-4980-9367-39F3C102BF5A}"/>
              </a:ext>
            </a:extLst>
          </p:cNvPr>
          <p:cNvGrpSpPr>
            <a:grpSpLocks/>
          </p:cNvGrpSpPr>
          <p:nvPr/>
        </p:nvGrpSpPr>
        <p:grpSpPr bwMode="auto">
          <a:xfrm>
            <a:off x="1354138" y="1600200"/>
            <a:ext cx="7413625" cy="519113"/>
            <a:chOff x="623" y="2496"/>
            <a:chExt cx="4311" cy="327"/>
          </a:xfrm>
        </p:grpSpPr>
        <p:sp>
          <p:nvSpPr>
            <p:cNvPr id="62486" name="Text Box 3">
              <a:extLst>
                <a:ext uri="{FF2B5EF4-FFF2-40B4-BE49-F238E27FC236}">
                  <a16:creationId xmlns:a16="http://schemas.microsoft.com/office/drawing/2014/main" id="{55533EF3-CA3E-421E-BF8A-41C8C10D8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496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6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87" name="Text Box 4">
              <a:extLst>
                <a:ext uri="{FF2B5EF4-FFF2-40B4-BE49-F238E27FC236}">
                  <a16:creationId xmlns:a16="http://schemas.microsoft.com/office/drawing/2014/main" id="{E29BBA41-E09C-4980-B1E8-18CA42A3B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496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5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88" name="Text Box 5">
              <a:extLst>
                <a:ext uri="{FF2B5EF4-FFF2-40B4-BE49-F238E27FC236}">
                  <a16:creationId xmlns:a16="http://schemas.microsoft.com/office/drawing/2014/main" id="{E937299D-EB46-4789-9789-291C68242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496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5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89" name="Text Box 6">
              <a:extLst>
                <a:ext uri="{FF2B5EF4-FFF2-40B4-BE49-F238E27FC236}">
                  <a16:creationId xmlns:a16="http://schemas.microsoft.com/office/drawing/2014/main" id="{3D0C17BF-9DF1-4CD0-81D2-92D737CF6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254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90" name="Text Box 7">
              <a:extLst>
                <a:ext uri="{FF2B5EF4-FFF2-40B4-BE49-F238E27FC236}">
                  <a16:creationId xmlns:a16="http://schemas.microsoft.com/office/drawing/2014/main" id="{ABD07C73-80D6-40B3-8593-CEE4E751B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" y="254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91" name="Text Box 8">
              <a:extLst>
                <a:ext uri="{FF2B5EF4-FFF2-40B4-BE49-F238E27FC236}">
                  <a16:creationId xmlns:a16="http://schemas.microsoft.com/office/drawing/2014/main" id="{CA61A869-4E53-443D-90F7-8533953D2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" y="249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800">
                  <a:latin typeface="Courier New" panose="02070309020205020404" pitchFamily="49" charset="0"/>
                  <a:ea typeface="新細明體" panose="02020500000000000000" pitchFamily="18" charset="-120"/>
                </a:rPr>
                <a:t>16</a:t>
              </a:r>
              <a:endParaRPr kumimoji="1" lang="zh-TW" altLang="en-US" sz="2000" b="0">
                <a:solidFill>
                  <a:schemeClr val="accent1"/>
                </a:solidFill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62467" name="Group 9">
            <a:extLst>
              <a:ext uri="{FF2B5EF4-FFF2-40B4-BE49-F238E27FC236}">
                <a16:creationId xmlns:a16="http://schemas.microsoft.com/office/drawing/2014/main" id="{BCDD012E-E5F8-4C1D-8FB3-F2AAB6B49C96}"/>
              </a:ext>
            </a:extLst>
          </p:cNvPr>
          <p:cNvGrpSpPr>
            <a:grpSpLocks/>
          </p:cNvGrpSpPr>
          <p:nvPr/>
        </p:nvGrpSpPr>
        <p:grpSpPr bwMode="auto">
          <a:xfrm>
            <a:off x="660400" y="2057400"/>
            <a:ext cx="8832850" cy="976313"/>
            <a:chOff x="432" y="3120"/>
            <a:chExt cx="5136" cy="615"/>
          </a:xfrm>
        </p:grpSpPr>
        <p:grpSp>
          <p:nvGrpSpPr>
            <p:cNvPr id="62471" name="Group 10">
              <a:extLst>
                <a:ext uri="{FF2B5EF4-FFF2-40B4-BE49-F238E27FC236}">
                  <a16:creationId xmlns:a16="http://schemas.microsoft.com/office/drawing/2014/main" id="{7ABB0C02-BF90-4C06-B73D-D6156067F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3120"/>
              <a:ext cx="4611" cy="327"/>
              <a:chOff x="323" y="2496"/>
              <a:chExt cx="4611" cy="327"/>
            </a:xfrm>
          </p:grpSpPr>
          <p:sp>
            <p:nvSpPr>
              <p:cNvPr id="62480" name="Text Box 11">
                <a:extLst>
                  <a:ext uri="{FF2B5EF4-FFF2-40B4-BE49-F238E27FC236}">
                    <a16:creationId xmlns:a16="http://schemas.microsoft.com/office/drawing/2014/main" id="{24F471D6-B802-4189-A914-D5B81EE04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opcode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2481" name="Text Box 12">
                <a:extLst>
                  <a:ext uri="{FF2B5EF4-FFF2-40B4-BE49-F238E27FC236}">
                    <a16:creationId xmlns:a16="http://schemas.microsoft.com/office/drawing/2014/main" id="{7199E429-EE75-4DAA-9962-2DA07F756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" y="2496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rs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2482" name="Text Box 13">
                <a:extLst>
                  <a:ext uri="{FF2B5EF4-FFF2-40B4-BE49-F238E27FC236}">
                    <a16:creationId xmlns:a16="http://schemas.microsoft.com/office/drawing/2014/main" id="{BAEC5C12-13FB-4AFE-AAE3-5F27D979A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2496"/>
                <a:ext cx="3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rt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2483" name="Text Box 14">
                <a:extLst>
                  <a:ext uri="{FF2B5EF4-FFF2-40B4-BE49-F238E27FC236}">
                    <a16:creationId xmlns:a16="http://schemas.microsoft.com/office/drawing/2014/main" id="{024646D6-4AAC-475F-90D0-4A9679A90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2484" name="Text Box 15">
                <a:extLst>
                  <a:ext uri="{FF2B5EF4-FFF2-40B4-BE49-F238E27FC236}">
                    <a16:creationId xmlns:a16="http://schemas.microsoft.com/office/drawing/2014/main" id="{699CB212-5C03-4A60-9D0D-5CE7D38FE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2485" name="Text Box 16">
                <a:extLst>
                  <a:ext uri="{FF2B5EF4-FFF2-40B4-BE49-F238E27FC236}">
                    <a16:creationId xmlns:a16="http://schemas.microsoft.com/office/drawing/2014/main" id="{6BFE328A-C72E-4F05-B142-F8452813B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9" y="2496"/>
                <a:ext cx="132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TW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immediate</a:t>
                </a:r>
                <a:endParaRPr kumimoji="1" lang="en-US" altLang="zh-TW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2472" name="Rectangle 17">
              <a:extLst>
                <a:ext uri="{FF2B5EF4-FFF2-40B4-BE49-F238E27FC236}">
                  <a16:creationId xmlns:a16="http://schemas.microsoft.com/office/drawing/2014/main" id="{87C255E2-0150-4C7D-8599-745C2D709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2473" name="Line 18">
              <a:extLst>
                <a:ext uri="{FF2B5EF4-FFF2-40B4-BE49-F238E27FC236}">
                  <a16:creationId xmlns:a16="http://schemas.microsoft.com/office/drawing/2014/main" id="{60C9A784-42FC-404D-8DF0-9B0CCD040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74" name="Line 19">
              <a:extLst>
                <a:ext uri="{FF2B5EF4-FFF2-40B4-BE49-F238E27FC236}">
                  <a16:creationId xmlns:a16="http://schemas.microsoft.com/office/drawing/2014/main" id="{237EAFA8-370B-4499-9535-2F2CAE809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75" name="Line 20">
              <a:extLst>
                <a:ext uri="{FF2B5EF4-FFF2-40B4-BE49-F238E27FC236}">
                  <a16:creationId xmlns:a16="http://schemas.microsoft.com/office/drawing/2014/main" id="{E0B434E6-A7A4-48EA-BBE0-CEB681F81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76" name="Text Box 21">
              <a:extLst>
                <a:ext uri="{FF2B5EF4-FFF2-40B4-BE49-F238E27FC236}">
                  <a16:creationId xmlns:a16="http://schemas.microsoft.com/office/drawing/2014/main" id="{B82E62E6-9FB3-4D7D-8580-E9CC9AF99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77" name="Text Box 22">
              <a:extLst>
                <a:ext uri="{FF2B5EF4-FFF2-40B4-BE49-F238E27FC236}">
                  <a16:creationId xmlns:a16="http://schemas.microsoft.com/office/drawing/2014/main" id="{A0E66584-8CFC-47C5-8637-DFF5912DC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78" name="Text Box 23">
              <a:extLst>
                <a:ext uri="{FF2B5EF4-FFF2-40B4-BE49-F238E27FC236}">
                  <a16:creationId xmlns:a16="http://schemas.microsoft.com/office/drawing/2014/main" id="{CEC37122-AF13-4BE2-BB80-6CCF69B58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79" name="Text Box 24">
              <a:extLst>
                <a:ext uri="{FF2B5EF4-FFF2-40B4-BE49-F238E27FC236}">
                  <a16:creationId xmlns:a16="http://schemas.microsoft.com/office/drawing/2014/main" id="{D016A7B9-343A-4BE2-8903-CFDE26CF4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62468" name="Rectangle 25">
            <a:extLst>
              <a:ext uri="{FF2B5EF4-FFF2-40B4-BE49-F238E27FC236}">
                <a16:creationId xmlns:a16="http://schemas.microsoft.com/office/drawing/2014/main" id="{FD9E726C-4A55-45D8-9A03-CFAAB76EB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I-Format Instructions</a:t>
            </a:r>
          </a:p>
        </p:txBody>
      </p:sp>
      <p:sp>
        <p:nvSpPr>
          <p:cNvPr id="62469" name="Rectangle 26">
            <a:extLst>
              <a:ext uri="{FF2B5EF4-FFF2-40B4-BE49-F238E27FC236}">
                <a16:creationId xmlns:a16="http://schemas.microsoft.com/office/drawing/2014/main" id="{DC110D85-7160-4EC5-9CDF-425A21032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Define the following “fields”:</a:t>
            </a:r>
            <a:br>
              <a:rPr lang="en-US" altLang="zh-TW"/>
            </a:br>
            <a:br>
              <a:rPr lang="en-US" altLang="zh-TW"/>
            </a:br>
            <a:br>
              <a:rPr lang="en-US" altLang="zh-TW"/>
            </a:br>
            <a:endParaRPr lang="en-US" altLang="zh-TW"/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opcode</a:t>
            </a:r>
            <a:r>
              <a:rPr lang="en-US" altLang="zh-TW"/>
              <a:t>: uniquely specifies an I-format instruction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rs</a:t>
            </a:r>
            <a:r>
              <a:rPr lang="en-US" altLang="zh-TW"/>
              <a:t>: specifies the </a:t>
            </a:r>
            <a:r>
              <a:rPr lang="en-US" altLang="zh-TW" i="1"/>
              <a:t>only</a:t>
            </a:r>
            <a:r>
              <a:rPr lang="en-US" altLang="zh-TW"/>
              <a:t> register operand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rt</a:t>
            </a:r>
            <a:r>
              <a:rPr lang="en-US" altLang="zh-TW"/>
              <a:t>: specifies register which will receive result of computation (</a:t>
            </a:r>
            <a:r>
              <a:rPr lang="en-US" altLang="zh-TW" i="1"/>
              <a:t>target register</a:t>
            </a:r>
            <a:r>
              <a:rPr lang="en-US" altLang="zh-TW"/>
              <a:t>)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addi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slti</a:t>
            </a:r>
            <a:r>
              <a:rPr lang="en-US" altLang="zh-TW"/>
              <a:t>, immediate is </a:t>
            </a:r>
            <a:r>
              <a:rPr lang="en-US" altLang="zh-TW">
                <a:solidFill>
                  <a:schemeClr val="accent1"/>
                </a:solidFill>
              </a:rPr>
              <a:t>sign-extended</a:t>
            </a:r>
            <a:r>
              <a:rPr lang="en-US" altLang="zh-TW"/>
              <a:t> to 32 bits, and treated as a signed integer</a:t>
            </a:r>
          </a:p>
          <a:p>
            <a:pPr lvl="1"/>
            <a:r>
              <a:rPr lang="en-US" altLang="zh-TW"/>
              <a:t>16 bits </a:t>
            </a:r>
            <a:r>
              <a:rPr lang="en-US" altLang="zh-TW">
                <a:sym typeface="Wingdings" panose="05000000000000000000" pitchFamily="2" charset="2"/>
              </a:rPr>
              <a:t> can be used to represent immediate up to 2</a:t>
            </a:r>
            <a:r>
              <a:rPr lang="en-US" altLang="zh-TW" baseline="30000">
                <a:sym typeface="Wingdings" panose="05000000000000000000" pitchFamily="2" charset="2"/>
              </a:rPr>
              <a:t>16</a:t>
            </a:r>
            <a:r>
              <a:rPr lang="en-US" altLang="zh-TW">
                <a:sym typeface="Wingdings" panose="05000000000000000000" pitchFamily="2" charset="2"/>
              </a:rPr>
              <a:t> different values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020DA0-7A30-41A3-9C60-5E54E621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44</a:t>
            </a:fld>
            <a:endParaRPr lang="zh-TW" altLang="zh-TW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90100E3-2AA8-4F2F-922F-C6D75A88C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6050" y="115888"/>
            <a:ext cx="1017905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MIPS I-format Instructions</a:t>
            </a:r>
            <a:endParaRPr lang="en-AU" altLang="zh-TW" sz="500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948620C-07E2-441E-8097-654057AD1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619250"/>
            <a:ext cx="8420100" cy="3863975"/>
          </a:xfrm>
        </p:spPr>
        <p:txBody>
          <a:bodyPr/>
          <a:lstStyle/>
          <a:p>
            <a:r>
              <a:rPr lang="en-US" altLang="zh-TW" i="1">
                <a:ea typeface="新細明體" panose="02020500000000000000" pitchFamily="18" charset="-120"/>
              </a:rPr>
              <a:t>Design Principle 4: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u="sng">
                <a:ea typeface="新細明體" panose="02020500000000000000" pitchFamily="18" charset="-120"/>
              </a:rPr>
              <a:t>Good design demands good compromises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Different formats complicate decoding, but allow 32-bit instructions uniformly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Keep formats as similar as possible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60EB7D-DBFC-4651-A87C-5E5CB689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45</a:t>
            </a:fld>
            <a:endParaRPr lang="zh-TW" altLang="zh-TW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31B9CC7F-B191-43D7-9434-D45E341C8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I-Format Example 1</a:t>
            </a:r>
          </a:p>
        </p:txBody>
      </p:sp>
      <p:sp>
        <p:nvSpPr>
          <p:cNvPr id="65539" name="Rectangle 5">
            <a:extLst>
              <a:ext uri="{FF2B5EF4-FFF2-40B4-BE49-F238E27FC236}">
                <a16:creationId xmlns:a16="http://schemas.microsoft.com/office/drawing/2014/main" id="{5424BB45-4710-4D10-8EF0-EAC28C9FC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MIPS Instruction: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addi   $21,$22,-50</a:t>
            </a:r>
          </a:p>
          <a:p>
            <a:pPr lvl="1"/>
            <a:r>
              <a:rPr lang="en-US" altLang="zh-TW"/>
              <a:t>opcode = 8 (look up in table)</a:t>
            </a:r>
          </a:p>
          <a:p>
            <a:pPr lvl="1"/>
            <a:r>
              <a:rPr lang="en-US" altLang="zh-TW"/>
              <a:t>rs = 22 (register containing operand)</a:t>
            </a:r>
          </a:p>
          <a:p>
            <a:pPr lvl="1"/>
            <a:r>
              <a:rPr lang="en-US" altLang="zh-TW"/>
              <a:t>rt = 21 (target register)</a:t>
            </a:r>
          </a:p>
          <a:p>
            <a:pPr lvl="1"/>
            <a:r>
              <a:rPr lang="en-US" altLang="zh-TW"/>
              <a:t>immediate = -50 (by default, this is decimal)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D0D6950-C0EC-47A0-805B-931AAF84CCC8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4192588"/>
            <a:ext cx="8832850" cy="976312"/>
            <a:chOff x="432" y="3120"/>
            <a:chExt cx="5136" cy="615"/>
          </a:xfrm>
        </p:grpSpPr>
        <p:grpSp>
          <p:nvGrpSpPr>
            <p:cNvPr id="65560" name="Group 7">
              <a:extLst>
                <a:ext uri="{FF2B5EF4-FFF2-40B4-BE49-F238E27FC236}">
                  <a16:creationId xmlns:a16="http://schemas.microsoft.com/office/drawing/2014/main" id="{2CD567F8-C865-4270-9ADE-17EE0F122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" y="3120"/>
              <a:ext cx="4297" cy="327"/>
              <a:chOff x="633" y="2496"/>
              <a:chExt cx="4297" cy="327"/>
            </a:xfrm>
          </p:grpSpPr>
          <p:sp>
            <p:nvSpPr>
              <p:cNvPr id="65569" name="Text Box 8">
                <a:extLst>
                  <a:ext uri="{FF2B5EF4-FFF2-40B4-BE49-F238E27FC236}">
                    <a16:creationId xmlns:a16="http://schemas.microsoft.com/office/drawing/2014/main" id="{BEB0C06A-2FA1-4A25-84CE-DF3DB96B7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" y="2496"/>
                <a:ext cx="2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8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70" name="Text Box 9">
                <a:extLst>
                  <a:ext uri="{FF2B5EF4-FFF2-40B4-BE49-F238E27FC236}">
                    <a16:creationId xmlns:a16="http://schemas.microsoft.com/office/drawing/2014/main" id="{BB94E4E5-F1D0-4917-83C8-464D0A57B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" y="2496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22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71" name="Text Box 10">
                <a:extLst>
                  <a:ext uri="{FF2B5EF4-FFF2-40B4-BE49-F238E27FC236}">
                    <a16:creationId xmlns:a16="http://schemas.microsoft.com/office/drawing/2014/main" id="{9ECB9183-176E-4B49-B4D9-5449E3127F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2496"/>
                <a:ext cx="3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21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72" name="Text Box 11">
                <a:extLst>
                  <a:ext uri="{FF2B5EF4-FFF2-40B4-BE49-F238E27FC236}">
                    <a16:creationId xmlns:a16="http://schemas.microsoft.com/office/drawing/2014/main" id="{91AC1801-F38C-4B7A-9652-15C3289D1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73" name="Text Box 12">
                <a:extLst>
                  <a:ext uri="{FF2B5EF4-FFF2-40B4-BE49-F238E27FC236}">
                    <a16:creationId xmlns:a16="http://schemas.microsoft.com/office/drawing/2014/main" id="{45FD699E-6A52-46B9-9D19-9C728350C9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74" name="Text Box 13">
                <a:extLst>
                  <a:ext uri="{FF2B5EF4-FFF2-40B4-BE49-F238E27FC236}">
                    <a16:creationId xmlns:a16="http://schemas.microsoft.com/office/drawing/2014/main" id="{7D34F89F-80E8-4AF6-B488-19CAA610A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1" y="2496"/>
                <a:ext cx="4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-50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5561" name="Rectangle 14">
              <a:extLst>
                <a:ext uri="{FF2B5EF4-FFF2-40B4-BE49-F238E27FC236}">
                  <a16:creationId xmlns:a16="http://schemas.microsoft.com/office/drawing/2014/main" id="{C7B5F72D-BDA2-414B-80C9-86EADBC27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5562" name="Line 15">
              <a:extLst>
                <a:ext uri="{FF2B5EF4-FFF2-40B4-BE49-F238E27FC236}">
                  <a16:creationId xmlns:a16="http://schemas.microsoft.com/office/drawing/2014/main" id="{95359E50-20E1-4B1D-9DAC-1B91EAF78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63" name="Line 16">
              <a:extLst>
                <a:ext uri="{FF2B5EF4-FFF2-40B4-BE49-F238E27FC236}">
                  <a16:creationId xmlns:a16="http://schemas.microsoft.com/office/drawing/2014/main" id="{CD0545D5-AB91-41A0-8620-A9B6C2B6C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64" name="Line 17">
              <a:extLst>
                <a:ext uri="{FF2B5EF4-FFF2-40B4-BE49-F238E27FC236}">
                  <a16:creationId xmlns:a16="http://schemas.microsoft.com/office/drawing/2014/main" id="{15CE5CF0-BECA-4A68-8BBB-43D6145EB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65" name="Text Box 18">
              <a:extLst>
                <a:ext uri="{FF2B5EF4-FFF2-40B4-BE49-F238E27FC236}">
                  <a16:creationId xmlns:a16="http://schemas.microsoft.com/office/drawing/2014/main" id="{C1296EAE-C3D3-4974-9A77-94A7BA0F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566" name="Text Box 19">
              <a:extLst>
                <a:ext uri="{FF2B5EF4-FFF2-40B4-BE49-F238E27FC236}">
                  <a16:creationId xmlns:a16="http://schemas.microsoft.com/office/drawing/2014/main" id="{21DE6ACD-11DD-4BC5-9CF1-46BDBA9E3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567" name="Text Box 20">
              <a:extLst>
                <a:ext uri="{FF2B5EF4-FFF2-40B4-BE49-F238E27FC236}">
                  <a16:creationId xmlns:a16="http://schemas.microsoft.com/office/drawing/2014/main" id="{F9EC0763-99FD-426D-B145-5DC036EA0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568" name="Text Box 21">
              <a:extLst>
                <a:ext uri="{FF2B5EF4-FFF2-40B4-BE49-F238E27FC236}">
                  <a16:creationId xmlns:a16="http://schemas.microsoft.com/office/drawing/2014/main" id="{3981E2AF-C202-4D84-BEB0-6084AE2CC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297DF480-55E7-4707-A773-BF482979805B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5259388"/>
            <a:ext cx="8832850" cy="976312"/>
            <a:chOff x="432" y="3120"/>
            <a:chExt cx="5136" cy="615"/>
          </a:xfrm>
        </p:grpSpPr>
        <p:grpSp>
          <p:nvGrpSpPr>
            <p:cNvPr id="65545" name="Group 23">
              <a:extLst>
                <a:ext uri="{FF2B5EF4-FFF2-40B4-BE49-F238E27FC236}">
                  <a16:creationId xmlns:a16="http://schemas.microsoft.com/office/drawing/2014/main" id="{0FF804E3-CE4A-440D-B366-FD705BEE0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3120"/>
              <a:ext cx="4730" cy="327"/>
              <a:chOff x="323" y="2496"/>
              <a:chExt cx="4730" cy="327"/>
            </a:xfrm>
          </p:grpSpPr>
          <p:sp>
            <p:nvSpPr>
              <p:cNvPr id="65554" name="Text Box 24">
                <a:extLst>
                  <a:ext uri="{FF2B5EF4-FFF2-40B4-BE49-F238E27FC236}">
                    <a16:creationId xmlns:a16="http://schemas.microsoft.com/office/drawing/2014/main" id="{83D0AEDA-6DD1-4FE4-B753-27E5A4B3C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001000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55" name="Text Box 25">
                <a:extLst>
                  <a:ext uri="{FF2B5EF4-FFF2-40B4-BE49-F238E27FC236}">
                    <a16:creationId xmlns:a16="http://schemas.microsoft.com/office/drawing/2014/main" id="{18CD426F-7852-47C2-8E7E-F51FC8A0F6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0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10110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56" name="Text Box 26">
                <a:extLst>
                  <a:ext uri="{FF2B5EF4-FFF2-40B4-BE49-F238E27FC236}">
                    <a16:creationId xmlns:a16="http://schemas.microsoft.com/office/drawing/2014/main" id="{FA008F57-5333-4B3B-BB21-31700AC77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10101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57" name="Text Box 27">
                <a:extLst>
                  <a:ext uri="{FF2B5EF4-FFF2-40B4-BE49-F238E27FC236}">
                    <a16:creationId xmlns:a16="http://schemas.microsoft.com/office/drawing/2014/main" id="{92430EEF-16AE-4631-9C67-9B0464CA2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58" name="Text Box 28">
                <a:extLst>
                  <a:ext uri="{FF2B5EF4-FFF2-40B4-BE49-F238E27FC236}">
                    <a16:creationId xmlns:a16="http://schemas.microsoft.com/office/drawing/2014/main" id="{60C06EF3-FE4C-4291-ACBA-7D2997CE9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5559" name="Text Box 29">
                <a:extLst>
                  <a:ext uri="{FF2B5EF4-FFF2-40B4-BE49-F238E27FC236}">
                    <a16:creationId xmlns:a16="http://schemas.microsoft.com/office/drawing/2014/main" id="{1CECCBCF-78FA-4C1A-B574-D2465B67B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7" y="2496"/>
                <a:ext cx="20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1111111111001110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5546" name="Rectangle 30">
              <a:extLst>
                <a:ext uri="{FF2B5EF4-FFF2-40B4-BE49-F238E27FC236}">
                  <a16:creationId xmlns:a16="http://schemas.microsoft.com/office/drawing/2014/main" id="{9CB821D0-3074-4DB0-9644-54034C5EB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5547" name="Line 31">
              <a:extLst>
                <a:ext uri="{FF2B5EF4-FFF2-40B4-BE49-F238E27FC236}">
                  <a16:creationId xmlns:a16="http://schemas.microsoft.com/office/drawing/2014/main" id="{1361F2FE-1C9E-4C3F-95ED-37E47EE3A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48" name="Line 32">
              <a:extLst>
                <a:ext uri="{FF2B5EF4-FFF2-40B4-BE49-F238E27FC236}">
                  <a16:creationId xmlns:a16="http://schemas.microsoft.com/office/drawing/2014/main" id="{2AB43427-2A98-4FB9-9A2B-CF09397E3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49" name="Line 33">
              <a:extLst>
                <a:ext uri="{FF2B5EF4-FFF2-40B4-BE49-F238E27FC236}">
                  <a16:creationId xmlns:a16="http://schemas.microsoft.com/office/drawing/2014/main" id="{A2553A5A-172C-46CC-ADDD-6450E6AAB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50" name="Text Box 34">
              <a:extLst>
                <a:ext uri="{FF2B5EF4-FFF2-40B4-BE49-F238E27FC236}">
                  <a16:creationId xmlns:a16="http://schemas.microsoft.com/office/drawing/2014/main" id="{9E68955F-F527-4D84-B6EB-307B94808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551" name="Text Box 35">
              <a:extLst>
                <a:ext uri="{FF2B5EF4-FFF2-40B4-BE49-F238E27FC236}">
                  <a16:creationId xmlns:a16="http://schemas.microsoft.com/office/drawing/2014/main" id="{778C36B4-556C-4203-B51C-37379078C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552" name="Text Box 36">
              <a:extLst>
                <a:ext uri="{FF2B5EF4-FFF2-40B4-BE49-F238E27FC236}">
                  <a16:creationId xmlns:a16="http://schemas.microsoft.com/office/drawing/2014/main" id="{ABB3E2EB-42AF-4357-BCE6-B73003CCE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553" name="Text Box 37">
              <a:extLst>
                <a:ext uri="{FF2B5EF4-FFF2-40B4-BE49-F238E27FC236}">
                  <a16:creationId xmlns:a16="http://schemas.microsoft.com/office/drawing/2014/main" id="{8FFEF424-00AE-4FF9-863F-89C3D7CED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365606" name="Rectangle 38">
            <a:extLst>
              <a:ext uri="{FF2B5EF4-FFF2-40B4-BE49-F238E27FC236}">
                <a16:creationId xmlns:a16="http://schemas.microsoft.com/office/drawing/2014/main" id="{1A8819DD-7B9A-45ED-BBC2-655F2219D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659188"/>
            <a:ext cx="8502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decimal representation:</a:t>
            </a:r>
          </a:p>
        </p:txBody>
      </p:sp>
      <p:sp>
        <p:nvSpPr>
          <p:cNvPr id="365607" name="Rectangle 39">
            <a:extLst>
              <a:ext uri="{FF2B5EF4-FFF2-40B4-BE49-F238E27FC236}">
                <a16:creationId xmlns:a16="http://schemas.microsoft.com/office/drawing/2014/main" id="{713E0FE3-8D6F-400F-8816-9B72144C5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4768850"/>
            <a:ext cx="8502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binary representation: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4B9C6-C89D-44E2-9809-6CF48CA4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46</a:t>
            </a:fld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06" grpId="0" autoUpdateAnimBg="0"/>
      <p:bldP spid="36560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>
            <a:extLst>
              <a:ext uri="{FF2B5EF4-FFF2-40B4-BE49-F238E27FC236}">
                <a16:creationId xmlns:a16="http://schemas.microsoft.com/office/drawing/2014/main" id="{BD367D30-B588-4AD1-85E3-E01D314E8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I-Format Example 2</a:t>
            </a:r>
          </a:p>
        </p:txBody>
      </p:sp>
      <p:sp>
        <p:nvSpPr>
          <p:cNvPr id="66563" name="Rectangle 1027">
            <a:extLst>
              <a:ext uri="{FF2B5EF4-FFF2-40B4-BE49-F238E27FC236}">
                <a16:creationId xmlns:a16="http://schemas.microsoft.com/office/drawing/2014/main" id="{DB6CE098-D140-43DF-8A5E-4159DDC39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MIPS Instruction:</a:t>
            </a:r>
            <a:endParaRPr lang="en-US" altLang="zh-TW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lw   $t0,1200($t1)</a:t>
            </a:r>
          </a:p>
          <a:p>
            <a:pPr lvl="1"/>
            <a:r>
              <a:rPr lang="en-US" altLang="zh-TW"/>
              <a:t>opcode = 35 (look up in table)</a:t>
            </a:r>
          </a:p>
          <a:p>
            <a:pPr lvl="1"/>
            <a:r>
              <a:rPr lang="en-US" altLang="zh-TW"/>
              <a:t>rs = 9 (base register)</a:t>
            </a:r>
          </a:p>
          <a:p>
            <a:pPr lvl="1"/>
            <a:r>
              <a:rPr lang="en-US" altLang="zh-TW"/>
              <a:t>rt = 8 (destination register)</a:t>
            </a:r>
          </a:p>
          <a:p>
            <a:pPr lvl="1"/>
            <a:r>
              <a:rPr lang="en-US" altLang="zh-TW"/>
              <a:t>immediate = 1200 (offset)</a:t>
            </a:r>
          </a:p>
        </p:txBody>
      </p:sp>
      <p:grpSp>
        <p:nvGrpSpPr>
          <p:cNvPr id="2" name="Group 1028">
            <a:extLst>
              <a:ext uri="{FF2B5EF4-FFF2-40B4-BE49-F238E27FC236}">
                <a16:creationId xmlns:a16="http://schemas.microsoft.com/office/drawing/2014/main" id="{220851A2-3188-4280-BCB3-8DB1E170D853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4192588"/>
            <a:ext cx="8832850" cy="976312"/>
            <a:chOff x="432" y="3120"/>
            <a:chExt cx="5136" cy="615"/>
          </a:xfrm>
        </p:grpSpPr>
        <p:grpSp>
          <p:nvGrpSpPr>
            <p:cNvPr id="66584" name="Group 1029">
              <a:extLst>
                <a:ext uri="{FF2B5EF4-FFF2-40B4-BE49-F238E27FC236}">
                  <a16:creationId xmlns:a16="http://schemas.microsoft.com/office/drawing/2014/main" id="{750A3610-D954-4715-A26F-BA8BB349F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" y="3120"/>
              <a:ext cx="4359" cy="327"/>
              <a:chOff x="571" y="2496"/>
              <a:chExt cx="4359" cy="327"/>
            </a:xfrm>
          </p:grpSpPr>
          <p:sp>
            <p:nvSpPr>
              <p:cNvPr id="66593" name="Text Box 1030">
                <a:extLst>
                  <a:ext uri="{FF2B5EF4-FFF2-40B4-BE49-F238E27FC236}">
                    <a16:creationId xmlns:a16="http://schemas.microsoft.com/office/drawing/2014/main" id="{93386C6E-BAB8-4AC0-9E7D-599867921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" y="2496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35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94" name="Text Box 1031">
                <a:extLst>
                  <a:ext uri="{FF2B5EF4-FFF2-40B4-BE49-F238E27FC236}">
                    <a16:creationId xmlns:a16="http://schemas.microsoft.com/office/drawing/2014/main" id="{21AC6161-BC7B-426C-A4CC-BBF2A33E53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" y="2496"/>
                <a:ext cx="2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9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95" name="Text Box 1032">
                <a:extLst>
                  <a:ext uri="{FF2B5EF4-FFF2-40B4-BE49-F238E27FC236}">
                    <a16:creationId xmlns:a16="http://schemas.microsoft.com/office/drawing/2014/main" id="{654F5672-EDAC-4485-8BDA-14CE4A6B4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7" y="2496"/>
                <a:ext cx="2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8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96" name="Text Box 1033">
                <a:extLst>
                  <a:ext uri="{FF2B5EF4-FFF2-40B4-BE49-F238E27FC236}">
                    <a16:creationId xmlns:a16="http://schemas.microsoft.com/office/drawing/2014/main" id="{06034594-F8CF-45F1-B667-3240915A74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97" name="Text Box 1034">
                <a:extLst>
                  <a:ext uri="{FF2B5EF4-FFF2-40B4-BE49-F238E27FC236}">
                    <a16:creationId xmlns:a16="http://schemas.microsoft.com/office/drawing/2014/main" id="{1DA32545-1BEF-41DB-B1B6-440A49983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98" name="Text Box 1035">
                <a:extLst>
                  <a:ext uri="{FF2B5EF4-FFF2-40B4-BE49-F238E27FC236}">
                    <a16:creationId xmlns:a16="http://schemas.microsoft.com/office/drawing/2014/main" id="{099C44D7-66FF-44DB-83EF-571048A94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9" y="2496"/>
                <a:ext cx="6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1200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6585" name="Rectangle 1036">
              <a:extLst>
                <a:ext uri="{FF2B5EF4-FFF2-40B4-BE49-F238E27FC236}">
                  <a16:creationId xmlns:a16="http://schemas.microsoft.com/office/drawing/2014/main" id="{BFCBEEB5-186E-4417-9089-151836088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6586" name="Line 1037">
              <a:extLst>
                <a:ext uri="{FF2B5EF4-FFF2-40B4-BE49-F238E27FC236}">
                  <a16:creationId xmlns:a16="http://schemas.microsoft.com/office/drawing/2014/main" id="{321C76C4-0E26-418F-9EF8-3CB886825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7" name="Line 1038">
              <a:extLst>
                <a:ext uri="{FF2B5EF4-FFF2-40B4-BE49-F238E27FC236}">
                  <a16:creationId xmlns:a16="http://schemas.microsoft.com/office/drawing/2014/main" id="{3785885D-630A-45A9-8958-6D8368320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8" name="Line 1039">
              <a:extLst>
                <a:ext uri="{FF2B5EF4-FFF2-40B4-BE49-F238E27FC236}">
                  <a16:creationId xmlns:a16="http://schemas.microsoft.com/office/drawing/2014/main" id="{09EF7525-10DE-4657-83C7-49321F03A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9" name="Text Box 1040">
              <a:extLst>
                <a:ext uri="{FF2B5EF4-FFF2-40B4-BE49-F238E27FC236}">
                  <a16:creationId xmlns:a16="http://schemas.microsoft.com/office/drawing/2014/main" id="{5AA2814C-18DE-4696-BEA2-2265057B6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90" name="Text Box 1041">
              <a:extLst>
                <a:ext uri="{FF2B5EF4-FFF2-40B4-BE49-F238E27FC236}">
                  <a16:creationId xmlns:a16="http://schemas.microsoft.com/office/drawing/2014/main" id="{734E220F-0095-4BDB-8A56-941602FAE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91" name="Text Box 1042">
              <a:extLst>
                <a:ext uri="{FF2B5EF4-FFF2-40B4-BE49-F238E27FC236}">
                  <a16:creationId xmlns:a16="http://schemas.microsoft.com/office/drawing/2014/main" id="{2F31EC09-2A84-4838-B677-B6D87A7A3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92" name="Text Box 1043">
              <a:extLst>
                <a:ext uri="{FF2B5EF4-FFF2-40B4-BE49-F238E27FC236}">
                  <a16:creationId xmlns:a16="http://schemas.microsoft.com/office/drawing/2014/main" id="{15EC23CE-7E2A-4720-A93D-6E6AA1AA6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" name="Group 1044">
            <a:extLst>
              <a:ext uri="{FF2B5EF4-FFF2-40B4-BE49-F238E27FC236}">
                <a16:creationId xmlns:a16="http://schemas.microsoft.com/office/drawing/2014/main" id="{60F11690-1D0A-4345-8E58-FECE53293BB0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5259388"/>
            <a:ext cx="8832850" cy="976312"/>
            <a:chOff x="432" y="3120"/>
            <a:chExt cx="5136" cy="615"/>
          </a:xfrm>
        </p:grpSpPr>
        <p:grpSp>
          <p:nvGrpSpPr>
            <p:cNvPr id="66569" name="Group 1045">
              <a:extLst>
                <a:ext uri="{FF2B5EF4-FFF2-40B4-BE49-F238E27FC236}">
                  <a16:creationId xmlns:a16="http://schemas.microsoft.com/office/drawing/2014/main" id="{9611F975-83F5-489F-AE05-41ADC0B2B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3120"/>
              <a:ext cx="4730" cy="327"/>
              <a:chOff x="323" y="2496"/>
              <a:chExt cx="4730" cy="327"/>
            </a:xfrm>
          </p:grpSpPr>
          <p:sp>
            <p:nvSpPr>
              <p:cNvPr id="66578" name="Text Box 1046">
                <a:extLst>
                  <a:ext uri="{FF2B5EF4-FFF2-40B4-BE49-F238E27FC236}">
                    <a16:creationId xmlns:a16="http://schemas.microsoft.com/office/drawing/2014/main" id="{4ECCA616-04DF-4F2F-B7FD-69C6A1A47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" y="2496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100011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79" name="Text Box 1047">
                <a:extLst>
                  <a:ext uri="{FF2B5EF4-FFF2-40B4-BE49-F238E27FC236}">
                    <a16:creationId xmlns:a16="http://schemas.microsoft.com/office/drawing/2014/main" id="{85ECEB99-B53A-4258-BC52-8D411A752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0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01001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80" name="Text Box 1048">
                <a:extLst>
                  <a:ext uri="{FF2B5EF4-FFF2-40B4-BE49-F238E27FC236}">
                    <a16:creationId xmlns:a16="http://schemas.microsoft.com/office/drawing/2014/main" id="{0CAAD94C-D828-4A9C-9D35-84F54EFF3F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49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01000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81" name="Text Box 1049">
                <a:extLst>
                  <a:ext uri="{FF2B5EF4-FFF2-40B4-BE49-F238E27FC236}">
                    <a16:creationId xmlns:a16="http://schemas.microsoft.com/office/drawing/2014/main" id="{C533407C-F921-43B8-9D7B-53519E324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546"/>
                <a:ext cx="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82" name="Text Box 1050">
                <a:extLst>
                  <a:ext uri="{FF2B5EF4-FFF2-40B4-BE49-F238E27FC236}">
                    <a16:creationId xmlns:a16="http://schemas.microsoft.com/office/drawing/2014/main" id="{CCA60756-5A34-4057-AD71-EC83034C9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546"/>
                <a:ext cx="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583" name="Text Box 1051">
                <a:extLst>
                  <a:ext uri="{FF2B5EF4-FFF2-40B4-BE49-F238E27FC236}">
                    <a16:creationId xmlns:a16="http://schemas.microsoft.com/office/drawing/2014/main" id="{7A6268A3-359F-4FBD-B4CF-E53AABFAB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7" y="2496"/>
                <a:ext cx="20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1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t"/>
                  <a:defRPr sz="24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15000"/>
                  </a:spcBef>
                  <a:buClr>
                    <a:srgbClr val="FF9900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T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5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800">
                    <a:latin typeface="Courier New" panose="02070309020205020404" pitchFamily="49" charset="0"/>
                    <a:ea typeface="新細明體" panose="02020500000000000000" pitchFamily="18" charset="-120"/>
                  </a:rPr>
                  <a:t>0000010010110000</a:t>
                </a:r>
                <a:endParaRPr lang="zh-TW" altLang="en-US" sz="2000" b="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6570" name="Rectangle 1052">
              <a:extLst>
                <a:ext uri="{FF2B5EF4-FFF2-40B4-BE49-F238E27FC236}">
                  <a16:creationId xmlns:a16="http://schemas.microsoft.com/office/drawing/2014/main" id="{5D06605E-23B1-4703-8AAD-6C7CAD15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6571" name="Line 1053">
              <a:extLst>
                <a:ext uri="{FF2B5EF4-FFF2-40B4-BE49-F238E27FC236}">
                  <a16:creationId xmlns:a16="http://schemas.microsoft.com/office/drawing/2014/main" id="{5F8C36A6-2DFC-4868-BAF0-7AB1C8464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2" name="Line 1054">
              <a:extLst>
                <a:ext uri="{FF2B5EF4-FFF2-40B4-BE49-F238E27FC236}">
                  <a16:creationId xmlns:a16="http://schemas.microsoft.com/office/drawing/2014/main" id="{E47F72CE-DD89-470B-9032-35364B557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3" name="Line 1055">
              <a:extLst>
                <a:ext uri="{FF2B5EF4-FFF2-40B4-BE49-F238E27FC236}">
                  <a16:creationId xmlns:a16="http://schemas.microsoft.com/office/drawing/2014/main" id="{3C19B390-1DB6-4F9D-8090-92FBE4935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74" name="Text Box 1056">
              <a:extLst>
                <a:ext uri="{FF2B5EF4-FFF2-40B4-BE49-F238E27FC236}">
                  <a16:creationId xmlns:a16="http://schemas.microsoft.com/office/drawing/2014/main" id="{D9D946BC-4A06-446A-9B0A-769066626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75" name="Text Box 1057">
              <a:extLst>
                <a:ext uri="{FF2B5EF4-FFF2-40B4-BE49-F238E27FC236}">
                  <a16:creationId xmlns:a16="http://schemas.microsoft.com/office/drawing/2014/main" id="{20662226-E055-4E05-BD78-38246ED0C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76" name="Text Box 1058">
              <a:extLst>
                <a:ext uri="{FF2B5EF4-FFF2-40B4-BE49-F238E27FC236}">
                  <a16:creationId xmlns:a16="http://schemas.microsoft.com/office/drawing/2014/main" id="{A83EC6DE-7BD0-4DD7-A6B5-7BFA23522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77" name="Text Box 1059">
              <a:extLst>
                <a:ext uri="{FF2B5EF4-FFF2-40B4-BE49-F238E27FC236}">
                  <a16:creationId xmlns:a16="http://schemas.microsoft.com/office/drawing/2014/main" id="{FF7BE3CF-D705-4DDE-999C-AAA659D2D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800">
                <a:latin typeface="Helvetica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604196" name="Rectangle 1060">
            <a:extLst>
              <a:ext uri="{FF2B5EF4-FFF2-40B4-BE49-F238E27FC236}">
                <a16:creationId xmlns:a16="http://schemas.microsoft.com/office/drawing/2014/main" id="{95955B75-3D97-4488-854D-FAF0FEE9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659188"/>
            <a:ext cx="8502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decimal representation:</a:t>
            </a:r>
          </a:p>
        </p:txBody>
      </p:sp>
      <p:sp>
        <p:nvSpPr>
          <p:cNvPr id="604197" name="Rectangle 1061">
            <a:extLst>
              <a:ext uri="{FF2B5EF4-FFF2-40B4-BE49-F238E27FC236}">
                <a16:creationId xmlns:a16="http://schemas.microsoft.com/office/drawing/2014/main" id="{29A32741-3DC5-4014-8F2E-A1DF8C094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4768850"/>
            <a:ext cx="8502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binary representation: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6BAB0E-5AF0-44C1-825A-AF0C554D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47</a:t>
            </a:fld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6" grpId="0" autoUpdateAnimBg="0"/>
      <p:bldP spid="60419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A7A14CF-D221-448F-8BC8-4DCC3046B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39713" y="115888"/>
            <a:ext cx="10298113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Stored Program Computers</a:t>
            </a:r>
            <a:endParaRPr lang="en-AU" altLang="zh-TW" sz="500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6907EBE-E509-496F-9A21-01CAB2AAD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1113" y="1231900"/>
            <a:ext cx="5341937" cy="5080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Instructions represented in binary, just like data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Instructions and data stored in memory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Programs can operate on programs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e.g., compilers, linkers,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Binary compatibility allows compiled programs to work on different computers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Standardized ISAs</a:t>
            </a:r>
            <a:endParaRPr lang="en-AU" altLang="zh-TW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DB416E4E-FB20-419B-960F-611EA38CD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258888"/>
            <a:ext cx="30607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folHlink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The BIG Picture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714B8E-91F9-4800-A0E3-7F2AF058B85B}"/>
              </a:ext>
            </a:extLst>
          </p:cNvPr>
          <p:cNvSpPr/>
          <p:nvPr/>
        </p:nvSpPr>
        <p:spPr>
          <a:xfrm>
            <a:off x="1936750" y="2032000"/>
            <a:ext cx="1854200" cy="3846513"/>
          </a:xfrm>
          <a:prstGeom prst="rect">
            <a:avLst/>
          </a:prstGeom>
          <a:solidFill>
            <a:srgbClr val="CBCDF9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Memory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C463C0-A011-4974-99EB-4806BFE1B4D2}"/>
              </a:ext>
            </a:extLst>
          </p:cNvPr>
          <p:cNvSpPr/>
          <p:nvPr/>
        </p:nvSpPr>
        <p:spPr>
          <a:xfrm>
            <a:off x="2101850" y="2351088"/>
            <a:ext cx="1458913" cy="5032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Accounting program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(machine code)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234823-6D50-47AF-8FB8-080549FE7E86}"/>
              </a:ext>
            </a:extLst>
          </p:cNvPr>
          <p:cNvSpPr/>
          <p:nvPr/>
        </p:nvSpPr>
        <p:spPr>
          <a:xfrm>
            <a:off x="2114550" y="2925763"/>
            <a:ext cx="1458913" cy="504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Editor program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(machine code)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2AAEBC-2E15-49ED-B2DE-6D5D2C4B6A33}"/>
              </a:ext>
            </a:extLst>
          </p:cNvPr>
          <p:cNvSpPr/>
          <p:nvPr/>
        </p:nvSpPr>
        <p:spPr>
          <a:xfrm>
            <a:off x="2117725" y="3502025"/>
            <a:ext cx="1458913" cy="504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C compiler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(machine code)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EFA4D0-9AC7-41D6-AD86-3687108F4D09}"/>
              </a:ext>
            </a:extLst>
          </p:cNvPr>
          <p:cNvSpPr/>
          <p:nvPr/>
        </p:nvSpPr>
        <p:spPr>
          <a:xfrm>
            <a:off x="2114550" y="4078288"/>
            <a:ext cx="1458913" cy="504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Payroll data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3861A7-22E2-4BCF-B981-E8BB99DADA2C}"/>
              </a:ext>
            </a:extLst>
          </p:cNvPr>
          <p:cNvSpPr/>
          <p:nvPr/>
        </p:nvSpPr>
        <p:spPr>
          <a:xfrm>
            <a:off x="2101850" y="4665663"/>
            <a:ext cx="1458913" cy="504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Book text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154F9F-2F0E-4138-99A1-A96F525DF0CE}"/>
              </a:ext>
            </a:extLst>
          </p:cNvPr>
          <p:cNvSpPr/>
          <p:nvPr/>
        </p:nvSpPr>
        <p:spPr>
          <a:xfrm>
            <a:off x="2101850" y="5251450"/>
            <a:ext cx="1458913" cy="504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000" dirty="0">
                <a:solidFill>
                  <a:schemeClr val="tx1"/>
                </a:solidFill>
              </a:rPr>
              <a:t>Source code in C</a:t>
            </a:r>
          </a:p>
          <a:p>
            <a:pPr algn="ctr">
              <a:defRPr/>
            </a:pPr>
            <a:r>
              <a:rPr lang="en-US" altLang="zh-TW" sz="1000" dirty="0">
                <a:solidFill>
                  <a:schemeClr val="tx1"/>
                </a:solidFill>
              </a:rPr>
              <a:t>For editor program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7597" name="矩形 1">
            <a:extLst>
              <a:ext uri="{FF2B5EF4-FFF2-40B4-BE49-F238E27FC236}">
                <a16:creationId xmlns:a16="http://schemas.microsoft.com/office/drawing/2014/main" id="{D9D8E4E1-21ED-4D8E-8F0A-B9C132DD3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3213100"/>
            <a:ext cx="1127125" cy="1308100"/>
          </a:xfrm>
          <a:prstGeom prst="rect">
            <a:avLst/>
          </a:prstGeom>
          <a:solidFill>
            <a:srgbClr val="CCCC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9F8234-7AE3-48CA-B288-4520A30B237F}"/>
              </a:ext>
            </a:extLst>
          </p:cNvPr>
          <p:cNvSpPr txBox="1"/>
          <p:nvPr/>
        </p:nvSpPr>
        <p:spPr>
          <a:xfrm>
            <a:off x="542925" y="3676650"/>
            <a:ext cx="101600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dirty="0">
                <a:latin typeface="+mn-lt"/>
              </a:rPr>
              <a:t>Processor</a:t>
            </a:r>
            <a:endParaRPr lang="zh-TW" altLang="en-US" sz="1400" dirty="0">
              <a:latin typeface="+mn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9F974F-36A6-4DDF-9668-1F2C324C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48</a:t>
            </a:fld>
            <a:endParaRPr lang="zh-TW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F336568-D516-4758-B103-4B46E9247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Recall in C Language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0AE7D68-3B21-4D33-BC1E-FBF728645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Operators: </a:t>
            </a:r>
            <a:r>
              <a:rPr lang="en-US" altLang="zh-TW">
                <a:latin typeface="Courier New" panose="02070309020205020404" pitchFamily="49" charset="0"/>
              </a:rPr>
              <a:t>+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-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*</a:t>
            </a:r>
            <a:r>
              <a:rPr lang="en-US" altLang="zh-TW"/>
              <a:t>,</a:t>
            </a:r>
            <a:r>
              <a:rPr lang="en-US" altLang="zh-TW">
                <a:latin typeface="Courier New" panose="02070309020205020404" pitchFamily="49" charset="0"/>
              </a:rPr>
              <a:t> /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%</a:t>
            </a:r>
            <a:r>
              <a:rPr lang="en-US" altLang="zh-TW"/>
              <a:t> (mod), ... 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7/4==1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7%4==3</a:t>
            </a:r>
            <a:endParaRPr lang="en-US" altLang="zh-TW"/>
          </a:p>
          <a:p>
            <a:r>
              <a:rPr lang="en-US" altLang="zh-TW"/>
              <a:t>Operands: </a:t>
            </a:r>
          </a:p>
          <a:p>
            <a:pPr lvl="1"/>
            <a:r>
              <a:rPr lang="en-US" altLang="zh-TW"/>
              <a:t>Variables: </a:t>
            </a:r>
            <a:r>
              <a:rPr lang="en-US" altLang="zh-TW">
                <a:latin typeface="Courier New" panose="02070309020205020404" pitchFamily="49" charset="0"/>
              </a:rPr>
              <a:t>lower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upper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fahr</a:t>
            </a:r>
            <a:r>
              <a:rPr lang="en-US" altLang="zh-TW"/>
              <a:t>,</a:t>
            </a:r>
            <a:r>
              <a:rPr lang="en-US" altLang="zh-TW">
                <a:latin typeface="Courier New" panose="02070309020205020404" pitchFamily="49" charset="0"/>
              </a:rPr>
              <a:t> celsius</a:t>
            </a:r>
            <a:endParaRPr lang="en-US" altLang="zh-TW"/>
          </a:p>
          <a:p>
            <a:pPr lvl="1"/>
            <a:r>
              <a:rPr lang="en-US" altLang="zh-TW"/>
              <a:t>Constants: </a:t>
            </a:r>
            <a:r>
              <a:rPr lang="en-US" altLang="zh-TW">
                <a:latin typeface="Courier New" panose="02070309020205020404" pitchFamily="49" charset="0"/>
              </a:rPr>
              <a:t>0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1000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-17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15.4</a:t>
            </a:r>
            <a:endParaRPr lang="en-US" altLang="zh-TW">
              <a:latin typeface="Courier" pitchFamily="49" charset="0"/>
            </a:endParaRPr>
          </a:p>
          <a:p>
            <a:r>
              <a:rPr lang="en-US" altLang="zh-TW"/>
              <a:t>Assignment statement: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	variable = expression</a:t>
            </a:r>
          </a:p>
          <a:p>
            <a:pPr lvl="1"/>
            <a:r>
              <a:rPr lang="en-US" altLang="zh-TW"/>
              <a:t>Expressions consist of operators operating on operands, e.g.,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</a:rPr>
              <a:t>celsius = 5*(fahr-32)/9;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</a:rPr>
              <a:t>a = b+c+d-e;</a:t>
            </a:r>
            <a:endParaRPr lang="en-US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BF4F26-2F37-4DA1-A824-2FED1F62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746D1F9-4545-481B-9F0C-BBB7426E3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6E4CF88-5420-4CB7-A56C-707BE91BD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Logical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F1FD67-A9E5-4732-90E2-AE1F8BAE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49</a:t>
            </a:fld>
            <a:endParaRPr lang="zh-TW" altLang="zh-TW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>
            <a:extLst>
              <a:ext uri="{FF2B5EF4-FFF2-40B4-BE49-F238E27FC236}">
                <a16:creationId xmlns:a16="http://schemas.microsoft.com/office/drawing/2014/main" id="{16E0FB33-B209-46A8-93ED-D96F81D4C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Bitwise Operations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CE6FE4AB-F49A-4426-976C-67719FAC3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Up until now, we’ve done arithmetic (</a:t>
            </a:r>
            <a:r>
              <a:rPr lang="en-US" altLang="zh-TW">
                <a:latin typeface="Courier New" panose="02070309020205020404" pitchFamily="49" charset="0"/>
              </a:rPr>
              <a:t>add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sub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addi</a:t>
            </a:r>
            <a:r>
              <a:rPr lang="en-US" altLang="zh-TW"/>
              <a:t>) and memory access (</a:t>
            </a:r>
            <a:r>
              <a:rPr lang="en-US" altLang="zh-TW">
                <a:latin typeface="Courier New" panose="02070309020205020404" pitchFamily="49" charset="0"/>
              </a:rPr>
              <a:t>lw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sw</a:t>
            </a:r>
            <a:r>
              <a:rPr lang="en-US" altLang="zh-TW"/>
              <a:t>)</a:t>
            </a:r>
          </a:p>
          <a:p>
            <a:r>
              <a:rPr lang="en-US" altLang="zh-TW"/>
              <a:t>All of these instructions view contents of register as a single quantity (such as a signed or unsigned integer)</a:t>
            </a:r>
          </a:p>
          <a:p>
            <a:r>
              <a:rPr lang="en-US" altLang="zh-TW">
                <a:solidFill>
                  <a:schemeClr val="accent2"/>
                </a:solidFill>
              </a:rPr>
              <a:t>New perspective</a:t>
            </a:r>
            <a:r>
              <a:rPr lang="en-US" altLang="zh-TW"/>
              <a:t>: View contents of register as 32 bits rather than as a single 32-bit number</a:t>
            </a:r>
          </a:p>
          <a:p>
            <a:r>
              <a:rPr lang="en-US" altLang="zh-TW"/>
              <a:t>Since registers are composed of 32 bits, we may want to access individual bits rather than the whole.</a:t>
            </a:r>
          </a:p>
          <a:p>
            <a:r>
              <a:rPr lang="en-US" altLang="zh-TW"/>
              <a:t>Introduce two new classes of instructions:</a:t>
            </a:r>
            <a:endParaRPr lang="en-US" altLang="zh-TW">
              <a:solidFill>
                <a:schemeClr val="accent2"/>
              </a:solidFill>
            </a:endParaRPr>
          </a:p>
          <a:p>
            <a:pPr lvl="1"/>
            <a:r>
              <a:rPr lang="en-US" altLang="zh-TW">
                <a:solidFill>
                  <a:schemeClr val="accent2"/>
                </a:solidFill>
              </a:rPr>
              <a:t>Shift instructions</a:t>
            </a:r>
          </a:p>
          <a:p>
            <a:pPr lvl="1"/>
            <a:r>
              <a:rPr lang="en-US" altLang="zh-TW">
                <a:solidFill>
                  <a:schemeClr val="accent2"/>
                </a:solidFill>
              </a:rPr>
              <a:t>Logical operators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A1E883-CEE6-415A-8DF9-E4C2B99C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50</a:t>
            </a:fld>
            <a:endParaRPr lang="zh-TW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DD200EB-3E26-4DE5-9327-44A8D8CF6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Logical Operations</a:t>
            </a:r>
            <a:endParaRPr lang="en-AU" altLang="zh-TW" sz="500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658AD08-9C13-4809-ADA3-38E2B6566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Instructions for bitwise manipulation</a:t>
            </a:r>
            <a:endParaRPr lang="en-AU" altLang="zh-TW"/>
          </a:p>
        </p:txBody>
      </p:sp>
      <p:graphicFrame>
        <p:nvGraphicFramePr>
          <p:cNvPr id="669700" name="Group 4">
            <a:extLst>
              <a:ext uri="{FF2B5EF4-FFF2-40B4-BE49-F238E27FC236}">
                <a16:creationId xmlns:a16="http://schemas.microsoft.com/office/drawing/2014/main" id="{55F76441-9C9E-4D96-A9D9-7CE2EB4434F7}"/>
              </a:ext>
            </a:extLst>
          </p:cNvPr>
          <p:cNvGraphicFramePr>
            <a:graphicFrameLocks noGrp="1"/>
          </p:cNvGraphicFramePr>
          <p:nvPr/>
        </p:nvGraphicFramePr>
        <p:xfrm>
          <a:off x="1130300" y="1916113"/>
          <a:ext cx="7800975" cy="2824164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Operation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C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Java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MIPS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Shift left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&lt;&lt;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&lt;&lt;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sll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Shift right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&gt;&gt;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&gt;&gt;&gt;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srl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Bitwise AND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&amp;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&amp;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and, andi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Bitwise OR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|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|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or, ori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Bitwise NOT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~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rPr>
                        <a:t>~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</a:rPr>
                        <a:t>nor</a:t>
                      </a:r>
                      <a:endParaRPr kumimoji="0" lang="en-AU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721" name="Rectangle 41">
            <a:extLst>
              <a:ext uri="{FF2B5EF4-FFF2-40B4-BE49-F238E27FC236}">
                <a16:creationId xmlns:a16="http://schemas.microsoft.com/office/drawing/2014/main" id="{B85EE2CE-5C1D-4A52-B64D-E2592EE1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5013325"/>
            <a:ext cx="84201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Useful for extracting and inserting groups of bits in a word</a:t>
            </a:r>
            <a:endParaRPr lang="en-AU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9F07B2-E5DC-409C-AACE-6CC158A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51</a:t>
            </a:fld>
            <a:endParaRPr lang="zh-TW" altLang="zh-TW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E1C47E4-39A3-4153-BCB8-B8FECCF29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Shift Operations</a:t>
            </a:r>
            <a:endParaRPr lang="en-AU" altLang="zh-TW" sz="5000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543000C-D05F-4D12-8847-36E02EFFB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2447925"/>
            <a:ext cx="8420100" cy="3863975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shamt: how many positions to shift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Shift left logical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Shift left and fill with 0 bits</a:t>
            </a:r>
          </a:p>
          <a:p>
            <a:pPr lvl="1"/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sll</a:t>
            </a:r>
            <a:r>
              <a:rPr lang="en-US" altLang="zh-TW">
                <a:ea typeface="新細明體" panose="02020500000000000000" pitchFamily="18" charset="-120"/>
              </a:rPr>
              <a:t> by </a:t>
            </a:r>
            <a:r>
              <a:rPr lang="en-US" altLang="zh-TW" i="1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bits multiplies by 2</a:t>
            </a:r>
            <a:r>
              <a:rPr lang="en-US" altLang="zh-TW" i="1" baseline="30000">
                <a:ea typeface="新細明體" panose="02020500000000000000" pitchFamily="18" charset="-120"/>
              </a:rPr>
              <a:t>i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Shift right logical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Shift right and fill with 0 bits</a:t>
            </a:r>
          </a:p>
          <a:p>
            <a:pPr lvl="1"/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srl</a:t>
            </a:r>
            <a:r>
              <a:rPr lang="en-US" altLang="zh-TW">
                <a:ea typeface="新細明體" panose="02020500000000000000" pitchFamily="18" charset="-120"/>
              </a:rPr>
              <a:t> by </a:t>
            </a:r>
            <a:r>
              <a:rPr lang="en-US" altLang="zh-TW" i="1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bits divides by 2</a:t>
            </a:r>
            <a:r>
              <a:rPr lang="en-US" altLang="zh-TW" i="1" baseline="30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(unsigned only)</a:t>
            </a:r>
            <a:endParaRPr lang="en-AU" altLang="zh-TW"/>
          </a:p>
        </p:txBody>
      </p:sp>
      <p:grpSp>
        <p:nvGrpSpPr>
          <p:cNvPr id="73732" name="Group 4">
            <a:extLst>
              <a:ext uri="{FF2B5EF4-FFF2-40B4-BE49-F238E27FC236}">
                <a16:creationId xmlns:a16="http://schemas.microsoft.com/office/drawing/2014/main" id="{8DD5E3C4-A54F-4366-8F17-5D53C7E561BB}"/>
              </a:ext>
            </a:extLst>
          </p:cNvPr>
          <p:cNvGrpSpPr>
            <a:grpSpLocks/>
          </p:cNvGrpSpPr>
          <p:nvPr/>
        </p:nvGrpSpPr>
        <p:grpSpPr bwMode="auto">
          <a:xfrm>
            <a:off x="1520825" y="1557338"/>
            <a:ext cx="7489825" cy="773112"/>
            <a:chOff x="703" y="981"/>
            <a:chExt cx="4355" cy="487"/>
          </a:xfrm>
        </p:grpSpPr>
        <p:sp>
          <p:nvSpPr>
            <p:cNvPr id="73734" name="Text Box 5">
              <a:extLst>
                <a:ext uri="{FF2B5EF4-FFF2-40B4-BE49-F238E27FC236}">
                  <a16:creationId xmlns:a16="http://schemas.microsoft.com/office/drawing/2014/main" id="{C1AA5E6B-F785-4016-B7E1-51F28CEB3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op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35" name="Text Box 6">
              <a:extLst>
                <a:ext uri="{FF2B5EF4-FFF2-40B4-BE49-F238E27FC236}">
                  <a16:creationId xmlns:a16="http://schemas.microsoft.com/office/drawing/2014/main" id="{5029D561-FB94-4FD8-9A59-9431936EE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rs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36" name="Text Box 7">
              <a:extLst>
                <a:ext uri="{FF2B5EF4-FFF2-40B4-BE49-F238E27FC236}">
                  <a16:creationId xmlns:a16="http://schemas.microsoft.com/office/drawing/2014/main" id="{56258F0E-0879-4B87-926B-49F450E31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rt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37" name="Text Box 8">
              <a:extLst>
                <a:ext uri="{FF2B5EF4-FFF2-40B4-BE49-F238E27FC236}">
                  <a16:creationId xmlns:a16="http://schemas.microsoft.com/office/drawing/2014/main" id="{41CC1937-A453-4526-9640-D2BD5A26C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rd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38" name="Text Box 9">
              <a:extLst>
                <a:ext uri="{FF2B5EF4-FFF2-40B4-BE49-F238E27FC236}">
                  <a16:creationId xmlns:a16="http://schemas.microsoft.com/office/drawing/2014/main" id="{9C343953-260A-4505-9941-76CD1AF28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shamt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39" name="Text Box 10">
              <a:extLst>
                <a:ext uri="{FF2B5EF4-FFF2-40B4-BE49-F238E27FC236}">
                  <a16:creationId xmlns:a16="http://schemas.microsoft.com/office/drawing/2014/main" id="{9C24B82D-11E4-48E3-8ED3-1DD2CE8AF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funct</a:t>
              </a:r>
              <a:endParaRPr lang="en-AU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40" name="Text Box 11">
              <a:extLst>
                <a:ext uri="{FF2B5EF4-FFF2-40B4-BE49-F238E27FC236}">
                  <a16:creationId xmlns:a16="http://schemas.microsoft.com/office/drawing/2014/main" id="{7EA6C8CF-CCA5-4F08-AB83-936D2705F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6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41" name="Text Box 12">
              <a:extLst>
                <a:ext uri="{FF2B5EF4-FFF2-40B4-BE49-F238E27FC236}">
                  <a16:creationId xmlns:a16="http://schemas.microsoft.com/office/drawing/2014/main" id="{E08E3795-182B-4B2B-96A7-0B90DC67D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6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42" name="Text Box 13">
              <a:extLst>
                <a:ext uri="{FF2B5EF4-FFF2-40B4-BE49-F238E27FC236}">
                  <a16:creationId xmlns:a16="http://schemas.microsoft.com/office/drawing/2014/main" id="{8D0EFAC7-8C29-42BE-809E-252BF3C72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1256"/>
              <a:ext cx="4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43" name="Text Box 14">
              <a:extLst>
                <a:ext uri="{FF2B5EF4-FFF2-40B4-BE49-F238E27FC236}">
                  <a16:creationId xmlns:a16="http://schemas.microsoft.com/office/drawing/2014/main" id="{D0D74E97-A7B9-4746-B615-4FF58257D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44" name="Text Box 15">
              <a:extLst>
                <a:ext uri="{FF2B5EF4-FFF2-40B4-BE49-F238E27FC236}">
                  <a16:creationId xmlns:a16="http://schemas.microsoft.com/office/drawing/2014/main" id="{3D2ED292-8F48-42D1-8749-BD9A83ACC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1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3745" name="Text Box 16">
              <a:extLst>
                <a:ext uri="{FF2B5EF4-FFF2-40B4-BE49-F238E27FC236}">
                  <a16:creationId xmlns:a16="http://schemas.microsoft.com/office/drawing/2014/main" id="{4B12C931-7760-46A1-8212-03BD383C0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1" y="1256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45F534-FD3C-4D99-841F-AEB006B9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52</a:t>
            </a:fld>
            <a:endParaRPr lang="zh-TW" altLang="zh-TW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FBD4C53-C5E9-4476-B933-B178DDDD0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Shift Instructions </a:t>
            </a:r>
            <a:r>
              <a:rPr lang="en-US" altLang="zh-TW"/>
              <a:t>(1/3)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5FC0062-499E-4F58-B553-B83EA207F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Shift Instruction Syntax: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		1             2        3      4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TW" sz="2800">
                <a:solidFill>
                  <a:schemeClr val="bg2"/>
                </a:solidFill>
                <a:latin typeface="Courier New" panose="02070309020205020404" pitchFamily="49" charset="0"/>
              </a:rPr>
              <a:t>sll   $t2,$s0,4</a:t>
            </a:r>
            <a:br>
              <a:rPr lang="en-US" altLang="zh-TW" sz="2800">
                <a:solidFill>
                  <a:schemeClr val="bg2"/>
                </a:solidFill>
                <a:latin typeface="Courier New" panose="02070309020205020404" pitchFamily="49" charset="0"/>
              </a:rPr>
            </a:br>
            <a:r>
              <a:rPr lang="en-US" altLang="zh-TW" sz="2200"/>
              <a:t>	1) operation name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	2) register that will receive value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	3) first operand (register)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	4) shift amount (constant)</a:t>
            </a:r>
          </a:p>
          <a:p>
            <a:r>
              <a:rPr lang="en-US" altLang="zh-TW"/>
              <a:t>MIPS has three shift instructions: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sll</a:t>
            </a:r>
            <a:r>
              <a:rPr lang="en-US" altLang="zh-TW"/>
              <a:t> (shift left logical): shifts left, fills empties with 0s</a:t>
            </a:r>
          </a:p>
          <a:p>
            <a:pPr lvl="1"/>
            <a:r>
              <a:rPr lang="en-US" altLang="zh-TW">
                <a:latin typeface="Courier New" panose="02070309020205020404" pitchFamily="49" charset="0"/>
              </a:rPr>
              <a:t>srl</a:t>
            </a:r>
            <a:r>
              <a:rPr lang="en-US" altLang="zh-TW"/>
              <a:t> (shift right logical): shifts right, fills empties with 0s</a:t>
            </a:r>
          </a:p>
          <a:p>
            <a:pPr lvl="1"/>
            <a:r>
              <a:rPr lang="en-US" altLang="zh-TW">
                <a:solidFill>
                  <a:schemeClr val="folHlink"/>
                </a:solidFill>
                <a:latin typeface="Courier New" panose="02070309020205020404" pitchFamily="49" charset="0"/>
              </a:rPr>
              <a:t>sra</a:t>
            </a:r>
            <a:r>
              <a:rPr lang="en-US" altLang="zh-TW">
                <a:solidFill>
                  <a:schemeClr val="folHlink"/>
                </a:solidFill>
              </a:rPr>
              <a:t> (shift right arithmetic): shifts right, fills empties by sign extending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02F199-FF3F-4686-9E60-60C18F09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53</a:t>
            </a:fld>
            <a:endParaRPr lang="zh-TW" altLang="zh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A56E0DE-1A43-4742-852C-BA46E15E8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Shift Instructions </a:t>
            </a:r>
            <a:r>
              <a:rPr lang="en-US" altLang="zh-TW"/>
              <a:t>(2/3)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277AD44-31A1-4FBA-92AC-4CCB0AACA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Move (shift) all the bits in a word to the left or right by a number of bits, filling the emptied bits with 0s.</a:t>
            </a:r>
          </a:p>
          <a:p>
            <a:r>
              <a:rPr lang="en-US" altLang="zh-TW"/>
              <a:t>Example: shift right by 8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0001 0010 0011 0100 0101 0110 0111 1000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0000 0000 0001 0010 0011 0100 0101 0110</a:t>
            </a:r>
          </a:p>
          <a:p>
            <a:endParaRPr lang="en-US" altLang="zh-TW"/>
          </a:p>
          <a:p>
            <a:r>
              <a:rPr lang="en-US" altLang="zh-TW"/>
              <a:t>Example: shift </a:t>
            </a:r>
            <a:r>
              <a:rPr lang="en-US" altLang="zh-TW" u="sng">
                <a:solidFill>
                  <a:schemeClr val="accent1"/>
                </a:solidFill>
              </a:rPr>
              <a:t>left</a:t>
            </a:r>
            <a:r>
              <a:rPr lang="en-US" altLang="zh-TW"/>
              <a:t> by 8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0001 0010 0011 0100 0101 0110 0111 1000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0011 0100 0101 0110 0111 1000 0000 0000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</p:txBody>
      </p:sp>
      <p:grpSp>
        <p:nvGrpSpPr>
          <p:cNvPr id="76804" name="Group 4">
            <a:extLst>
              <a:ext uri="{FF2B5EF4-FFF2-40B4-BE49-F238E27FC236}">
                <a16:creationId xmlns:a16="http://schemas.microsoft.com/office/drawing/2014/main" id="{5EB31D6E-3290-4C77-A6A9-CB12D061061F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5132388"/>
            <a:ext cx="6305550" cy="623887"/>
            <a:chOff x="672" y="3312"/>
            <a:chExt cx="4416" cy="480"/>
          </a:xfrm>
        </p:grpSpPr>
        <p:sp>
          <p:nvSpPr>
            <p:cNvPr id="76813" name="Line 5">
              <a:extLst>
                <a:ext uri="{FF2B5EF4-FFF2-40B4-BE49-F238E27FC236}">
                  <a16:creationId xmlns:a16="http://schemas.microsoft.com/office/drawing/2014/main" id="{8990BB56-1373-47DA-86F7-7890E92CD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3312"/>
              <a:ext cx="1056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4" name="Line 6">
              <a:extLst>
                <a:ext uri="{FF2B5EF4-FFF2-40B4-BE49-F238E27FC236}">
                  <a16:creationId xmlns:a16="http://schemas.microsoft.com/office/drawing/2014/main" id="{D009E43F-E91B-45B6-8929-962D3CB61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3312"/>
              <a:ext cx="1104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6805" name="Group 7">
            <a:extLst>
              <a:ext uri="{FF2B5EF4-FFF2-40B4-BE49-F238E27FC236}">
                <a16:creationId xmlns:a16="http://schemas.microsoft.com/office/drawing/2014/main" id="{799DF22F-5D6B-4416-96A1-208662FA8413}"/>
              </a:ext>
            </a:extLst>
          </p:cNvPr>
          <p:cNvGrpSpPr>
            <a:grpSpLocks/>
          </p:cNvGrpSpPr>
          <p:nvPr/>
        </p:nvGrpSpPr>
        <p:grpSpPr bwMode="auto">
          <a:xfrm>
            <a:off x="1087438" y="2820988"/>
            <a:ext cx="6207125" cy="609600"/>
            <a:chOff x="576" y="1968"/>
            <a:chExt cx="4512" cy="480"/>
          </a:xfrm>
        </p:grpSpPr>
        <p:sp>
          <p:nvSpPr>
            <p:cNvPr id="76811" name="Line 8">
              <a:extLst>
                <a:ext uri="{FF2B5EF4-FFF2-40B4-BE49-F238E27FC236}">
                  <a16:creationId xmlns:a16="http://schemas.microsoft.com/office/drawing/2014/main" id="{0E0C013B-4006-41B6-A0FE-ACEA87225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968"/>
              <a:ext cx="1152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812" name="Line 9">
              <a:extLst>
                <a:ext uri="{FF2B5EF4-FFF2-40B4-BE49-F238E27FC236}">
                  <a16:creationId xmlns:a16="http://schemas.microsoft.com/office/drawing/2014/main" id="{7866DA78-0BFC-4B11-B1C1-B3F32D410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968"/>
              <a:ext cx="1104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6806" name="Rectangle 10">
            <a:extLst>
              <a:ext uri="{FF2B5EF4-FFF2-40B4-BE49-F238E27FC236}">
                <a16:creationId xmlns:a16="http://schemas.microsoft.com/office/drawing/2014/main" id="{10DDD6E4-0730-4E84-B846-639783B05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3429000"/>
            <a:ext cx="4643437" cy="457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6807" name="Rectangle 11">
            <a:extLst>
              <a:ext uri="{FF2B5EF4-FFF2-40B4-BE49-F238E27FC236}">
                <a16:creationId xmlns:a16="http://schemas.microsoft.com/office/drawing/2014/main" id="{01116666-09A0-47A6-A22E-35E3FB46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2357438"/>
            <a:ext cx="4641850" cy="457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6808" name="Rectangle 12">
            <a:extLst>
              <a:ext uri="{FF2B5EF4-FFF2-40B4-BE49-F238E27FC236}">
                <a16:creationId xmlns:a16="http://schemas.microsoft.com/office/drawing/2014/main" id="{B1C18CBC-A1CA-4AD8-B727-F65C29675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4619625"/>
            <a:ext cx="4683125" cy="457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6809" name="Rectangle 13">
            <a:extLst>
              <a:ext uri="{FF2B5EF4-FFF2-40B4-BE49-F238E27FC236}">
                <a16:creationId xmlns:a16="http://schemas.microsoft.com/office/drawing/2014/main" id="{DFA23EAA-DE85-48E1-B907-C3A823AB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791200"/>
            <a:ext cx="4654550" cy="457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B4AE8F-70DA-4C2F-B200-48E9BC54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54</a:t>
            </a:fld>
            <a:endParaRPr lang="zh-TW" altLang="zh-TW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743E330-4EA2-4D3F-8D94-514DCEAF6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Shift Instructions </a:t>
            </a:r>
            <a:r>
              <a:rPr lang="en-US" altLang="zh-TW"/>
              <a:t>(3/3)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4865856-B4A8-40D8-A59C-610C94963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Example: shift right arithmetic by 8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0001 0010 0011 0100 0101 0110 0111 1000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accent1"/>
                </a:solidFill>
              </a:rPr>
              <a:t>	0000 0000</a:t>
            </a:r>
            <a:r>
              <a:rPr lang="en-US" altLang="zh-TW"/>
              <a:t> 0001 0010 0011 0100 0101 0110</a:t>
            </a:r>
          </a:p>
          <a:p>
            <a:endParaRPr lang="en-US" altLang="zh-TW"/>
          </a:p>
          <a:p>
            <a:r>
              <a:rPr lang="en-US" altLang="zh-TW"/>
              <a:t>Example: shift right arithmetic by 8 bits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accent1"/>
                </a:solidFill>
              </a:rPr>
              <a:t>	1</a:t>
            </a:r>
            <a:r>
              <a:rPr lang="en-US" altLang="zh-TW"/>
              <a:t>001 0010 0011 0100 0101 0110 0111 1000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accent1"/>
                </a:solidFill>
              </a:rPr>
              <a:t>	1111 1111</a:t>
            </a:r>
            <a:r>
              <a:rPr lang="en-US" altLang="zh-TW"/>
              <a:t> 1001 0010 0011 0100 0101 0110</a:t>
            </a: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DEEB9D1F-2777-47F5-A4F8-F8264F83A87B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4343400"/>
            <a:ext cx="6083300" cy="741363"/>
            <a:chOff x="672" y="2592"/>
            <a:chExt cx="4464" cy="528"/>
          </a:xfrm>
        </p:grpSpPr>
        <p:sp>
          <p:nvSpPr>
            <p:cNvPr id="77855" name="Line 5">
              <a:extLst>
                <a:ext uri="{FF2B5EF4-FFF2-40B4-BE49-F238E27FC236}">
                  <a16:creationId xmlns:a16="http://schemas.microsoft.com/office/drawing/2014/main" id="{442A9A75-FCC8-4440-8EC4-4F60CE3AB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92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6" name="Line 6">
              <a:extLst>
                <a:ext uri="{FF2B5EF4-FFF2-40B4-BE49-F238E27FC236}">
                  <a16:creationId xmlns:a16="http://schemas.microsoft.com/office/drawing/2014/main" id="{30E34149-942E-4A2E-8E1A-A4114C4D6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7829" name="Group 7">
            <a:extLst>
              <a:ext uri="{FF2B5EF4-FFF2-40B4-BE49-F238E27FC236}">
                <a16:creationId xmlns:a16="http://schemas.microsoft.com/office/drawing/2014/main" id="{7302C476-8074-4EFA-9D20-6D70ADB2170E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2084388"/>
            <a:ext cx="6138863" cy="658812"/>
            <a:chOff x="672" y="1152"/>
            <a:chExt cx="4464" cy="528"/>
          </a:xfrm>
        </p:grpSpPr>
        <p:sp>
          <p:nvSpPr>
            <p:cNvPr id="77853" name="Line 8">
              <a:extLst>
                <a:ext uri="{FF2B5EF4-FFF2-40B4-BE49-F238E27FC236}">
                  <a16:creationId xmlns:a16="http://schemas.microsoft.com/office/drawing/2014/main" id="{0F9ED835-F412-4E46-B784-309008473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152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4" name="Line 9">
              <a:extLst>
                <a:ext uri="{FF2B5EF4-FFF2-40B4-BE49-F238E27FC236}">
                  <a16:creationId xmlns:a16="http://schemas.microsoft.com/office/drawing/2014/main" id="{D43D27DE-7E71-400D-9033-660B55F30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7830" name="Rectangle 10">
            <a:extLst>
              <a:ext uri="{FF2B5EF4-FFF2-40B4-BE49-F238E27FC236}">
                <a16:creationId xmlns:a16="http://schemas.microsoft.com/office/drawing/2014/main" id="{7E858E10-FE87-420A-A6FC-D6023DADF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1604963"/>
            <a:ext cx="4586287" cy="457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7831" name="Rectangle 11">
            <a:extLst>
              <a:ext uri="{FF2B5EF4-FFF2-40B4-BE49-F238E27FC236}">
                <a16:creationId xmlns:a16="http://schemas.microsoft.com/office/drawing/2014/main" id="{372FA7A3-7CF3-4591-A38F-9FC8D630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2743200"/>
            <a:ext cx="4629150" cy="457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7832" name="Rectangle 12">
            <a:extLst>
              <a:ext uri="{FF2B5EF4-FFF2-40B4-BE49-F238E27FC236}">
                <a16:creationId xmlns:a16="http://schemas.microsoft.com/office/drawing/2014/main" id="{95D60F90-8EF4-4A35-B0E2-6FE07D757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3919538"/>
            <a:ext cx="4600575" cy="457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7833" name="Rectangle 13">
            <a:extLst>
              <a:ext uri="{FF2B5EF4-FFF2-40B4-BE49-F238E27FC236}">
                <a16:creationId xmlns:a16="http://schemas.microsoft.com/office/drawing/2014/main" id="{E7705B03-5B18-4FFB-B163-F605E5F2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5086350"/>
            <a:ext cx="4600575" cy="457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77834" name="Group 14">
            <a:extLst>
              <a:ext uri="{FF2B5EF4-FFF2-40B4-BE49-F238E27FC236}">
                <a16:creationId xmlns:a16="http://schemas.microsoft.com/office/drawing/2014/main" id="{ACF56B00-7372-4BE3-9316-3A92F49E12B8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4384675"/>
            <a:ext cx="1333500" cy="781050"/>
            <a:chOff x="768" y="2736"/>
            <a:chExt cx="912" cy="624"/>
          </a:xfrm>
        </p:grpSpPr>
        <p:sp>
          <p:nvSpPr>
            <p:cNvPr id="77845" name="Line 15">
              <a:extLst>
                <a:ext uri="{FF2B5EF4-FFF2-40B4-BE49-F238E27FC236}">
                  <a16:creationId xmlns:a16="http://schemas.microsoft.com/office/drawing/2014/main" id="{486D5466-58A1-47DB-8D24-F9944C322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6" name="Line 16">
              <a:extLst>
                <a:ext uri="{FF2B5EF4-FFF2-40B4-BE49-F238E27FC236}">
                  <a16:creationId xmlns:a16="http://schemas.microsoft.com/office/drawing/2014/main" id="{D18637AA-F18A-4526-9CC9-44DA49133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96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7" name="Line 17">
              <a:extLst>
                <a:ext uri="{FF2B5EF4-FFF2-40B4-BE49-F238E27FC236}">
                  <a16:creationId xmlns:a16="http://schemas.microsoft.com/office/drawing/2014/main" id="{70569742-26A9-4FD8-B754-BF485C74A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24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8" name="Line 18">
              <a:extLst>
                <a:ext uri="{FF2B5EF4-FFF2-40B4-BE49-F238E27FC236}">
                  <a16:creationId xmlns:a16="http://schemas.microsoft.com/office/drawing/2014/main" id="{2EA1CA7F-3BB0-4B90-A2A5-274CC9D57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336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9" name="Line 19">
              <a:extLst>
                <a:ext uri="{FF2B5EF4-FFF2-40B4-BE49-F238E27FC236}">
                  <a16:creationId xmlns:a16="http://schemas.microsoft.com/office/drawing/2014/main" id="{DCCAFF94-5480-4C6D-A8C0-0B4DDECFA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528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0" name="Line 20">
              <a:extLst>
                <a:ext uri="{FF2B5EF4-FFF2-40B4-BE49-F238E27FC236}">
                  <a16:creationId xmlns:a16="http://schemas.microsoft.com/office/drawing/2014/main" id="{F7037135-A56F-4E46-8924-2F35994ED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624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1" name="Line 21">
              <a:extLst>
                <a:ext uri="{FF2B5EF4-FFF2-40B4-BE49-F238E27FC236}">
                  <a16:creationId xmlns:a16="http://schemas.microsoft.com/office/drawing/2014/main" id="{6F833F21-2B60-4A59-B64C-DE63E24BA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768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52" name="Line 22">
              <a:extLst>
                <a:ext uri="{FF2B5EF4-FFF2-40B4-BE49-F238E27FC236}">
                  <a16:creationId xmlns:a16="http://schemas.microsoft.com/office/drawing/2014/main" id="{325B7550-61C4-4608-B6B7-8D2AAD870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912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7835" name="Group 23">
            <a:extLst>
              <a:ext uri="{FF2B5EF4-FFF2-40B4-BE49-F238E27FC236}">
                <a16:creationId xmlns:a16="http://schemas.microsoft.com/office/drawing/2014/main" id="{E8793AAD-0B99-409E-A125-63165A685141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2051050"/>
            <a:ext cx="1427163" cy="768350"/>
            <a:chOff x="768" y="2736"/>
            <a:chExt cx="912" cy="624"/>
          </a:xfrm>
        </p:grpSpPr>
        <p:sp>
          <p:nvSpPr>
            <p:cNvPr id="77837" name="Line 24">
              <a:extLst>
                <a:ext uri="{FF2B5EF4-FFF2-40B4-BE49-F238E27FC236}">
                  <a16:creationId xmlns:a16="http://schemas.microsoft.com/office/drawing/2014/main" id="{2D8F4079-0D04-409B-BD2A-2E037CF75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8" name="Line 25">
              <a:extLst>
                <a:ext uri="{FF2B5EF4-FFF2-40B4-BE49-F238E27FC236}">
                  <a16:creationId xmlns:a16="http://schemas.microsoft.com/office/drawing/2014/main" id="{F1F863E9-8081-4ACF-A569-B47D5C2EB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96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39" name="Line 26">
              <a:extLst>
                <a:ext uri="{FF2B5EF4-FFF2-40B4-BE49-F238E27FC236}">
                  <a16:creationId xmlns:a16="http://schemas.microsoft.com/office/drawing/2014/main" id="{8AD7769F-46A9-413F-9E99-997DE3D0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24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0" name="Line 27">
              <a:extLst>
                <a:ext uri="{FF2B5EF4-FFF2-40B4-BE49-F238E27FC236}">
                  <a16:creationId xmlns:a16="http://schemas.microsoft.com/office/drawing/2014/main" id="{7707633C-9392-4A6C-8A62-31570BBC5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336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1" name="Line 28">
              <a:extLst>
                <a:ext uri="{FF2B5EF4-FFF2-40B4-BE49-F238E27FC236}">
                  <a16:creationId xmlns:a16="http://schemas.microsoft.com/office/drawing/2014/main" id="{4C75A44A-D3CA-4703-B706-53CE49F1E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528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2" name="Line 29">
              <a:extLst>
                <a:ext uri="{FF2B5EF4-FFF2-40B4-BE49-F238E27FC236}">
                  <a16:creationId xmlns:a16="http://schemas.microsoft.com/office/drawing/2014/main" id="{4DCBB6BD-FD9D-4A99-A86D-6F9403963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624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3" name="Line 30">
              <a:extLst>
                <a:ext uri="{FF2B5EF4-FFF2-40B4-BE49-F238E27FC236}">
                  <a16:creationId xmlns:a16="http://schemas.microsoft.com/office/drawing/2014/main" id="{00493810-8CFD-4855-A6E8-AD6299129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768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844" name="Line 31">
              <a:extLst>
                <a:ext uri="{FF2B5EF4-FFF2-40B4-BE49-F238E27FC236}">
                  <a16:creationId xmlns:a16="http://schemas.microsoft.com/office/drawing/2014/main" id="{813324FE-5E70-4E74-8CAC-A6B2DFA7B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912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9B840A-B4A2-4B54-BCA1-503494BC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55</a:t>
            </a:fld>
            <a:endParaRPr lang="zh-TW" altLang="zh-TW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D65D060-52A0-4DEA-B645-408242FBB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/>
              <a:t>Uses for Shift Instructions 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8CB6A7B-3A81-4C5E-ABBF-24F78DE86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Shift for multiplication: in binary</a:t>
            </a:r>
          </a:p>
          <a:p>
            <a:pPr lvl="1"/>
            <a:r>
              <a:rPr lang="en-US" altLang="zh-TW"/>
              <a:t>Multiplying by 4 is same as shifting left by 2:</a:t>
            </a:r>
          </a:p>
          <a:p>
            <a:pPr lvl="2"/>
            <a:r>
              <a:rPr lang="en-US" altLang="zh-TW"/>
              <a:t>11</a:t>
            </a:r>
            <a:r>
              <a:rPr lang="en-US" altLang="zh-TW" baseline="-25000"/>
              <a:t>2</a:t>
            </a:r>
            <a:r>
              <a:rPr lang="en-US" altLang="zh-TW"/>
              <a:t> x 100</a:t>
            </a:r>
            <a:r>
              <a:rPr lang="en-US" altLang="zh-TW" baseline="-25000"/>
              <a:t>2</a:t>
            </a:r>
            <a:r>
              <a:rPr lang="en-US" altLang="zh-TW"/>
              <a:t> = 1100</a:t>
            </a:r>
            <a:r>
              <a:rPr lang="en-US" altLang="zh-TW" baseline="-25000"/>
              <a:t>2</a:t>
            </a:r>
          </a:p>
          <a:p>
            <a:pPr lvl="2"/>
            <a:r>
              <a:rPr lang="en-US" altLang="zh-TW"/>
              <a:t>1010</a:t>
            </a:r>
            <a:r>
              <a:rPr lang="en-US" altLang="zh-TW" baseline="-25000"/>
              <a:t>2</a:t>
            </a:r>
            <a:r>
              <a:rPr lang="en-US" altLang="zh-TW"/>
              <a:t> x 100</a:t>
            </a:r>
            <a:r>
              <a:rPr lang="en-US" altLang="zh-TW" baseline="-25000"/>
              <a:t>2</a:t>
            </a:r>
            <a:r>
              <a:rPr lang="en-US" altLang="zh-TW"/>
              <a:t> = 101000</a:t>
            </a:r>
            <a:r>
              <a:rPr lang="en-US" altLang="zh-TW" baseline="-25000"/>
              <a:t>2</a:t>
            </a:r>
          </a:p>
          <a:p>
            <a:pPr lvl="1"/>
            <a:r>
              <a:rPr lang="en-US" altLang="zh-TW"/>
              <a:t>Multiplying by 2</a:t>
            </a:r>
            <a:r>
              <a:rPr lang="en-US" altLang="zh-TW" baseline="30000"/>
              <a:t>n</a:t>
            </a:r>
            <a:r>
              <a:rPr lang="en-US" altLang="zh-TW"/>
              <a:t> is same as shifting left by n</a:t>
            </a:r>
          </a:p>
          <a:p>
            <a:r>
              <a:rPr lang="en-US" altLang="zh-TW"/>
              <a:t>Since shifting is so much faster than multiplication (you can imagine how complicated multiplication is), a good compiler usually notices when C code multiplies by a power of 2 and compiles it to a shift instruction: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anose="02070309020205020404" pitchFamily="49" charset="0"/>
              </a:rPr>
              <a:t>a *= 8</a:t>
            </a:r>
            <a:r>
              <a:rPr lang="en-US" altLang="zh-TW"/>
              <a:t>;                         (in C)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would compile to: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anose="02070309020205020404" pitchFamily="49" charset="0"/>
              </a:rPr>
              <a:t>sll   $s0,$s0,3</a:t>
            </a:r>
            <a:r>
              <a:rPr lang="en-US" altLang="zh-TW"/>
              <a:t>      (in MIPS)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D04706-955F-4C94-B8FB-BDABC377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56</a:t>
            </a:fld>
            <a:endParaRPr lang="zh-TW" altLang="zh-TW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277843A-9DC4-4498-82F4-B9C4B0E96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3408363"/>
            <a:ext cx="701675" cy="160496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3546F0E-D6C2-49E5-B857-9BA71CE78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AND Operations</a:t>
            </a:r>
            <a:endParaRPr lang="en-AU" altLang="zh-TW" sz="5000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CDCF0AAD-B9E3-4C9D-90AE-562FD7116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2060575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Useful to mask bits in a word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Select some bits, clear others to 0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and $t0, $t1, $t2</a:t>
            </a:r>
            <a:endParaRPr lang="en-AU" altLang="zh-TW">
              <a:latin typeface="Lucida Console" panose="020B0609040504020204" pitchFamily="49" charset="0"/>
            </a:endParaRP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71F47572-3AFD-49E0-A823-14B23852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3355975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0000 0000 0000 0000 0000 1101 1100 0000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2EC22DE7-4E7E-4C48-BA2C-DDE8144FD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3916363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0000 0000 0000 0000 0011 1100 0000 0000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F227D7D9-A242-4D1A-9F20-6BA5EAAA4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3355975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$t2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80" name="Text Box 8">
            <a:extLst>
              <a:ext uri="{FF2B5EF4-FFF2-40B4-BE49-F238E27FC236}">
                <a16:creationId xmlns:a16="http://schemas.microsoft.com/office/drawing/2014/main" id="{D6C7F394-A27D-4199-89FF-12D9B2C81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39163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$t1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81" name="Text Box 9">
            <a:extLst>
              <a:ext uri="{FF2B5EF4-FFF2-40B4-BE49-F238E27FC236}">
                <a16:creationId xmlns:a16="http://schemas.microsoft.com/office/drawing/2014/main" id="{752F160E-5AF8-4B1A-A9DD-ABCD5F20A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4564063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0000 0000 0000 0000 0000 1100 0000 0000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82" name="Text Box 10">
            <a:extLst>
              <a:ext uri="{FF2B5EF4-FFF2-40B4-BE49-F238E27FC236}">
                <a16:creationId xmlns:a16="http://schemas.microsoft.com/office/drawing/2014/main" id="{2B217899-EB85-4258-8EFC-38FEDECDE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45640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2262D5-F251-40D6-9D7B-2279A5A4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57</a:t>
            </a:fld>
            <a:endParaRPr lang="zh-TW" altLang="zh-TW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F82F0DD0-39CC-4958-8A71-CA98884D9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OR Operations</a:t>
            </a:r>
            <a:endParaRPr lang="en-AU" altLang="zh-TW" sz="5000"/>
          </a:p>
        </p:txBody>
      </p:sp>
      <p:sp>
        <p:nvSpPr>
          <p:cNvPr id="81923" name="Rectangle 4">
            <a:extLst>
              <a:ext uri="{FF2B5EF4-FFF2-40B4-BE49-F238E27FC236}">
                <a16:creationId xmlns:a16="http://schemas.microsoft.com/office/drawing/2014/main" id="{0A601E2C-CF03-4099-B6BB-4F284BE96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2060575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Useful to include bits in a word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Set some bits to 1, leave others unchanged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or $t0, $t1, $t2</a:t>
            </a:r>
            <a:endParaRPr lang="en-AU" altLang="zh-TW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5E9A6FD9-AB03-4380-83B0-32C984F63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3379788"/>
            <a:ext cx="663575" cy="160496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1EEFE782-8FE2-4E59-991D-E33E4F7B2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3355975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0000 0000 0000 0000 0000 1101 1100 0000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AEC4A131-9C04-45CA-87A4-88C81E58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3916363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0000 0000 0000 0000 0011 1100 0000 0000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ADFC67F1-EC2C-46B3-BE45-5016BCDDC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3355975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$t2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66249EF9-60E4-4776-9FCD-E0CDA7568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39163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$t1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D818296A-05A8-4802-9EBA-71BC3FA19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4564063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0000 0000 0000 0000 0011 1101 1100 0000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46D22741-9429-48EF-81C6-A2DEA957E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45640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3C232A-5CD8-44C4-86AE-B4635218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58</a:t>
            </a:fld>
            <a:endParaRPr lang="zh-TW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361BC93-0ADC-4ACE-9EA0-F7403B4BE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4500"/>
              <a:t>When Translating to Assembly ...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FD01F96-C777-4B71-96AB-41D3BA28C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a = b + 5;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load		$r1, M[b]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load		$r2, 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add		$r3, $r1, $r2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/>
              <a:t>store		$r3, M[a]</a:t>
            </a:r>
            <a:endParaRPr lang="en-US" altLang="zh-TW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39530A0D-1FA1-4915-9D7C-BCDC56A8668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874963"/>
            <a:ext cx="3351213" cy="2279650"/>
            <a:chOff x="2016" y="1811"/>
            <a:chExt cx="2111" cy="1436"/>
          </a:xfrm>
        </p:grpSpPr>
        <p:sp>
          <p:nvSpPr>
            <p:cNvPr id="12301" name="AutoShape 6">
              <a:extLst>
                <a:ext uri="{FF2B5EF4-FFF2-40B4-BE49-F238E27FC236}">
                  <a16:creationId xmlns:a16="http://schemas.microsoft.com/office/drawing/2014/main" id="{060D2904-215B-4616-88A1-703F7FF65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2935"/>
              <a:ext cx="917" cy="312"/>
            </a:xfrm>
            <a:prstGeom prst="callout2">
              <a:avLst>
                <a:gd name="adj1" fmla="val 23079"/>
                <a:gd name="adj2" fmla="val -5236"/>
                <a:gd name="adj3" fmla="val 23079"/>
                <a:gd name="adj4" fmla="val -14069"/>
                <a:gd name="adj5" fmla="val -158014"/>
                <a:gd name="adj6" fmla="val -22903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folHlink"/>
                  </a:solidFill>
                  <a:ea typeface="新細明體" panose="02020500000000000000" pitchFamily="18" charset="-120"/>
                </a:rPr>
                <a:t>Register</a:t>
              </a:r>
            </a:p>
          </p:txBody>
        </p:sp>
        <p:sp>
          <p:nvSpPr>
            <p:cNvPr id="12302" name="AutoShape 7">
              <a:extLst>
                <a:ext uri="{FF2B5EF4-FFF2-40B4-BE49-F238E27FC236}">
                  <a16:creationId xmlns:a16="http://schemas.microsoft.com/office/drawing/2014/main" id="{491EFB9D-1A70-44AF-B286-25923E70C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657"/>
              <a:ext cx="917" cy="312"/>
            </a:xfrm>
            <a:prstGeom prst="callout2">
              <a:avLst>
                <a:gd name="adj1" fmla="val 23079"/>
                <a:gd name="adj2" fmla="val -5236"/>
                <a:gd name="adj3" fmla="val 23079"/>
                <a:gd name="adj4" fmla="val -10468"/>
                <a:gd name="adj5" fmla="val -58972"/>
                <a:gd name="adj6" fmla="val -15704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folHlink"/>
                  </a:solidFill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2303" name="AutoShape 8">
              <a:extLst>
                <a:ext uri="{FF2B5EF4-FFF2-40B4-BE49-F238E27FC236}">
                  <a16:creationId xmlns:a16="http://schemas.microsoft.com/office/drawing/2014/main" id="{FACCED3C-31C7-4DA9-B57D-77A29F936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811"/>
              <a:ext cx="1038" cy="312"/>
            </a:xfrm>
            <a:prstGeom prst="callout2">
              <a:avLst>
                <a:gd name="adj1" fmla="val 23079"/>
                <a:gd name="adj2" fmla="val -4625"/>
                <a:gd name="adj3" fmla="val 23079"/>
                <a:gd name="adj4" fmla="val -42583"/>
                <a:gd name="adj5" fmla="val -6731"/>
                <a:gd name="adj6" fmla="val -80634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folHlink"/>
                  </a:solidFill>
                  <a:ea typeface="新細明體" panose="02020500000000000000" pitchFamily="18" charset="-120"/>
                </a:rPr>
                <a:t>Constant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339D6836-7DED-40E5-B5E2-BAEE625769E7}"/>
              </a:ext>
            </a:extLst>
          </p:cNvPr>
          <p:cNvGrpSpPr>
            <a:grpSpLocks/>
          </p:cNvGrpSpPr>
          <p:nvPr/>
        </p:nvGrpSpPr>
        <p:grpSpPr bwMode="auto">
          <a:xfrm>
            <a:off x="6483350" y="2879725"/>
            <a:ext cx="2211388" cy="2195513"/>
            <a:chOff x="4084" y="1814"/>
            <a:chExt cx="1393" cy="1383"/>
          </a:xfrm>
        </p:grpSpPr>
        <p:sp>
          <p:nvSpPr>
            <p:cNvPr id="12299" name="AutoShape 10">
              <a:extLst>
                <a:ext uri="{FF2B5EF4-FFF2-40B4-BE49-F238E27FC236}">
                  <a16:creationId xmlns:a16="http://schemas.microsoft.com/office/drawing/2014/main" id="{6B51DC8F-8A22-486B-A7B3-AE665687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1814"/>
              <a:ext cx="308" cy="1383"/>
            </a:xfrm>
            <a:prstGeom prst="rightBrace">
              <a:avLst>
                <a:gd name="adj1" fmla="val 37419"/>
                <a:gd name="adj2" fmla="val 48806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b="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C415A504-EE21-4B96-A303-1B3F43CDF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" y="2315"/>
              <a:ext cx="10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accent1"/>
                  </a:solidFill>
                  <a:ea typeface="新細明體" panose="02020500000000000000" pitchFamily="18" charset="-120"/>
                </a:rPr>
                <a:t>Operands</a:t>
              </a:r>
            </a:p>
          </p:txBody>
        </p:sp>
      </p:grpSp>
      <p:sp>
        <p:nvSpPr>
          <p:cNvPr id="389132" name="AutoShape 12">
            <a:extLst>
              <a:ext uri="{FF2B5EF4-FFF2-40B4-BE49-F238E27FC236}">
                <a16:creationId xmlns:a16="http://schemas.microsoft.com/office/drawing/2014/main" id="{BA73E260-A3D0-4DB0-BF64-73C65B0F053A}"/>
              </a:ext>
            </a:extLst>
          </p:cNvPr>
          <p:cNvSpPr>
            <a:spLocks/>
          </p:cNvSpPr>
          <p:nvPr/>
        </p:nvSpPr>
        <p:spPr bwMode="auto">
          <a:xfrm>
            <a:off x="1930400" y="5576888"/>
            <a:ext cx="3209925" cy="495300"/>
          </a:xfrm>
          <a:prstGeom prst="callout2">
            <a:avLst>
              <a:gd name="adj1" fmla="val 13282"/>
              <a:gd name="adj2" fmla="val -2375"/>
              <a:gd name="adj3" fmla="val 13282"/>
              <a:gd name="adj4" fmla="val -12907"/>
              <a:gd name="adj5" fmla="val -439667"/>
              <a:gd name="adj6" fmla="val -23491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accent1"/>
                </a:solidFill>
                <a:ea typeface="新細明體" panose="02020500000000000000" pitchFamily="18" charset="-120"/>
              </a:rPr>
              <a:t>Operator (op code)</a:t>
            </a:r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5D1F47C1-2FE1-4F56-88B7-6214F1815D39}"/>
              </a:ext>
            </a:extLst>
          </p:cNvPr>
          <p:cNvGrpSpPr>
            <a:grpSpLocks/>
          </p:cNvGrpSpPr>
          <p:nvPr/>
        </p:nvGrpSpPr>
        <p:grpSpPr bwMode="auto">
          <a:xfrm>
            <a:off x="776288" y="1754188"/>
            <a:ext cx="7847012" cy="858837"/>
            <a:chOff x="489" y="1105"/>
            <a:chExt cx="4943" cy="541"/>
          </a:xfrm>
        </p:grpSpPr>
        <p:sp>
          <p:nvSpPr>
            <p:cNvPr id="12297" name="Oval 15">
              <a:extLst>
                <a:ext uri="{FF2B5EF4-FFF2-40B4-BE49-F238E27FC236}">
                  <a16:creationId xmlns:a16="http://schemas.microsoft.com/office/drawing/2014/main" id="{45D1C44A-D699-40D0-8BBF-86FDDFD8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1304"/>
              <a:ext cx="2237" cy="342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2298" name="AutoShape 16">
              <a:extLst>
                <a:ext uri="{FF2B5EF4-FFF2-40B4-BE49-F238E27FC236}">
                  <a16:creationId xmlns:a16="http://schemas.microsoft.com/office/drawing/2014/main" id="{69200151-4C24-4056-9696-D816C1C8A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1105"/>
              <a:ext cx="1453" cy="312"/>
            </a:xfrm>
            <a:prstGeom prst="callout2">
              <a:avLst>
                <a:gd name="adj1" fmla="val 23079"/>
                <a:gd name="adj2" fmla="val -3306"/>
                <a:gd name="adj3" fmla="val 23079"/>
                <a:gd name="adj4" fmla="val -44806"/>
                <a:gd name="adj5" fmla="val 100000"/>
                <a:gd name="adj6" fmla="val -87472"/>
              </a:avLst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accent1"/>
                  </a:solidFill>
                  <a:ea typeface="新細明體" panose="02020500000000000000" pitchFamily="18" charset="-120"/>
                </a:rPr>
                <a:t>Statement</a:t>
              </a: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CF3A69-C19D-4DF9-AAFF-03138C41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2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8528352-16E8-41FD-A5A2-74EF05E78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NOT Operations</a:t>
            </a:r>
            <a:endParaRPr lang="en-AU" altLang="zh-TW" sz="5000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7DB8E28-41B5-40F6-AC0D-6A46E61A8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8420100" cy="320675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Useful to invert bits in a word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Change 0 to 1, and 1 to 0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MIPS has NOR 3-operand instruction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a NOR b == NOT ( a OR b )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	nor $t0, $t1, $zero</a:t>
            </a:r>
            <a:endParaRPr lang="en-AU" altLang="zh-TW" dirty="0">
              <a:latin typeface="Lucida Console" panose="020B0609040504020204" pitchFamily="49" charset="0"/>
            </a:endParaRP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8AA35A6D-064C-4BB4-96F2-2A9D545E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4538663"/>
            <a:ext cx="62182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Arial" panose="020B0604020202020204" pitchFamily="34" charset="0"/>
                <a:ea typeface="新細明體" panose="02020500000000000000" pitchFamily="18" charset="-120"/>
              </a:rPr>
              <a:t>0000 0000 0000 0000 0011 1100 0000 0000</a:t>
            </a:r>
            <a:endParaRPr lang="en-AU" altLang="zh-TW" b="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077FE045-E645-48E3-AF7C-7ACDA6876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45386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$t1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3C052347-2F5B-437B-9160-40E5803CC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5186363"/>
            <a:ext cx="615136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Arial" panose="020B0604020202020204" pitchFamily="34" charset="0"/>
                <a:ea typeface="新細明體" panose="02020500000000000000" pitchFamily="18" charset="-120"/>
              </a:rPr>
              <a:t>1111</a:t>
            </a:r>
            <a:r>
              <a:rPr lang="zh-TW" altLang="en-US" b="0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0" dirty="0">
                <a:latin typeface="Arial" panose="020B0604020202020204" pitchFamily="34" charset="0"/>
                <a:ea typeface="新細明體" panose="02020500000000000000" pitchFamily="18" charset="-120"/>
              </a:rPr>
              <a:t> 1111 1111</a:t>
            </a:r>
            <a:r>
              <a:rPr lang="zh-TW" altLang="en-US" b="0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0" dirty="0">
                <a:latin typeface="Arial" panose="020B0604020202020204" pitchFamily="34" charset="0"/>
                <a:ea typeface="新細明體" panose="02020500000000000000" pitchFamily="18" charset="-120"/>
              </a:rPr>
              <a:t> 1111 </a:t>
            </a:r>
            <a:r>
              <a:rPr lang="zh-TW" altLang="en-US" b="0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0" dirty="0">
                <a:latin typeface="Arial" panose="020B0604020202020204" pitchFamily="34" charset="0"/>
                <a:ea typeface="新細明體" panose="02020500000000000000" pitchFamily="18" charset="-120"/>
              </a:rPr>
              <a:t>1100</a:t>
            </a:r>
            <a:r>
              <a:rPr lang="zh-TW" altLang="en-US" b="0" dirty="0">
                <a:latin typeface="Arial" panose="020B060402020202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b="0" dirty="0">
                <a:latin typeface="Arial" panose="020B0604020202020204" pitchFamily="34" charset="0"/>
                <a:ea typeface="新細明體" panose="02020500000000000000" pitchFamily="18" charset="-120"/>
              </a:rPr>
              <a:t>0011</a:t>
            </a:r>
            <a:r>
              <a:rPr lang="zh-TW" altLang="en-US" b="0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0" dirty="0">
                <a:latin typeface="Arial" panose="020B0604020202020204" pitchFamily="34" charset="0"/>
                <a:ea typeface="新細明體" panose="02020500000000000000" pitchFamily="18" charset="-120"/>
              </a:rPr>
              <a:t>1111</a:t>
            </a:r>
            <a:r>
              <a:rPr lang="zh-TW" altLang="en-US" b="0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0" dirty="0">
                <a:latin typeface="Arial" panose="020B0604020202020204" pitchFamily="34" charset="0"/>
                <a:ea typeface="新細明體" panose="02020500000000000000" pitchFamily="18" charset="-120"/>
              </a:rPr>
              <a:t>1111</a:t>
            </a:r>
            <a:endParaRPr lang="en-AU" altLang="zh-TW" b="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C29CDDB0-A059-4B15-813E-DF0660F6C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518636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latin typeface="Arial" panose="020B0604020202020204" pitchFamily="34" charset="0"/>
                <a:ea typeface="新細明體" panose="02020500000000000000" pitchFamily="18" charset="-120"/>
              </a:rPr>
              <a:t>$t0</a:t>
            </a:r>
            <a:endParaRPr lang="en-AU" altLang="zh-TW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6" name="AutoShape 8">
            <a:extLst>
              <a:ext uri="{FF2B5EF4-FFF2-40B4-BE49-F238E27FC236}">
                <a16:creationId xmlns:a16="http://schemas.microsoft.com/office/drawing/2014/main" id="{B55F0423-97B8-470B-A7A1-43FAE7B70EC3}"/>
              </a:ext>
            </a:extLst>
          </p:cNvPr>
          <p:cNvSpPr>
            <a:spLocks/>
          </p:cNvSpPr>
          <p:nvPr/>
        </p:nvSpPr>
        <p:spPr bwMode="auto">
          <a:xfrm>
            <a:off x="6607175" y="2944813"/>
            <a:ext cx="2743200" cy="738187"/>
          </a:xfrm>
          <a:prstGeom prst="borderCallout1">
            <a:avLst>
              <a:gd name="adj1" fmla="val 15486"/>
              <a:gd name="adj2" fmla="val -2778"/>
              <a:gd name="adj3" fmla="val 21722"/>
              <a:gd name="adj4" fmla="val -62097"/>
            </a:avLst>
          </a:prstGeom>
          <a:solidFill>
            <a:srgbClr val="66FFFF"/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Register 0: always read as zero</a:t>
            </a:r>
            <a:endParaRPr lang="en-AU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D3D2F8-16F7-4028-B69B-073432B7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59</a:t>
            </a:fld>
            <a:endParaRPr lang="zh-TW" altLang="zh-TW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>
            <a:extLst>
              <a:ext uri="{FF2B5EF4-FFF2-40B4-BE49-F238E27FC236}">
                <a16:creationId xmlns:a16="http://schemas.microsoft.com/office/drawing/2014/main" id="{03EF0D81-7BCE-4A40-98BC-1867BC9A4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So Far...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E24A817E-90F6-419A-B553-7F08D4444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All instructions have allowed us to manipulate data.</a:t>
            </a:r>
          </a:p>
          <a:p>
            <a:r>
              <a:rPr lang="en-US" altLang="zh-TW"/>
              <a:t>So we’ve built a calculator.</a:t>
            </a:r>
          </a:p>
          <a:p>
            <a:r>
              <a:rPr lang="en-US" altLang="zh-TW"/>
              <a:t>In order to build a computer, we need ability to make decisions…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490D8E-0D87-4112-808C-4712F9CD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60</a:t>
            </a:fld>
            <a:endParaRPr lang="zh-TW" altLang="zh-TW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7F364C4-3DB1-4E6D-8F16-A60EAB958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C0C13B4-AA79-4423-8C0E-0A287A0E2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Decision making and branches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CD8AD6-9519-4D5B-9C32-FEAC2274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61</a:t>
            </a:fld>
            <a:endParaRPr lang="zh-TW" altLang="zh-TW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733AB80-7DF1-4835-B084-A5FCF991B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/>
              <a:t>MIPS Decision Instructions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F677549-4A8C-4322-BB7B-D25F37EAA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    </a:t>
            </a: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beq   register1, register2, L1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olidFill>
                <a:schemeClr val="bg2"/>
              </a:solidFill>
            </a:endParaRPr>
          </a:p>
          <a:p>
            <a:r>
              <a:rPr lang="en-US" altLang="zh-TW"/>
              <a:t>Decision instruction in MIPS: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beq   register1, register2, L1</a:t>
            </a:r>
            <a:br>
              <a:rPr lang="en-US" altLang="zh-TW">
                <a:latin typeface="Courier New" panose="02070309020205020404" pitchFamily="49" charset="0"/>
              </a:rPr>
            </a:br>
            <a:r>
              <a:rPr lang="en-US" altLang="zh-TW"/>
              <a:t>“Branch if  (registers are) equal” </a:t>
            </a:r>
            <a:br>
              <a:rPr lang="en-US" altLang="zh-TW"/>
            </a:br>
            <a:r>
              <a:rPr lang="en-US" altLang="zh-TW"/>
              <a:t>meaning :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>
                <a:latin typeface="Courier New" panose="02070309020205020404" pitchFamily="49" charset="0"/>
              </a:rPr>
              <a:t>if  (register1==register2) goto L1</a:t>
            </a:r>
          </a:p>
          <a:p>
            <a:r>
              <a:rPr lang="en-US" altLang="zh-TW"/>
              <a:t>Complementary MIPS decision instruction</a:t>
            </a:r>
            <a:endParaRPr lang="en-US" altLang="zh-TW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bne   register1, register2, L1</a:t>
            </a:r>
            <a:br>
              <a:rPr lang="en-US" altLang="zh-TW">
                <a:latin typeface="Courier New" panose="02070309020205020404" pitchFamily="49" charset="0"/>
              </a:rPr>
            </a:br>
            <a:r>
              <a:rPr lang="en-US" altLang="zh-TW"/>
              <a:t>“Branch if  (registers are) not equal” </a:t>
            </a:r>
            <a:br>
              <a:rPr lang="en-US" altLang="zh-TW"/>
            </a:br>
            <a:r>
              <a:rPr lang="en-US" altLang="zh-TW"/>
              <a:t>meaning : 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>
                <a:latin typeface="Courier New" panose="02070309020205020404" pitchFamily="49" charset="0"/>
              </a:rPr>
              <a:t>if  (register1!=register2) goto L1</a:t>
            </a:r>
            <a:endParaRPr lang="en-US" altLang="zh-TW"/>
          </a:p>
          <a:p>
            <a:r>
              <a:rPr lang="en-US" altLang="zh-TW"/>
              <a:t>These are called </a:t>
            </a:r>
            <a:r>
              <a:rPr lang="en-US" altLang="zh-TW" u="sng">
                <a:solidFill>
                  <a:schemeClr val="accent1"/>
                </a:solidFill>
              </a:rPr>
              <a:t>conditional branches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206582-4EA9-4E5C-A54F-9689A292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62</a:t>
            </a:fld>
            <a:endParaRPr lang="zh-TW" altLang="zh-TW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2F1DE53-58CA-47E4-9D77-8F18E096E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MIPS Goto Instruction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D4D8767-AA6D-49FB-9685-DD8CDD10A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</a:t>
            </a: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j	label</a:t>
            </a:r>
            <a:endParaRPr lang="en-US" altLang="zh-TW">
              <a:solidFill>
                <a:schemeClr val="bg2"/>
              </a:solidFill>
            </a:endParaRPr>
          </a:p>
          <a:p>
            <a:endParaRPr lang="en-US" altLang="zh-TW">
              <a:solidFill>
                <a:schemeClr val="bg2"/>
              </a:solidFill>
            </a:endParaRPr>
          </a:p>
          <a:p>
            <a:r>
              <a:rPr lang="en-US" altLang="zh-TW"/>
              <a:t>MIPS has an </a:t>
            </a:r>
            <a:r>
              <a:rPr lang="en-US" altLang="zh-TW">
                <a:solidFill>
                  <a:schemeClr val="accent1"/>
                </a:solidFill>
              </a:rPr>
              <a:t>unconditional branch</a:t>
            </a:r>
            <a:r>
              <a:rPr lang="en-US" altLang="zh-TW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	</a:t>
            </a:r>
            <a:r>
              <a:rPr lang="en-US" altLang="zh-TW">
                <a:latin typeface="Courier New" panose="02070309020205020404" pitchFamily="49" charset="0"/>
              </a:rPr>
              <a:t>j	label</a:t>
            </a:r>
            <a:endParaRPr lang="en-US" altLang="zh-TW"/>
          </a:p>
          <a:p>
            <a:pPr lvl="1"/>
            <a:r>
              <a:rPr lang="en-US" altLang="zh-TW"/>
              <a:t>Called a Jump Instruction: jump directly to the given label without testing any condition</a:t>
            </a:r>
          </a:p>
          <a:p>
            <a:pPr lvl="1"/>
            <a:r>
              <a:rPr lang="en-US" altLang="zh-TW"/>
              <a:t>meaning : 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>
                <a:latin typeface="Courier New" panose="02070309020205020404" pitchFamily="49" charset="0"/>
              </a:rPr>
              <a:t>goto label</a:t>
            </a:r>
            <a:endParaRPr lang="en-US" altLang="zh-TW"/>
          </a:p>
          <a:p>
            <a:r>
              <a:rPr lang="en-US" altLang="zh-TW"/>
              <a:t>Technically, it’s the same as: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600">
                <a:latin typeface="Courier New" panose="02070309020205020404" pitchFamily="49" charset="0"/>
              </a:rPr>
              <a:t>	</a:t>
            </a:r>
            <a:r>
              <a:rPr lang="en-US" altLang="zh-TW" sz="2400">
                <a:latin typeface="Courier New" panose="02070309020205020404" pitchFamily="49" charset="0"/>
              </a:rPr>
              <a:t>beq	  $0,$0,label</a:t>
            </a:r>
            <a:endParaRPr lang="en-US" altLang="zh-TW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/>
              <a:t>since it always satisfies the condition</a:t>
            </a:r>
          </a:p>
          <a:p>
            <a:r>
              <a:rPr lang="en-US" altLang="zh-TW"/>
              <a:t>It has the j-type instruction format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240886-29D8-47E4-96DF-7316371B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63</a:t>
            </a:fld>
            <a:endParaRPr lang="zh-TW" altLang="zh-TW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>
            <a:extLst>
              <a:ext uri="{FF2B5EF4-FFF2-40B4-BE49-F238E27FC236}">
                <a16:creationId xmlns:a16="http://schemas.microsoft.com/office/drawing/2014/main" id="{BC7F3780-88AF-47C5-B5E6-3E56B62ABEBC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1270000"/>
            <a:ext cx="4016375" cy="2768600"/>
            <a:chOff x="3119" y="480"/>
            <a:chExt cx="2335" cy="1744"/>
          </a:xfrm>
        </p:grpSpPr>
        <p:sp>
          <p:nvSpPr>
            <p:cNvPr id="93190" name="Text Box 3">
              <a:extLst>
                <a:ext uri="{FF2B5EF4-FFF2-40B4-BE49-F238E27FC236}">
                  <a16:creationId xmlns:a16="http://schemas.microsoft.com/office/drawing/2014/main" id="{487C3A98-9FC9-4904-8CFF-ECAAC9C51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949"/>
              <a:ext cx="44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 defTabSz="873125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Exit</a:t>
              </a:r>
            </a:p>
          </p:txBody>
        </p:sp>
        <p:sp>
          <p:nvSpPr>
            <p:cNvPr id="93191" name="AutoShape 4">
              <a:extLst>
                <a:ext uri="{FF2B5EF4-FFF2-40B4-BE49-F238E27FC236}">
                  <a16:creationId xmlns:a16="http://schemas.microsoft.com/office/drawing/2014/main" id="{AC6906D0-CC08-403B-B657-FEB527F43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624"/>
              <a:ext cx="1055" cy="48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93192" name="Text Box 5">
              <a:extLst>
                <a:ext uri="{FF2B5EF4-FFF2-40B4-BE49-F238E27FC236}">
                  <a16:creationId xmlns:a16="http://schemas.microsoft.com/office/drawing/2014/main" id="{22A25FD4-E9ED-461B-82C2-31736F2CC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728"/>
              <a:ext cx="88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 defTabSz="873125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300">
                  <a:latin typeface="Courier New" panose="02070309020205020404" pitchFamily="49" charset="0"/>
                  <a:ea typeface="新細明體" panose="02020500000000000000" pitchFamily="18" charset="-120"/>
                </a:rPr>
                <a:t>i == j?</a:t>
              </a:r>
            </a:p>
          </p:txBody>
        </p:sp>
        <p:sp>
          <p:nvSpPr>
            <p:cNvPr id="93193" name="Text Box 6">
              <a:extLst>
                <a:ext uri="{FF2B5EF4-FFF2-40B4-BE49-F238E27FC236}">
                  <a16:creationId xmlns:a16="http://schemas.microsoft.com/office/drawing/2014/main" id="{93E8CAE4-D497-4C89-B37D-C5F845A84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" y="1304"/>
              <a:ext cx="678" cy="2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 defTabSz="873125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300">
                  <a:latin typeface="Courier New" panose="02070309020205020404" pitchFamily="49" charset="0"/>
                  <a:ea typeface="新細明體" panose="02020500000000000000" pitchFamily="18" charset="-120"/>
                </a:rPr>
                <a:t>f=g+h</a:t>
              </a:r>
            </a:p>
          </p:txBody>
        </p:sp>
        <p:sp>
          <p:nvSpPr>
            <p:cNvPr id="93194" name="Text Box 7">
              <a:extLst>
                <a:ext uri="{FF2B5EF4-FFF2-40B4-BE49-F238E27FC236}">
                  <a16:creationId xmlns:a16="http://schemas.microsoft.com/office/drawing/2014/main" id="{0C8EE610-0772-4D12-89C9-1489E3FA6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2" y="1304"/>
              <a:ext cx="678" cy="2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 defTabSz="873125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300">
                  <a:latin typeface="Courier New" panose="02070309020205020404" pitchFamily="49" charset="0"/>
                  <a:ea typeface="新細明體" panose="02020500000000000000" pitchFamily="18" charset="-120"/>
                </a:rPr>
                <a:t>f=g-h</a:t>
              </a:r>
            </a:p>
          </p:txBody>
        </p:sp>
        <p:sp>
          <p:nvSpPr>
            <p:cNvPr id="93195" name="Line 8">
              <a:extLst>
                <a:ext uri="{FF2B5EF4-FFF2-40B4-BE49-F238E27FC236}">
                  <a16:creationId xmlns:a16="http://schemas.microsoft.com/office/drawing/2014/main" id="{8C093365-C2ED-47B3-A5C5-36EAA8D08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196" name="Line 9">
              <a:extLst>
                <a:ext uri="{FF2B5EF4-FFF2-40B4-BE49-F238E27FC236}">
                  <a16:creationId xmlns:a16="http://schemas.microsoft.com/office/drawing/2014/main" id="{1990F4B7-EADF-4453-85EB-BAA953CFD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197" name="Line 10">
              <a:extLst>
                <a:ext uri="{FF2B5EF4-FFF2-40B4-BE49-F238E27FC236}">
                  <a16:creationId xmlns:a16="http://schemas.microsoft.com/office/drawing/2014/main" id="{5E61C954-3B94-46B3-A4A5-CA1F42426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198" name="Line 11">
              <a:extLst>
                <a:ext uri="{FF2B5EF4-FFF2-40B4-BE49-F238E27FC236}">
                  <a16:creationId xmlns:a16="http://schemas.microsoft.com/office/drawing/2014/main" id="{FF2C6E3E-03CE-45D1-AFA4-32C787930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199" name="Line 12">
              <a:extLst>
                <a:ext uri="{FF2B5EF4-FFF2-40B4-BE49-F238E27FC236}">
                  <a16:creationId xmlns:a16="http://schemas.microsoft.com/office/drawing/2014/main" id="{882CB51C-5A5D-47AA-AC35-48333AAA6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1776"/>
              <a:ext cx="10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00" name="Line 13">
              <a:extLst>
                <a:ext uri="{FF2B5EF4-FFF2-40B4-BE49-F238E27FC236}">
                  <a16:creationId xmlns:a16="http://schemas.microsoft.com/office/drawing/2014/main" id="{3BC4E6D0-9201-4413-9FBE-79D1F788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" y="17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201" name="Text Box 14">
              <a:extLst>
                <a:ext uri="{FF2B5EF4-FFF2-40B4-BE49-F238E27FC236}">
                  <a16:creationId xmlns:a16="http://schemas.microsoft.com/office/drawing/2014/main" id="{1D127836-D04E-4449-AE23-F1AB6266B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3" y="586"/>
              <a:ext cx="70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 defTabSz="873125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(</a:t>
              </a:r>
              <a: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false) </a:t>
              </a:r>
              <a:b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</a:br>
              <a: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i != j</a:t>
              </a:r>
            </a:p>
          </p:txBody>
        </p:sp>
        <p:sp>
          <p:nvSpPr>
            <p:cNvPr id="93202" name="Text Box 15">
              <a:extLst>
                <a:ext uri="{FF2B5EF4-FFF2-40B4-BE49-F238E27FC236}">
                  <a16:creationId xmlns:a16="http://schemas.microsoft.com/office/drawing/2014/main" id="{A3969709-CC5F-48D8-B685-FE2425583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" y="634"/>
              <a:ext cx="63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 defTabSz="873125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 defTabSz="873125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defTabSz="873125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(</a:t>
              </a:r>
              <a: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true) </a:t>
              </a:r>
              <a:b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</a:br>
              <a:r>
                <a:rPr kumimoji="1" lang="en-US" altLang="zh-TW" sz="2300">
                  <a:solidFill>
                    <a:schemeClr val="accent1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i == j</a:t>
              </a:r>
            </a:p>
          </p:txBody>
        </p:sp>
        <p:sp>
          <p:nvSpPr>
            <p:cNvPr id="93203" name="Line 16">
              <a:extLst>
                <a:ext uri="{FF2B5EF4-FFF2-40B4-BE49-F238E27FC236}">
                  <a16:creationId xmlns:a16="http://schemas.microsoft.com/office/drawing/2014/main" id="{1F07796B-08B8-47A4-8F82-61FC948B9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" y="4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3187" name="Rectangle 18">
            <a:extLst>
              <a:ext uri="{FF2B5EF4-FFF2-40B4-BE49-F238E27FC236}">
                <a16:creationId xmlns:a16="http://schemas.microsoft.com/office/drawing/2014/main" id="{FEF69D05-FC90-4EDC-A714-21D91A177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Compiling C </a:t>
            </a:r>
            <a:r>
              <a:rPr lang="en-US" altLang="zh-TW" sz="5000">
                <a:latin typeface="Courier New" panose="02070309020205020404" pitchFamily="49" charset="0"/>
              </a:rPr>
              <a:t>if</a:t>
            </a:r>
            <a:r>
              <a:rPr lang="en-US" altLang="zh-TW" sz="5000"/>
              <a:t> into MIPS</a:t>
            </a:r>
          </a:p>
        </p:txBody>
      </p:sp>
      <p:sp>
        <p:nvSpPr>
          <p:cNvPr id="93188" name="Rectangle 19">
            <a:extLst>
              <a:ext uri="{FF2B5EF4-FFF2-40B4-BE49-F238E27FC236}">
                <a16:creationId xmlns:a16="http://schemas.microsoft.com/office/drawing/2014/main" id="{C14C39E5-E3CD-43DC-9010-4EC1ADCFB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517650"/>
            <a:ext cx="8420100" cy="5094288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altLang="zh-TW"/>
              <a:t>Compile by hand</a:t>
            </a:r>
            <a:endParaRPr lang="en-US" altLang="zh-TW">
              <a:latin typeface="Courier New" panose="02070309020205020404" pitchFamily="49" charset="0"/>
            </a:endParaRPr>
          </a:p>
          <a:p>
            <a:pPr marL="685800" lvl="1" indent="-228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if (i == j) f=g+h; </a:t>
            </a:r>
            <a:br>
              <a:rPr lang="en-US" altLang="zh-TW">
                <a:latin typeface="Courier New" panose="02070309020205020404" pitchFamily="49" charset="0"/>
              </a:rPr>
            </a:br>
            <a:r>
              <a:rPr lang="en-US" altLang="zh-TW">
                <a:latin typeface="Courier New" panose="02070309020205020404" pitchFamily="49" charset="0"/>
              </a:rPr>
              <a:t>else f=g-h;</a:t>
            </a:r>
            <a:endParaRPr lang="en-US" altLang="zh-TW"/>
          </a:p>
          <a:p>
            <a:pPr marL="285750" indent="-285750">
              <a:lnSpc>
                <a:spcPct val="80000"/>
              </a:lnSpc>
            </a:pPr>
            <a:r>
              <a:rPr lang="en-US" altLang="zh-TW"/>
              <a:t>Use this mapping:</a:t>
            </a:r>
          </a:p>
          <a:p>
            <a:pPr marL="685800" lvl="1" indent="-228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/>
              <a:t>  </a:t>
            </a:r>
            <a:r>
              <a:rPr lang="en-US" altLang="zh-TW">
                <a:latin typeface="Courier New" panose="02070309020205020404" pitchFamily="49" charset="0"/>
              </a:rPr>
              <a:t>f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g..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j </a:t>
            </a:r>
            <a:r>
              <a:rPr lang="en-US" altLang="zh-TW"/>
              <a:t>: </a:t>
            </a:r>
            <a:r>
              <a:rPr lang="en-US" altLang="zh-TW">
                <a:latin typeface="Courier New" panose="02070309020205020404" pitchFamily="49" charset="0"/>
              </a:rPr>
              <a:t>$s0,$s1</a:t>
            </a:r>
            <a:r>
              <a:rPr lang="en-US" altLang="zh-TW"/>
              <a:t>, </a:t>
            </a:r>
            <a:r>
              <a:rPr lang="en-US" altLang="zh-TW">
                <a:latin typeface="Courier New" panose="02070309020205020404" pitchFamily="49" charset="0"/>
              </a:rPr>
              <a:t>$s2,</a:t>
            </a:r>
            <a:br>
              <a:rPr lang="en-US" altLang="zh-TW">
                <a:latin typeface="Courier New" panose="02070309020205020404" pitchFamily="49" charset="0"/>
              </a:rPr>
            </a:br>
            <a:r>
              <a:rPr lang="en-US" altLang="zh-TW">
                <a:latin typeface="Courier New" panose="02070309020205020404" pitchFamily="49" charset="0"/>
              </a:rPr>
              <a:t>$s3,</a:t>
            </a:r>
            <a:r>
              <a:rPr lang="en-US" altLang="zh-TW"/>
              <a:t> </a:t>
            </a:r>
            <a:r>
              <a:rPr lang="en-US" altLang="zh-TW">
                <a:latin typeface="Courier New" panose="02070309020205020404" pitchFamily="49" charset="0"/>
              </a:rPr>
              <a:t>$s4</a:t>
            </a:r>
          </a:p>
          <a:p>
            <a:pPr marL="685800" lvl="1" indent="-228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>
              <a:latin typeface="Courier New" panose="02070309020205020404" pitchFamily="49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en-US" altLang="zh-TW"/>
              <a:t>Final compiled MIPS code:</a:t>
            </a:r>
            <a:endParaRPr lang="en-US" altLang="zh-TW" sz="2700">
              <a:latin typeface="Courier New" panose="02070309020205020404" pitchFamily="49" charset="0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			</a:t>
            </a:r>
            <a:r>
              <a:rPr lang="en-US" altLang="zh-TW" sz="2200">
                <a:latin typeface="Courier New" panose="02070309020205020404" pitchFamily="49" charset="0"/>
              </a:rPr>
              <a:t>bne	$s3,$s4,Else 	</a:t>
            </a:r>
            <a:r>
              <a:rPr lang="en-US" altLang="zh-TW" sz="2200" i="1">
                <a:latin typeface="Courier New" panose="02070309020205020404" pitchFamily="49" charset="0"/>
              </a:rPr>
              <a:t># branch i</a:t>
            </a:r>
            <a:r>
              <a:rPr lang="en-US" altLang="zh-TW" sz="2200" i="1">
                <a:solidFill>
                  <a:schemeClr val="folHlink"/>
                </a:solidFill>
                <a:latin typeface="Courier New" panose="02070309020205020404" pitchFamily="49" charset="0"/>
              </a:rPr>
              <a:t>!=</a:t>
            </a:r>
            <a:r>
              <a:rPr lang="en-US" altLang="zh-TW" sz="2200" i="1">
                <a:latin typeface="Courier New" panose="02070309020205020404" pitchFamily="49" charset="0"/>
              </a:rPr>
              <a:t>j</a:t>
            </a:r>
            <a:br>
              <a:rPr lang="en-US" altLang="zh-TW" sz="2200">
                <a:latin typeface="Courier New" panose="02070309020205020404" pitchFamily="49" charset="0"/>
              </a:rPr>
            </a:br>
            <a:r>
              <a:rPr lang="en-US" altLang="zh-TW" sz="2200">
                <a:latin typeface="Courier New" panose="02070309020205020404" pitchFamily="49" charset="0"/>
              </a:rPr>
              <a:t>		add	$s0,$s1,$s2	</a:t>
            </a:r>
            <a:r>
              <a:rPr lang="en-US" altLang="zh-TW" sz="2200" i="1">
                <a:latin typeface="Courier New" panose="02070309020205020404" pitchFamily="49" charset="0"/>
              </a:rPr>
              <a:t># f=g+h(true)</a:t>
            </a:r>
            <a:br>
              <a:rPr lang="en-US" altLang="zh-TW" sz="2200">
                <a:latin typeface="Courier New" panose="02070309020205020404" pitchFamily="49" charset="0"/>
              </a:rPr>
            </a:br>
            <a:r>
              <a:rPr lang="en-US" altLang="zh-TW" sz="2200">
                <a:latin typeface="Courier New" panose="02070309020205020404" pitchFamily="49" charset="0"/>
              </a:rPr>
              <a:t> 		j	Exit 			</a:t>
            </a:r>
            <a:r>
              <a:rPr lang="en-US" altLang="zh-TW" sz="2200" i="1">
                <a:latin typeface="Courier New" panose="02070309020205020404" pitchFamily="49" charset="0"/>
              </a:rPr>
              <a:t># go to Exit</a:t>
            </a:r>
            <a:br>
              <a:rPr lang="en-US" altLang="zh-TW" sz="2200">
                <a:latin typeface="Courier New" panose="02070309020205020404" pitchFamily="49" charset="0"/>
              </a:rPr>
            </a:br>
            <a:r>
              <a:rPr lang="en-US" altLang="zh-TW" sz="2200">
                <a:latin typeface="Courier New" panose="02070309020205020404" pitchFamily="49" charset="0"/>
              </a:rPr>
              <a:t>Else:	sub	$s0,$s1,$s2	</a:t>
            </a:r>
            <a:r>
              <a:rPr lang="en-US" altLang="zh-TW" sz="2200" i="1">
                <a:latin typeface="Courier New" panose="02070309020205020404" pitchFamily="49" charset="0"/>
              </a:rPr>
              <a:t># f=g-h (false)</a:t>
            </a:r>
            <a:br>
              <a:rPr lang="en-US" altLang="zh-TW" sz="2200">
                <a:latin typeface="Courier New" panose="02070309020205020404" pitchFamily="49" charset="0"/>
              </a:rPr>
            </a:br>
            <a:r>
              <a:rPr lang="en-US" altLang="zh-TW" sz="2200">
                <a:latin typeface="Courier New" panose="02070309020205020404" pitchFamily="49" charset="0"/>
              </a:rPr>
              <a:t>Exit: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/>
              <a:t>Note: Compiler automatically creates labels to handle decisions (branches) appropriately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206D41-6935-438A-A582-EF510A86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64</a:t>
            </a:fld>
            <a:endParaRPr lang="zh-TW" altLang="zh-TW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CED7E62-CC16-4A84-BC1E-8C16E2A3A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Compiling Loop Statements</a:t>
            </a:r>
            <a:endParaRPr lang="en-AU" altLang="zh-TW" sz="5000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02636BD-A9F0-4C03-9D89-3CAC1386D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1231900"/>
            <a:ext cx="9734550" cy="52720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C code: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while (save[i] == k) i += 1;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 in $s3, k in $s5, address of save in $s6</a:t>
            </a:r>
          </a:p>
          <a:p>
            <a:pPr lvl="1">
              <a:lnSpc>
                <a:spcPct val="8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Compiled MIPS code: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Loop:	sll  $t1, $s3, 2		#$t1=i x 4</a:t>
            </a:r>
            <a:b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	   	add  $t1, $t1, $s6   	#$t1=addr of save[i]</a:t>
            </a:r>
            <a:b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	   	lw   $t0, 0($t1)	 	#$t0=save[i]</a:t>
            </a:r>
            <a:b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       	</a:t>
            </a:r>
            <a:r>
              <a:rPr lang="en-US" altLang="zh-TW" sz="2200">
                <a:solidFill>
                  <a:schemeClr val="folHlink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bne  $t0, $s5, Exit</a:t>
            </a: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	#if save[i]!=k goto Exit</a:t>
            </a:r>
            <a:b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 	   	</a:t>
            </a:r>
            <a:r>
              <a:rPr lang="en-US" altLang="zh-TW" sz="2200">
                <a:solidFill>
                  <a:schemeClr val="folHlink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addi $s3, $s3, 1</a:t>
            </a: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 	#i=i+1</a:t>
            </a:r>
            <a:b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      	</a:t>
            </a:r>
            <a:r>
              <a:rPr lang="en-US" altLang="zh-TW" sz="2200">
                <a:solidFill>
                  <a:schemeClr val="folHlink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j    Loop</a:t>
            </a: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       		#goto Loop</a:t>
            </a:r>
            <a:b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Exit: …</a:t>
            </a:r>
            <a:endParaRPr lang="en-AU" altLang="zh-TW" sz="220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CAF287-31E6-4D1B-BB65-C6A6C700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65</a:t>
            </a:fld>
            <a:endParaRPr lang="zh-TW" altLang="zh-TW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F96B0CE-73C5-4ED0-91A7-C33663C5E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Inequalities in MIPS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7BD84F1-84AE-473D-A31B-0C4869802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/>
              <a:t>Until now, we’ve only tested equalities (</a:t>
            </a:r>
            <a:r>
              <a:rPr lang="en-US" altLang="zh-TW">
                <a:latin typeface="Courier New" panose="02070309020205020404" pitchFamily="49" charset="0"/>
              </a:rPr>
              <a:t>==</a:t>
            </a:r>
            <a:r>
              <a:rPr lang="en-US" altLang="zh-TW"/>
              <a:t> and </a:t>
            </a:r>
            <a:r>
              <a:rPr lang="en-US" altLang="zh-TW">
                <a:latin typeface="Courier New" panose="02070309020205020404" pitchFamily="49" charset="0"/>
              </a:rPr>
              <a:t>!=</a:t>
            </a:r>
            <a:r>
              <a:rPr lang="en-US" altLang="zh-TW"/>
              <a:t> in C), but general programs need to test &lt; and &gt; </a:t>
            </a:r>
          </a:p>
          <a:p>
            <a:pPr>
              <a:lnSpc>
                <a:spcPct val="80000"/>
              </a:lnSpc>
            </a:pPr>
            <a:r>
              <a:rPr lang="en-US" altLang="zh-TW">
                <a:solidFill>
                  <a:schemeClr val="accent1"/>
                </a:solidFill>
              </a:rPr>
              <a:t>Set on Less Than:</a:t>
            </a:r>
          </a:p>
          <a:p>
            <a:pPr lvl="1">
              <a:lnSpc>
                <a:spcPct val="80000"/>
              </a:lnSpc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slt rd, rs, rt</a:t>
            </a:r>
          </a:p>
          <a:p>
            <a:pPr lvl="2">
              <a:lnSpc>
                <a:spcPct val="80000"/>
              </a:lnSpc>
            </a:pPr>
            <a:r>
              <a:rPr lang="en-US" altLang="zh-TW" sz="2200">
                <a:ea typeface="新細明體" panose="02020500000000000000" pitchFamily="18" charset="-120"/>
              </a:rPr>
              <a:t>if (rs &lt; rt) rd = 1; else rd = 0;</a:t>
            </a:r>
          </a:p>
          <a:p>
            <a:pPr lvl="1">
              <a:lnSpc>
                <a:spcPct val="80000"/>
              </a:lnSpc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slti rt, rs, constant</a:t>
            </a:r>
          </a:p>
          <a:p>
            <a:pPr lvl="2">
              <a:lnSpc>
                <a:spcPct val="80000"/>
              </a:lnSpc>
            </a:pPr>
            <a:r>
              <a:rPr lang="en-US" altLang="zh-TW" sz="2200">
                <a:ea typeface="新細明體" panose="02020500000000000000" pitchFamily="18" charset="-120"/>
              </a:rPr>
              <a:t>if (rs &lt; constant) rt = 1; else rt = 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/>
              <a:t>Compile by hand: </a:t>
            </a:r>
            <a:r>
              <a:rPr lang="en-US" altLang="zh-TW">
                <a:solidFill>
                  <a:schemeClr val="folHlink"/>
                </a:solidFill>
                <a:latin typeface="Courier New" panose="02070309020205020404" pitchFamily="49" charset="0"/>
              </a:rPr>
              <a:t>if (g &lt; h) goto Less;</a:t>
            </a:r>
            <a:br>
              <a:rPr lang="en-US" altLang="zh-TW">
                <a:latin typeface="Courier New" panose="02070309020205020404" pitchFamily="49" charset="0"/>
              </a:rPr>
            </a:br>
            <a:r>
              <a:rPr lang="en-US" altLang="zh-TW"/>
              <a:t>Let </a:t>
            </a:r>
            <a:r>
              <a:rPr lang="en-US" altLang="zh-TW">
                <a:latin typeface="Courier New" panose="02070309020205020404" pitchFamily="49" charset="0"/>
              </a:rPr>
              <a:t>g: $s0, h: $s1</a:t>
            </a:r>
          </a:p>
          <a:p>
            <a:pPr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Courier New" panose="02070309020205020404" pitchFamily="49" charset="0"/>
              </a:rPr>
              <a:t>	</a:t>
            </a:r>
            <a:r>
              <a:rPr lang="en-US" altLang="zh-TW">
                <a:solidFill>
                  <a:schemeClr val="folHlink"/>
                </a:solidFill>
                <a:latin typeface="Courier New" panose="02070309020205020404" pitchFamily="49" charset="0"/>
              </a:rPr>
              <a:t>slt $t0,$s0,$s1 	</a:t>
            </a:r>
            <a:r>
              <a:rPr lang="en-US" altLang="zh-TW" i="1">
                <a:latin typeface="Courier New" panose="02070309020205020404" pitchFamily="49" charset="0"/>
              </a:rPr>
              <a:t># $t0 = 1 if</a:t>
            </a:r>
            <a:r>
              <a:rPr lang="en-US" altLang="zh-TW">
                <a:latin typeface="Courier New" panose="02070309020205020404" pitchFamily="49" charset="0"/>
              </a:rPr>
              <a:t> </a:t>
            </a:r>
            <a:r>
              <a:rPr lang="en-US" altLang="zh-TW" i="1">
                <a:latin typeface="Courier New" panose="02070309020205020404" pitchFamily="49" charset="0"/>
              </a:rPr>
              <a:t>g&lt;h</a:t>
            </a:r>
            <a:r>
              <a:rPr lang="en-US" altLang="zh-TW" i="1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br>
              <a:rPr lang="en-US" altLang="zh-TW" i="1">
                <a:solidFill>
                  <a:schemeClr val="folHlink"/>
                </a:solidFill>
                <a:latin typeface="Courier New" panose="02070309020205020404" pitchFamily="49" charset="0"/>
              </a:rPr>
            </a:br>
            <a:r>
              <a:rPr lang="en-US" altLang="zh-TW">
                <a:solidFill>
                  <a:schemeClr val="folHlink"/>
                </a:solidFill>
                <a:latin typeface="Courier New" panose="02070309020205020404" pitchFamily="49" charset="0"/>
              </a:rPr>
              <a:t>bne $t0,$0,Less</a:t>
            </a:r>
            <a:r>
              <a:rPr lang="en-US" altLang="zh-TW">
                <a:latin typeface="Courier New" panose="02070309020205020404" pitchFamily="49" charset="0"/>
              </a:rPr>
              <a:t> 	</a:t>
            </a:r>
            <a:r>
              <a:rPr lang="en-US" altLang="zh-TW" i="1">
                <a:latin typeface="Courier New" panose="02070309020205020404" pitchFamily="49" charset="0"/>
              </a:rPr>
              <a:t># goto Less if $t0!=0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200"/>
          </a:p>
          <a:p>
            <a:pPr>
              <a:lnSpc>
                <a:spcPct val="80000"/>
              </a:lnSpc>
            </a:pPr>
            <a:r>
              <a:rPr lang="en-US" altLang="zh-TW" sz="2200"/>
              <a:t>MIPS has no “branch on less than” =&gt; too complex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CCEEBE-F142-476C-B48C-185008FF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66</a:t>
            </a:fld>
            <a:endParaRPr lang="zh-TW" altLang="zh-TW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797D21A-3317-4F67-BDCA-8AC49C1A2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Branch Instruction Design</a:t>
            </a:r>
            <a:endParaRPr lang="en-AU" altLang="zh-TW" sz="5000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B5E378F-E933-40DA-A67B-5DBD5CAE0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Why not 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blt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bge</a:t>
            </a:r>
            <a:r>
              <a:rPr lang="en-US" altLang="zh-TW">
                <a:ea typeface="新細明體" panose="02020500000000000000" pitchFamily="18" charset="-120"/>
              </a:rPr>
              <a:t>, etc?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Hardware for &lt;, </a:t>
            </a:r>
            <a:r>
              <a:rPr lang="en-US" altLang="zh-TW" b="0">
                <a:ea typeface="新細明體" panose="02020500000000000000" pitchFamily="18" charset="-120"/>
              </a:rPr>
              <a:t>≥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>
                <a:ea typeface="新細明體" panose="02020500000000000000" pitchFamily="18" charset="-120"/>
              </a:rPr>
              <a:t> slower than =, ≠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Combining with branch involves more work per instruction, requiring a slower clock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All instructions penalized!</a:t>
            </a:r>
          </a:p>
          <a:p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beq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bne</a:t>
            </a:r>
            <a:r>
              <a:rPr lang="en-US" altLang="zh-TW">
                <a:ea typeface="新細明體" panose="02020500000000000000" pitchFamily="18" charset="-120"/>
              </a:rPr>
              <a:t> are the common case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This is a good design compromise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CC4D76-C1B3-453F-8C9D-251C4361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67</a:t>
            </a:fld>
            <a:endParaRPr lang="zh-TW" altLang="zh-TW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4AE2BB5-EC91-47F1-ABB9-B87AE5718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AU" altLang="zh-TW" sz="5000"/>
              <a:t>Signed vs. Unsigned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42D5CD6-FC6D-4804-A23E-FD6D257BB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zh-TW" dirty="0"/>
              <a:t>Signed comparison: </a:t>
            </a:r>
            <a:r>
              <a:rPr lang="en-AU" altLang="zh-TW" dirty="0" err="1">
                <a:latin typeface="Lucida Console" panose="020B0609040504020204" pitchFamily="49" charset="0"/>
              </a:rPr>
              <a:t>slt</a:t>
            </a:r>
            <a:r>
              <a:rPr lang="en-AU" altLang="zh-TW" dirty="0"/>
              <a:t>, </a:t>
            </a:r>
            <a:r>
              <a:rPr lang="en-AU" altLang="zh-TW" dirty="0" err="1">
                <a:latin typeface="Lucida Console" panose="020B0609040504020204" pitchFamily="49" charset="0"/>
              </a:rPr>
              <a:t>slti</a:t>
            </a:r>
            <a:endParaRPr lang="en-AU" altLang="zh-TW" dirty="0">
              <a:latin typeface="Lucida Console" panose="020B0609040504020204" pitchFamily="49" charset="0"/>
            </a:endParaRPr>
          </a:p>
          <a:p>
            <a:r>
              <a:rPr lang="en-AU" altLang="zh-TW" dirty="0"/>
              <a:t>Unsigned comparison: </a:t>
            </a:r>
            <a:r>
              <a:rPr lang="en-AU" altLang="zh-TW" dirty="0" err="1">
                <a:latin typeface="Lucida Console" panose="020B0609040504020204" pitchFamily="49" charset="0"/>
              </a:rPr>
              <a:t>sltu</a:t>
            </a:r>
            <a:r>
              <a:rPr lang="en-AU" altLang="zh-TW" dirty="0"/>
              <a:t>, </a:t>
            </a:r>
            <a:r>
              <a:rPr lang="en-AU" altLang="zh-TW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sltiu</a:t>
            </a:r>
            <a:endParaRPr lang="en-AU" altLang="zh-TW" dirty="0">
              <a:solidFill>
                <a:schemeClr val="bg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AU" altLang="zh-TW" dirty="0"/>
              <a:t>Example</a:t>
            </a:r>
          </a:p>
          <a:p>
            <a:pPr lvl="1"/>
            <a:r>
              <a:rPr lang="en-AU" altLang="zh-TW" dirty="0"/>
              <a:t>$s0 = </a:t>
            </a:r>
            <a:r>
              <a:rPr lang="en-AU" altLang="zh-TW" sz="2000" dirty="0"/>
              <a:t>1111 1111 1111 1111 1111 1111 1111 1111</a:t>
            </a:r>
          </a:p>
          <a:p>
            <a:pPr lvl="1"/>
            <a:r>
              <a:rPr lang="en-AU" altLang="zh-TW" dirty="0"/>
              <a:t>$s1 = </a:t>
            </a:r>
            <a:r>
              <a:rPr lang="en-AU" altLang="zh-TW" sz="2000" dirty="0"/>
              <a:t>0000 0000 0000 0000 0000 0000 0000 0001</a:t>
            </a:r>
          </a:p>
          <a:p>
            <a:pPr lvl="1"/>
            <a:r>
              <a:rPr lang="en-AU" altLang="zh-TW" dirty="0" err="1">
                <a:latin typeface="Lucida Console" panose="020B0609040504020204" pitchFamily="49" charset="0"/>
              </a:rPr>
              <a:t>slt</a:t>
            </a:r>
            <a:r>
              <a:rPr lang="en-AU" altLang="zh-TW" dirty="0">
                <a:latin typeface="Lucida Console" panose="020B0609040504020204" pitchFamily="49" charset="0"/>
              </a:rPr>
              <a:t>  $t0, $s0, $s1  # signed</a:t>
            </a:r>
          </a:p>
          <a:p>
            <a:pPr lvl="2"/>
            <a:r>
              <a:rPr lang="en-AU" altLang="zh-TW" dirty="0">
                <a:cs typeface="Arial" panose="020B0604020202020204" pitchFamily="34" charset="0"/>
              </a:rPr>
              <a:t>–1 &lt; +1 </a:t>
            </a:r>
            <a:r>
              <a:rPr lang="en-AU" altLang="zh-TW" dirty="0">
                <a:cs typeface="Arial" panose="020B0604020202020204" pitchFamily="34" charset="0"/>
                <a:sym typeface="Symbol" panose="05050102010706020507" pitchFamily="18" charset="2"/>
              </a:rPr>
              <a:t> $t0 = 1</a:t>
            </a:r>
          </a:p>
          <a:p>
            <a:pPr lvl="1"/>
            <a:r>
              <a:rPr lang="en-AU" altLang="zh-TW" dirty="0" err="1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sltu</a:t>
            </a:r>
            <a:r>
              <a:rPr lang="en-AU" altLang="zh-TW" dirty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$t0, $s0, $s1  # unsigned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+4,294,967,295 &gt; +1 </a:t>
            </a:r>
            <a:r>
              <a:rPr lang="en-AU" altLang="zh-TW" dirty="0">
                <a:cs typeface="Arial" panose="020B0604020202020204" pitchFamily="34" charset="0"/>
                <a:sym typeface="Symbol" panose="05050102010706020507" pitchFamily="18" charset="2"/>
              </a:rPr>
              <a:t> $t0 = 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E17D12-7B96-4DEB-9B40-BDA50FA9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68</a:t>
            </a:fld>
            <a:endParaRPr lang="zh-TW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CD1EA7B7-3B37-47BB-BAE3-31FBF57FE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Organization of programmable storage</a:t>
            </a:r>
          </a:p>
          <a:p>
            <a:pPr lvl="1"/>
            <a:r>
              <a:rPr lang="en-US" altLang="zh-TW"/>
              <a:t>registers</a:t>
            </a:r>
          </a:p>
          <a:p>
            <a:pPr lvl="1"/>
            <a:r>
              <a:rPr lang="en-US" altLang="zh-TW"/>
              <a:t>memory: flat, segmented</a:t>
            </a:r>
          </a:p>
          <a:p>
            <a:pPr lvl="1"/>
            <a:r>
              <a:rPr lang="en-US" altLang="zh-TW"/>
              <a:t>modes of addressing and accessing data items and instructions</a:t>
            </a:r>
            <a:endParaRPr lang="en-US" altLang="zh-TW" sz="2600"/>
          </a:p>
          <a:p>
            <a:r>
              <a:rPr lang="en-US" altLang="zh-TW"/>
              <a:t>Data types and data structures</a:t>
            </a:r>
          </a:p>
          <a:p>
            <a:pPr lvl="1"/>
            <a:r>
              <a:rPr lang="en-US" altLang="zh-TW"/>
              <a:t>encoding and representation </a:t>
            </a:r>
          </a:p>
          <a:p>
            <a:r>
              <a:rPr lang="en-US" altLang="zh-TW"/>
              <a:t>Instruction formats</a:t>
            </a:r>
          </a:p>
          <a:p>
            <a:r>
              <a:rPr lang="en-US" altLang="zh-TW"/>
              <a:t>Instruction set (or operation code)</a:t>
            </a:r>
          </a:p>
          <a:p>
            <a:pPr lvl="1"/>
            <a:r>
              <a:rPr lang="en-US" altLang="zh-TW"/>
              <a:t>ALU, control transfer, exceptional handling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FA2F31C-1F7B-4356-9B38-1286B18D7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Components of an ISA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D37670-7906-4CAC-905F-A6AB01A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60BE25FB-AB55-427F-9F52-4416B10FC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FBDD0DFE-7DEA-4F42-BF58-F64BFE36C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Supporting procedures in hardware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6CD7B37-808B-4E7B-8A74-70EB8A00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69</a:t>
            </a:fld>
            <a:endParaRPr lang="zh-TW" altLang="zh-TW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E9A81200-9C56-448F-9CE2-055DF71ED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36525" y="115888"/>
            <a:ext cx="10202863" cy="901700"/>
          </a:xfrm>
        </p:spPr>
        <p:txBody>
          <a:bodyPr/>
          <a:lstStyle/>
          <a:p>
            <a:r>
              <a:rPr lang="en-US" altLang="zh-TW" sz="5000" dirty="0">
                <a:solidFill>
                  <a:schemeClr val="bg2"/>
                </a:solidFill>
              </a:rPr>
              <a:t>C Function Call 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95B93E50-340C-4F4A-8B9C-946694134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 dirty="0">
                <a:latin typeface="Courier New" panose="02070309020205020404" pitchFamily="49" charset="0"/>
              </a:rPr>
              <a:t>	</a:t>
            </a:r>
            <a:r>
              <a:rPr lang="en-US" altLang="zh-TW" dirty="0">
                <a:latin typeface="Lucida Console" panose="020B0609040504020204" pitchFamily="49" charset="0"/>
              </a:rPr>
              <a:t>sum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=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leaf_example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 err="1">
                <a:latin typeface="Lucida Console" panose="020B0609040504020204" pitchFamily="49" charset="0"/>
              </a:rPr>
              <a:t>a,b,c,d</a:t>
            </a:r>
            <a:r>
              <a:rPr lang="en-US" altLang="zh-TW" dirty="0">
                <a:latin typeface="Lucida Console" panose="020B0609040504020204" pitchFamily="49" charset="0"/>
              </a:rPr>
              <a:t>) . . 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br>
              <a:rPr lang="en-US" altLang="zh-TW" dirty="0">
                <a:latin typeface="Lucida Console" panose="020B0609040504020204" pitchFamily="49" charset="0"/>
              </a:rPr>
            </a:b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int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leaf_example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(int g, h,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, j)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{ int f;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f = (g + h) - (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+ j);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return f;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7A9136-5238-41A0-904C-A126D93F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70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581249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78E6598-F62A-4FDD-919C-A7E47CDD6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Procedure Calling</a:t>
            </a:r>
            <a:endParaRPr lang="en-AU" altLang="zh-TW" sz="500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C5C1146-9526-4E8A-85AD-8707F7204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TW" dirty="0">
                <a:ea typeface="新細明體" panose="02020500000000000000" pitchFamily="18" charset="-120"/>
              </a:rPr>
              <a:t>Steps required</a:t>
            </a:r>
          </a:p>
          <a:p>
            <a:pPr marL="609600" indent="-609600"/>
            <a:endParaRPr lang="en-US" altLang="zh-TW" dirty="0">
              <a:ea typeface="新細明體" panose="02020500000000000000" pitchFamily="18" charset="-12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Caller: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Place parameters in registers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Transfer control to procedure</a:t>
            </a:r>
          </a:p>
          <a:p>
            <a:pPr marL="990600" lvl="1" indent="-533400">
              <a:buSzTx/>
              <a:buFont typeface="Wingdings" panose="05000000000000000000" pitchFamily="2" charset="2"/>
              <a:buNone/>
            </a:pPr>
            <a:r>
              <a:rPr lang="en-US" altLang="zh-TW" dirty="0" err="1">
                <a:ea typeface="新細明體" panose="02020500000000000000" pitchFamily="18" charset="-120"/>
              </a:rPr>
              <a:t>Callee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 startAt="3"/>
            </a:pPr>
            <a:r>
              <a:rPr lang="en-US" altLang="zh-TW" dirty="0">
                <a:solidFill>
                  <a:schemeClr val="accent2"/>
                </a:solidFill>
                <a:ea typeface="新細明體" panose="02020500000000000000" pitchFamily="18" charset="-120"/>
              </a:rPr>
              <a:t>Acquire storage for procedure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 startAt="3"/>
            </a:pPr>
            <a:r>
              <a:rPr lang="en-US" altLang="zh-TW" dirty="0">
                <a:ea typeface="新細明體" panose="02020500000000000000" pitchFamily="18" charset="-120"/>
              </a:rPr>
              <a:t>Perform procedure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operations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 startAt="3"/>
            </a:pPr>
            <a:r>
              <a:rPr lang="en-US" altLang="zh-TW" dirty="0">
                <a:ea typeface="新細明體" panose="02020500000000000000" pitchFamily="18" charset="-120"/>
              </a:rPr>
              <a:t>Place result in register for caller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 startAt="3"/>
            </a:pPr>
            <a:r>
              <a:rPr lang="en-US" altLang="zh-TW" dirty="0">
                <a:ea typeface="新細明體" panose="02020500000000000000" pitchFamily="18" charset="-120"/>
              </a:rPr>
              <a:t>Return to place of call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2517D16-07D7-4FCA-A879-85E0A97C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71</a:t>
            </a:fld>
            <a:endParaRPr lang="zh-TW" altLang="zh-TW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E9A81200-9C56-448F-9CE2-055DF71ED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36525" y="115888"/>
            <a:ext cx="10202863" cy="901700"/>
          </a:xfrm>
        </p:spPr>
        <p:txBody>
          <a:bodyPr/>
          <a:lstStyle/>
          <a:p>
            <a:r>
              <a:rPr lang="en-US" altLang="zh-TW" sz="5000"/>
              <a:t>C Function Call Bookkeeping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95B93E50-340C-4F4A-8B9C-946694134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 dirty="0">
                <a:latin typeface="Courier New" panose="02070309020205020404" pitchFamily="49" charset="0"/>
              </a:rPr>
              <a:t>	</a:t>
            </a:r>
            <a:r>
              <a:rPr lang="en-US" altLang="zh-TW" dirty="0">
                <a:latin typeface="Lucida Console" panose="020B0609040504020204" pitchFamily="49" charset="0"/>
              </a:rPr>
              <a:t>sum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=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leaf_example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 err="1">
                <a:latin typeface="Lucida Console" panose="020B0609040504020204" pitchFamily="49" charset="0"/>
              </a:rPr>
              <a:t>a,b,c,d</a:t>
            </a:r>
            <a:r>
              <a:rPr lang="en-US" altLang="zh-TW" dirty="0">
                <a:latin typeface="Lucida Console" panose="020B0609040504020204" pitchFamily="49" charset="0"/>
              </a:rPr>
              <a:t>) . . .</a:t>
            </a:r>
            <a:br>
              <a:rPr lang="en-US" altLang="zh-TW" dirty="0">
                <a:latin typeface="Lucida Console" panose="020B0609040504020204" pitchFamily="49" charset="0"/>
              </a:rPr>
            </a:b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int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leaf_example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(int g, h,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, j)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{ int f;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f = (g + h) - (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+ j);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return f;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r>
              <a:rPr lang="en-US" altLang="zh-TW" dirty="0"/>
              <a:t>Return address	   	   </a:t>
            </a:r>
            <a:r>
              <a:rPr lang="en-US" altLang="zh-TW" dirty="0">
                <a:latin typeface="Courier New" panose="02070309020205020404" pitchFamily="49" charset="0"/>
              </a:rPr>
              <a:t>$ra</a:t>
            </a:r>
            <a:endParaRPr lang="en-US" altLang="zh-TW" dirty="0"/>
          </a:p>
          <a:p>
            <a:r>
              <a:rPr lang="en-US" altLang="zh-TW" dirty="0"/>
              <a:t>Procedure address	   </a:t>
            </a:r>
            <a:r>
              <a:rPr lang="en-US" altLang="zh-TW" dirty="0">
                <a:latin typeface="Courier New" panose="02070309020205020404" pitchFamily="49" charset="0"/>
              </a:rPr>
              <a:t>Labels</a:t>
            </a:r>
            <a:endParaRPr lang="en-US" altLang="zh-TW" dirty="0"/>
          </a:p>
          <a:p>
            <a:r>
              <a:rPr lang="en-US" altLang="zh-TW" dirty="0"/>
              <a:t>Arguments		   </a:t>
            </a:r>
            <a:r>
              <a:rPr lang="en-US" altLang="zh-TW" dirty="0">
                <a:latin typeface="Courier New" panose="02070309020205020404" pitchFamily="49" charset="0"/>
              </a:rPr>
              <a:t>$a0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anose="02070309020205020404" pitchFamily="49" charset="0"/>
              </a:rPr>
              <a:t>$a1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anose="02070309020205020404" pitchFamily="49" charset="0"/>
              </a:rPr>
              <a:t>$a2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anose="02070309020205020404" pitchFamily="49" charset="0"/>
              </a:rPr>
              <a:t>$a3</a:t>
            </a:r>
            <a:endParaRPr lang="en-US" altLang="zh-TW" dirty="0"/>
          </a:p>
          <a:p>
            <a:r>
              <a:rPr lang="en-US" altLang="zh-TW" dirty="0"/>
              <a:t>Return value		   </a:t>
            </a:r>
            <a:r>
              <a:rPr lang="en-US" altLang="zh-TW" dirty="0">
                <a:latin typeface="Courier New" panose="02070309020205020404" pitchFamily="49" charset="0"/>
              </a:rPr>
              <a:t>$v0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anose="02070309020205020404" pitchFamily="49" charset="0"/>
              </a:rPr>
              <a:t>$v1</a:t>
            </a:r>
            <a:endParaRPr lang="en-US" altLang="zh-TW" dirty="0"/>
          </a:p>
          <a:p>
            <a:r>
              <a:rPr lang="en-US" altLang="zh-TW" dirty="0"/>
              <a:t>Local variables	   	   </a:t>
            </a:r>
            <a:r>
              <a:rPr lang="en-US" altLang="zh-TW" dirty="0">
                <a:latin typeface="Courier New" panose="02070309020205020404" pitchFamily="49" charset="0"/>
              </a:rPr>
              <a:t>$s0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anose="02070309020205020404" pitchFamily="49" charset="0"/>
              </a:rPr>
              <a:t>$s1</a:t>
            </a:r>
            <a:r>
              <a:rPr lang="en-US" altLang="zh-TW" dirty="0"/>
              <a:t>, …, </a:t>
            </a:r>
            <a:r>
              <a:rPr lang="en-US" altLang="zh-TW" dirty="0">
                <a:latin typeface="Courier New" panose="02070309020205020404" pitchFamily="49" charset="0"/>
              </a:rPr>
              <a:t>$s7</a:t>
            </a: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Note the use of </a:t>
            </a:r>
            <a:r>
              <a:rPr lang="en-US" altLang="zh-TW" dirty="0">
                <a:solidFill>
                  <a:schemeClr val="accent1"/>
                </a:solidFill>
              </a:rPr>
              <a:t>register conventions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7A9136-5238-41A0-904C-A126D93F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72</a:t>
            </a:fld>
            <a:endParaRPr lang="zh-TW" altLang="zh-TW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 descr="10%">
            <a:extLst>
              <a:ext uri="{FF2B5EF4-FFF2-40B4-BE49-F238E27FC236}">
                <a16:creationId xmlns:a16="http://schemas.microsoft.com/office/drawing/2014/main" id="{FD65CC9A-1F25-4E97-B806-70CA0FA5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5494338"/>
            <a:ext cx="4197350" cy="355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3" descr="10%">
            <a:extLst>
              <a:ext uri="{FF2B5EF4-FFF2-40B4-BE49-F238E27FC236}">
                <a16:creationId xmlns:a16="http://schemas.microsoft.com/office/drawing/2014/main" id="{BEEC8AAB-4A07-424B-96F3-3E2E02F4D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379538"/>
            <a:ext cx="4195762" cy="736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0" name="Rectangle 4" descr="10%">
            <a:extLst>
              <a:ext uri="{FF2B5EF4-FFF2-40B4-BE49-F238E27FC236}">
                <a16:creationId xmlns:a16="http://schemas.microsoft.com/office/drawing/2014/main" id="{0A316C2A-AC84-44C7-A60D-ED977D96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3436938"/>
            <a:ext cx="4210050" cy="736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74AF90A7-0C99-442D-B76A-EF1A7197C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1360488"/>
            <a:ext cx="4292600" cy="450691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0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zero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constant 0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at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reserved for assembler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	v0	expression evaluation &amp;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	v1	function results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4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a0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arguments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5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a1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6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a2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7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a3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8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t0	temporary: caller saves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. . .	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(callee can clobber)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15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	t7</a:t>
            </a:r>
            <a:endParaRPr kumimoji="1" lang="en-US" altLang="zh-TW" sz="1800">
              <a:solidFill>
                <a:schemeClr val="hlink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489E2D43-F77D-4FD2-AE7F-3C7A1EF93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87325" y="350838"/>
            <a:ext cx="10220325" cy="723900"/>
          </a:xfrm>
          <a:noFill/>
        </p:spPr>
        <p:txBody>
          <a:bodyPr lIns="92075" tIns="46038" rIns="92075" bIns="46038"/>
          <a:lstStyle/>
          <a:p>
            <a:r>
              <a:rPr lang="en-US" altLang="zh-TW" sz="4900"/>
              <a:t>Registers Conventions for MIPS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3CF13CF6-4685-4838-9850-9D0A2A9E2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60488"/>
            <a:ext cx="4292600" cy="4506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16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s0	callee saves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. . . 	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(caller can clobber)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23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s7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24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t8	 temporary (cont’d)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25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t9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26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k0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reserved for OS kernel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27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k1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28	gp	pointer to global area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29	sp	stack pointer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30	fp	frame pointer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31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ra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return address (HW)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4B0B3897-3B28-48B1-99A3-8943D5E7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3055938"/>
            <a:ext cx="4200525" cy="1498600"/>
          </a:xfrm>
          <a:prstGeom prst="rect">
            <a:avLst/>
          </a:prstGeom>
          <a:noFill/>
          <a:ln w="25400">
            <a:solidFill>
              <a:srgbClr val="8901F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5" name="Rectangle 9">
            <a:extLst>
              <a:ext uri="{FF2B5EF4-FFF2-40B4-BE49-F238E27FC236}">
                <a16:creationId xmlns:a16="http://schemas.microsoft.com/office/drawing/2014/main" id="{B16F47D5-30B5-4F9C-B117-54EE915E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4656138"/>
            <a:ext cx="4170362" cy="1193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6" name="Rectangle 10">
            <a:extLst>
              <a:ext uri="{FF2B5EF4-FFF2-40B4-BE49-F238E27FC236}">
                <a16:creationId xmlns:a16="http://schemas.microsoft.com/office/drawing/2014/main" id="{9252C633-E29C-40F4-BCAA-FE4E260A4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1379538"/>
            <a:ext cx="4211637" cy="11176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7" name="Rectangle 11">
            <a:extLst>
              <a:ext uri="{FF2B5EF4-FFF2-40B4-BE49-F238E27FC236}">
                <a16:creationId xmlns:a16="http://schemas.microsoft.com/office/drawing/2014/main" id="{9755423B-3EDF-43F2-99AC-C38739F38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2598738"/>
            <a:ext cx="4214812" cy="736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8" name="Rectangle 12">
            <a:extLst>
              <a:ext uri="{FF2B5EF4-FFF2-40B4-BE49-F238E27FC236}">
                <a16:creationId xmlns:a16="http://schemas.microsoft.com/office/drawing/2014/main" id="{93909798-0555-4F62-8EF3-8CC8EEB0B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2217738"/>
            <a:ext cx="4183062" cy="736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09" name="Rectangle 13">
            <a:extLst>
              <a:ext uri="{FF2B5EF4-FFF2-40B4-BE49-F238E27FC236}">
                <a16:creationId xmlns:a16="http://schemas.microsoft.com/office/drawing/2014/main" id="{0950F396-9AD8-4F13-B766-2F853EFED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4275138"/>
            <a:ext cx="4186237" cy="1117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510" name="Text Box 14">
            <a:extLst>
              <a:ext uri="{FF2B5EF4-FFF2-40B4-BE49-F238E27FC236}">
                <a16:creationId xmlns:a16="http://schemas.microsoft.com/office/drawing/2014/main" id="{55B0D470-EC4F-4DE7-A41A-92593B2AC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5908675"/>
            <a:ext cx="987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Fig. 2.18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DC0998-AEF7-4473-8FFB-F0EE3ACF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73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C004F85-06E8-4ADB-B318-8FB5585F3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Procedure Call Instructions</a:t>
            </a:r>
            <a:endParaRPr lang="en-AU" altLang="zh-TW" sz="5000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A9C9851E-57A9-494F-822A-C7352DB05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Procedure call: jump and link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jal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ProcedureLabel</a:t>
            </a:r>
            <a:endParaRPr lang="en-US" altLang="zh-TW" dirty="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>
                <a:cs typeface="+mn-cs"/>
              </a:rPr>
              <a:t>Address of following instruction put in $ra</a:t>
            </a:r>
          </a:p>
          <a:p>
            <a:pPr lvl="1"/>
            <a:r>
              <a:rPr lang="en-US" altLang="zh-TW" sz="2400" dirty="0">
                <a:cs typeface="+mn-cs"/>
              </a:rPr>
              <a:t>Jumps to target address (i.e.,</a:t>
            </a:r>
            <a:r>
              <a:rPr lang="en-US" altLang="zh-TW" sz="2400" dirty="0" err="1">
                <a:cs typeface="+mn-cs"/>
              </a:rPr>
              <a:t>ProcedureLabel</a:t>
            </a:r>
            <a:r>
              <a:rPr lang="en-US" altLang="zh-TW" sz="2400" dirty="0">
                <a:cs typeface="+mn-cs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Procedure return: jump register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jr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$ra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Copies $ra to program counter</a:t>
            </a:r>
          </a:p>
          <a:p>
            <a:pPr lvl="1"/>
            <a:endParaRPr lang="en-AU" altLang="zh-TW" sz="2400" dirty="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AD8C64-5DFA-4FE5-9637-89300638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74</a:t>
            </a:fld>
            <a:endParaRPr lang="zh-TW" altLang="zh-TW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BFEBFD0-5E2E-4997-B3A3-221FEE31C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Procedure Call Instructions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8681424-7E20-462C-97BF-56B949EDC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Procedure call: jump and link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jal ProcedureLabel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Address of following instruction put in $ra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Jumps to target address (i.e.,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ProcedureLabel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Procedure return: jump register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jr $ra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Copies $ra to program counter</a:t>
            </a:r>
          </a:p>
          <a:p>
            <a:pPr lvl="1"/>
            <a:r>
              <a:rPr lang="en-US" altLang="zh-TW" sz="2400">
                <a:solidFill>
                  <a:schemeClr val="bg2"/>
                </a:solidFill>
                <a:ea typeface="新細明體" panose="02020500000000000000" pitchFamily="18" charset="-120"/>
              </a:rPr>
              <a:t>Can also be used for computed jumps</a:t>
            </a:r>
          </a:p>
          <a:p>
            <a:pPr lvl="2"/>
            <a:r>
              <a:rPr lang="en-US" altLang="zh-TW" sz="2400">
                <a:solidFill>
                  <a:schemeClr val="bg2"/>
                </a:solidFill>
                <a:ea typeface="新細明體" panose="02020500000000000000" pitchFamily="18" charset="-120"/>
              </a:rPr>
              <a:t>e.g., for case/switch statements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2400" b="1">
                <a:solidFill>
                  <a:schemeClr val="bg2"/>
                </a:solidFill>
                <a:ea typeface="新細明體" panose="02020500000000000000" pitchFamily="18" charset="-120"/>
              </a:rPr>
              <a:t>Jump table is an array of addresses corresponding to labels in codes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2400" b="1">
                <a:solidFill>
                  <a:schemeClr val="bg2"/>
                </a:solidFill>
                <a:ea typeface="新細明體" panose="02020500000000000000" pitchFamily="18" charset="-120"/>
              </a:rPr>
              <a:t>Load appropriate entry to register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2400" b="1">
                <a:solidFill>
                  <a:schemeClr val="bg2"/>
                </a:solidFill>
                <a:ea typeface="新細明體" panose="02020500000000000000" pitchFamily="18" charset="-120"/>
              </a:rPr>
              <a:t>Jump register</a:t>
            </a:r>
            <a:endParaRPr lang="en-AU" altLang="zh-TW" sz="24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7680700-666C-47C0-A41A-10BED548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75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2EB6465-5B14-4717-96CD-EE9427C0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63" y="3614738"/>
            <a:ext cx="5483225" cy="10191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41CA431-32E1-4BDF-9854-FADE259A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5011738"/>
            <a:ext cx="5426075" cy="4746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AFB3F4D2-DEBC-4A89-911B-1605D9AF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4643438"/>
            <a:ext cx="5454650" cy="3571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988475F-332F-4DD3-9AFD-D4FB0F71F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 dirty="0">
                <a:ea typeface="新細明體" panose="02020500000000000000" pitchFamily="18" charset="-120"/>
              </a:rPr>
              <a:t>Caller</a:t>
            </a:r>
            <a:r>
              <a:rPr lang="en-US" altLang="zh-TW" sz="5000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5000" dirty="0">
                <a:ea typeface="新細明體" panose="02020500000000000000" pitchFamily="18" charset="-120"/>
              </a:rPr>
              <a:t>s Code</a:t>
            </a:r>
            <a:endParaRPr lang="en-AU" altLang="zh-TW" sz="5000" dirty="0"/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8C4B9E02-C4AD-47B1-8327-BAB82A3B5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710113"/>
            <a:ext cx="2728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Jump to leaf_example</a:t>
            </a: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A8EF1DFF-20A7-4DCF-BF7E-064AB10C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919538"/>
            <a:ext cx="2703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Move a,b,c,d to a0..a3</a:t>
            </a:r>
          </a:p>
        </p:txBody>
      </p:sp>
      <p:sp>
        <p:nvSpPr>
          <p:cNvPr id="112648" name="Text Box 8">
            <a:extLst>
              <a:ext uri="{FF2B5EF4-FFF2-40B4-BE49-F238E27FC236}">
                <a16:creationId xmlns:a16="http://schemas.microsoft.com/office/drawing/2014/main" id="{4BFD7C8B-5611-4ABE-B1AF-D0C85028D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172075"/>
            <a:ext cx="300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Move result in v0 to sum</a:t>
            </a:r>
          </a:p>
        </p:txBody>
      </p:sp>
      <p:sp>
        <p:nvSpPr>
          <p:cNvPr id="112649" name="Rectangle 9">
            <a:extLst>
              <a:ext uri="{FF2B5EF4-FFF2-40B4-BE49-F238E27FC236}">
                <a16:creationId xmlns:a16="http://schemas.microsoft.com/office/drawing/2014/main" id="{3EECA880-C740-4FC5-9A44-938F5F6A6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sz="2000">
                <a:latin typeface="Lucida Console" panose="020B0609040504020204" pitchFamily="49" charset="0"/>
              </a:rPr>
              <a:t>. . .</a:t>
            </a:r>
            <a:br>
              <a:rPr lang="en-US" altLang="zh-TW" sz="2000">
                <a:latin typeface="Lucida Console" panose="020B0609040504020204" pitchFamily="49" charset="0"/>
              </a:rPr>
            </a:br>
            <a:br>
              <a:rPr lang="en-US" altLang="zh-TW" sz="2000">
                <a:latin typeface="Lucida Console" panose="020B0609040504020204" pitchFamily="49" charset="0"/>
              </a:rPr>
            </a:br>
            <a:r>
              <a:rPr lang="en-US" altLang="zh-TW" sz="2000">
                <a:latin typeface="Lucida Console" panose="020B0609040504020204" pitchFamily="49" charset="0"/>
              </a:rPr>
              <a:t>sum </a:t>
            </a: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= leaf_example</a:t>
            </a:r>
            <a:r>
              <a:rPr lang="en-US" altLang="zh-TW" sz="2000">
                <a:latin typeface="Lucida Console" panose="020B0609040504020204" pitchFamily="49" charset="0"/>
              </a:rPr>
              <a:t>(a,b,c,d) </a:t>
            </a:r>
            <a:br>
              <a:rPr lang="en-US" altLang="zh-TW" sz="2000">
                <a:latin typeface="Lucida Console" panose="020B0609040504020204" pitchFamily="49" charset="0"/>
              </a:rPr>
            </a:br>
            <a:br>
              <a:rPr lang="en-US" altLang="zh-TW" sz="2000">
                <a:latin typeface="Lucida Console" panose="020B0609040504020204" pitchFamily="49" charset="0"/>
              </a:rPr>
            </a:br>
            <a:r>
              <a:rPr lang="en-US" altLang="zh-TW" sz="2000">
                <a:latin typeface="Lucida Console" panose="020B0609040504020204" pitchFamily="49" charset="0"/>
              </a:rPr>
              <a:t>. . .</a:t>
            </a:r>
            <a:br>
              <a:rPr lang="en-US" altLang="zh-TW" sz="2000">
                <a:latin typeface="Lucida Console" panose="020B0609040504020204" pitchFamily="49" charset="0"/>
              </a:rPr>
            </a:br>
            <a:br>
              <a:rPr lang="en-US" altLang="zh-TW" sz="2000">
                <a:latin typeface="Lucida Console" panose="020B0609040504020204" pitchFamily="49" charset="0"/>
              </a:rPr>
            </a:br>
            <a:endParaRPr lang="en-US" altLang="zh-TW" sz="2000">
              <a:ea typeface="新細明體" panose="02020500000000000000" pitchFamily="18" charset="-120"/>
            </a:endParaRPr>
          </a:p>
          <a:p>
            <a:pPr>
              <a:lnSpc>
                <a:spcPct val="70000"/>
              </a:lnSpc>
            </a:pPr>
            <a:r>
              <a:rPr lang="en-US" altLang="zh-TW" sz="2200">
                <a:ea typeface="新細明體" panose="02020500000000000000" pitchFamily="18" charset="-120"/>
              </a:rPr>
              <a:t>MIPS code: a, </a:t>
            </a:r>
            <a:r>
              <a:rPr lang="en-US" altLang="zh-TW" sz="22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200">
                <a:ea typeface="新細明體" panose="02020500000000000000" pitchFamily="18" charset="-120"/>
              </a:rPr>
              <a:t>, d in $s0, </a:t>
            </a:r>
            <a:r>
              <a:rPr lang="en-US" altLang="zh-TW" sz="22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200">
                <a:ea typeface="新細明體" panose="02020500000000000000" pitchFamily="18" charset="-120"/>
              </a:rPr>
              <a:t>, $s3, and sum in $s4</a:t>
            </a:r>
          </a:p>
          <a:p>
            <a:pPr>
              <a:lnSpc>
                <a:spcPct val="70000"/>
              </a:lnSpc>
            </a:pPr>
            <a:endParaRPr lang="en-US" altLang="zh-TW" sz="2200">
              <a:ea typeface="新細明體" panose="02020500000000000000" pitchFamily="18" charset="-12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: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add  $a0, $0, $s0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add  $a1, $0, $s1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add  $a2, $0, $s2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add  $a3, $0, $s3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  jal  leaf_example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  add  $s4, $0, $v0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endParaRPr lang="en-US" altLang="zh-TW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: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endParaRPr lang="en-US" altLang="zh-TW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0D6CEF-6CD5-4732-A179-270301E6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76</a:t>
            </a:fld>
            <a:endParaRPr lang="zh-TW" altLang="zh-TW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CEFCD-2118-4670-99D8-7EC26EA3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15842"/>
            <a:ext cx="9650896" cy="901700"/>
          </a:xfrm>
        </p:spPr>
        <p:txBody>
          <a:bodyPr/>
          <a:lstStyle/>
          <a:p>
            <a:br>
              <a:rPr lang="en-US" altLang="zh-TW" dirty="0"/>
            </a:br>
            <a:r>
              <a:rPr lang="en-US" altLang="zh-TW" sz="4400" dirty="0">
                <a:solidFill>
                  <a:schemeClr val="bg2"/>
                </a:solidFill>
              </a:rPr>
              <a:t>We Have Only One Register File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9625D-CE2D-4DE4-9FF6-19F4322B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2800" dirty="0"/>
              <a:t>Caller is using </a:t>
            </a:r>
          </a:p>
          <a:p>
            <a:pPr lvl="1"/>
            <a:r>
              <a:rPr lang="en-US" altLang="zh-TW" sz="2800" dirty="0" err="1"/>
              <a:t>Callee</a:t>
            </a:r>
            <a:r>
              <a:rPr lang="en-US" altLang="zh-TW" sz="2800" dirty="0"/>
              <a:t> ?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AE6054-A053-4A51-9621-BCFA32EE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77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76734593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5FFADA4-DF4C-4299-867E-398AD8C4FD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2950" y="168138"/>
            <a:ext cx="8420100" cy="901700"/>
          </a:xfrm>
        </p:spPr>
        <p:txBody>
          <a:bodyPr/>
          <a:lstStyle/>
          <a:p>
            <a:r>
              <a:rPr lang="en-US" altLang="zh-TW" dirty="0">
                <a:solidFill>
                  <a:schemeClr val="bg2"/>
                </a:solidFill>
              </a:rPr>
              <a:t>Procedure, Stack, Activation Record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7A73A890-E978-45CA-A4A1-4A4C5EB8FB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2325" y="1112838"/>
            <a:ext cx="8420100" cy="838200"/>
          </a:xfrm>
        </p:spPr>
        <p:txBody>
          <a:bodyPr/>
          <a:lstStyle/>
          <a:p>
            <a:r>
              <a:rPr lang="en-US" altLang="zh-TW"/>
              <a:t>We have only one register file….</a:t>
            </a:r>
          </a:p>
        </p:txBody>
      </p:sp>
      <p:sp>
        <p:nvSpPr>
          <p:cNvPr id="114692" name="文字方塊 1">
            <a:extLst>
              <a:ext uri="{FF2B5EF4-FFF2-40B4-BE49-F238E27FC236}">
                <a16:creationId xmlns:a16="http://schemas.microsoft.com/office/drawing/2014/main" id="{C958D49D-15EE-4FFC-9D51-77E516942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2216150"/>
            <a:ext cx="525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P1</a:t>
            </a:r>
            <a:endParaRPr lang="zh-TW" altLang="en-US"/>
          </a:p>
        </p:txBody>
      </p:sp>
      <p:cxnSp>
        <p:nvCxnSpPr>
          <p:cNvPr id="114693" name="直線接點 7">
            <a:extLst>
              <a:ext uri="{FF2B5EF4-FFF2-40B4-BE49-F238E27FC236}">
                <a16:creationId xmlns:a16="http://schemas.microsoft.com/office/drawing/2014/main" id="{0F1337DE-D8A2-4EA4-8AF4-D23278D9D518}"/>
              </a:ext>
            </a:extLst>
          </p:cNvPr>
          <p:cNvCxnSpPr>
            <a:cxnSpLocks/>
          </p:cNvCxnSpPr>
          <p:nvPr/>
        </p:nvCxnSpPr>
        <p:spPr bwMode="auto">
          <a:xfrm>
            <a:off x="6569075" y="2136775"/>
            <a:ext cx="0" cy="26431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694" name="直線接點 14">
            <a:extLst>
              <a:ext uri="{FF2B5EF4-FFF2-40B4-BE49-F238E27FC236}">
                <a16:creationId xmlns:a16="http://schemas.microsoft.com/office/drawing/2014/main" id="{DB1367F1-08DD-4CA2-9202-70499879FBC9}"/>
              </a:ext>
            </a:extLst>
          </p:cNvPr>
          <p:cNvCxnSpPr>
            <a:cxnSpLocks/>
          </p:cNvCxnSpPr>
          <p:nvPr/>
        </p:nvCxnSpPr>
        <p:spPr bwMode="auto">
          <a:xfrm>
            <a:off x="7646988" y="2109788"/>
            <a:ext cx="0" cy="264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695" name="直線接點 18">
            <a:extLst>
              <a:ext uri="{FF2B5EF4-FFF2-40B4-BE49-F238E27FC236}">
                <a16:creationId xmlns:a16="http://schemas.microsoft.com/office/drawing/2014/main" id="{E0CAD7BC-72D1-4FA2-ACD6-0C9D379B5D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69075" y="2852738"/>
            <a:ext cx="10779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696" name="文字方塊 19">
            <a:extLst>
              <a:ext uri="{FF2B5EF4-FFF2-40B4-BE49-F238E27FC236}">
                <a16:creationId xmlns:a16="http://schemas.microsoft.com/office/drawing/2014/main" id="{8D4E9970-11F1-4900-ADF0-323419BEF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769" y="1591782"/>
            <a:ext cx="5261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en-US" altLang="zh-TW" dirty="0"/>
              <a:t>P1</a:t>
            </a:r>
          </a:p>
          <a:p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FE341F5-C8A2-41B2-B398-3890A07A9773}"/>
              </a:ext>
            </a:extLst>
          </p:cNvPr>
          <p:cNvGrpSpPr>
            <a:grpSpLocks/>
          </p:cNvGrpSpPr>
          <p:nvPr/>
        </p:nvGrpSpPr>
        <p:grpSpPr bwMode="auto">
          <a:xfrm>
            <a:off x="6569075" y="2935288"/>
            <a:ext cx="1077913" cy="493712"/>
            <a:chOff x="6569765" y="2935352"/>
            <a:chExt cx="1076740" cy="493648"/>
          </a:xfrm>
        </p:grpSpPr>
        <p:cxnSp>
          <p:nvCxnSpPr>
            <p:cNvPr id="114707" name="直線接點 22">
              <a:extLst>
                <a:ext uri="{FF2B5EF4-FFF2-40B4-BE49-F238E27FC236}">
                  <a16:creationId xmlns:a16="http://schemas.microsoft.com/office/drawing/2014/main" id="{CB3C8B5C-D580-4E9B-B4EF-38BA71C7EA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69765" y="3429000"/>
              <a:ext cx="10767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708" name="文字方塊 23">
              <a:extLst>
                <a:ext uri="{FF2B5EF4-FFF2-40B4-BE49-F238E27FC236}">
                  <a16:creationId xmlns:a16="http://schemas.microsoft.com/office/drawing/2014/main" id="{5F229205-E047-4C24-B453-857D4331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1612" y="2935352"/>
              <a:ext cx="525533" cy="46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P2</a:t>
              </a:r>
              <a:endParaRPr lang="zh-TW" altLang="en-US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82AC0EE-BD62-4FE1-A534-519A9AC549CC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3587750"/>
            <a:ext cx="1076325" cy="600075"/>
            <a:chOff x="6573080" y="3588023"/>
            <a:chExt cx="1076740" cy="599666"/>
          </a:xfrm>
        </p:grpSpPr>
        <p:cxnSp>
          <p:nvCxnSpPr>
            <p:cNvPr id="114705" name="直線接點 25">
              <a:extLst>
                <a:ext uri="{FF2B5EF4-FFF2-40B4-BE49-F238E27FC236}">
                  <a16:creationId xmlns:a16="http://schemas.microsoft.com/office/drawing/2014/main" id="{2CE63F65-6C82-434B-B112-13AF709440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73080" y="4187689"/>
              <a:ext cx="10767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706" name="文字方塊 27">
              <a:extLst>
                <a:ext uri="{FF2B5EF4-FFF2-40B4-BE49-F238E27FC236}">
                  <a16:creationId xmlns:a16="http://schemas.microsoft.com/office/drawing/2014/main" id="{AEE19873-F51B-43A6-A1EA-2F1D90E0B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8054" y="3588023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P3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D9DA913-182A-4484-8E9C-7E1FAABBFD63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2447925"/>
            <a:ext cx="1438275" cy="1081088"/>
            <a:chOff x="2494054" y="2447258"/>
            <a:chExt cx="1437861" cy="1082284"/>
          </a:xfrm>
        </p:grpSpPr>
        <p:sp>
          <p:nvSpPr>
            <p:cNvPr id="114703" name="文字方塊 9">
              <a:extLst>
                <a:ext uri="{FF2B5EF4-FFF2-40B4-BE49-F238E27FC236}">
                  <a16:creationId xmlns:a16="http://schemas.microsoft.com/office/drawing/2014/main" id="{05AED917-32EA-4A3A-A413-9D4287E1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809" y="306787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P2</a:t>
              </a:r>
              <a:endParaRPr lang="zh-TW" altLang="en-US" dirty="0"/>
            </a:p>
          </p:txBody>
        </p:sp>
        <p:cxnSp>
          <p:nvCxnSpPr>
            <p:cNvPr id="114704" name="接點: 弧形 21">
              <a:extLst>
                <a:ext uri="{FF2B5EF4-FFF2-40B4-BE49-F238E27FC236}">
                  <a16:creationId xmlns:a16="http://schemas.microsoft.com/office/drawing/2014/main" id="{DEBAA109-651E-4F6A-A0CD-4AB040A05AC2}"/>
                </a:ext>
              </a:extLst>
            </p:cNvPr>
            <p:cNvCxnSpPr>
              <a:cxnSpLocks/>
              <a:endCxn id="114703" idx="1"/>
            </p:cNvCxnSpPr>
            <p:nvPr/>
          </p:nvCxnSpPr>
          <p:spPr bwMode="auto">
            <a:xfrm>
              <a:off x="2494054" y="2447258"/>
              <a:ext cx="911755" cy="851452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161B3BD-F47D-4F3F-A035-77063F3F6F82}"/>
              </a:ext>
            </a:extLst>
          </p:cNvPr>
          <p:cNvGrpSpPr>
            <a:grpSpLocks/>
          </p:cNvGrpSpPr>
          <p:nvPr/>
        </p:nvGrpSpPr>
        <p:grpSpPr bwMode="auto">
          <a:xfrm>
            <a:off x="4017963" y="3354388"/>
            <a:ext cx="1560512" cy="1106487"/>
            <a:chOff x="4018052" y="3355032"/>
            <a:chExt cx="1560440" cy="1105476"/>
          </a:xfrm>
        </p:grpSpPr>
        <p:sp>
          <p:nvSpPr>
            <p:cNvPr id="114701" name="文字方塊 8">
              <a:extLst>
                <a:ext uri="{FF2B5EF4-FFF2-40B4-BE49-F238E27FC236}">
                  <a16:creationId xmlns:a16="http://schemas.microsoft.com/office/drawing/2014/main" id="{ACE04640-7061-4E0C-A33F-417F11748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386" y="3998843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P3</a:t>
              </a:r>
              <a:endParaRPr lang="zh-TW" altLang="en-US" dirty="0"/>
            </a:p>
          </p:txBody>
        </p:sp>
        <p:cxnSp>
          <p:nvCxnSpPr>
            <p:cNvPr id="114702" name="接點: 弧形 32">
              <a:extLst>
                <a:ext uri="{FF2B5EF4-FFF2-40B4-BE49-F238E27FC236}">
                  <a16:creationId xmlns:a16="http://schemas.microsoft.com/office/drawing/2014/main" id="{CCA0F6BA-9EDE-46EF-BD6C-C6C72002E3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8052" y="3355032"/>
              <a:ext cx="911755" cy="851452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59D021-65D3-4919-BED6-109FAC2B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78</a:t>
            </a:fld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>
            <a:extLst>
              <a:ext uri="{FF2B5EF4-FFF2-40B4-BE49-F238E27FC236}">
                <a16:creationId xmlns:a16="http://schemas.microsoft.com/office/drawing/2014/main" id="{F8E5593E-7B4B-4402-BDA3-E0F274A52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MIPS ISA as an Example</a:t>
            </a:r>
          </a:p>
        </p:txBody>
      </p:sp>
      <p:sp>
        <p:nvSpPr>
          <p:cNvPr id="14339" name="Rectangle 2051">
            <a:extLst>
              <a:ext uri="{FF2B5EF4-FFF2-40B4-BE49-F238E27FC236}">
                <a16:creationId xmlns:a16="http://schemas.microsoft.com/office/drawing/2014/main" id="{EEB4EEF2-A3D0-4D69-A15A-498053F1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Instruction categories:</a:t>
            </a:r>
          </a:p>
          <a:p>
            <a:pPr lvl="1"/>
            <a:r>
              <a:rPr lang="en-US" altLang="zh-TW"/>
              <a:t>Load/Store</a:t>
            </a:r>
          </a:p>
          <a:p>
            <a:pPr lvl="1"/>
            <a:r>
              <a:rPr lang="en-US" altLang="zh-TW"/>
              <a:t>Computational</a:t>
            </a:r>
          </a:p>
          <a:p>
            <a:pPr lvl="1"/>
            <a:r>
              <a:rPr lang="en-US" altLang="zh-TW"/>
              <a:t>Jump and Branch</a:t>
            </a:r>
          </a:p>
          <a:p>
            <a:pPr lvl="1"/>
            <a:r>
              <a:rPr lang="en-US" altLang="zh-TW"/>
              <a:t>Floating Point</a:t>
            </a:r>
          </a:p>
          <a:p>
            <a:pPr lvl="1"/>
            <a:r>
              <a:rPr lang="en-US" altLang="zh-TW"/>
              <a:t>Memory Management</a:t>
            </a:r>
          </a:p>
          <a:p>
            <a:pPr lvl="1"/>
            <a:r>
              <a:rPr lang="en-US" altLang="zh-TW"/>
              <a:t>Special</a:t>
            </a:r>
          </a:p>
        </p:txBody>
      </p:sp>
      <p:sp>
        <p:nvSpPr>
          <p:cNvPr id="14340" name="Rectangle 2052">
            <a:extLst>
              <a:ext uri="{FF2B5EF4-FFF2-40B4-BE49-F238E27FC236}">
                <a16:creationId xmlns:a16="http://schemas.microsoft.com/office/drawing/2014/main" id="{982242CD-B35D-4046-98AA-27B64778F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1530350"/>
            <a:ext cx="2159000" cy="1638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41" name="Rectangle 2053">
            <a:extLst>
              <a:ext uri="{FF2B5EF4-FFF2-40B4-BE49-F238E27FC236}">
                <a16:creationId xmlns:a16="http://schemas.microsoft.com/office/drawing/2014/main" id="{B69E0887-2640-4F32-BF40-B27DE5C9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1916113"/>
            <a:ext cx="1143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$r0 - $r31</a:t>
            </a:r>
          </a:p>
        </p:txBody>
      </p:sp>
      <p:sp>
        <p:nvSpPr>
          <p:cNvPr id="14342" name="Rectangle 2054">
            <a:extLst>
              <a:ext uri="{FF2B5EF4-FFF2-40B4-BE49-F238E27FC236}">
                <a16:creationId xmlns:a16="http://schemas.microsoft.com/office/drawing/2014/main" id="{FEEE0643-2374-4DCE-A51D-C48C90E8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257550"/>
            <a:ext cx="2159000" cy="24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43" name="Rectangle 2055">
            <a:extLst>
              <a:ext uri="{FF2B5EF4-FFF2-40B4-BE49-F238E27FC236}">
                <a16:creationId xmlns:a16="http://schemas.microsoft.com/office/drawing/2014/main" id="{C7699937-3212-429C-A78D-24BE05DA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562350"/>
            <a:ext cx="2159000" cy="24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44" name="Rectangle 2056">
            <a:extLst>
              <a:ext uri="{FF2B5EF4-FFF2-40B4-BE49-F238E27FC236}">
                <a16:creationId xmlns:a16="http://schemas.microsoft.com/office/drawing/2014/main" id="{817C491F-A88B-48F1-A98F-7874744A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892550"/>
            <a:ext cx="2159000" cy="24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45" name="Rectangle 2057">
            <a:extLst>
              <a:ext uri="{FF2B5EF4-FFF2-40B4-BE49-F238E27FC236}">
                <a16:creationId xmlns:a16="http://schemas.microsoft.com/office/drawing/2014/main" id="{3F7BEA1D-30EF-4C0A-8A6B-CEB9943F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3262313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PC</a:t>
            </a:r>
          </a:p>
        </p:txBody>
      </p:sp>
      <p:sp>
        <p:nvSpPr>
          <p:cNvPr id="14346" name="Rectangle 2058">
            <a:extLst>
              <a:ext uri="{FF2B5EF4-FFF2-40B4-BE49-F238E27FC236}">
                <a16:creationId xmlns:a16="http://schemas.microsoft.com/office/drawing/2014/main" id="{D5DA85E3-C2C6-4410-BAEB-A47A90893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3567113"/>
            <a:ext cx="3857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HI</a:t>
            </a:r>
          </a:p>
        </p:txBody>
      </p:sp>
      <p:sp>
        <p:nvSpPr>
          <p:cNvPr id="14347" name="Rectangle 2059">
            <a:extLst>
              <a:ext uri="{FF2B5EF4-FFF2-40B4-BE49-F238E27FC236}">
                <a16:creationId xmlns:a16="http://schemas.microsoft.com/office/drawing/2014/main" id="{D1DC41EA-A869-4146-93BF-E0AA85B1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3922713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LO</a:t>
            </a:r>
          </a:p>
        </p:txBody>
      </p:sp>
      <p:sp>
        <p:nvSpPr>
          <p:cNvPr id="14348" name="Rectangle 2060">
            <a:extLst>
              <a:ext uri="{FF2B5EF4-FFF2-40B4-BE49-F238E27FC236}">
                <a16:creationId xmlns:a16="http://schemas.microsoft.com/office/drawing/2014/main" id="{FBB9D419-3FFD-4CED-919C-0D8B881B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4578350"/>
            <a:ext cx="13620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49" name="Rectangle 2061">
            <a:extLst>
              <a:ext uri="{FF2B5EF4-FFF2-40B4-BE49-F238E27FC236}">
                <a16:creationId xmlns:a16="http://schemas.microsoft.com/office/drawing/2014/main" id="{66F8C445-FED8-4B26-863B-FB120DC2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633913"/>
            <a:ext cx="495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OP</a:t>
            </a:r>
          </a:p>
        </p:txBody>
      </p:sp>
      <p:sp>
        <p:nvSpPr>
          <p:cNvPr id="14350" name="Rectangle 2062">
            <a:extLst>
              <a:ext uri="{FF2B5EF4-FFF2-40B4-BE49-F238E27FC236}">
                <a16:creationId xmlns:a16="http://schemas.microsoft.com/office/drawing/2014/main" id="{39B23F35-353F-456E-9068-5770F4D08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1" name="Rectangle 2063">
            <a:extLst>
              <a:ext uri="{FF2B5EF4-FFF2-40B4-BE49-F238E27FC236}">
                <a16:creationId xmlns:a16="http://schemas.microsoft.com/office/drawing/2014/main" id="{58CFE866-61A2-4FE4-8F1F-42C55F065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2" name="Rectangle 2064">
            <a:extLst>
              <a:ext uri="{FF2B5EF4-FFF2-40B4-BE49-F238E27FC236}">
                <a16:creationId xmlns:a16="http://schemas.microsoft.com/office/drawing/2014/main" id="{6EB213ED-20E4-46EB-8957-1A0B78DCD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5060950"/>
            <a:ext cx="13620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3" name="Rectangle 2065">
            <a:extLst>
              <a:ext uri="{FF2B5EF4-FFF2-40B4-BE49-F238E27FC236}">
                <a16:creationId xmlns:a16="http://schemas.microsoft.com/office/drawing/2014/main" id="{1E08078F-680A-4D2B-B2CC-034F3EB17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5116513"/>
            <a:ext cx="495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OP</a:t>
            </a:r>
          </a:p>
        </p:txBody>
      </p:sp>
      <p:sp>
        <p:nvSpPr>
          <p:cNvPr id="14354" name="Rectangle 2066">
            <a:extLst>
              <a:ext uri="{FF2B5EF4-FFF2-40B4-BE49-F238E27FC236}">
                <a16:creationId xmlns:a16="http://schemas.microsoft.com/office/drawing/2014/main" id="{E34ACB9B-BCA4-44F8-B719-D8A6C950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609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5" name="Rectangle 2067">
            <a:extLst>
              <a:ext uri="{FF2B5EF4-FFF2-40B4-BE49-F238E27FC236}">
                <a16:creationId xmlns:a16="http://schemas.microsoft.com/office/drawing/2014/main" id="{0956E0DF-62F5-4D86-88EE-0E097BCB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50609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6" name="Rectangle 2068">
            <a:extLst>
              <a:ext uri="{FF2B5EF4-FFF2-40B4-BE49-F238E27FC236}">
                <a16:creationId xmlns:a16="http://schemas.microsoft.com/office/drawing/2014/main" id="{182D7A24-0598-4D91-B24E-76D31BBD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925" y="5060950"/>
            <a:ext cx="3232150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7" name="Rectangle 2069">
            <a:extLst>
              <a:ext uri="{FF2B5EF4-FFF2-40B4-BE49-F238E27FC236}">
                <a16:creationId xmlns:a16="http://schemas.microsoft.com/office/drawing/2014/main" id="{E3A19295-200E-43B7-B486-08E65BCAA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5568950"/>
            <a:ext cx="13620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58" name="Rectangle 2070">
            <a:extLst>
              <a:ext uri="{FF2B5EF4-FFF2-40B4-BE49-F238E27FC236}">
                <a16:creationId xmlns:a16="http://schemas.microsoft.com/office/drawing/2014/main" id="{FF15248E-4147-4EB9-9377-37D253942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5624513"/>
            <a:ext cx="495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OP</a:t>
            </a:r>
          </a:p>
        </p:txBody>
      </p:sp>
      <p:sp>
        <p:nvSpPr>
          <p:cNvPr id="14359" name="Rectangle 2071">
            <a:extLst>
              <a:ext uri="{FF2B5EF4-FFF2-40B4-BE49-F238E27FC236}">
                <a16:creationId xmlns:a16="http://schemas.microsoft.com/office/drawing/2014/main" id="{9E3AFD15-E70E-4DB4-BF3A-5DBC05FB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568950"/>
            <a:ext cx="53244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60" name="Rectangle 2072">
            <a:extLst>
              <a:ext uri="{FF2B5EF4-FFF2-40B4-BE49-F238E27FC236}">
                <a16:creationId xmlns:a16="http://schemas.microsoft.com/office/drawing/2014/main" id="{A7B95161-5F83-4349-9301-495FBDBD1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925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61" name="Rectangle 2073">
            <a:extLst>
              <a:ext uri="{FF2B5EF4-FFF2-40B4-BE49-F238E27FC236}">
                <a16:creationId xmlns:a16="http://schemas.microsoft.com/office/drawing/2014/main" id="{191C2CD5-2A6F-4C5F-8615-4A93F432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62" name="Rectangle 2074">
            <a:extLst>
              <a:ext uri="{FF2B5EF4-FFF2-40B4-BE49-F238E27FC236}">
                <a16:creationId xmlns:a16="http://schemas.microsoft.com/office/drawing/2014/main" id="{8980F33E-0AA3-4983-9A4F-C90CCF69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4578350"/>
            <a:ext cx="1141412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63" name="Rectangle 2075">
            <a:extLst>
              <a:ext uri="{FF2B5EF4-FFF2-40B4-BE49-F238E27FC236}">
                <a16:creationId xmlns:a16="http://schemas.microsoft.com/office/drawing/2014/main" id="{D69F291A-22C5-4225-B8BE-B998DD19E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4633913"/>
            <a:ext cx="469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$rs</a:t>
            </a:r>
          </a:p>
        </p:txBody>
      </p:sp>
      <p:sp>
        <p:nvSpPr>
          <p:cNvPr id="14364" name="Rectangle 2076">
            <a:extLst>
              <a:ext uri="{FF2B5EF4-FFF2-40B4-BE49-F238E27FC236}">
                <a16:creationId xmlns:a16="http://schemas.microsoft.com/office/drawing/2014/main" id="{A5297702-2C4E-4E34-9635-1AF5DFA9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4659313"/>
            <a:ext cx="419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$rt</a:t>
            </a:r>
          </a:p>
        </p:txBody>
      </p:sp>
      <p:sp>
        <p:nvSpPr>
          <p:cNvPr id="14365" name="Rectangle 2077">
            <a:extLst>
              <a:ext uri="{FF2B5EF4-FFF2-40B4-BE49-F238E27FC236}">
                <a16:creationId xmlns:a16="http://schemas.microsoft.com/office/drawing/2014/main" id="{4A9D38AF-BB61-44AE-B3B8-2FA37BCA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4633913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$rd</a:t>
            </a:r>
          </a:p>
        </p:txBody>
      </p:sp>
      <p:sp>
        <p:nvSpPr>
          <p:cNvPr id="14366" name="Rectangle 2078">
            <a:extLst>
              <a:ext uri="{FF2B5EF4-FFF2-40B4-BE49-F238E27FC236}">
                <a16:creationId xmlns:a16="http://schemas.microsoft.com/office/drawing/2014/main" id="{C42DA2D1-A589-4164-B726-BCC13BF52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4633913"/>
            <a:ext cx="381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sa</a:t>
            </a:r>
          </a:p>
        </p:txBody>
      </p:sp>
      <p:sp>
        <p:nvSpPr>
          <p:cNvPr id="14367" name="Rectangle 2079">
            <a:extLst>
              <a:ext uri="{FF2B5EF4-FFF2-40B4-BE49-F238E27FC236}">
                <a16:creationId xmlns:a16="http://schemas.microsoft.com/office/drawing/2014/main" id="{2B81D5F8-5D5A-4F0F-905E-B6C62965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4633913"/>
            <a:ext cx="6858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funct</a:t>
            </a:r>
          </a:p>
        </p:txBody>
      </p:sp>
      <p:sp>
        <p:nvSpPr>
          <p:cNvPr id="14368" name="Rectangle 2080">
            <a:extLst>
              <a:ext uri="{FF2B5EF4-FFF2-40B4-BE49-F238E27FC236}">
                <a16:creationId xmlns:a16="http://schemas.microsoft.com/office/drawing/2014/main" id="{D7FF83C2-4AFD-401C-BF95-EA7D42C7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8" y="5116513"/>
            <a:ext cx="469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$rs</a:t>
            </a:r>
          </a:p>
        </p:txBody>
      </p:sp>
      <p:sp>
        <p:nvSpPr>
          <p:cNvPr id="14369" name="Rectangle 2081">
            <a:extLst>
              <a:ext uri="{FF2B5EF4-FFF2-40B4-BE49-F238E27FC236}">
                <a16:creationId xmlns:a16="http://schemas.microsoft.com/office/drawing/2014/main" id="{B0E9FA73-B212-4F61-B61B-BA4F52E4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5141913"/>
            <a:ext cx="419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$rt</a:t>
            </a:r>
          </a:p>
        </p:txBody>
      </p:sp>
      <p:sp>
        <p:nvSpPr>
          <p:cNvPr id="14370" name="Rectangle 2082">
            <a:extLst>
              <a:ext uri="{FF2B5EF4-FFF2-40B4-BE49-F238E27FC236}">
                <a16:creationId xmlns:a16="http://schemas.microsoft.com/office/drawing/2014/main" id="{E2BB87F5-10EA-40A5-A431-36515C220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5105400"/>
            <a:ext cx="1362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immediate</a:t>
            </a:r>
          </a:p>
        </p:txBody>
      </p:sp>
      <p:sp>
        <p:nvSpPr>
          <p:cNvPr id="14371" name="Rectangle 2083">
            <a:extLst>
              <a:ext uri="{FF2B5EF4-FFF2-40B4-BE49-F238E27FC236}">
                <a16:creationId xmlns:a16="http://schemas.microsoft.com/office/drawing/2014/main" id="{C3B4D0CE-EA6D-4A0D-B086-D88A180A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5583238"/>
            <a:ext cx="1485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jump target</a:t>
            </a:r>
          </a:p>
        </p:txBody>
      </p:sp>
      <p:sp>
        <p:nvSpPr>
          <p:cNvPr id="14372" name="Rectangle 2084">
            <a:extLst>
              <a:ext uri="{FF2B5EF4-FFF2-40B4-BE49-F238E27FC236}">
                <a16:creationId xmlns:a16="http://schemas.microsoft.com/office/drawing/2014/main" id="{49204C2E-2E63-4D16-8D98-4C95B851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4227513"/>
            <a:ext cx="4662487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TW" altLang="en-US" sz="2000">
                <a:latin typeface="Arial" panose="020B0604020202020204" pitchFamily="34" charset="0"/>
                <a:ea typeface="新細明體" panose="02020500000000000000" pitchFamily="18" charset="-120"/>
              </a:rPr>
              <a:t>3 </a:t>
            </a:r>
            <a:r>
              <a:rPr kumimoji="1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Instruction Formats: all 32 bits wide</a:t>
            </a:r>
          </a:p>
        </p:txBody>
      </p:sp>
      <p:sp>
        <p:nvSpPr>
          <p:cNvPr id="14373" name="Rectangle 2085">
            <a:extLst>
              <a:ext uri="{FF2B5EF4-FFF2-40B4-BE49-F238E27FC236}">
                <a16:creationId xmlns:a16="http://schemas.microsoft.com/office/drawing/2014/main" id="{DFCACA82-BE60-4AB3-9BE0-84D661CA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1133475"/>
            <a:ext cx="1328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Registers</a:t>
            </a:r>
            <a:endParaRPr kumimoji="1" lang="en-US" altLang="zh-TW" sz="1800" b="0">
              <a:solidFill>
                <a:schemeClr val="accent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741AC9-DDD4-40A7-A2A8-8CF22365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D045A53-63CB-447F-9CF8-5CFC913134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/>
                </a:solidFill>
              </a:rPr>
              <a:t>Procedure, Stack, Activation Record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A1363B8-0F7B-4FB4-A08E-233CC2D02D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2325" y="1112838"/>
            <a:ext cx="8420100" cy="838200"/>
          </a:xfrm>
        </p:spPr>
        <p:txBody>
          <a:bodyPr/>
          <a:lstStyle/>
          <a:p>
            <a:r>
              <a:rPr lang="en-US" altLang="zh-TW"/>
              <a:t>We have only one register file….</a:t>
            </a:r>
          </a:p>
        </p:txBody>
      </p:sp>
      <p:sp>
        <p:nvSpPr>
          <p:cNvPr id="116740" name="文字方塊 1">
            <a:extLst>
              <a:ext uri="{FF2B5EF4-FFF2-40B4-BE49-F238E27FC236}">
                <a16:creationId xmlns:a16="http://schemas.microsoft.com/office/drawing/2014/main" id="{723F5CDF-BE0D-4795-93F1-15E06F6A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2216150"/>
            <a:ext cx="525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P1</a:t>
            </a:r>
            <a:endParaRPr lang="zh-TW" altLang="en-US"/>
          </a:p>
        </p:txBody>
      </p:sp>
      <p:cxnSp>
        <p:nvCxnSpPr>
          <p:cNvPr id="116741" name="直線接點 7">
            <a:extLst>
              <a:ext uri="{FF2B5EF4-FFF2-40B4-BE49-F238E27FC236}">
                <a16:creationId xmlns:a16="http://schemas.microsoft.com/office/drawing/2014/main" id="{FCFA07BB-28AA-4E58-A21A-20FE980F9C3C}"/>
              </a:ext>
            </a:extLst>
          </p:cNvPr>
          <p:cNvCxnSpPr>
            <a:cxnSpLocks/>
          </p:cNvCxnSpPr>
          <p:nvPr/>
        </p:nvCxnSpPr>
        <p:spPr bwMode="auto">
          <a:xfrm>
            <a:off x="6569075" y="2136775"/>
            <a:ext cx="0" cy="26431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2" name="直線接點 14">
            <a:extLst>
              <a:ext uri="{FF2B5EF4-FFF2-40B4-BE49-F238E27FC236}">
                <a16:creationId xmlns:a16="http://schemas.microsoft.com/office/drawing/2014/main" id="{517075BA-1BE7-4E14-BAE4-16F4415EDC76}"/>
              </a:ext>
            </a:extLst>
          </p:cNvPr>
          <p:cNvCxnSpPr>
            <a:cxnSpLocks/>
          </p:cNvCxnSpPr>
          <p:nvPr/>
        </p:nvCxnSpPr>
        <p:spPr bwMode="auto">
          <a:xfrm>
            <a:off x="7646988" y="2109788"/>
            <a:ext cx="0" cy="2644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3" name="直線接點 18">
            <a:extLst>
              <a:ext uri="{FF2B5EF4-FFF2-40B4-BE49-F238E27FC236}">
                <a16:creationId xmlns:a16="http://schemas.microsoft.com/office/drawing/2014/main" id="{3C5EB4B1-CFEE-4DB2-8E6D-1F247F7BE3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69075" y="2852738"/>
            <a:ext cx="10779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44" name="文字方塊 19">
            <a:extLst>
              <a:ext uri="{FF2B5EF4-FFF2-40B4-BE49-F238E27FC236}">
                <a16:creationId xmlns:a16="http://schemas.microsoft.com/office/drawing/2014/main" id="{41E7A4E7-0A09-4088-AFFA-4A30DA69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013" y="1631543"/>
            <a:ext cx="5261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en-US" altLang="zh-TW" dirty="0"/>
              <a:t>P1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538C770-68DC-4394-AB63-E00857FA14FD}"/>
              </a:ext>
            </a:extLst>
          </p:cNvPr>
          <p:cNvGrpSpPr>
            <a:grpSpLocks/>
          </p:cNvGrpSpPr>
          <p:nvPr/>
        </p:nvGrpSpPr>
        <p:grpSpPr bwMode="auto">
          <a:xfrm>
            <a:off x="6569075" y="2935288"/>
            <a:ext cx="1077913" cy="493712"/>
            <a:chOff x="6569765" y="2935352"/>
            <a:chExt cx="1076740" cy="493648"/>
          </a:xfrm>
        </p:grpSpPr>
        <p:cxnSp>
          <p:nvCxnSpPr>
            <p:cNvPr id="116755" name="直線接點 22">
              <a:extLst>
                <a:ext uri="{FF2B5EF4-FFF2-40B4-BE49-F238E27FC236}">
                  <a16:creationId xmlns:a16="http://schemas.microsoft.com/office/drawing/2014/main" id="{3D57B51A-8393-4A5A-BC35-50626F193B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69765" y="3429000"/>
              <a:ext cx="10767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756" name="文字方塊 23">
              <a:extLst>
                <a:ext uri="{FF2B5EF4-FFF2-40B4-BE49-F238E27FC236}">
                  <a16:creationId xmlns:a16="http://schemas.microsoft.com/office/drawing/2014/main" id="{45F3A0BE-E82A-43F9-8083-8435287A8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1612" y="2935352"/>
              <a:ext cx="525533" cy="46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P2</a:t>
              </a:r>
              <a:endParaRPr lang="zh-TW" altLang="en-US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CDBD663-1A0B-4167-B329-AA54F2220B70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3587750"/>
            <a:ext cx="1076325" cy="600075"/>
            <a:chOff x="6573080" y="3588023"/>
            <a:chExt cx="1076740" cy="599666"/>
          </a:xfrm>
        </p:grpSpPr>
        <p:cxnSp>
          <p:nvCxnSpPr>
            <p:cNvPr id="116753" name="直線接點 25">
              <a:extLst>
                <a:ext uri="{FF2B5EF4-FFF2-40B4-BE49-F238E27FC236}">
                  <a16:creationId xmlns:a16="http://schemas.microsoft.com/office/drawing/2014/main" id="{8036C633-04A6-4FD7-8C56-0F563DB8F3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73080" y="4187689"/>
              <a:ext cx="10767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754" name="文字方塊 27">
              <a:extLst>
                <a:ext uri="{FF2B5EF4-FFF2-40B4-BE49-F238E27FC236}">
                  <a16:creationId xmlns:a16="http://schemas.microsoft.com/office/drawing/2014/main" id="{F1BCCC29-EE0C-4B7C-8BE2-98C1FE03F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8054" y="3588023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P3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5CEA1BE-A7EB-4E8B-A732-1B87EF649FC0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2447925"/>
            <a:ext cx="1438275" cy="1081088"/>
            <a:chOff x="2494054" y="2447258"/>
            <a:chExt cx="1437861" cy="1082284"/>
          </a:xfrm>
        </p:grpSpPr>
        <p:sp>
          <p:nvSpPr>
            <p:cNvPr id="116751" name="文字方塊 9">
              <a:extLst>
                <a:ext uri="{FF2B5EF4-FFF2-40B4-BE49-F238E27FC236}">
                  <a16:creationId xmlns:a16="http://schemas.microsoft.com/office/drawing/2014/main" id="{0858A9EA-8BC8-49BA-BD52-B2F208248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809" y="306787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P2</a:t>
              </a:r>
              <a:endParaRPr lang="zh-TW" altLang="en-US" dirty="0"/>
            </a:p>
          </p:txBody>
        </p:sp>
        <p:cxnSp>
          <p:nvCxnSpPr>
            <p:cNvPr id="116752" name="接點: 弧形 21">
              <a:extLst>
                <a:ext uri="{FF2B5EF4-FFF2-40B4-BE49-F238E27FC236}">
                  <a16:creationId xmlns:a16="http://schemas.microsoft.com/office/drawing/2014/main" id="{24A0F3CB-A830-4CB9-B3B1-C1787C85DB5D}"/>
                </a:ext>
              </a:extLst>
            </p:cNvPr>
            <p:cNvCxnSpPr>
              <a:cxnSpLocks/>
              <a:endCxn id="116751" idx="1"/>
            </p:cNvCxnSpPr>
            <p:nvPr/>
          </p:nvCxnSpPr>
          <p:spPr bwMode="auto">
            <a:xfrm>
              <a:off x="2494054" y="2447258"/>
              <a:ext cx="911755" cy="851452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40A327C-B15C-43A0-8662-3B1F3D585345}"/>
              </a:ext>
            </a:extLst>
          </p:cNvPr>
          <p:cNvGrpSpPr>
            <a:grpSpLocks/>
          </p:cNvGrpSpPr>
          <p:nvPr/>
        </p:nvGrpSpPr>
        <p:grpSpPr bwMode="auto">
          <a:xfrm>
            <a:off x="4017963" y="3354388"/>
            <a:ext cx="1560512" cy="1106487"/>
            <a:chOff x="4018052" y="3355032"/>
            <a:chExt cx="1560440" cy="1105476"/>
          </a:xfrm>
        </p:grpSpPr>
        <p:sp>
          <p:nvSpPr>
            <p:cNvPr id="116749" name="文字方塊 8">
              <a:extLst>
                <a:ext uri="{FF2B5EF4-FFF2-40B4-BE49-F238E27FC236}">
                  <a16:creationId xmlns:a16="http://schemas.microsoft.com/office/drawing/2014/main" id="{B0E1AE6E-FC8B-428B-9AE6-E6A976233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386" y="3998843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/>
                <a:t>P3</a:t>
              </a:r>
              <a:endParaRPr lang="zh-TW" altLang="en-US"/>
            </a:p>
          </p:txBody>
        </p:sp>
        <p:cxnSp>
          <p:nvCxnSpPr>
            <p:cNvPr id="116750" name="接點: 弧形 32">
              <a:extLst>
                <a:ext uri="{FF2B5EF4-FFF2-40B4-BE49-F238E27FC236}">
                  <a16:creationId xmlns:a16="http://schemas.microsoft.com/office/drawing/2014/main" id="{625D3244-875E-4E17-8E7B-3852C121E6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8052" y="3355032"/>
              <a:ext cx="911755" cy="851452"/>
            </a:xfrm>
            <a:prstGeom prst="curved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1BFEE8-E317-4A5A-BC5D-1C638F9E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79</a:t>
            </a:fld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 descr="10%">
            <a:extLst>
              <a:ext uri="{FF2B5EF4-FFF2-40B4-BE49-F238E27FC236}">
                <a16:creationId xmlns:a16="http://schemas.microsoft.com/office/drawing/2014/main" id="{1B88CD94-111A-4A43-B4B7-E43216AB7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5494338"/>
            <a:ext cx="4197350" cy="355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3" descr="10%">
            <a:extLst>
              <a:ext uri="{FF2B5EF4-FFF2-40B4-BE49-F238E27FC236}">
                <a16:creationId xmlns:a16="http://schemas.microsoft.com/office/drawing/2014/main" id="{C8434805-9C0B-41EB-BDC2-0E1A44F9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379538"/>
            <a:ext cx="4195762" cy="736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88" name="Rectangle 4" descr="10%">
            <a:extLst>
              <a:ext uri="{FF2B5EF4-FFF2-40B4-BE49-F238E27FC236}">
                <a16:creationId xmlns:a16="http://schemas.microsoft.com/office/drawing/2014/main" id="{50B86117-B108-4742-A6AA-71C1C8687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3436938"/>
            <a:ext cx="4210050" cy="736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DFAE864A-D874-46D5-BA06-8255EC77A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1360488"/>
            <a:ext cx="4292600" cy="450691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0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zero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constant 0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at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reserved for assembler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	v0	expression evaluation &amp;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	v1	function results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4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a0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arguments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5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a1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6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a2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7	</a:t>
            </a:r>
            <a:r>
              <a:rPr kumimoji="1" lang="en-US" altLang="zh-TW" sz="1800">
                <a:solidFill>
                  <a:srgbClr val="8901F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a3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8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t0	temporary: caller saves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. . .	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(callee can clobber)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15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	t7</a:t>
            </a:r>
            <a:endParaRPr kumimoji="1" lang="en-US" altLang="zh-TW" sz="1800">
              <a:solidFill>
                <a:schemeClr val="hlink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04FBBFEA-3CB6-48C8-BEEF-BEABDF4246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46050" y="350838"/>
            <a:ext cx="10169525" cy="723900"/>
          </a:xfrm>
          <a:noFill/>
        </p:spPr>
        <p:txBody>
          <a:bodyPr lIns="92075" tIns="46038" rIns="92075" bIns="46038"/>
          <a:lstStyle/>
          <a:p>
            <a:r>
              <a:rPr lang="en-US" altLang="zh-TW" sz="4900">
                <a:solidFill>
                  <a:srgbClr val="FFFFFF"/>
                </a:solidFill>
              </a:rPr>
              <a:t>Registers Conventions for MIPS</a:t>
            </a:r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396CB9B2-54FA-4E34-B4C3-5A937ECAC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60488"/>
            <a:ext cx="4292600" cy="4506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TW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16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s0	callee saves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. . . 	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(caller can clobber)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23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s7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24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t8	 temporary (cont’d)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25	</a:t>
            </a:r>
            <a:r>
              <a:rPr kumimoji="1"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t9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26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k0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reserved for OS kernel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27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k1</a:t>
            </a:r>
            <a:endParaRPr kumimoji="1"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28	gp	pointer to global area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29	sp	stack pointer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30	fp	frame pointer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31	</a:t>
            </a:r>
            <a:r>
              <a:rPr kumimoji="1"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ra</a:t>
            </a:r>
            <a:r>
              <a:rPr kumimoji="1"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	return address (HW)</a:t>
            </a:r>
          </a:p>
        </p:txBody>
      </p:sp>
      <p:sp>
        <p:nvSpPr>
          <p:cNvPr id="118792" name="Rectangle 8">
            <a:extLst>
              <a:ext uri="{FF2B5EF4-FFF2-40B4-BE49-F238E27FC236}">
                <a16:creationId xmlns:a16="http://schemas.microsoft.com/office/drawing/2014/main" id="{B4E07C1F-537E-4CD5-A73D-E002B2EEE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3055938"/>
            <a:ext cx="4200525" cy="1498600"/>
          </a:xfrm>
          <a:prstGeom prst="rect">
            <a:avLst/>
          </a:prstGeom>
          <a:noFill/>
          <a:ln w="25400">
            <a:solidFill>
              <a:srgbClr val="8901F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93" name="Rectangle 9">
            <a:extLst>
              <a:ext uri="{FF2B5EF4-FFF2-40B4-BE49-F238E27FC236}">
                <a16:creationId xmlns:a16="http://schemas.microsoft.com/office/drawing/2014/main" id="{0880EE91-93BA-4138-819B-D0BD159E1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4656138"/>
            <a:ext cx="4170362" cy="1193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94" name="Rectangle 10">
            <a:extLst>
              <a:ext uri="{FF2B5EF4-FFF2-40B4-BE49-F238E27FC236}">
                <a16:creationId xmlns:a16="http://schemas.microsoft.com/office/drawing/2014/main" id="{2842613A-128B-43D7-94F7-1C95FB824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1379538"/>
            <a:ext cx="4211637" cy="11176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95" name="Rectangle 11">
            <a:extLst>
              <a:ext uri="{FF2B5EF4-FFF2-40B4-BE49-F238E27FC236}">
                <a16:creationId xmlns:a16="http://schemas.microsoft.com/office/drawing/2014/main" id="{6D2FA835-9A56-462B-BF97-41ED398B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2598738"/>
            <a:ext cx="4214812" cy="736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96" name="Rectangle 12">
            <a:extLst>
              <a:ext uri="{FF2B5EF4-FFF2-40B4-BE49-F238E27FC236}">
                <a16:creationId xmlns:a16="http://schemas.microsoft.com/office/drawing/2014/main" id="{D868111A-4859-4BE1-A89E-BAAE249C5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2217738"/>
            <a:ext cx="4183062" cy="736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97" name="Rectangle 13">
            <a:extLst>
              <a:ext uri="{FF2B5EF4-FFF2-40B4-BE49-F238E27FC236}">
                <a16:creationId xmlns:a16="http://schemas.microsoft.com/office/drawing/2014/main" id="{D846FF74-E239-4BF4-9D1A-7F04EC8C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4275138"/>
            <a:ext cx="4186237" cy="1117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98" name="Text Box 14">
            <a:extLst>
              <a:ext uri="{FF2B5EF4-FFF2-40B4-BE49-F238E27FC236}">
                <a16:creationId xmlns:a16="http://schemas.microsoft.com/office/drawing/2014/main" id="{EF2A5C08-12D7-42F1-B876-462B09C1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5908675"/>
            <a:ext cx="987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Fig. 2.18</a:t>
            </a:r>
          </a:p>
        </p:txBody>
      </p:sp>
      <p:sp>
        <p:nvSpPr>
          <p:cNvPr id="118799" name="投影片編號版面配置區 1">
            <a:extLst>
              <a:ext uri="{FF2B5EF4-FFF2-40B4-BE49-F238E27FC236}">
                <a16:creationId xmlns:a16="http://schemas.microsoft.com/office/drawing/2014/main" id="{033A10C4-BE6A-4637-8423-CF16BEEC37EF}"/>
              </a:ext>
            </a:extLst>
          </p:cNvPr>
          <p:cNvSpPr txBox="1">
            <a:spLocks noGrp="1"/>
          </p:cNvSpPr>
          <p:nvPr/>
        </p:nvSpPr>
        <p:spPr bwMode="auto">
          <a:xfrm>
            <a:off x="7569200" y="6467475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 defTabSz="76200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 defTabSz="7620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 defTabSz="7620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C952612-3D74-443A-94F5-C7D2DD061C17}" type="slidenum">
              <a:rPr lang="zh-TW" altLang="en-US" sz="1400" b="0">
                <a:latin typeface="Arial" panose="020B0604020202020204" pitchFamily="34" charset="0"/>
                <a:ea typeface="新細明體" panose="02020500000000000000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zh-TW" altLang="zh-TW" sz="1400" b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D4732D8-A3EF-4586-8B4B-954541C2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80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741B2F8-8D89-4B6D-9305-06E51544D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Leaf Procedure Example</a:t>
            </a:r>
            <a:endParaRPr lang="en-AU" altLang="zh-TW" sz="5000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0BA283A-A106-4EC2-9AD0-4C410E388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 code: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int leaf_example (int g, h, i, j)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{ int f;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f = (g + h) - (i + j);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 return f;</a:t>
            </a:r>
            <a:b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Arguments g,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400">
                <a:ea typeface="新細明體" panose="02020500000000000000" pitchFamily="18" charset="-120"/>
              </a:rPr>
              <a:t>, j in $a0,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400">
                <a:ea typeface="新細明體" panose="02020500000000000000" pitchFamily="18" charset="-120"/>
              </a:rPr>
              <a:t>, $a3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f in $s0 (hence, need to save $s0 on stack)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Save $t1 and $t2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Result in $v0</a:t>
            </a:r>
            <a:endParaRPr lang="en-AU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801430-3FFA-431B-83F2-FF4AC315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81</a:t>
            </a:fld>
            <a:endParaRPr lang="zh-TW" altLang="zh-TW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FD6F2BD-DEBD-49B6-BC04-FB976F133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882775"/>
            <a:ext cx="5383212" cy="12604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A4714301-C05E-4512-91E7-AA07AA69A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3147599"/>
            <a:ext cx="5411788" cy="904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BD2D34B5-D2D7-4976-BC42-0DCB2BA94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63" y="4062413"/>
            <a:ext cx="5440362" cy="3667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EBFBC48B-0D1D-4975-B963-12E4CEA78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490663"/>
            <a:ext cx="5440363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6" name="Rectangle 6">
            <a:extLst>
              <a:ext uri="{FF2B5EF4-FFF2-40B4-BE49-F238E27FC236}">
                <a16:creationId xmlns:a16="http://schemas.microsoft.com/office/drawing/2014/main" id="{B8C31742-B16F-4CDB-8E7B-585D23A9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443413"/>
            <a:ext cx="5440363" cy="10715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A6D47B30-CE38-4915-8C42-8EF5A737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5529263"/>
            <a:ext cx="5440363" cy="3952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8" name="Rectangle 8">
            <a:extLst>
              <a:ext uri="{FF2B5EF4-FFF2-40B4-BE49-F238E27FC236}">
                <a16:creationId xmlns:a16="http://schemas.microsoft.com/office/drawing/2014/main" id="{9A6B5D73-C0B7-43AF-8DEC-48F8EDDBC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Leaf Procedure Example</a:t>
            </a:r>
            <a:endParaRPr lang="en-AU" altLang="zh-TW" sz="5000"/>
          </a:p>
        </p:txBody>
      </p:sp>
      <p:sp>
        <p:nvSpPr>
          <p:cNvPr id="122889" name="Rectangle 9">
            <a:extLst>
              <a:ext uri="{FF2B5EF4-FFF2-40B4-BE49-F238E27FC236}">
                <a16:creationId xmlns:a16="http://schemas.microsoft.com/office/drawing/2014/main" id="{8037F9E8-F3F3-480A-98F0-4F44D93EB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MIPS code: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leaf_example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: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addi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$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, $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, -12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sw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 $s0, 0($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sw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 $t0, 4($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sw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 $t1, 8($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  add  $t0, $a0, $a1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add  $t1, $a2, $a3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sub  $s0, $t0, $t1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add  $v0, $s0, $zero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lw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 $s0, 0($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lw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 $t0, 4($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lw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 $t1, 8($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addi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$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, $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, 12</a:t>
            </a:r>
            <a:b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jr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  $ra</a:t>
            </a:r>
          </a:p>
        </p:txBody>
      </p:sp>
      <p:sp>
        <p:nvSpPr>
          <p:cNvPr id="122890" name="Text Box 10">
            <a:extLst>
              <a:ext uri="{FF2B5EF4-FFF2-40B4-BE49-F238E27FC236}">
                <a16:creationId xmlns:a16="http://schemas.microsoft.com/office/drawing/2014/main" id="{04FEFD35-F1CE-48E7-A7DB-C332F3A7E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13" y="2382838"/>
            <a:ext cx="314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Save $s0 $t0 $t1 on stack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91" name="Text Box 11">
            <a:extLst>
              <a:ext uri="{FF2B5EF4-FFF2-40B4-BE49-F238E27FC236}">
                <a16:creationId xmlns:a16="http://schemas.microsoft.com/office/drawing/2014/main" id="{5E062EAA-DA08-4DEC-A6E4-2FA1FCA2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3213100"/>
            <a:ext cx="1985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Procedure body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92" name="Text Box 12">
            <a:extLst>
              <a:ext uri="{FF2B5EF4-FFF2-40B4-BE49-F238E27FC236}">
                <a16:creationId xmlns:a16="http://schemas.microsoft.com/office/drawing/2014/main" id="{49EE9F26-FEBF-4AF8-B0C6-6834E5200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4745038"/>
            <a:ext cx="2460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Restore $s0 $t0 $t1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93" name="Text Box 13">
            <a:extLst>
              <a:ext uri="{FF2B5EF4-FFF2-40B4-BE49-F238E27FC236}">
                <a16:creationId xmlns:a16="http://schemas.microsoft.com/office/drawing/2014/main" id="{81C97BFA-A315-4130-B730-C504683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40227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Result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94" name="Text Box 14">
            <a:extLst>
              <a:ext uri="{FF2B5EF4-FFF2-40B4-BE49-F238E27FC236}">
                <a16:creationId xmlns:a16="http://schemas.microsoft.com/office/drawing/2014/main" id="{2311132C-C6CA-4799-BDE5-1355670E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5532438"/>
            <a:ext cx="973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Return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95" name="矩形 1">
            <a:extLst>
              <a:ext uri="{FF2B5EF4-FFF2-40B4-BE49-F238E27FC236}">
                <a16:creationId xmlns:a16="http://schemas.microsoft.com/office/drawing/2014/main" id="{D2295591-533B-45D9-9C10-3CAE7CAD7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3198813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6C0FA-1E33-4106-B49A-614B6F32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82</a:t>
            </a:fld>
            <a:endParaRPr lang="zh-TW" altLang="zh-TW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A25F345-7283-49FA-92EC-B0E763BF4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Local Data on the Stack</a:t>
            </a:r>
            <a:endParaRPr lang="en-AU" altLang="zh-TW" sz="5000"/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78C09FE9-A7E0-457F-A048-5E29CCF0ED15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2014538"/>
            <a:ext cx="2698750" cy="3419475"/>
            <a:chOff x="223" y="708"/>
            <a:chExt cx="1700" cy="2154"/>
          </a:xfrm>
        </p:grpSpPr>
        <p:sp>
          <p:nvSpPr>
            <p:cNvPr id="124950" name="Line 10">
              <a:extLst>
                <a:ext uri="{FF2B5EF4-FFF2-40B4-BE49-F238E27FC236}">
                  <a16:creationId xmlns:a16="http://schemas.microsoft.com/office/drawing/2014/main" id="{A8C6A01A-FB83-4AD5-A104-900BF8D86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911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51" name="Line 11">
              <a:extLst>
                <a:ext uri="{FF2B5EF4-FFF2-40B4-BE49-F238E27FC236}">
                  <a16:creationId xmlns:a16="http://schemas.microsoft.com/office/drawing/2014/main" id="{D20E83F3-765C-4CD5-9985-4537B7364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893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52" name="Text Box 13">
              <a:extLst>
                <a:ext uri="{FF2B5EF4-FFF2-40B4-BE49-F238E27FC236}">
                  <a16:creationId xmlns:a16="http://schemas.microsoft.com/office/drawing/2014/main" id="{6A171EBE-8C46-4D1F-923C-2CCDB67E3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" y="708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High address</a:t>
              </a:r>
            </a:p>
          </p:txBody>
        </p:sp>
        <p:sp>
          <p:nvSpPr>
            <p:cNvPr id="124953" name="Line 15">
              <a:extLst>
                <a:ext uri="{FF2B5EF4-FFF2-40B4-BE49-F238E27FC236}">
                  <a16:creationId xmlns:a16="http://schemas.microsoft.com/office/drawing/2014/main" id="{2414B98F-7625-485B-8793-876CC97FA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1403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54" name="Text Box 16">
              <a:extLst>
                <a:ext uri="{FF2B5EF4-FFF2-40B4-BE49-F238E27FC236}">
                  <a16:creationId xmlns:a16="http://schemas.microsoft.com/office/drawing/2014/main" id="{7188D994-0384-4E6F-8FF1-8E05DCBFD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198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$sp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0940ADB-6660-4ED8-8EE7-646CC6EA4EC3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1939925"/>
            <a:ext cx="2697163" cy="3562350"/>
            <a:chOff x="5243830" y="1939925"/>
            <a:chExt cx="2697163" cy="3562350"/>
          </a:xfrm>
        </p:grpSpPr>
        <p:sp>
          <p:nvSpPr>
            <p:cNvPr id="124943" name="Rectangle 6">
              <a:extLst>
                <a:ext uri="{FF2B5EF4-FFF2-40B4-BE49-F238E27FC236}">
                  <a16:creationId xmlns:a16="http://schemas.microsoft.com/office/drawing/2014/main" id="{F4A8FA20-D85F-434C-9E13-5BAA24212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380" y="3082925"/>
              <a:ext cx="1725613" cy="487363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Contents of $</a:t>
              </a:r>
              <a:r>
                <a:rPr lang="en-US" altLang="zh-TW" sz="1800">
                  <a:solidFill>
                    <a:srgbClr val="7030A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t1</a:t>
              </a:r>
            </a:p>
          </p:txBody>
        </p:sp>
        <p:sp>
          <p:nvSpPr>
            <p:cNvPr id="124944" name="Line 19">
              <a:extLst>
                <a:ext uri="{FF2B5EF4-FFF2-40B4-BE49-F238E27FC236}">
                  <a16:creationId xmlns:a16="http://schemas.microsoft.com/office/drawing/2014/main" id="{15B6ABA5-D2BE-4474-9166-4698D095E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6968" y="2405063"/>
              <a:ext cx="0" cy="3097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5" name="Line 20">
              <a:extLst>
                <a:ext uri="{FF2B5EF4-FFF2-40B4-BE49-F238E27FC236}">
                  <a16:creationId xmlns:a16="http://schemas.microsoft.com/office/drawing/2014/main" id="{2E4A56B5-959F-49DE-A7B3-85F764064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3055" y="2376488"/>
              <a:ext cx="0" cy="3097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6" name="Text Box 21">
              <a:extLst>
                <a:ext uri="{FF2B5EF4-FFF2-40B4-BE49-F238E27FC236}">
                  <a16:creationId xmlns:a16="http://schemas.microsoft.com/office/drawing/2014/main" id="{CF0E1D54-9811-4F0F-87AC-99E26C41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830" y="1939925"/>
              <a:ext cx="16144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High address</a:t>
              </a:r>
            </a:p>
          </p:txBody>
        </p:sp>
        <p:sp>
          <p:nvSpPr>
            <p:cNvPr id="124947" name="Text Box 23">
              <a:extLst>
                <a:ext uri="{FF2B5EF4-FFF2-40B4-BE49-F238E27FC236}">
                  <a16:creationId xmlns:a16="http://schemas.microsoft.com/office/drawing/2014/main" id="{FADDB15E-B6E9-4484-8ADC-3D1BD2883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9580" y="4198303"/>
              <a:ext cx="550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$sp</a:t>
              </a:r>
            </a:p>
          </p:txBody>
        </p:sp>
        <p:sp>
          <p:nvSpPr>
            <p:cNvPr id="124948" name="Rectangle 6">
              <a:extLst>
                <a:ext uri="{FF2B5EF4-FFF2-40B4-BE49-F238E27FC236}">
                  <a16:creationId xmlns:a16="http://schemas.microsoft.com/office/drawing/2014/main" id="{9C35329E-F88C-45BD-AC83-E52A8042C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380" y="3585845"/>
              <a:ext cx="1725613" cy="487363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Contents of $</a:t>
              </a:r>
              <a:r>
                <a:rPr lang="en-US" altLang="zh-TW" sz="1800">
                  <a:solidFill>
                    <a:srgbClr val="7030A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t0</a:t>
              </a:r>
            </a:p>
          </p:txBody>
        </p:sp>
        <p:sp>
          <p:nvSpPr>
            <p:cNvPr id="124949" name="Rectangle 6">
              <a:extLst>
                <a:ext uri="{FF2B5EF4-FFF2-40B4-BE49-F238E27FC236}">
                  <a16:creationId xmlns:a16="http://schemas.microsoft.com/office/drawing/2014/main" id="{A34F099D-873D-45E8-85EC-A2A4DF2E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380" y="4088765"/>
              <a:ext cx="1725613" cy="487363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Contents of $</a:t>
              </a:r>
              <a:r>
                <a:rPr lang="en-US" altLang="zh-TW" sz="1800">
                  <a:solidFill>
                    <a:srgbClr val="7030A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s0</a:t>
              </a:r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060EB8F4-210A-4503-9B55-E0E3C668C162}"/>
              </a:ext>
            </a:extLst>
          </p:cNvPr>
          <p:cNvGrpSpPr>
            <a:grpSpLocks/>
          </p:cNvGrpSpPr>
          <p:nvPr/>
        </p:nvGrpSpPr>
        <p:grpSpPr bwMode="auto">
          <a:xfrm>
            <a:off x="6764338" y="2014538"/>
            <a:ext cx="2698750" cy="3419475"/>
            <a:chOff x="223" y="708"/>
            <a:chExt cx="1700" cy="2154"/>
          </a:xfrm>
        </p:grpSpPr>
        <p:sp>
          <p:nvSpPr>
            <p:cNvPr id="124938" name="Line 10">
              <a:extLst>
                <a:ext uri="{FF2B5EF4-FFF2-40B4-BE49-F238E27FC236}">
                  <a16:creationId xmlns:a16="http://schemas.microsoft.com/office/drawing/2014/main" id="{B118418E-A3B8-45A9-B7C2-5E0088A0E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911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39" name="Line 11">
              <a:extLst>
                <a:ext uri="{FF2B5EF4-FFF2-40B4-BE49-F238E27FC236}">
                  <a16:creationId xmlns:a16="http://schemas.microsoft.com/office/drawing/2014/main" id="{4CBFC219-1F97-43A1-9F68-CCBF39102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893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0" name="Text Box 13">
              <a:extLst>
                <a:ext uri="{FF2B5EF4-FFF2-40B4-BE49-F238E27FC236}">
                  <a16:creationId xmlns:a16="http://schemas.microsoft.com/office/drawing/2014/main" id="{FFC8D292-F114-4BA7-B54F-2C1D2768E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" y="708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High address</a:t>
              </a:r>
            </a:p>
          </p:txBody>
        </p:sp>
        <p:sp>
          <p:nvSpPr>
            <p:cNvPr id="124941" name="Line 15">
              <a:extLst>
                <a:ext uri="{FF2B5EF4-FFF2-40B4-BE49-F238E27FC236}">
                  <a16:creationId xmlns:a16="http://schemas.microsoft.com/office/drawing/2014/main" id="{A7F54298-DD24-48F9-BDE9-51D15E94E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1403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2" name="Text Box 16">
              <a:extLst>
                <a:ext uri="{FF2B5EF4-FFF2-40B4-BE49-F238E27FC236}">
                  <a16:creationId xmlns:a16="http://schemas.microsoft.com/office/drawing/2014/main" id="{E87EBBAA-ACBE-4EE4-8C03-0B5378598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198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$sp</a:t>
              </a:r>
            </a:p>
          </p:txBody>
        </p:sp>
      </p:grpSp>
      <p:sp>
        <p:nvSpPr>
          <p:cNvPr id="124934" name="文字方塊 3">
            <a:extLst>
              <a:ext uri="{FF2B5EF4-FFF2-40B4-BE49-F238E27FC236}">
                <a16:creationId xmlns:a16="http://schemas.microsoft.com/office/drawing/2014/main" id="{7967787E-BEF4-4CEA-AFB2-CDCA9A44A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477963"/>
            <a:ext cx="214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Before procedure</a:t>
            </a: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4935" name="矩形 4">
            <a:extLst>
              <a:ext uri="{FF2B5EF4-FFF2-40B4-BE49-F238E27FC236}">
                <a16:creationId xmlns:a16="http://schemas.microsoft.com/office/drawing/2014/main" id="{41C97A3D-8D1F-4286-9EA9-2A3D3179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1414463"/>
            <a:ext cx="2008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After procedure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4936" name="矩形 5">
            <a:extLst>
              <a:ext uri="{FF2B5EF4-FFF2-40B4-BE49-F238E27FC236}">
                <a16:creationId xmlns:a16="http://schemas.microsoft.com/office/drawing/2014/main" id="{0714A1BC-95DA-49A3-83E5-775CCB795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460500"/>
            <a:ext cx="160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 procedure</a:t>
            </a: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F9D596-FA1F-4900-80E4-FBF33AE6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83</a:t>
            </a:fld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標題 1">
            <a:extLst>
              <a:ext uri="{FF2B5EF4-FFF2-40B4-BE49-F238E27FC236}">
                <a16:creationId xmlns:a16="http://schemas.microsoft.com/office/drawing/2014/main" id="{7986DE36-BA92-4193-BAEB-6C8C3A9C5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4800">
                <a:solidFill>
                  <a:schemeClr val="bg2"/>
                </a:solidFill>
              </a:rPr>
              <a:t>Use of Register </a:t>
            </a:r>
            <a:r>
              <a:rPr lang="en-US" altLang="zh-TW" sz="5000">
                <a:solidFill>
                  <a:schemeClr val="bg2"/>
                </a:solidFill>
              </a:rPr>
              <a:t>Convention</a:t>
            </a:r>
            <a:endParaRPr lang="zh-TW" altLang="en-US" sz="5000">
              <a:solidFill>
                <a:schemeClr val="bg2"/>
              </a:solidFill>
            </a:endParaRPr>
          </a:p>
        </p:txBody>
      </p:sp>
      <p:sp>
        <p:nvSpPr>
          <p:cNvPr id="126979" name="內容版面配置區 2">
            <a:extLst>
              <a:ext uri="{FF2B5EF4-FFF2-40B4-BE49-F238E27FC236}">
                <a16:creationId xmlns:a16="http://schemas.microsoft.com/office/drawing/2014/main" id="{09664DA3-4BC0-413C-A886-3FF17322F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Do not save the values stored in temporary, t0-t7.</a:t>
            </a:r>
          </a:p>
          <a:p>
            <a:pPr lvl="1"/>
            <a:r>
              <a:rPr lang="en-US" altLang="zh-TW" sz="2800">
                <a:solidFill>
                  <a:srgbClr val="FF0000"/>
                </a:solidFill>
              </a:rPr>
              <a:t>Saving load and store operations</a:t>
            </a:r>
          </a:p>
          <a:p>
            <a:pPr lvl="1"/>
            <a:r>
              <a:rPr lang="en-US" altLang="zh-TW" sz="2800"/>
              <a:t>Then, we have …</a:t>
            </a:r>
            <a:endParaRPr lang="zh-TW" altLang="en-US" sz="28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5D33A3-4C66-4F98-AC43-47CA2875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84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627AA3BB-6838-4F48-8414-C25DDFFA2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Leaf Procedure Example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859139" name="Rectangle 3">
            <a:extLst>
              <a:ext uri="{FF2B5EF4-FFF2-40B4-BE49-F238E27FC236}">
                <a16:creationId xmlns:a16="http://schemas.microsoft.com/office/drawing/2014/main" id="{AC4245F7-A1D4-46E7-B940-D64696B9C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C code: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	</a:t>
            </a:r>
            <a:r>
              <a:rPr lang="en-US" altLang="zh-TW" dirty="0" err="1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>
                <a:latin typeface="Lucida Console" pitchFamily="49" charset="0"/>
                <a:ea typeface="新細明體" pitchFamily="18" charset="-120"/>
              </a:rPr>
              <a:t>leaf_example</a:t>
            </a: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(</a:t>
            </a:r>
            <a:r>
              <a:rPr lang="en-US" altLang="zh-TW" dirty="0" err="1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g, h, </a:t>
            </a:r>
            <a:r>
              <a:rPr lang="en-US" altLang="zh-TW" dirty="0" err="1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, j)</a:t>
            </a:r>
            <a:br>
              <a:rPr lang="en-US" altLang="zh-TW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{ </a:t>
            </a:r>
            <a:r>
              <a:rPr lang="en-US" altLang="zh-TW" dirty="0" err="1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f;</a:t>
            </a:r>
            <a:br>
              <a:rPr lang="en-US" altLang="zh-TW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 f = (g + h) - (</a:t>
            </a:r>
            <a:r>
              <a:rPr lang="en-US" altLang="zh-TW" dirty="0" err="1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+ j);</a:t>
            </a:r>
            <a:br>
              <a:rPr lang="en-US" altLang="zh-TW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  return f;</a:t>
            </a:r>
            <a:br>
              <a:rPr lang="en-US" altLang="zh-TW" dirty="0">
                <a:latin typeface="Lucida Console" pitchFamily="49" charset="0"/>
                <a:ea typeface="新細明體" pitchFamily="18" charset="-120"/>
              </a:rPr>
            </a:br>
            <a:r>
              <a:rPr lang="en-US" altLang="zh-TW" dirty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Arguments g, </a:t>
            </a:r>
            <a:r>
              <a:rPr lang="en-US" altLang="zh-TW" sz="2400" dirty="0">
                <a:latin typeface="Arial"/>
                <a:ea typeface="新細明體" pitchFamily="18" charset="-120"/>
              </a:rPr>
              <a:t>…</a:t>
            </a:r>
            <a:r>
              <a:rPr lang="en-US" altLang="zh-TW" sz="2400" dirty="0">
                <a:ea typeface="新細明體" pitchFamily="18" charset="-120"/>
              </a:rPr>
              <a:t>, j in $a0, </a:t>
            </a:r>
            <a:r>
              <a:rPr lang="en-US" altLang="zh-TW" sz="2400" dirty="0">
                <a:latin typeface="Arial"/>
                <a:ea typeface="新細明體" pitchFamily="18" charset="-120"/>
              </a:rPr>
              <a:t>…</a:t>
            </a:r>
            <a:r>
              <a:rPr lang="en-US" altLang="zh-TW" sz="2400" dirty="0">
                <a:ea typeface="新細明體" pitchFamily="18" charset="-120"/>
              </a:rPr>
              <a:t>, $a3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f in $s0 (hence, need to save $s0 on stack)</a:t>
            </a:r>
          </a:p>
          <a:p>
            <a:pPr lvl="1">
              <a:defRPr/>
            </a:pPr>
            <a:r>
              <a:rPr lang="en-US" altLang="zh-TW" sz="2400" dirty="0">
                <a:solidFill>
                  <a:schemeClr val="bg2">
                    <a:lumMod val="60000"/>
                    <a:lumOff val="40000"/>
                  </a:schemeClr>
                </a:solidFill>
                <a:ea typeface="新細明體" pitchFamily="18" charset="-120"/>
              </a:rPr>
              <a:t>$t1 and $t2 are not saved on stack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Result in $v0</a:t>
            </a:r>
            <a:endParaRPr lang="en-AU" sz="2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D5E76B-2EA1-497C-B971-21FDF785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85</a:t>
            </a:fld>
            <a:endParaRPr lang="zh-TW" altLang="zh-TW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4955E20-EDED-464B-8F0B-DC95649F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2082800"/>
            <a:ext cx="5440363" cy="774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C8352978-9497-4DA7-8DC5-54A12D25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2857500"/>
            <a:ext cx="5440363" cy="11477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F1D21939-8854-4A71-B21C-3D1818D2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005263"/>
            <a:ext cx="5440363" cy="3667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3" name="Rectangle 5">
            <a:extLst>
              <a:ext uri="{FF2B5EF4-FFF2-40B4-BE49-F238E27FC236}">
                <a16:creationId xmlns:a16="http://schemas.microsoft.com/office/drawing/2014/main" id="{04AC466F-6EE9-496F-A8EF-292B80FFE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676400"/>
            <a:ext cx="5440363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4" name="Rectangle 6">
            <a:extLst>
              <a:ext uri="{FF2B5EF4-FFF2-40B4-BE49-F238E27FC236}">
                <a16:creationId xmlns:a16="http://schemas.microsoft.com/office/drawing/2014/main" id="{11CF6D31-31FE-4F14-9942-51956698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371975"/>
            <a:ext cx="5440363" cy="7858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5" name="Rectangle 7">
            <a:extLst>
              <a:ext uri="{FF2B5EF4-FFF2-40B4-BE49-F238E27FC236}">
                <a16:creationId xmlns:a16="http://schemas.microsoft.com/office/drawing/2014/main" id="{9C5469B2-2158-4695-B775-84A8A1920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5157788"/>
            <a:ext cx="5440363" cy="3952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6" name="Rectangle 8">
            <a:extLst>
              <a:ext uri="{FF2B5EF4-FFF2-40B4-BE49-F238E27FC236}">
                <a16:creationId xmlns:a16="http://schemas.microsoft.com/office/drawing/2014/main" id="{57060031-6B89-4CE0-9E7B-1116DC26A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  <a:ea typeface="新細明體" panose="02020500000000000000" pitchFamily="18" charset="-120"/>
              </a:rPr>
              <a:t>Leaf Procedure Example</a:t>
            </a:r>
            <a:endParaRPr lang="en-AU" altLang="zh-TW" sz="5000">
              <a:solidFill>
                <a:schemeClr val="bg2"/>
              </a:solidFill>
            </a:endParaRPr>
          </a:p>
        </p:txBody>
      </p:sp>
      <p:sp>
        <p:nvSpPr>
          <p:cNvPr id="130057" name="Rectangle 9">
            <a:extLst>
              <a:ext uri="{FF2B5EF4-FFF2-40B4-BE49-F238E27FC236}">
                <a16:creationId xmlns:a16="http://schemas.microsoft.com/office/drawing/2014/main" id="{2FF7D863-F6B6-4B4D-9DEE-E0BA5DB02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MIPS code: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leaf_example: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addi $sp, $sp, -4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sw   $s0, 0($sp)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add  $t0, $a0, $a1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add  $t1, $a2, $a3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sub  $s0, $t0, $t1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add  $v0, $s0, $zero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lw   $s0, 0($sp)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addi $sp, $sp, 4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jr   $ra</a:t>
            </a:r>
          </a:p>
        </p:txBody>
      </p:sp>
      <p:sp>
        <p:nvSpPr>
          <p:cNvPr id="130058" name="Text Box 10">
            <a:extLst>
              <a:ext uri="{FF2B5EF4-FFF2-40B4-BE49-F238E27FC236}">
                <a16:creationId xmlns:a16="http://schemas.microsoft.com/office/drawing/2014/main" id="{2BCDECD1-23BD-4AB9-ACFC-206C17802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347913"/>
            <a:ext cx="2238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Save $s0 on stack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0059" name="Text Box 11">
            <a:extLst>
              <a:ext uri="{FF2B5EF4-FFF2-40B4-BE49-F238E27FC236}">
                <a16:creationId xmlns:a16="http://schemas.microsoft.com/office/drawing/2014/main" id="{7C3A85EB-EF93-4C52-8C86-95499F5F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213100"/>
            <a:ext cx="1985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Procedure body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0060" name="Text Box 12">
            <a:extLst>
              <a:ext uri="{FF2B5EF4-FFF2-40B4-BE49-F238E27FC236}">
                <a16:creationId xmlns:a16="http://schemas.microsoft.com/office/drawing/2014/main" id="{F075AADD-6C3D-4F5E-8C0F-949F39D1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581525"/>
            <a:ext cx="1552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Restore $s0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0061" name="Text Box 13">
            <a:extLst>
              <a:ext uri="{FF2B5EF4-FFF2-40B4-BE49-F238E27FC236}">
                <a16:creationId xmlns:a16="http://schemas.microsoft.com/office/drawing/2014/main" id="{E5B26349-7BAC-4765-BBDB-1674C4617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00526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Result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0062" name="Text Box 14">
            <a:extLst>
              <a:ext uri="{FF2B5EF4-FFF2-40B4-BE49-F238E27FC236}">
                <a16:creationId xmlns:a16="http://schemas.microsoft.com/office/drawing/2014/main" id="{3B1F3FF6-70FC-43AF-A96F-7454B5528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157788"/>
            <a:ext cx="973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Return</a:t>
            </a:r>
            <a:endParaRPr lang="en-AU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FFF6C3-AEEB-4998-ABDE-82465CF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86</a:t>
            </a:fld>
            <a:endParaRPr lang="zh-TW" altLang="zh-TW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608BC852-C87D-436F-96B2-63965853A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 dirty="0">
                <a:solidFill>
                  <a:schemeClr val="bg2"/>
                </a:solidFill>
                <a:ea typeface="新細明體" panose="02020500000000000000" pitchFamily="18" charset="-120"/>
              </a:rPr>
              <a:t>Local Data on the Stack</a:t>
            </a:r>
            <a:endParaRPr lang="en-AU" altLang="zh-TW" sz="5000" dirty="0">
              <a:solidFill>
                <a:schemeClr val="bg2"/>
              </a:solidFill>
            </a:endParaRPr>
          </a:p>
        </p:txBody>
      </p:sp>
      <p:sp>
        <p:nvSpPr>
          <p:cNvPr id="132099" name="Rectangle 6">
            <a:extLst>
              <a:ext uri="{FF2B5EF4-FFF2-40B4-BE49-F238E27FC236}">
                <a16:creationId xmlns:a16="http://schemas.microsoft.com/office/drawing/2014/main" id="{72C7752C-8B3D-477B-91E4-42A99E63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082925"/>
            <a:ext cx="1725613" cy="487363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Contents of $s0</a:t>
            </a:r>
          </a:p>
        </p:txBody>
      </p:sp>
      <p:grpSp>
        <p:nvGrpSpPr>
          <p:cNvPr id="132100" name="Group 17">
            <a:extLst>
              <a:ext uri="{FF2B5EF4-FFF2-40B4-BE49-F238E27FC236}">
                <a16:creationId xmlns:a16="http://schemas.microsoft.com/office/drawing/2014/main" id="{431DBA00-A3C5-431C-97F7-CCF48024E5D0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1938338"/>
            <a:ext cx="2698750" cy="3419475"/>
            <a:chOff x="223" y="708"/>
            <a:chExt cx="1700" cy="2154"/>
          </a:xfrm>
        </p:grpSpPr>
        <p:sp>
          <p:nvSpPr>
            <p:cNvPr id="132112" name="Line 10">
              <a:extLst>
                <a:ext uri="{FF2B5EF4-FFF2-40B4-BE49-F238E27FC236}">
                  <a16:creationId xmlns:a16="http://schemas.microsoft.com/office/drawing/2014/main" id="{9F68E40D-8005-47E7-83E8-B4424CACF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911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113" name="Line 11">
              <a:extLst>
                <a:ext uri="{FF2B5EF4-FFF2-40B4-BE49-F238E27FC236}">
                  <a16:creationId xmlns:a16="http://schemas.microsoft.com/office/drawing/2014/main" id="{42DB831B-0BDE-4115-AC79-D3593B7C5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893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114" name="Text Box 13">
              <a:extLst>
                <a:ext uri="{FF2B5EF4-FFF2-40B4-BE49-F238E27FC236}">
                  <a16:creationId xmlns:a16="http://schemas.microsoft.com/office/drawing/2014/main" id="{026B5598-1855-49C1-AE1B-16E22EBA1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" y="708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High address</a:t>
              </a:r>
            </a:p>
          </p:txBody>
        </p:sp>
        <p:sp>
          <p:nvSpPr>
            <p:cNvPr id="132115" name="Line 15">
              <a:extLst>
                <a:ext uri="{FF2B5EF4-FFF2-40B4-BE49-F238E27FC236}">
                  <a16:creationId xmlns:a16="http://schemas.microsoft.com/office/drawing/2014/main" id="{701551FF-D723-4D8F-86A4-BD24293FC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1403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116" name="Text Box 16">
              <a:extLst>
                <a:ext uri="{FF2B5EF4-FFF2-40B4-BE49-F238E27FC236}">
                  <a16:creationId xmlns:a16="http://schemas.microsoft.com/office/drawing/2014/main" id="{2A36150B-E7F3-46FC-9B04-E7109B8C8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248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$sp</a:t>
              </a:r>
            </a:p>
          </p:txBody>
        </p:sp>
      </p:grpSp>
      <p:sp>
        <p:nvSpPr>
          <p:cNvPr id="132101" name="Line 19">
            <a:extLst>
              <a:ext uri="{FF2B5EF4-FFF2-40B4-BE49-F238E27FC236}">
                <a16:creationId xmlns:a16="http://schemas.microsoft.com/office/drawing/2014/main" id="{231D0A15-50F5-44B7-8A26-9FD947056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688" y="2405063"/>
            <a:ext cx="0" cy="309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2102" name="Line 20">
            <a:extLst>
              <a:ext uri="{FF2B5EF4-FFF2-40B4-BE49-F238E27FC236}">
                <a16:creationId xmlns:a16="http://schemas.microsoft.com/office/drawing/2014/main" id="{2065F8F8-075D-42DA-9993-CCF4051FA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2376488"/>
            <a:ext cx="0" cy="309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2103" name="Text Box 21">
            <a:extLst>
              <a:ext uri="{FF2B5EF4-FFF2-40B4-BE49-F238E27FC236}">
                <a16:creationId xmlns:a16="http://schemas.microsoft.com/office/drawing/2014/main" id="{AD4D69DF-0AD6-4ADB-AD3A-8BBAD273D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1939925"/>
            <a:ext cx="161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High address</a:t>
            </a:r>
          </a:p>
        </p:txBody>
      </p:sp>
      <p:sp>
        <p:nvSpPr>
          <p:cNvPr id="132104" name="Text Box 23">
            <a:extLst>
              <a:ext uri="{FF2B5EF4-FFF2-40B4-BE49-F238E27FC236}">
                <a16:creationId xmlns:a16="http://schemas.microsoft.com/office/drawing/2014/main" id="{48A02727-5BAF-4E99-9AFC-C297564D9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3268663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$sp</a:t>
            </a:r>
          </a:p>
        </p:txBody>
      </p:sp>
      <p:grpSp>
        <p:nvGrpSpPr>
          <p:cNvPr id="132105" name="Group 24">
            <a:extLst>
              <a:ext uri="{FF2B5EF4-FFF2-40B4-BE49-F238E27FC236}">
                <a16:creationId xmlns:a16="http://schemas.microsoft.com/office/drawing/2014/main" id="{E8B4C4DA-B246-48E8-958E-36DED3AC3831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984375"/>
            <a:ext cx="2698750" cy="3419475"/>
            <a:chOff x="223" y="708"/>
            <a:chExt cx="1700" cy="2154"/>
          </a:xfrm>
        </p:grpSpPr>
        <p:sp>
          <p:nvSpPr>
            <p:cNvPr id="132107" name="Line 25">
              <a:extLst>
                <a:ext uri="{FF2B5EF4-FFF2-40B4-BE49-F238E27FC236}">
                  <a16:creationId xmlns:a16="http://schemas.microsoft.com/office/drawing/2014/main" id="{1623F352-8484-4743-893D-8E19AEBD9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911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108" name="Line 26">
              <a:extLst>
                <a:ext uri="{FF2B5EF4-FFF2-40B4-BE49-F238E27FC236}">
                  <a16:creationId xmlns:a16="http://schemas.microsoft.com/office/drawing/2014/main" id="{1931019C-9947-4759-A6BC-F095F1C29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893"/>
              <a:ext cx="0" cy="1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109" name="Text Box 27">
              <a:extLst>
                <a:ext uri="{FF2B5EF4-FFF2-40B4-BE49-F238E27FC236}">
                  <a16:creationId xmlns:a16="http://schemas.microsoft.com/office/drawing/2014/main" id="{52CE4901-F9B0-4468-96F7-C26236E67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" y="708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High address</a:t>
              </a:r>
            </a:p>
          </p:txBody>
        </p:sp>
        <p:sp>
          <p:nvSpPr>
            <p:cNvPr id="132110" name="Line 28">
              <a:extLst>
                <a:ext uri="{FF2B5EF4-FFF2-40B4-BE49-F238E27FC236}">
                  <a16:creationId xmlns:a16="http://schemas.microsoft.com/office/drawing/2014/main" id="{07C2C99A-676D-4C1D-9E2D-B28F08102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1403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111" name="Text Box 29">
              <a:extLst>
                <a:ext uri="{FF2B5EF4-FFF2-40B4-BE49-F238E27FC236}">
                  <a16:creationId xmlns:a16="http://schemas.microsoft.com/office/drawing/2014/main" id="{2544431A-B7C4-4E79-A921-120D6C8D6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248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1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t"/>
                <a:defRPr sz="24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15000"/>
                </a:spcBef>
                <a:buClr>
                  <a:srgbClr val="FF9900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0000"/>
                </a:lnSpc>
                <a:spcBef>
                  <a:spcPct val="1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T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0000"/>
                </a:lnSpc>
                <a:spcBef>
                  <a:spcPct val="15000"/>
                </a:spcBef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標楷體" panose="03000509000000000000" pitchFamily="65" charset="-12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$sp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B70C55-4741-4420-A9A3-95622AD7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87</a:t>
            </a:fld>
            <a:endParaRPr lang="zh-TW" altLang="zh-TW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9E8D1298-807A-44A7-A6E8-9C236E0E0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Non-Leaf Procedures</a:t>
            </a:r>
            <a:endParaRPr lang="en-AU" altLang="zh-TW" sz="5000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65B7E8D9-AC3F-4868-A14F-B7AC8E03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Procedures that call other procedures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For nested call, </a:t>
            </a:r>
            <a:r>
              <a:rPr lang="en-US" altLang="zh-TW" sz="2800" dirty="0">
                <a:solidFill>
                  <a:schemeClr val="accent2">
                    <a:lumMod val="60000"/>
                    <a:lumOff val="40000"/>
                  </a:schemeClr>
                </a:solidFill>
                <a:ea typeface="新細明體" panose="02020500000000000000" pitchFamily="18" charset="-120"/>
              </a:rPr>
              <a:t>caller</a:t>
            </a:r>
            <a:r>
              <a:rPr lang="en-US" altLang="zh-TW" sz="2800" dirty="0">
                <a:ea typeface="新細明體" panose="02020500000000000000" pitchFamily="18" charset="-120"/>
              </a:rPr>
              <a:t> needs to save on the stack:</a:t>
            </a:r>
          </a:p>
          <a:p>
            <a:pPr lvl="1"/>
            <a:r>
              <a:rPr lang="en-US" altLang="zh-TW" sz="2800" dirty="0">
                <a:ea typeface="新細明體" panose="02020500000000000000" pitchFamily="18" charset="-120"/>
              </a:rPr>
              <a:t>Its return address</a:t>
            </a:r>
          </a:p>
          <a:p>
            <a:pPr lvl="1"/>
            <a:r>
              <a:rPr lang="en-US" altLang="zh-TW" sz="2800" dirty="0">
                <a:ea typeface="新細明體" panose="02020500000000000000" pitchFamily="18" charset="-120"/>
              </a:rPr>
              <a:t>Any arguments and temporaries needed after the call (because </a:t>
            </a:r>
            <a:r>
              <a:rPr lang="en-US" altLang="zh-TW" sz="2800" dirty="0" err="1">
                <a:ea typeface="新細明體" panose="02020500000000000000" pitchFamily="18" charset="-120"/>
              </a:rPr>
              <a:t>callee</a:t>
            </a:r>
            <a:r>
              <a:rPr lang="en-US" altLang="zh-TW" sz="2800" dirty="0">
                <a:ea typeface="新細明體" panose="02020500000000000000" pitchFamily="18" charset="-120"/>
              </a:rPr>
              <a:t> will not save them)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Restore from the stack after the call</a:t>
            </a:r>
            <a:endParaRPr lang="en-AU" altLang="zh-TW" sz="28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4AD5F6-966A-4211-9E75-56164011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88</a:t>
            </a:fld>
            <a:endParaRPr lang="zh-TW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96D8363-9199-4A41-9806-070A7C38F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F2A60D1-6A98-4992-BCCE-5BDE6F61C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Register operands and their organization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Communicating with people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4BC9FE-165E-45C5-88C9-848D897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DCFF72F2-85FC-4463-8293-17C398788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Non-Leaf Procedure Example</a:t>
            </a:r>
            <a:endParaRPr lang="en-AU" altLang="zh-TW" sz="5000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8182FCE8-B64D-428D-95B5-A013D91C7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C code: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	int fact (int n)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{ 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if (n &lt; 1) return </a:t>
            </a:r>
            <a:r>
              <a:rPr lang="en-US" altLang="zh-TW" sz="2800">
                <a:solidFill>
                  <a:schemeClr val="folHlink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</a:t>
            </a: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  else return n * fact(n - 1);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n-US" altLang="zh-TW" sz="2800">
                <a:ea typeface="新細明體" panose="02020500000000000000" pitchFamily="18" charset="-120"/>
              </a:rPr>
              <a:t>Argument n in $a0</a:t>
            </a:r>
          </a:p>
          <a:p>
            <a:pPr lvl="1"/>
            <a:r>
              <a:rPr lang="en-US" altLang="zh-TW" sz="2800">
                <a:ea typeface="新細明體" panose="02020500000000000000" pitchFamily="18" charset="-120"/>
              </a:rPr>
              <a:t>Result in $v0</a:t>
            </a:r>
            <a:endParaRPr lang="en-AU" altLang="zh-TW" sz="28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1AA99E-0982-4450-A4B5-69FF3FE5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89</a:t>
            </a:fld>
            <a:endParaRPr lang="zh-TW" altLang="zh-TW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FC6E41BA-05E1-4782-B004-DE46921D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1647825"/>
            <a:ext cx="7986712" cy="285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20F037D4-8D2A-481F-92AE-14C6D1F6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1933575"/>
            <a:ext cx="7986712" cy="822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A2E67AC5-391D-4E3B-96C2-87C1D030A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27559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66FBD2CB-DFA3-494B-82C6-401A09B2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3308350"/>
            <a:ext cx="7986712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6" name="Rectangle 6">
            <a:extLst>
              <a:ext uri="{FF2B5EF4-FFF2-40B4-BE49-F238E27FC236}">
                <a16:creationId xmlns:a16="http://schemas.microsoft.com/office/drawing/2014/main" id="{A1A08D42-3F05-405F-BF20-AFCC9E4A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4140200"/>
            <a:ext cx="7986712" cy="552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7" name="Rectangle 7">
            <a:extLst>
              <a:ext uri="{FF2B5EF4-FFF2-40B4-BE49-F238E27FC236}">
                <a16:creationId xmlns:a16="http://schemas.microsoft.com/office/drawing/2014/main" id="{AAFABD2D-21F4-46AB-B392-9E6753476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4692650"/>
            <a:ext cx="7986712" cy="812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8" name="Rectangle 8">
            <a:extLst>
              <a:ext uri="{FF2B5EF4-FFF2-40B4-BE49-F238E27FC236}">
                <a16:creationId xmlns:a16="http://schemas.microsoft.com/office/drawing/2014/main" id="{1B381A59-29F8-4451-B4E5-4FD372B4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5505450"/>
            <a:ext cx="7986712" cy="273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49" name="Rectangle 9">
            <a:extLst>
              <a:ext uri="{FF2B5EF4-FFF2-40B4-BE49-F238E27FC236}">
                <a16:creationId xmlns:a16="http://schemas.microsoft.com/office/drawing/2014/main" id="{7A4CA862-6F47-424C-AF6E-3B0AD462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5778500"/>
            <a:ext cx="7986712" cy="298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sz="24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15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50" name="Rectangle 10">
            <a:extLst>
              <a:ext uri="{FF2B5EF4-FFF2-40B4-BE49-F238E27FC236}">
                <a16:creationId xmlns:a16="http://schemas.microsoft.com/office/drawing/2014/main" id="{8B471222-9BA8-4945-9431-52F688AD9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Non-Leaf Procedure Example</a:t>
            </a:r>
            <a:endParaRPr lang="en-AU" altLang="zh-TW" sz="5000"/>
          </a:p>
        </p:txBody>
      </p:sp>
      <p:sp>
        <p:nvSpPr>
          <p:cNvPr id="138251" name="Rectangle 11">
            <a:extLst>
              <a:ext uri="{FF2B5EF4-FFF2-40B4-BE49-F238E27FC236}">
                <a16:creationId xmlns:a16="http://schemas.microsoft.com/office/drawing/2014/main" id="{2C42737F-B92E-4ED7-AB6F-4BB2D8265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74750"/>
            <a:ext cx="8634413" cy="5108575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MIPS code: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fact: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$sp, $sp, -8     # adjust stack for 2 items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sw   $ra, 4($sp)      # save return address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sw   $a0, 0($sp)      # save argument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slti $t0, $a0, 1      # test for n &lt; 1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beq  $t0, $zero, L1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$v0, $zero, 1    # if so, result is 1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$sp, $sp, 8      #   pop 2 items from stack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jr   $ra              #   and return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L1: addi $a0, $a0, -1     # else decrement n  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jal  fact             # recursive call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lw   $a0, 0($sp)      # restore original n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lw   $ra, 4($sp)      #   and return address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addi $sp, $sp, 8      # pop 2 items from stack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mul  $v0, $a0, $v0    # multiply to get result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    jr   $ra              # and return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637119-298D-425D-A286-951611E2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90</a:t>
            </a:fld>
            <a:endParaRPr lang="zh-TW" altLang="zh-TW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7FDE7FBD-A5A4-4DEE-8FB2-71C97626E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Local Data on the Stack</a:t>
            </a:r>
            <a:endParaRPr lang="en-AU" altLang="zh-TW" sz="5000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9F193502-F8EF-4CE8-AC0A-619D826B1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4665663"/>
            <a:ext cx="8420100" cy="16462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Local data allocated by callee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e.g., C automatic variables</a:t>
            </a:r>
          </a:p>
          <a:p>
            <a:pPr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Procedure frame (activation record)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Used by some compilers to manage stack storage</a:t>
            </a:r>
            <a:endParaRPr lang="en-AU" altLang="zh-TW" sz="2400"/>
          </a:p>
        </p:txBody>
      </p:sp>
      <p:pic>
        <p:nvPicPr>
          <p:cNvPr id="140292" name="Picture 4" descr="f02-12-P374493">
            <a:extLst>
              <a:ext uri="{FF2B5EF4-FFF2-40B4-BE49-F238E27FC236}">
                <a16:creationId xmlns:a16="http://schemas.microsoft.com/office/drawing/2014/main" id="{DB1669DB-FEC9-4F1E-B8BE-468E8021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1263"/>
            <a:ext cx="7496175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9437C8-1BA1-42D1-9BF5-19D85CC0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91</a:t>
            </a:fld>
            <a:endParaRPr lang="zh-TW" altLang="zh-TW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f02-13-P374493">
            <a:extLst>
              <a:ext uri="{FF2B5EF4-FFF2-40B4-BE49-F238E27FC236}">
                <a16:creationId xmlns:a16="http://schemas.microsoft.com/office/drawing/2014/main" id="{8475EE6B-EA26-4015-9D57-5E579388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1868557"/>
            <a:ext cx="3836987" cy="282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3">
            <a:extLst>
              <a:ext uri="{FF2B5EF4-FFF2-40B4-BE49-F238E27FC236}">
                <a16:creationId xmlns:a16="http://schemas.microsoft.com/office/drawing/2014/main" id="{653A5278-901E-43D6-BC4B-89D6F253B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Memory Layout</a:t>
            </a:r>
            <a:endParaRPr lang="en-AU" altLang="zh-TW" sz="5000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E20ABA5F-00CC-4A36-A273-35C44274F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231900"/>
            <a:ext cx="4691063" cy="5080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Text: program code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Static data: global variables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e.g., static variables in C, constant arrays and strings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$gp initialized to address allowing ±offsets into this segment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Dynamic data: heap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E.g., malloc in C, new in Java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Stack: automatic storage</a:t>
            </a:r>
            <a:endParaRPr lang="en-AU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87CCCF-2CAF-4EE2-98F2-61945C8C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92</a:t>
            </a:fld>
            <a:endParaRPr lang="zh-TW" altLang="zh-TW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054">
            <a:extLst>
              <a:ext uri="{FF2B5EF4-FFF2-40B4-BE49-F238E27FC236}">
                <a16:creationId xmlns:a16="http://schemas.microsoft.com/office/drawing/2014/main" id="{8D1F2AA7-3F9B-44CB-AD8E-6172D1193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</a:rPr>
              <a:t>Why Procedure Conventions?</a:t>
            </a:r>
          </a:p>
        </p:txBody>
      </p:sp>
      <p:sp>
        <p:nvSpPr>
          <p:cNvPr id="144387" name="Rectangle 2055">
            <a:extLst>
              <a:ext uri="{FF2B5EF4-FFF2-40B4-BE49-F238E27FC236}">
                <a16:creationId xmlns:a16="http://schemas.microsoft.com/office/drawing/2014/main" id="{EF3F3D52-6C36-48E9-BF77-1829E486B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Definitions</a:t>
            </a:r>
          </a:p>
          <a:p>
            <a:pPr lvl="1"/>
            <a:r>
              <a:rPr lang="en-US" altLang="zh-TW" sz="2400"/>
              <a:t>Caller: function making the call, using jal</a:t>
            </a:r>
          </a:p>
          <a:p>
            <a:pPr lvl="1"/>
            <a:r>
              <a:rPr lang="en-US" altLang="zh-TW" sz="2400"/>
              <a:t>Callee: function being called</a:t>
            </a:r>
          </a:p>
          <a:p>
            <a:r>
              <a:rPr lang="en-US" altLang="zh-TW"/>
              <a:t>Procedure conventions as a contract between the Caller and the Callee</a:t>
            </a:r>
          </a:p>
          <a:p>
            <a:r>
              <a:rPr lang="en-US" altLang="zh-TW"/>
              <a:t>If both the Caller and Callee obey the procedure conventions, there are significant benefits</a:t>
            </a:r>
          </a:p>
          <a:p>
            <a:pPr lvl="1"/>
            <a:r>
              <a:rPr lang="en-US" altLang="zh-TW" sz="2400"/>
              <a:t>People who have never seen or even communicated with each other can write functions that work together</a:t>
            </a:r>
          </a:p>
          <a:p>
            <a:pPr lvl="1"/>
            <a:r>
              <a:rPr lang="en-US" altLang="zh-TW" sz="2400"/>
              <a:t>Recursion functions work correctly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71640C-D368-4B6B-A412-091F1D39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93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4">
            <a:extLst>
              <a:ext uri="{FF2B5EF4-FFF2-40B4-BE49-F238E27FC236}">
                <a16:creationId xmlns:a16="http://schemas.microsoft.com/office/drawing/2014/main" id="{F3BDE4DF-ECCB-480D-A941-E81AD27ED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</a:rPr>
              <a:t>Caller’s Rights, Callee’s Rights</a:t>
            </a:r>
          </a:p>
        </p:txBody>
      </p:sp>
      <p:sp>
        <p:nvSpPr>
          <p:cNvPr id="145411" name="Rectangle 5">
            <a:extLst>
              <a:ext uri="{FF2B5EF4-FFF2-40B4-BE49-F238E27FC236}">
                <a16:creationId xmlns:a16="http://schemas.microsoft.com/office/drawing/2014/main" id="{053BF87A-C9F7-463B-9AC4-F7ED9309D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Callees’ rights:</a:t>
            </a:r>
          </a:p>
          <a:p>
            <a:pPr lvl="1"/>
            <a:r>
              <a:rPr lang="en-US" altLang="zh-TW"/>
              <a:t>Right to use VAT registers freely</a:t>
            </a:r>
          </a:p>
          <a:p>
            <a:pPr lvl="1"/>
            <a:r>
              <a:rPr lang="en-US" altLang="zh-TW"/>
              <a:t>Right to assume arguments are passed correctly</a:t>
            </a:r>
          </a:p>
          <a:p>
            <a:r>
              <a:rPr lang="en-US" altLang="zh-TW"/>
              <a:t>To ensure callees’s right, caller saves registers:</a:t>
            </a:r>
          </a:p>
          <a:p>
            <a:pPr lvl="1"/>
            <a:r>
              <a:rPr lang="en-US" altLang="zh-TW"/>
              <a:t>Return address		$ra</a:t>
            </a:r>
          </a:p>
          <a:p>
            <a:pPr lvl="1"/>
            <a:r>
              <a:rPr lang="en-US" altLang="zh-TW"/>
              <a:t>Arguments		$a0, $a1, $a2, $a3</a:t>
            </a:r>
          </a:p>
          <a:p>
            <a:pPr lvl="1"/>
            <a:r>
              <a:rPr lang="en-US" altLang="zh-TW"/>
              <a:t>Return value		$v0, $v1</a:t>
            </a:r>
          </a:p>
          <a:p>
            <a:pPr lvl="1"/>
            <a:r>
              <a:rPr lang="en-US" altLang="zh-TW"/>
              <a:t>$t Registers		$t0 - $t9</a:t>
            </a:r>
          </a:p>
          <a:p>
            <a:r>
              <a:rPr lang="en-US" altLang="zh-TW"/>
              <a:t>Callers’ rights:</a:t>
            </a:r>
          </a:p>
          <a:p>
            <a:pPr lvl="1"/>
            <a:r>
              <a:rPr lang="en-US" altLang="zh-TW"/>
              <a:t>Right to use S registers without fear of being overwritten by callee</a:t>
            </a:r>
          </a:p>
          <a:p>
            <a:pPr lvl="1"/>
            <a:r>
              <a:rPr lang="en-US" altLang="zh-TW"/>
              <a:t>Right to assume return value will be returned correctly</a:t>
            </a:r>
          </a:p>
          <a:p>
            <a:r>
              <a:rPr lang="en-US" altLang="zh-TW"/>
              <a:t>To ensure caller’s right, callee saves registers:</a:t>
            </a:r>
          </a:p>
          <a:p>
            <a:pPr lvl="1"/>
            <a:r>
              <a:rPr lang="en-US" altLang="zh-TW"/>
              <a:t>$s Registers		$s0 - $s7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EA2495-AA53-4693-AEA5-F1B064A4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94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5A77616E-A0A3-4EBE-83EF-00F8047DB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</a:rPr>
              <a:t>Contract in Function Calls </a:t>
            </a:r>
            <a:r>
              <a:rPr lang="en-US" altLang="zh-TW">
                <a:solidFill>
                  <a:schemeClr val="bg2"/>
                </a:solidFill>
              </a:rPr>
              <a:t>(1/2)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8E89C71B-6D70-48D0-AA38-D4F799858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Caller’s responsibilities </a:t>
            </a:r>
            <a:r>
              <a:rPr lang="en-US" altLang="zh-TW" sz="2000"/>
              <a:t>(how to call a function)</a:t>
            </a:r>
          </a:p>
          <a:p>
            <a:pPr lvl="1">
              <a:buClr>
                <a:schemeClr val="tx1"/>
              </a:buClr>
            </a:pPr>
            <a:r>
              <a:rPr lang="en-US" altLang="zh-TW"/>
              <a:t>Slide </a:t>
            </a:r>
            <a:r>
              <a:rPr lang="en-US" altLang="zh-TW">
                <a:latin typeface="Courier New" panose="02070309020205020404" pitchFamily="49" charset="0"/>
              </a:rPr>
              <a:t>$sp</a:t>
            </a:r>
            <a:r>
              <a:rPr lang="en-US" altLang="zh-TW"/>
              <a:t> down to reserve memory:</a:t>
            </a:r>
            <a:br>
              <a:rPr lang="en-US" altLang="zh-TW"/>
            </a:br>
            <a:r>
              <a:rPr lang="en-US" altLang="zh-TW"/>
              <a:t>e.g., </a:t>
            </a:r>
            <a:r>
              <a:rPr lang="en-US" altLang="zh-TW">
                <a:latin typeface="Courier New" panose="02070309020205020404" pitchFamily="49" charset="0"/>
              </a:rPr>
              <a:t>addi $sp, $sp, -28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/>
              <a:t>Save </a:t>
            </a:r>
            <a:r>
              <a:rPr lang="en-US" altLang="zh-TW">
                <a:latin typeface="Courier New" panose="02070309020205020404" pitchFamily="49" charset="0"/>
              </a:rPr>
              <a:t>$ra</a:t>
            </a:r>
            <a:r>
              <a:rPr lang="en-US" altLang="zh-TW"/>
              <a:t> on stack because </a:t>
            </a:r>
            <a:r>
              <a:rPr lang="en-US" altLang="zh-TW">
                <a:latin typeface="Courier New" panose="02070309020205020404" pitchFamily="49" charset="0"/>
              </a:rPr>
              <a:t>jal</a:t>
            </a:r>
            <a:r>
              <a:rPr lang="en-US" altLang="zh-TW"/>
              <a:t> clobbers it:                   e.g., </a:t>
            </a:r>
            <a:r>
              <a:rPr lang="en-US" altLang="zh-TW">
                <a:latin typeface="Courier New" panose="02070309020205020404" pitchFamily="49" charset="0"/>
              </a:rPr>
              <a:t>sw $ra, 24 ($sp)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/>
              <a:t>If still need their values after function call, save </a:t>
            </a:r>
            <a:r>
              <a:rPr lang="en-US" altLang="zh-TW">
                <a:latin typeface="Courier New" panose="02070309020205020404" pitchFamily="49" charset="0"/>
              </a:rPr>
              <a:t>$v, $a, $t</a:t>
            </a:r>
            <a:r>
              <a:rPr lang="en-US" altLang="zh-TW"/>
              <a:t> on stack or copy to </a:t>
            </a:r>
            <a:r>
              <a:rPr lang="en-US" altLang="zh-TW">
                <a:latin typeface="Courier New" panose="02070309020205020404" pitchFamily="49" charset="0"/>
              </a:rPr>
              <a:t>$s</a:t>
            </a:r>
            <a:r>
              <a:rPr lang="en-US" altLang="zh-TW"/>
              <a:t> registers</a:t>
            </a:r>
          </a:p>
          <a:p>
            <a:pPr lvl="1">
              <a:buClr>
                <a:schemeClr val="tx1"/>
              </a:buClr>
            </a:pPr>
            <a:r>
              <a:rPr lang="en-US" altLang="zh-TW"/>
              <a:t>Put first 4 words of arguments in </a:t>
            </a:r>
            <a:r>
              <a:rPr lang="en-US" altLang="zh-TW">
                <a:latin typeface="Courier New" panose="02070309020205020404" pitchFamily="49" charset="0"/>
              </a:rPr>
              <a:t>$a0-3</a:t>
            </a:r>
            <a:r>
              <a:rPr lang="en-US" altLang="zh-TW"/>
              <a:t>, additional arguments go on stack: “a4” is </a:t>
            </a:r>
            <a:r>
              <a:rPr lang="en-US" altLang="zh-TW">
                <a:latin typeface="Courier New" panose="02070309020205020404" pitchFamily="49" charset="0"/>
              </a:rPr>
              <a:t>16($sp)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>
                <a:latin typeface="Courier New" panose="02070309020205020404" pitchFamily="49" charset="0"/>
              </a:rPr>
              <a:t>jal</a:t>
            </a:r>
            <a:r>
              <a:rPr lang="en-US" altLang="zh-TW"/>
              <a:t> to the desired function</a:t>
            </a:r>
          </a:p>
          <a:p>
            <a:pPr lvl="1">
              <a:buClr>
                <a:schemeClr val="tx1"/>
              </a:buClr>
            </a:pPr>
            <a:r>
              <a:rPr lang="en-US" altLang="zh-TW"/>
              <a:t>Receive return values in </a:t>
            </a:r>
            <a:r>
              <a:rPr lang="en-US" altLang="zh-TW">
                <a:latin typeface="Courier New" panose="02070309020205020404" pitchFamily="49" charset="0"/>
              </a:rPr>
              <a:t>$v0, $v1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/>
              <a:t>Undo first steps: e.g. </a:t>
            </a:r>
            <a:r>
              <a:rPr lang="en-US" altLang="zh-TW">
                <a:latin typeface="Courier New" panose="02070309020205020404" pitchFamily="49" charset="0"/>
              </a:rPr>
              <a:t>lw $t0, 20($sp) lw $ra, 24($sp) addi $sp, $sp, 28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2D5CC1-C88C-497C-84AA-D4D2BE6C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95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>
            <a:extLst>
              <a:ext uri="{FF2B5EF4-FFF2-40B4-BE49-F238E27FC236}">
                <a16:creationId xmlns:a16="http://schemas.microsoft.com/office/drawing/2014/main" id="{ABED9116-18F7-467A-A3BE-39C0EE852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906000" cy="901700"/>
          </a:xfrm>
        </p:spPr>
        <p:txBody>
          <a:bodyPr/>
          <a:lstStyle/>
          <a:p>
            <a:r>
              <a:rPr lang="en-US" altLang="zh-TW" sz="5000">
                <a:solidFill>
                  <a:schemeClr val="bg2"/>
                </a:solidFill>
              </a:rPr>
              <a:t>Contract in Function Calls </a:t>
            </a:r>
            <a:r>
              <a:rPr lang="en-US" altLang="zh-TW">
                <a:solidFill>
                  <a:schemeClr val="bg2"/>
                </a:solidFill>
              </a:rPr>
              <a:t>(2/2)</a:t>
            </a:r>
          </a:p>
        </p:txBody>
      </p:sp>
      <p:sp>
        <p:nvSpPr>
          <p:cNvPr id="148483" name="Rectangle 1027">
            <a:extLst>
              <a:ext uri="{FF2B5EF4-FFF2-40B4-BE49-F238E27FC236}">
                <a16:creationId xmlns:a16="http://schemas.microsoft.com/office/drawing/2014/main" id="{1A8B309E-ADB9-4158-96A1-651CB4151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85000"/>
            </a:pPr>
            <a:r>
              <a:rPr lang="en-US" altLang="zh-TW"/>
              <a:t>Callee’s responsibilities </a:t>
            </a:r>
            <a:r>
              <a:rPr lang="en-US" altLang="zh-TW" sz="2000"/>
              <a:t>(i.e. how to write a function)</a:t>
            </a:r>
          </a:p>
          <a:p>
            <a:pPr lvl="1">
              <a:buClr>
                <a:schemeClr val="tx1"/>
              </a:buClr>
            </a:pPr>
            <a:r>
              <a:rPr lang="en-US" altLang="zh-TW"/>
              <a:t>If using </a:t>
            </a:r>
            <a:r>
              <a:rPr lang="en-US" altLang="zh-TW">
                <a:latin typeface="Courier New" panose="02070309020205020404" pitchFamily="49" charset="0"/>
              </a:rPr>
              <a:t>$s</a:t>
            </a:r>
            <a:r>
              <a:rPr lang="en-US" altLang="zh-TW"/>
              <a:t> or big local structures, slide </a:t>
            </a:r>
            <a:r>
              <a:rPr lang="en-US" altLang="zh-TW">
                <a:latin typeface="Courier New" panose="02070309020205020404" pitchFamily="49" charset="0"/>
              </a:rPr>
              <a:t>$sp</a:t>
            </a:r>
            <a:r>
              <a:rPr lang="en-US" altLang="zh-TW"/>
              <a:t> down to reserve memory: e.g., </a:t>
            </a:r>
            <a:r>
              <a:rPr lang="en-US" altLang="zh-TW">
                <a:latin typeface="Courier New" panose="02070309020205020404" pitchFamily="49" charset="0"/>
              </a:rPr>
              <a:t>addi $sp, $sp, -48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/>
              <a:t>If using </a:t>
            </a:r>
            <a:r>
              <a:rPr lang="en-US" altLang="zh-TW">
                <a:latin typeface="Courier New" panose="02070309020205020404" pitchFamily="49" charset="0"/>
              </a:rPr>
              <a:t>$s</a:t>
            </a:r>
            <a:r>
              <a:rPr lang="en-US" altLang="zh-TW"/>
              <a:t>, save before using: e.g.,</a:t>
            </a:r>
            <a:br>
              <a:rPr lang="en-US" altLang="zh-TW"/>
            </a:br>
            <a:r>
              <a:rPr lang="en-US" altLang="zh-TW">
                <a:latin typeface="Courier New" panose="02070309020205020404" pitchFamily="49" charset="0"/>
              </a:rPr>
              <a:t>sw $s0, 44($sp)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/>
              <a:t>Receive arguments in </a:t>
            </a:r>
            <a:r>
              <a:rPr lang="en-US" altLang="zh-TW">
                <a:latin typeface="Courier New" panose="02070309020205020404" pitchFamily="49" charset="0"/>
              </a:rPr>
              <a:t>$a0-3</a:t>
            </a:r>
            <a:r>
              <a:rPr lang="en-US" altLang="zh-TW"/>
              <a:t>, additional arguments on stack</a:t>
            </a:r>
          </a:p>
          <a:p>
            <a:pPr lvl="1">
              <a:buClr>
                <a:schemeClr val="tx1"/>
              </a:buClr>
            </a:pPr>
            <a:r>
              <a:rPr lang="en-US" altLang="zh-TW"/>
              <a:t>Run the procedure body</a:t>
            </a:r>
          </a:p>
          <a:p>
            <a:pPr lvl="1">
              <a:buClr>
                <a:schemeClr val="tx1"/>
              </a:buClr>
            </a:pPr>
            <a:r>
              <a:rPr lang="en-US" altLang="zh-TW"/>
              <a:t>If not void, put return values in </a:t>
            </a:r>
            <a:r>
              <a:rPr lang="en-US" altLang="zh-TW">
                <a:latin typeface="Courier New" panose="02070309020205020404" pitchFamily="49" charset="0"/>
              </a:rPr>
              <a:t>$v0,1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/>
              <a:t>If applicable, undo first two steps: e.g.,</a:t>
            </a:r>
            <a:br>
              <a:rPr lang="en-US" altLang="zh-TW"/>
            </a:br>
            <a:r>
              <a:rPr lang="en-US" altLang="zh-TW">
                <a:latin typeface="Courier New" panose="02070309020205020404" pitchFamily="49" charset="0"/>
              </a:rPr>
              <a:t>lw $s0, 44($sp)     addi $sp, $sp, 48</a:t>
            </a:r>
            <a:endParaRPr lang="en-US" altLang="zh-TW"/>
          </a:p>
          <a:p>
            <a:pPr lvl="1">
              <a:buClr>
                <a:schemeClr val="tx1"/>
              </a:buClr>
            </a:pPr>
            <a:r>
              <a:rPr lang="en-US" altLang="zh-TW">
                <a:latin typeface="Courier New" panose="02070309020205020404" pitchFamily="49" charset="0"/>
              </a:rPr>
              <a:t>jr $ra</a:t>
            </a: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90E6C8-A6B6-4F51-AC21-2442C9C7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96</a:t>
            </a:fld>
            <a:endParaRPr lang="zh-TW" altLang="zh-TW"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E3167859-A29A-492E-B3EE-50C6A8652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/>
              <a:t>Outline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BFDD8C19-689B-4288-83B7-DE89BF890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31888"/>
            <a:ext cx="8634413" cy="536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Instruction set architecture (using MIPS ISA as an example)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Operands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Register operands and their organization</a:t>
            </a:r>
            <a:endParaRPr lang="en-US" altLang="zh-TW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Memory operands, data transfer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Immediate operands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Signed and unsigned numbers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Representing instructions </a:t>
            </a:r>
            <a:endParaRPr lang="en-US" altLang="zh-TW" sz="20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Logical</a:t>
            </a:r>
            <a:endParaRPr lang="en-US" altLang="zh-TW" sz="200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/>
              <a:t>Decision making and branches</a:t>
            </a:r>
            <a:endParaRPr lang="en-US" altLang="zh-TW"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/>
              <a:t>Supporting procedures in hardware</a:t>
            </a:r>
            <a:r>
              <a:rPr lang="en-US" altLang="zh-TW" sz="200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Communicating with people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Addressing for 32-bit immediate and addresses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Translating and starting a program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 sort example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Arrays versus pointers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ARM and x86 instruction sets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B0CC04-D6AB-4146-B111-EAD17463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97</a:t>
            </a:fld>
            <a:endParaRPr lang="zh-TW" altLang="zh-TW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813C462F-C64F-4CF2-B9D3-E4A79442B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15888"/>
            <a:ext cx="8420100" cy="901700"/>
          </a:xfrm>
        </p:spPr>
        <p:txBody>
          <a:bodyPr/>
          <a:lstStyle/>
          <a:p>
            <a:r>
              <a:rPr lang="en-US" altLang="zh-TW" sz="5000">
                <a:ea typeface="新細明體" panose="02020500000000000000" pitchFamily="18" charset="-120"/>
              </a:rPr>
              <a:t>Character Data</a:t>
            </a:r>
            <a:endParaRPr lang="en-AU" altLang="zh-TW" sz="5000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EF4C93A-A313-4EB0-A8DB-CD210CDBE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Byte-encoded character sets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ASCII: 128 characters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95 graphic, 33 control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Latin-1: 256 characters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ASCII, +96 more graphic characters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Unicode: 32-bit character set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Used in Java, C++ wide characters,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Most of the world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2400">
                <a:ea typeface="新細明體" panose="02020500000000000000" pitchFamily="18" charset="-120"/>
              </a:rPr>
              <a:t>s alphabets, plus symbols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UTF-8, UTF-16: variable-length encodings</a:t>
            </a:r>
            <a:endParaRPr lang="en-AU" altLang="zh-TW"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209141-E666-4E3E-A6A5-51482B84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F8C-03C2-4604-A40B-BBFAB45B274A}" type="slidenum">
              <a:rPr lang="zh-TW" altLang="en-US" smtClean="0"/>
              <a:pPr/>
              <a:t>98</a:t>
            </a:fld>
            <a:endParaRPr lang="zh-TW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BIBIZ">
  <a:themeElements>
    <a:clrScheme name="">
      <a:dk1>
        <a:srgbClr val="000000"/>
      </a:dk1>
      <a:lt1>
        <a:srgbClr val="BAC8F1"/>
      </a:lt1>
      <a:dk2>
        <a:srgbClr val="000000"/>
      </a:dk2>
      <a:lt2>
        <a:srgbClr val="000092"/>
      </a:lt2>
      <a:accent1>
        <a:srgbClr val="FF0000"/>
      </a:accent1>
      <a:accent2>
        <a:srgbClr val="FF00FF"/>
      </a:accent2>
      <a:accent3>
        <a:srgbClr val="D9E0F7"/>
      </a:accent3>
      <a:accent4>
        <a:srgbClr val="000000"/>
      </a:accent4>
      <a:accent5>
        <a:srgbClr val="FFAAAA"/>
      </a:accent5>
      <a:accent6>
        <a:srgbClr val="E700E7"/>
      </a:accent6>
      <a:hlink>
        <a:srgbClr val="00FF00"/>
      </a:hlink>
      <a:folHlink>
        <a:srgbClr val="0000FF"/>
      </a:folHlink>
    </a:clrScheme>
    <a:fontScheme name="WBIBIZ">
      <a:majorFont>
        <a:latin typeface="Comic Sans MS"/>
        <a:ea typeface="標楷體"/>
        <a:cs typeface=""/>
      </a:majorFont>
      <a:minorFont>
        <a:latin typeface="Century Gothic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WBIBIZ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BIBIZ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8791647</TotalTime>
  <Pages>41</Pages>
  <Words>12195</Words>
  <Application>Microsoft Office PowerPoint</Application>
  <PresentationFormat>A4 紙張 (210x297 公釐)</PresentationFormat>
  <Paragraphs>2009</Paragraphs>
  <Slides>147</Slides>
  <Notes>83</Notes>
  <HiddenSlides>11</HiddenSlides>
  <MMClips>0</MMClips>
  <ScaleCrop>false</ScaleCrop>
  <HeadingPairs>
    <vt:vector size="8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147</vt:i4>
      </vt:variant>
    </vt:vector>
  </HeadingPairs>
  <TitlesOfParts>
    <vt:vector size="165" baseType="lpstr">
      <vt:lpstr>Courier</vt:lpstr>
      <vt:lpstr>Monotype Sorts</vt:lpstr>
      <vt:lpstr>新細明體</vt:lpstr>
      <vt:lpstr>標楷體</vt:lpstr>
      <vt:lpstr>Arial</vt:lpstr>
      <vt:lpstr>Arial Black</vt:lpstr>
      <vt:lpstr>Century Gothic</vt:lpstr>
      <vt:lpstr>Comic Sans MS</vt:lpstr>
      <vt:lpstr>Courier New</vt:lpstr>
      <vt:lpstr>Helvetica</vt:lpstr>
      <vt:lpstr>Lucida Console</vt:lpstr>
      <vt:lpstr>Symbol</vt:lpstr>
      <vt:lpstr>Tahoma</vt:lpstr>
      <vt:lpstr>Times New Roman</vt:lpstr>
      <vt:lpstr>Wingdings</vt:lpstr>
      <vt:lpstr>WBIBIZ</vt:lpstr>
      <vt:lpstr>圖表</vt:lpstr>
      <vt:lpstr>Chart</vt:lpstr>
      <vt:lpstr>Instruction Set Architecture</vt:lpstr>
      <vt:lpstr>Outline</vt:lpstr>
      <vt:lpstr>Outline</vt:lpstr>
      <vt:lpstr>What Is Computer Architecture?</vt:lpstr>
      <vt:lpstr>Recall in C Language</vt:lpstr>
      <vt:lpstr>When Translating to Assembly ...</vt:lpstr>
      <vt:lpstr>Components of an ISA</vt:lpstr>
      <vt:lpstr>MIPS ISA as an Example</vt:lpstr>
      <vt:lpstr>Outline</vt:lpstr>
      <vt:lpstr>Operations of Hardware </vt:lpstr>
      <vt:lpstr>Example</vt:lpstr>
      <vt:lpstr>Operands and Registers</vt:lpstr>
      <vt:lpstr>MIPS Registers</vt:lpstr>
      <vt:lpstr>Registers Conventions for MIPS</vt:lpstr>
      <vt:lpstr>MIPS R2000 Organization</vt:lpstr>
      <vt:lpstr>Example</vt:lpstr>
      <vt:lpstr>Register Architecture</vt:lpstr>
      <vt:lpstr>Register Organization Affects Programming</vt:lpstr>
      <vt:lpstr>Outline</vt:lpstr>
      <vt:lpstr>Memory Operands</vt:lpstr>
      <vt:lpstr>Data Transfer: Memory to Register (1/2)</vt:lpstr>
      <vt:lpstr>Data Transfer: Memory to Register (2/2)</vt:lpstr>
      <vt:lpstr>Example</vt:lpstr>
      <vt:lpstr>Data Transfer: Register to Memory</vt:lpstr>
      <vt:lpstr>Example</vt:lpstr>
      <vt:lpstr>Compilation with Memory</vt:lpstr>
      <vt:lpstr>Memory Operand Example 2</vt:lpstr>
      <vt:lpstr>Addressing: Byte versus Word</vt:lpstr>
      <vt:lpstr>A Note about Memory: Alignment</vt:lpstr>
      <vt:lpstr>Another Note: Endianess</vt:lpstr>
      <vt:lpstr>Role of Registers vs. Memory</vt:lpstr>
      <vt:lpstr>Outline</vt:lpstr>
      <vt:lpstr>Constants</vt:lpstr>
      <vt:lpstr>Immediate Operands </vt:lpstr>
      <vt:lpstr>The Constant Zero</vt:lpstr>
      <vt:lpstr>Outline</vt:lpstr>
      <vt:lpstr>Outline</vt:lpstr>
      <vt:lpstr>Outline</vt:lpstr>
      <vt:lpstr>Instructions as Numbers</vt:lpstr>
      <vt:lpstr>MIPS Instruction Format</vt:lpstr>
      <vt:lpstr>R-Format Instructions (1/2)</vt:lpstr>
      <vt:lpstr>R-Format Instructions (2/2)</vt:lpstr>
      <vt:lpstr>R-format Example</vt:lpstr>
      <vt:lpstr>Hexadecimal</vt:lpstr>
      <vt:lpstr>I-Format Instructions</vt:lpstr>
      <vt:lpstr>MIPS I-format Instructions</vt:lpstr>
      <vt:lpstr>I-Format Example 1</vt:lpstr>
      <vt:lpstr>I-Format Example 2</vt:lpstr>
      <vt:lpstr>Stored Program Computers</vt:lpstr>
      <vt:lpstr>Outline</vt:lpstr>
      <vt:lpstr>Bitwise Operations</vt:lpstr>
      <vt:lpstr>Logical Operations</vt:lpstr>
      <vt:lpstr>Shift Operations</vt:lpstr>
      <vt:lpstr>Shift Instructions (1/3)</vt:lpstr>
      <vt:lpstr>Shift Instructions (2/3)</vt:lpstr>
      <vt:lpstr>Shift Instructions (3/3)</vt:lpstr>
      <vt:lpstr>Uses for Shift Instructions </vt:lpstr>
      <vt:lpstr>AND Operations</vt:lpstr>
      <vt:lpstr>OR Operations</vt:lpstr>
      <vt:lpstr>NOT Operations</vt:lpstr>
      <vt:lpstr>So Far...</vt:lpstr>
      <vt:lpstr>Outline</vt:lpstr>
      <vt:lpstr>MIPS Decision Instructions</vt:lpstr>
      <vt:lpstr>MIPS Goto Instruction</vt:lpstr>
      <vt:lpstr>Compiling C if into MIPS</vt:lpstr>
      <vt:lpstr>Compiling Loop Statements</vt:lpstr>
      <vt:lpstr>Inequalities in MIPS</vt:lpstr>
      <vt:lpstr>Branch Instruction Design</vt:lpstr>
      <vt:lpstr>Signed vs. Unsigned</vt:lpstr>
      <vt:lpstr>Outline</vt:lpstr>
      <vt:lpstr>C Function Call </vt:lpstr>
      <vt:lpstr>Procedure Calling</vt:lpstr>
      <vt:lpstr>C Function Call Bookkeeping</vt:lpstr>
      <vt:lpstr>Registers Conventions for MIPS</vt:lpstr>
      <vt:lpstr>Procedure Call Instructions</vt:lpstr>
      <vt:lpstr>Procedure Call Instructions</vt:lpstr>
      <vt:lpstr>Caller’s Code</vt:lpstr>
      <vt:lpstr> We Have Only One Register File </vt:lpstr>
      <vt:lpstr>Procedure, Stack, Activation Record</vt:lpstr>
      <vt:lpstr>Procedure, Stack, Activation Record</vt:lpstr>
      <vt:lpstr>Registers Conventions for MIPS</vt:lpstr>
      <vt:lpstr>Leaf Procedure Example</vt:lpstr>
      <vt:lpstr>Leaf Procedure Example</vt:lpstr>
      <vt:lpstr>Local Data on the Stack</vt:lpstr>
      <vt:lpstr>Use of Register Convention</vt:lpstr>
      <vt:lpstr>Leaf Procedure Example</vt:lpstr>
      <vt:lpstr>Leaf Procedure Example</vt:lpstr>
      <vt:lpstr>Local Data on the Stack</vt:lpstr>
      <vt:lpstr>Non-Leaf Procedures</vt:lpstr>
      <vt:lpstr>Non-Leaf Procedure Example</vt:lpstr>
      <vt:lpstr>Non-Leaf Procedure Example</vt:lpstr>
      <vt:lpstr>Local Data on the Stack</vt:lpstr>
      <vt:lpstr>Memory Layout</vt:lpstr>
      <vt:lpstr>Why Procedure Conventions?</vt:lpstr>
      <vt:lpstr>Caller’s Rights, Callee’s Rights</vt:lpstr>
      <vt:lpstr>Contract in Function Calls (1/2)</vt:lpstr>
      <vt:lpstr>Contract in Function Calls (2/2)</vt:lpstr>
      <vt:lpstr>Outline</vt:lpstr>
      <vt:lpstr>Character Data</vt:lpstr>
      <vt:lpstr>Byte/Halfword Operations</vt:lpstr>
      <vt:lpstr>Load Byte Signed/Unsigned</vt:lpstr>
      <vt:lpstr>String Copy Example</vt:lpstr>
      <vt:lpstr>String Copy Example</vt:lpstr>
      <vt:lpstr>Outline</vt:lpstr>
      <vt:lpstr>32-bit Constants</vt:lpstr>
      <vt:lpstr>Branch Addressing (1)</vt:lpstr>
      <vt:lpstr>Branch Addressing (2)</vt:lpstr>
      <vt:lpstr>Branch Example</vt:lpstr>
      <vt:lpstr>Branch Example</vt:lpstr>
      <vt:lpstr>Jump Addressing (1/3)</vt:lpstr>
      <vt:lpstr>Jump Addressing (2/3)</vt:lpstr>
      <vt:lpstr>Jump Addressing (3/3)</vt:lpstr>
      <vt:lpstr>Target Addressing Example</vt:lpstr>
      <vt:lpstr>Branching Far Away</vt:lpstr>
      <vt:lpstr>MIPS Addressing Mode</vt:lpstr>
      <vt:lpstr>MPIS Addressing Modes</vt:lpstr>
      <vt:lpstr>Outline</vt:lpstr>
      <vt:lpstr>Translation and Startup</vt:lpstr>
      <vt:lpstr>Assembler Pseudoinstructions</vt:lpstr>
      <vt:lpstr>Producing an Object Module</vt:lpstr>
      <vt:lpstr>Linking Object Modules</vt:lpstr>
      <vt:lpstr>Loading a Program</vt:lpstr>
      <vt:lpstr>Outline</vt:lpstr>
      <vt:lpstr>C Sort Example</vt:lpstr>
      <vt:lpstr>The Procedure Swap</vt:lpstr>
      <vt:lpstr>The Sort Procedure in C</vt:lpstr>
      <vt:lpstr>The Procedure Body</vt:lpstr>
      <vt:lpstr>The Full Procedure</vt:lpstr>
      <vt:lpstr>Effect of Compiler Optimization</vt:lpstr>
      <vt:lpstr>Effect of Language and Algorithm</vt:lpstr>
      <vt:lpstr>Lessons Learnt</vt:lpstr>
      <vt:lpstr>Outline</vt:lpstr>
      <vt:lpstr>Arrays vs. Pointers</vt:lpstr>
      <vt:lpstr>Example: Clearing an Array</vt:lpstr>
      <vt:lpstr>Comparison of Array vs. Ptr</vt:lpstr>
      <vt:lpstr>Outline</vt:lpstr>
      <vt:lpstr>ARM &amp; MIPS Similarities</vt:lpstr>
      <vt:lpstr>Compare and Branch in ARM</vt:lpstr>
      <vt:lpstr>The Intel x86 ISA</vt:lpstr>
      <vt:lpstr>The Intel x86 ISA</vt:lpstr>
      <vt:lpstr>The Intel x86 ISA</vt:lpstr>
      <vt:lpstr>X86 Instruction Set</vt:lpstr>
      <vt:lpstr>Implementing IA-32</vt:lpstr>
      <vt:lpstr>Fallacies</vt:lpstr>
      <vt:lpstr>Pitfalls</vt:lpstr>
      <vt:lpstr>Concluding Remarks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Intermediaries: New places for producing and manipulating web content</dc:title>
  <dc:creator>Robert C. Barrett</dc:creator>
  <cp:lastModifiedBy>黃婷婷</cp:lastModifiedBy>
  <cp:revision>318</cp:revision>
  <cp:lastPrinted>2000-09-11T02:29:10Z</cp:lastPrinted>
  <dcterms:created xsi:type="dcterms:W3CDTF">1998-01-15T19:17:06Z</dcterms:created>
  <dcterms:modified xsi:type="dcterms:W3CDTF">2022-10-17T07:30:10Z</dcterms:modified>
</cp:coreProperties>
</file>