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Glacial Indifference" charset="1" panose="00000000000000000000"/>
      <p:regular r:id="rId22"/>
    </p:embeddedFont>
    <p:embeddedFont>
      <p:font typeface="Glacial Indifference Bold" charset="1" panose="00000800000000000000"/>
      <p:regular r:id="rId23"/>
    </p:embeddedFont>
    <p:embeddedFont>
      <p:font typeface="Open Sans Bold" charset="1" panose="020B0806030504020204"/>
      <p:regular r:id="rId24"/>
    </p:embeddedFont>
    <p:embeddedFont>
      <p:font typeface="Arimo Bold" charset="1" panose="020B0704020202020204"/>
      <p:regular r:id="rId25"/>
    </p:embeddedFont>
    <p:embeddedFont>
      <p:font typeface="Open Sans" charset="1" panose="020B0606030504020204"/>
      <p:regular r:id="rId26"/>
    </p:embeddedFont>
    <p:embeddedFont>
      <p:font typeface="Arimo" charset="1" panose="020B0604020202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53.png" Type="http://schemas.openxmlformats.org/officeDocument/2006/relationships/image"/><Relationship Id="rId9" Target="../media/image5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3.png" Type="http://schemas.openxmlformats.org/officeDocument/2006/relationships/image"/><Relationship Id="rId11" Target="../media/image64.svg" Type="http://schemas.openxmlformats.org/officeDocument/2006/relationships/image"/><Relationship Id="rId12" Target="../media/image65.png" Type="http://schemas.openxmlformats.org/officeDocument/2006/relationships/image"/><Relationship Id="rId13" Target="../media/image66.png" Type="http://schemas.openxmlformats.org/officeDocument/2006/relationships/image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59.png" Type="http://schemas.openxmlformats.org/officeDocument/2006/relationships/image"/><Relationship Id="rId7" Target="../media/image60.pn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3.png" Type="http://schemas.openxmlformats.org/officeDocument/2006/relationships/image"/><Relationship Id="rId5" Target="../media/image5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6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svg" Type="http://schemas.openxmlformats.org/officeDocument/2006/relationships/image"/><Relationship Id="rId11" Target="../media/image29.png" Type="http://schemas.openxmlformats.org/officeDocument/2006/relationships/image"/><Relationship Id="rId12" Target="../media/image30.sv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jpe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pn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49.png" Type="http://schemas.openxmlformats.org/officeDocument/2006/relationships/image"/><Relationship Id="rId7" Target="../media/image50.svg" Type="http://schemas.openxmlformats.org/officeDocument/2006/relationships/image"/><Relationship Id="rId8" Target="../media/image5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5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628870" y="6707177"/>
            <a:ext cx="6673590" cy="8952377"/>
          </a:xfrm>
          <a:custGeom>
            <a:avLst/>
            <a:gdLst/>
            <a:ahLst/>
            <a:cxnLst/>
            <a:rect r="r" b="b" t="t" l="l"/>
            <a:pathLst>
              <a:path h="8952377" w="6673590">
                <a:moveTo>
                  <a:pt x="0" y="0"/>
                </a:moveTo>
                <a:lnTo>
                  <a:pt x="6673590" y="0"/>
                </a:lnTo>
                <a:lnTo>
                  <a:pt x="6673590" y="8952377"/>
                </a:lnTo>
                <a:lnTo>
                  <a:pt x="0" y="8952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429708" y="-3497303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8"/>
                </a:lnTo>
                <a:lnTo>
                  <a:pt x="0" y="11814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010166" y="0"/>
            <a:ext cx="6073871" cy="6073871"/>
          </a:xfrm>
          <a:custGeom>
            <a:avLst/>
            <a:gdLst/>
            <a:ahLst/>
            <a:cxnLst/>
            <a:rect r="r" b="b" t="t" l="l"/>
            <a:pathLst>
              <a:path h="6073871" w="6073871">
                <a:moveTo>
                  <a:pt x="0" y="0"/>
                </a:moveTo>
                <a:lnTo>
                  <a:pt x="6073871" y="0"/>
                </a:lnTo>
                <a:lnTo>
                  <a:pt x="6073871" y="6073871"/>
                </a:lnTo>
                <a:lnTo>
                  <a:pt x="0" y="60738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141436" y="6376615"/>
            <a:ext cx="8005127" cy="1817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Realizado por: Matias Allendes</a:t>
            </a:r>
          </a:p>
          <a:p>
            <a:pPr algn="ctr">
              <a:lnSpc>
                <a:spcPts val="4808"/>
              </a:lnSpc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Augusto Alonso</a:t>
            </a:r>
          </a:p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Benjamín Guzmán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97253" y="4877761"/>
            <a:ext cx="11293494" cy="1169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74"/>
              </a:lnSpc>
            </a:pPr>
            <a:r>
              <a:rPr lang="en-US" b="true" sz="6839" spc="642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MULTIRENTAL STORAGE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90215" y="3766424"/>
            <a:ext cx="7307570" cy="108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4"/>
              </a:lnSpc>
              <a:spcBef>
                <a:spcPct val="0"/>
              </a:spcBef>
            </a:pPr>
            <a:r>
              <a:rPr lang="en-US" sz="6345" spc="59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PROYECTO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45041" y="162040"/>
            <a:ext cx="10810437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MODELO DE DATOS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370283">
            <a:off x="-3215398" y="-4959811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6"/>
                </a:lnTo>
                <a:lnTo>
                  <a:pt x="0" y="753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3609731" y="8818447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6399961">
            <a:off x="13015756" y="-1299614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69540" y="1719908"/>
            <a:ext cx="17083738" cy="7026274"/>
          </a:xfrm>
          <a:custGeom>
            <a:avLst/>
            <a:gdLst/>
            <a:ahLst/>
            <a:cxnLst/>
            <a:rect r="r" b="b" t="t" l="l"/>
            <a:pathLst>
              <a:path h="7026274" w="17083738">
                <a:moveTo>
                  <a:pt x="0" y="0"/>
                </a:moveTo>
                <a:lnTo>
                  <a:pt x="17083738" y="0"/>
                </a:lnTo>
                <a:lnTo>
                  <a:pt x="17083738" y="7026274"/>
                </a:lnTo>
                <a:lnTo>
                  <a:pt x="0" y="702627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10325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131" y="7173582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849738" y="-4940726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4276816" y="601637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8798399">
            <a:off x="-2994864" y="-864598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904222" y="7365797"/>
            <a:ext cx="5651059" cy="167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9"/>
              </a:lnSpc>
            </a:pPr>
            <a:r>
              <a:rPr lang="en-US" sz="2385" spc="52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Lorem ipsum dolor sit amet, consectetur adipiscing elit. Duis vulputate nulla at ante rhoncus, vel efficitur felis condimentum. Proin odio odio.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9961243">
            <a:off x="12217193" y="-3026777"/>
            <a:ext cx="10084214" cy="8727429"/>
          </a:xfrm>
          <a:custGeom>
            <a:avLst/>
            <a:gdLst/>
            <a:ahLst/>
            <a:cxnLst/>
            <a:rect r="r" b="b" t="t" l="l"/>
            <a:pathLst>
              <a:path h="8727429" w="10084214">
                <a:moveTo>
                  <a:pt x="0" y="0"/>
                </a:moveTo>
                <a:lnTo>
                  <a:pt x="10084214" y="0"/>
                </a:lnTo>
                <a:lnTo>
                  <a:pt x="10084214" y="8727429"/>
                </a:lnTo>
                <a:lnTo>
                  <a:pt x="0" y="87274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976001">
            <a:off x="-4614341" y="5979010"/>
            <a:ext cx="9228681" cy="7987004"/>
          </a:xfrm>
          <a:custGeom>
            <a:avLst/>
            <a:gdLst/>
            <a:ahLst/>
            <a:cxnLst/>
            <a:rect r="r" b="b" t="t" l="l"/>
            <a:pathLst>
              <a:path h="7987004" w="9228681">
                <a:moveTo>
                  <a:pt x="0" y="0"/>
                </a:moveTo>
                <a:lnTo>
                  <a:pt x="9228682" y="0"/>
                </a:lnTo>
                <a:lnTo>
                  <a:pt x="9228682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037296"/>
            <a:ext cx="13611447" cy="7792553"/>
          </a:xfrm>
          <a:custGeom>
            <a:avLst/>
            <a:gdLst/>
            <a:ahLst/>
            <a:cxnLst/>
            <a:rect r="r" b="b" t="t" l="l"/>
            <a:pathLst>
              <a:path h="7792553" w="13611447">
                <a:moveTo>
                  <a:pt x="0" y="0"/>
                </a:moveTo>
                <a:lnTo>
                  <a:pt x="13611447" y="0"/>
                </a:lnTo>
                <a:lnTo>
                  <a:pt x="13611447" y="7792554"/>
                </a:lnTo>
                <a:lnTo>
                  <a:pt x="0" y="77925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8131" y="607998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CRONOGRAMA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93269" y="263664"/>
            <a:ext cx="9817265" cy="254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8"/>
              </a:lnSpc>
              <a:spcBef>
                <a:spcPct val="0"/>
              </a:spcBef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TECNOLOGÍAS UTILIZADAS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370283">
            <a:off x="13858315" y="-4953570"/>
            <a:ext cx="10737221" cy="8609299"/>
          </a:xfrm>
          <a:custGeom>
            <a:avLst/>
            <a:gdLst/>
            <a:ahLst/>
            <a:cxnLst/>
            <a:rect r="r" b="b" t="t" l="l"/>
            <a:pathLst>
              <a:path h="8609299" w="10737221">
                <a:moveTo>
                  <a:pt x="0" y="0"/>
                </a:moveTo>
                <a:lnTo>
                  <a:pt x="10737221" y="0"/>
                </a:lnTo>
                <a:lnTo>
                  <a:pt x="10737221" y="8609300"/>
                </a:lnTo>
                <a:lnTo>
                  <a:pt x="0" y="8609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251778">
            <a:off x="-5454739" y="8031639"/>
            <a:ext cx="11450908" cy="9181546"/>
          </a:xfrm>
          <a:custGeom>
            <a:avLst/>
            <a:gdLst/>
            <a:ahLst/>
            <a:cxnLst/>
            <a:rect r="r" b="b" t="t" l="l"/>
            <a:pathLst>
              <a:path h="9181546" w="11450908">
                <a:moveTo>
                  <a:pt x="0" y="0"/>
                </a:moveTo>
                <a:lnTo>
                  <a:pt x="11450908" y="0"/>
                </a:lnTo>
                <a:lnTo>
                  <a:pt x="11450908" y="9181546"/>
                </a:lnTo>
                <a:lnTo>
                  <a:pt x="0" y="9181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75092" y="2811228"/>
            <a:ext cx="2680847" cy="1772624"/>
          </a:xfrm>
          <a:custGeom>
            <a:avLst/>
            <a:gdLst/>
            <a:ahLst/>
            <a:cxnLst/>
            <a:rect r="r" b="b" t="t" l="l"/>
            <a:pathLst>
              <a:path h="1772624" w="2680847">
                <a:moveTo>
                  <a:pt x="0" y="0"/>
                </a:moveTo>
                <a:lnTo>
                  <a:pt x="2680848" y="0"/>
                </a:lnTo>
                <a:lnTo>
                  <a:pt x="2680848" y="1772624"/>
                </a:lnTo>
                <a:lnTo>
                  <a:pt x="0" y="17726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774" t="0" r="-8774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88443" y="6150097"/>
            <a:ext cx="1698212" cy="1772624"/>
          </a:xfrm>
          <a:custGeom>
            <a:avLst/>
            <a:gdLst/>
            <a:ahLst/>
            <a:cxnLst/>
            <a:rect r="r" b="b" t="t" l="l"/>
            <a:pathLst>
              <a:path h="1772624" w="1698212">
                <a:moveTo>
                  <a:pt x="0" y="0"/>
                </a:moveTo>
                <a:lnTo>
                  <a:pt x="1698212" y="0"/>
                </a:lnTo>
                <a:lnTo>
                  <a:pt x="1698212" y="1772624"/>
                </a:lnTo>
                <a:lnTo>
                  <a:pt x="0" y="17726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3" t="0" r="-10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364189" y="2948087"/>
            <a:ext cx="1905110" cy="2453889"/>
          </a:xfrm>
          <a:custGeom>
            <a:avLst/>
            <a:gdLst/>
            <a:ahLst/>
            <a:cxnLst/>
            <a:rect r="r" b="b" t="t" l="l"/>
            <a:pathLst>
              <a:path h="2453889" w="1905110">
                <a:moveTo>
                  <a:pt x="0" y="0"/>
                </a:moveTo>
                <a:lnTo>
                  <a:pt x="1905110" y="0"/>
                </a:lnTo>
                <a:lnTo>
                  <a:pt x="1905110" y="2453889"/>
                </a:lnTo>
                <a:lnTo>
                  <a:pt x="0" y="24538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05187" y="51435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358228" y="3147519"/>
            <a:ext cx="2323517" cy="2323517"/>
          </a:xfrm>
          <a:custGeom>
            <a:avLst/>
            <a:gdLst/>
            <a:ahLst/>
            <a:cxnLst/>
            <a:rect r="r" b="b" t="t" l="l"/>
            <a:pathLst>
              <a:path h="2323517" w="2323517">
                <a:moveTo>
                  <a:pt x="0" y="0"/>
                </a:moveTo>
                <a:lnTo>
                  <a:pt x="2323518" y="0"/>
                </a:lnTo>
                <a:lnTo>
                  <a:pt x="2323518" y="2323518"/>
                </a:lnTo>
                <a:lnTo>
                  <a:pt x="0" y="232351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806627" y="6150097"/>
            <a:ext cx="2582312" cy="1547370"/>
          </a:xfrm>
          <a:custGeom>
            <a:avLst/>
            <a:gdLst/>
            <a:ahLst/>
            <a:cxnLst/>
            <a:rect r="r" b="b" t="t" l="l"/>
            <a:pathLst>
              <a:path h="1547370" w="2582312">
                <a:moveTo>
                  <a:pt x="0" y="0"/>
                </a:moveTo>
                <a:lnTo>
                  <a:pt x="2582311" y="0"/>
                </a:lnTo>
                <a:lnTo>
                  <a:pt x="2582311" y="1547369"/>
                </a:lnTo>
                <a:lnTo>
                  <a:pt x="0" y="154736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10771211" y="-3645091"/>
            <a:ext cx="18437794" cy="14783758"/>
          </a:xfrm>
          <a:custGeom>
            <a:avLst/>
            <a:gdLst/>
            <a:ahLst/>
            <a:cxnLst/>
            <a:rect r="r" b="b" t="t" l="l"/>
            <a:pathLst>
              <a:path h="14783758" w="18437794">
                <a:moveTo>
                  <a:pt x="0" y="0"/>
                </a:moveTo>
                <a:lnTo>
                  <a:pt x="18437794" y="0"/>
                </a:lnTo>
                <a:lnTo>
                  <a:pt x="18437794" y="14783758"/>
                </a:lnTo>
                <a:lnTo>
                  <a:pt x="0" y="14783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447205" y="230399"/>
            <a:ext cx="12020075" cy="3842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DEMOSTRACIÓN DEL RESULTADO DEL PROYECTO 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700" y="373274"/>
            <a:ext cx="0" cy="8885026"/>
          </a:xfrm>
          <a:prstGeom prst="line">
            <a:avLst/>
          </a:prstGeom>
          <a:ln cap="flat" w="66675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142637">
            <a:off x="17140620" y="2246872"/>
            <a:ext cx="11317416" cy="9074510"/>
          </a:xfrm>
          <a:custGeom>
            <a:avLst/>
            <a:gdLst/>
            <a:ahLst/>
            <a:cxnLst/>
            <a:rect r="r" b="b" t="t" l="l"/>
            <a:pathLst>
              <a:path h="9074510" w="11317416">
                <a:moveTo>
                  <a:pt x="0" y="0"/>
                </a:moveTo>
                <a:lnTo>
                  <a:pt x="11317416" y="0"/>
                </a:lnTo>
                <a:lnTo>
                  <a:pt x="11317416" y="9074510"/>
                </a:lnTo>
                <a:lnTo>
                  <a:pt x="0" y="9074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370283">
            <a:off x="-3215398" y="-4959811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6"/>
                </a:lnTo>
                <a:lnTo>
                  <a:pt x="0" y="753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259300" y="-46806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276067" y="-942116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559722" y="960172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1493365">
            <a:off x="-1424725" y="865960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2754627" y="1416171"/>
            <a:ext cx="14846733" cy="8502969"/>
            <a:chOff x="0" y="0"/>
            <a:chExt cx="3910251" cy="22394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10250" cy="2239465"/>
            </a:xfrm>
            <a:custGeom>
              <a:avLst/>
              <a:gdLst/>
              <a:ahLst/>
              <a:cxnLst/>
              <a:rect r="r" b="b" t="t" l="l"/>
              <a:pathLst>
                <a:path h="2239465" w="3910250">
                  <a:moveTo>
                    <a:pt x="0" y="0"/>
                  </a:moveTo>
                  <a:lnTo>
                    <a:pt x="3910250" y="0"/>
                  </a:lnTo>
                  <a:lnTo>
                    <a:pt x="3910250" y="2239465"/>
                  </a:lnTo>
                  <a:lnTo>
                    <a:pt x="0" y="2239465"/>
                  </a:lnTo>
                  <a:close/>
                </a:path>
              </a:pathLst>
            </a:custGeom>
            <a:solidFill>
              <a:srgbClr val="E3D8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910251" cy="2287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754627" y="1416171"/>
            <a:ext cx="14846733" cy="1028345"/>
            <a:chOff x="0" y="0"/>
            <a:chExt cx="3910251" cy="2708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10250" cy="270840"/>
            </a:xfrm>
            <a:custGeom>
              <a:avLst/>
              <a:gdLst/>
              <a:ahLst/>
              <a:cxnLst/>
              <a:rect r="r" b="b" t="t" l="l"/>
              <a:pathLst>
                <a:path h="270840" w="3910250">
                  <a:moveTo>
                    <a:pt x="0" y="0"/>
                  </a:moveTo>
                  <a:lnTo>
                    <a:pt x="3910250" y="0"/>
                  </a:lnTo>
                  <a:lnTo>
                    <a:pt x="3910250" y="270840"/>
                  </a:lnTo>
                  <a:lnTo>
                    <a:pt x="0" y="270840"/>
                  </a:lnTo>
                  <a:close/>
                </a:path>
              </a:pathLst>
            </a:custGeom>
            <a:solidFill>
              <a:srgbClr val="FFCDC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3910251" cy="318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8"/>
                </a:lnSpc>
              </a:pPr>
            </a:p>
          </p:txBody>
        </p:sp>
      </p:grp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2692187" y="1416171"/>
          <a:ext cx="14971614" cy="8502969"/>
        </p:xfrm>
        <a:graphic>
          <a:graphicData uri="http://schemas.openxmlformats.org/drawingml/2006/table">
            <a:tbl>
              <a:tblPr/>
              <a:tblGrid>
                <a:gridCol w="3954381"/>
                <a:gridCol w="6033481"/>
                <a:gridCol w="4983752"/>
              </a:tblGrid>
              <a:tr h="10237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36"/>
                        </a:lnSpc>
                        <a:defRPr/>
                      </a:pPr>
                      <a:r>
                        <a:rPr lang="en-US" sz="2882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RESULTADOS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96"/>
                        </a:lnSpc>
                        <a:defRPr/>
                      </a:pPr>
                      <a:r>
                        <a:rPr lang="en-US" sz="2782" b="true">
                          <a:solidFill>
                            <a:srgbClr val="A60707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ANTES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96"/>
                        </a:lnSpc>
                        <a:defRPr/>
                      </a:pPr>
                      <a:r>
                        <a:rPr lang="en-US" sz="2782" b="true">
                          <a:solidFill>
                            <a:srgbClr val="579B5C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AHORA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2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31"/>
                        </a:lnSpc>
                        <a:defRPr/>
                      </a:pPr>
                      <a:r>
                        <a:rPr lang="en-US" sz="237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Centralización del Inventario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406526" indent="-203263" lvl="1">
                        <a:lnSpc>
                          <a:spcPts val="2636"/>
                        </a:lnSpc>
                        <a:buFont typeface="Arial"/>
                        <a:buChar char="•"/>
                        <a:defRPr/>
                      </a:pPr>
                      <a:r>
                        <a:rPr lang="en-US" b="true" sz="1882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Inventario gestionado de manera aislada por cada sucursal.</a:t>
                      </a:r>
                      <a:endParaRPr lang="en-US" sz="1100"/>
                    </a:p>
                    <a:p>
                      <a:pPr algn="ctr">
                        <a:lnSpc>
                          <a:spcPts val="2636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406526" indent="-203263" lvl="1">
                        <a:lnSpc>
                          <a:spcPts val="2636"/>
                        </a:lnSpc>
                        <a:buFont typeface="Arial"/>
                        <a:buChar char="•"/>
                        <a:defRPr/>
                      </a:pPr>
                      <a:r>
                        <a:rPr lang="en-US" b="true" sz="1882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Información centralizada sobre el stock de herramientas.</a:t>
                      </a:r>
                      <a:endParaRPr lang="en-US" sz="1100"/>
                    </a:p>
                    <a:p>
                      <a:pPr algn="ctr" marL="406526" indent="-203263" lvl="1">
                        <a:lnSpc>
                          <a:spcPts val="2636"/>
                        </a:lnSpc>
                        <a:buFont typeface="Arial"/>
                        <a:buChar char="•"/>
                      </a:pPr>
                      <a:r>
                        <a:rPr lang="en-US" b="true" sz="1882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Acceso inmediato a datos actualizados desde cualquier ubicación.</a:t>
                      </a:r>
                    </a:p>
                    <a:p>
                      <a:pPr algn="ctr">
                        <a:lnSpc>
                          <a:spcPts val="2636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9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51"/>
                        </a:lnSpc>
                        <a:defRPr/>
                      </a:pPr>
                      <a:r>
                        <a:rPr lang="en-US" sz="217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Reducción de la Pérdida de Cliente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05891" indent="-202945" lvl="1">
                        <a:lnSpc>
                          <a:spcPts val="2631"/>
                        </a:lnSpc>
                        <a:buFont typeface="Arial"/>
                        <a:buChar char="•"/>
                        <a:defRPr/>
                      </a:pPr>
                      <a:r>
                        <a:rPr lang="en-US" b="true" sz="187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Pérdida de oportunidades de venta por falta de datos sobre stock en otras sucursales.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05891" indent="-202945" lvl="1">
                        <a:lnSpc>
                          <a:spcPts val="2631"/>
                        </a:lnSpc>
                        <a:buFont typeface="Arial"/>
                        <a:buChar char="•"/>
                        <a:defRPr/>
                      </a:pPr>
                      <a:r>
                        <a:rPr lang="en-US" b="true" sz="187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Redirección de clientes a sucursales con disponibilidad.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624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191"/>
                        </a:lnSpc>
                        <a:defRPr/>
                      </a:pPr>
                      <a:r>
                        <a:rPr lang="en-US" b="true" sz="227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Automatización de la Gestión de Transacciones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05891" indent="-202945" lvl="1">
                        <a:lnSpc>
                          <a:spcPts val="2631"/>
                        </a:lnSpc>
                        <a:buFont typeface="Arial"/>
                        <a:buChar char="•"/>
                        <a:defRPr/>
                      </a:pPr>
                      <a:r>
                        <a:rPr lang="en-US" b="true" sz="187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Registro manual de transacciones, propenso a errores.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05891" indent="-202945" lvl="1">
                        <a:lnSpc>
                          <a:spcPts val="2594"/>
                        </a:lnSpc>
                        <a:buFont typeface="Arial"/>
                        <a:buChar char="•"/>
                        <a:defRPr/>
                      </a:pPr>
                      <a:r>
                        <a:rPr lang="en-US" b="true" sz="187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Registro automático con detalles claros (fecha, cantidad, estado).</a:t>
                      </a:r>
                      <a:endParaRPr lang="en-US" sz="1100"/>
                    </a:p>
                    <a:p>
                      <a:pPr algn="l" marL="405891" indent="-202945" lvl="1">
                        <a:lnSpc>
                          <a:spcPts val="2594"/>
                        </a:lnSpc>
                        <a:buFont typeface="Arial"/>
                        <a:buChar char="•"/>
                      </a:pPr>
                      <a:r>
                        <a:rPr lang="en-US" b="true" sz="187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Historial completo y trazable de cada herramienta.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4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11"/>
                        </a:lnSpc>
                        <a:defRPr/>
                      </a:pPr>
                      <a:r>
                        <a:rPr lang="en-US" sz="207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Generación de Reportes Detallados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05891" indent="-202945" lvl="1">
                        <a:lnSpc>
                          <a:spcPts val="2631"/>
                        </a:lnSpc>
                        <a:buFont typeface="Arial"/>
                        <a:buChar char="•"/>
                        <a:defRPr/>
                      </a:pPr>
                      <a:r>
                        <a:rPr lang="en-US" b="true" sz="187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Dificultad para consolidar datos y generar reportes precisos.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05891" indent="-202945" lvl="1">
                        <a:lnSpc>
                          <a:spcPts val="2631"/>
                        </a:lnSpc>
                        <a:buFont typeface="Arial"/>
                        <a:buChar char="•"/>
                        <a:defRPr/>
                      </a:pPr>
                      <a:r>
                        <a:rPr lang="en-US" b="true" sz="187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Reportes claros y exportables en Excel o CSV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5" id="15"/>
          <p:cNvSpPr txBox="true"/>
          <p:nvPr/>
        </p:nvSpPr>
        <p:spPr>
          <a:xfrm rot="0">
            <a:off x="5449959" y="-2490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RESULTADOS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79266" y="143859"/>
            <a:ext cx="9817265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8"/>
              </a:lnSpc>
              <a:spcBef>
                <a:spcPct val="0"/>
              </a:spcBef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OBSTÁCULOS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930965" y="-2590652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5" y="0"/>
                </a:lnTo>
                <a:lnTo>
                  <a:pt x="5544195" y="5181304"/>
                </a:lnTo>
                <a:lnTo>
                  <a:pt x="0" y="5181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847216" y="6271625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6"/>
                </a:lnTo>
                <a:lnTo>
                  <a:pt x="0" y="7819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370283">
            <a:off x="14966634" y="-6247200"/>
            <a:ext cx="10737221" cy="8609299"/>
          </a:xfrm>
          <a:custGeom>
            <a:avLst/>
            <a:gdLst/>
            <a:ahLst/>
            <a:cxnLst/>
            <a:rect r="r" b="b" t="t" l="l"/>
            <a:pathLst>
              <a:path h="8609299" w="10737221">
                <a:moveTo>
                  <a:pt x="0" y="0"/>
                </a:moveTo>
                <a:lnTo>
                  <a:pt x="10737221" y="0"/>
                </a:lnTo>
                <a:lnTo>
                  <a:pt x="10737221" y="8609299"/>
                </a:lnTo>
                <a:lnTo>
                  <a:pt x="0" y="8609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251778">
            <a:off x="-6656419" y="8968247"/>
            <a:ext cx="11450908" cy="9181546"/>
          </a:xfrm>
          <a:custGeom>
            <a:avLst/>
            <a:gdLst/>
            <a:ahLst/>
            <a:cxnLst/>
            <a:rect r="r" b="b" t="t" l="l"/>
            <a:pathLst>
              <a:path h="9181546" w="11450908">
                <a:moveTo>
                  <a:pt x="0" y="0"/>
                </a:moveTo>
                <a:lnTo>
                  <a:pt x="11450907" y="0"/>
                </a:lnTo>
                <a:lnTo>
                  <a:pt x="11450907" y="9181546"/>
                </a:lnTo>
                <a:lnTo>
                  <a:pt x="0" y="9181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170716" y="1504890"/>
          <a:ext cx="14885079" cy="7569418"/>
        </p:xfrm>
        <a:graphic>
          <a:graphicData uri="http://schemas.openxmlformats.org/drawingml/2006/table">
            <a:tbl>
              <a:tblPr/>
              <a:tblGrid>
                <a:gridCol w="3108459"/>
                <a:gridCol w="3108459"/>
                <a:gridCol w="3108459"/>
                <a:gridCol w="5559702"/>
              </a:tblGrid>
              <a:tr h="17276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96"/>
                        </a:lnSpc>
                        <a:defRPr/>
                      </a:pPr>
                      <a:r>
                        <a:rPr lang="en-US" sz="1782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Obstáculo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96"/>
                        </a:lnSpc>
                        <a:defRPr/>
                      </a:pPr>
                      <a:r>
                        <a:rPr lang="en-US" sz="1782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Descripción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96"/>
                        </a:lnSpc>
                        <a:defRPr/>
                      </a:pPr>
                      <a:r>
                        <a:rPr lang="en-US" sz="1782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Causa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96"/>
                        </a:lnSpc>
                        <a:defRPr/>
                      </a:pPr>
                      <a:r>
                        <a:rPr lang="en-US" sz="1782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Solución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8339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96"/>
                        </a:lnSpc>
                        <a:defRPr/>
                      </a:pPr>
                      <a:r>
                        <a:rPr lang="en-US" sz="1782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Complejidad en la Gestión del Stock por Sucursal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96"/>
                        </a:lnSpc>
                        <a:defRPr/>
                      </a:pPr>
                      <a:r>
                        <a:rPr lang="en-US" sz="1782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Lógica de transacciones complicada por el impacto en el stock total.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96"/>
                        </a:lnSpc>
                        <a:defRPr/>
                      </a:pPr>
                      <a:r>
                        <a:rPr lang="en-US" sz="1782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Modelos permitían traspasos entre sucursales, dificultando la gestión.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84936" indent="-192468" lvl="1">
                        <a:lnSpc>
                          <a:spcPts val="2496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82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Eliminar los traspasos entre sucursales.</a:t>
                      </a:r>
                      <a:endParaRPr lang="en-US" sz="1100"/>
                    </a:p>
                    <a:p>
                      <a:pPr algn="ctr" marL="384936" indent="-192468" lvl="1">
                        <a:lnSpc>
                          <a:spcPts val="2496"/>
                        </a:lnSpc>
                        <a:buFont typeface="Arial"/>
                        <a:buChar char="•"/>
                      </a:pPr>
                      <a:r>
                        <a:rPr lang="en-US" sz="1782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Simplificar la lógica enfocándose en los estados de las herramientas.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18339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96"/>
                        </a:lnSpc>
                        <a:defRPr/>
                      </a:pPr>
                      <a:r>
                        <a:rPr lang="en-US" sz="1782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Coordinación de Equipos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96"/>
                        </a:lnSpc>
                        <a:defRPr/>
                      </a:pPr>
                      <a:r>
                        <a:rPr lang="en-US" sz="1782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Dificultades para coordinar el trabajo entre los desarrolladores.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91"/>
                        </a:lnSpc>
                        <a:defRPr/>
                      </a:pPr>
                      <a:r>
                        <a:rPr lang="en-US" sz="177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Falta de una metodología clara para asignar y seguir tareas.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384936" indent="-192468" lvl="1">
                        <a:lnSpc>
                          <a:spcPts val="2496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82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Implementación de la metodología Kanban para organizar y planificar el trabajo.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217390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96"/>
                        </a:lnSpc>
                        <a:defRPr/>
                      </a:pPr>
                      <a:r>
                        <a:rPr lang="en-US" sz="1782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Falta de Experiencia Inicial con Flask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96"/>
                        </a:lnSpc>
                        <a:defRPr/>
                      </a:pPr>
                      <a:r>
                        <a:rPr lang="en-US" sz="1782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Curva de aprendizaje con Flask-Migrate, SQLAlchemy y Blueprints.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91"/>
                        </a:lnSpc>
                        <a:defRPr/>
                      </a:pPr>
                      <a:r>
                        <a:rPr lang="en-US" sz="177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Familiaridad limitada con las herramientas.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84936" indent="-192468" lvl="1">
                        <a:lnSpc>
                          <a:spcPts val="2496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82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Estudiar documentación y participar en foros.</a:t>
                      </a:r>
                      <a:endParaRPr lang="en-US" sz="1100"/>
                    </a:p>
                    <a:p>
                      <a:pPr algn="ctr" marL="384936" indent="-192468" lvl="1">
                        <a:lnSpc>
                          <a:spcPts val="2496"/>
                        </a:lnSpc>
                        <a:buFont typeface="Arial"/>
                        <a:buChar char="•"/>
                      </a:pPr>
                      <a:r>
                        <a:rPr lang="en-US" sz="1782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Realizar prácticas iterativas para consolidar conocimientos.</a:t>
                      </a:r>
                    </a:p>
                    <a:p>
                      <a:pPr algn="ctr">
                        <a:lnSpc>
                          <a:spcPts val="2496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10583890" y="-3707531"/>
            <a:ext cx="18437794" cy="14783758"/>
          </a:xfrm>
          <a:custGeom>
            <a:avLst/>
            <a:gdLst/>
            <a:ahLst/>
            <a:cxnLst/>
            <a:rect r="r" b="b" t="t" l="l"/>
            <a:pathLst>
              <a:path h="14783758" w="18437794">
                <a:moveTo>
                  <a:pt x="0" y="0"/>
                </a:moveTo>
                <a:lnTo>
                  <a:pt x="18437793" y="0"/>
                </a:lnTo>
                <a:lnTo>
                  <a:pt x="18437793" y="14783758"/>
                </a:lnTo>
                <a:lnTo>
                  <a:pt x="0" y="14783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 flipV="true">
            <a:off x="1478627" y="1685723"/>
            <a:ext cx="0" cy="6915554"/>
          </a:xfrm>
          <a:prstGeom prst="line">
            <a:avLst/>
          </a:prstGeom>
          <a:ln cap="flat" w="66675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229910" y="3184429"/>
            <a:ext cx="6073871" cy="6073871"/>
          </a:xfrm>
          <a:custGeom>
            <a:avLst/>
            <a:gdLst/>
            <a:ahLst/>
            <a:cxnLst/>
            <a:rect r="r" b="b" t="t" l="l"/>
            <a:pathLst>
              <a:path h="6073871" w="6073871">
                <a:moveTo>
                  <a:pt x="0" y="0"/>
                </a:moveTo>
                <a:lnTo>
                  <a:pt x="6073871" y="0"/>
                </a:lnTo>
                <a:lnTo>
                  <a:pt x="6073871" y="6073871"/>
                </a:lnTo>
                <a:lnTo>
                  <a:pt x="0" y="60738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89378" y="6221364"/>
            <a:ext cx="3016745" cy="2141889"/>
          </a:xfrm>
          <a:custGeom>
            <a:avLst/>
            <a:gdLst/>
            <a:ahLst/>
            <a:cxnLst/>
            <a:rect r="r" b="b" t="t" l="l"/>
            <a:pathLst>
              <a:path h="2141889" w="3016745">
                <a:moveTo>
                  <a:pt x="0" y="0"/>
                </a:moveTo>
                <a:lnTo>
                  <a:pt x="3016745" y="0"/>
                </a:lnTo>
                <a:lnTo>
                  <a:pt x="3016745" y="2141889"/>
                </a:lnTo>
                <a:lnTo>
                  <a:pt x="0" y="21418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24080" y="3370707"/>
            <a:ext cx="6500847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PREGUNTAS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58160">
            <a:off x="-3623701" y="4346829"/>
            <a:ext cx="11336152" cy="9810925"/>
          </a:xfrm>
          <a:custGeom>
            <a:avLst/>
            <a:gdLst/>
            <a:ahLst/>
            <a:cxnLst/>
            <a:rect r="r" b="b" t="t" l="l"/>
            <a:pathLst>
              <a:path h="9810925" w="11336152">
                <a:moveTo>
                  <a:pt x="0" y="0"/>
                </a:moveTo>
                <a:lnTo>
                  <a:pt x="11336152" y="0"/>
                </a:lnTo>
                <a:lnTo>
                  <a:pt x="11336152" y="9810925"/>
                </a:lnTo>
                <a:lnTo>
                  <a:pt x="0" y="98109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344704" y="1943183"/>
            <a:ext cx="6411555" cy="131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b="true" sz="7662" spc="72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INDICE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78295" y="2749760"/>
            <a:ext cx="5799806" cy="7304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Nuestro cliente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Quienes somos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Descripción del proyecto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Objetivos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Alcances y limitantes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Metodología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Cronograma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Arquitectura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Modelo de datos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Tecnologías utilizadas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Resultados 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Obstáculos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34825" y="-142875"/>
            <a:ext cx="10229126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NUESTRO CLIENTE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311213" y="5754241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9142637">
            <a:off x="12629292" y="7616757"/>
            <a:ext cx="11317416" cy="9074510"/>
          </a:xfrm>
          <a:custGeom>
            <a:avLst/>
            <a:gdLst/>
            <a:ahLst/>
            <a:cxnLst/>
            <a:rect r="r" b="b" t="t" l="l"/>
            <a:pathLst>
              <a:path h="9074510" w="11317416">
                <a:moveTo>
                  <a:pt x="0" y="0"/>
                </a:moveTo>
                <a:lnTo>
                  <a:pt x="11317416" y="0"/>
                </a:lnTo>
                <a:lnTo>
                  <a:pt x="11317416" y="9074510"/>
                </a:lnTo>
                <a:lnTo>
                  <a:pt x="0" y="9074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370283">
            <a:off x="-3215398" y="-4959811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6"/>
                </a:lnTo>
                <a:lnTo>
                  <a:pt x="0" y="753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321534" y="-28554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304767" y="85476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1877" y="8402769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481356" y="783715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3768333" y="1260118"/>
            <a:ext cx="11734567" cy="8800925"/>
          </a:xfrm>
          <a:custGeom>
            <a:avLst/>
            <a:gdLst/>
            <a:ahLst/>
            <a:cxnLst/>
            <a:rect r="r" b="b" t="t" l="l"/>
            <a:pathLst>
              <a:path h="8800925" w="11734567">
                <a:moveTo>
                  <a:pt x="0" y="0"/>
                </a:moveTo>
                <a:lnTo>
                  <a:pt x="11734567" y="0"/>
                </a:lnTo>
                <a:lnTo>
                  <a:pt x="11734567" y="8800925"/>
                </a:lnTo>
                <a:lnTo>
                  <a:pt x="0" y="88009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1580379"/>
            <a:ext cx="19050326" cy="5975359"/>
            <a:chOff x="0" y="0"/>
            <a:chExt cx="5017370" cy="1573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17370" cy="1573757"/>
            </a:xfrm>
            <a:custGeom>
              <a:avLst/>
              <a:gdLst/>
              <a:ahLst/>
              <a:cxnLst/>
              <a:rect r="r" b="b" t="t" l="l"/>
              <a:pathLst>
                <a:path h="1573757" w="5017370">
                  <a:moveTo>
                    <a:pt x="0" y="0"/>
                  </a:moveTo>
                  <a:lnTo>
                    <a:pt x="5017370" y="0"/>
                  </a:lnTo>
                  <a:lnTo>
                    <a:pt x="5017370" y="1573757"/>
                  </a:lnTo>
                  <a:lnTo>
                    <a:pt x="0" y="1573757"/>
                  </a:lnTo>
                  <a:close/>
                </a:path>
              </a:pathLst>
            </a:custGeom>
            <a:solidFill>
              <a:srgbClr val="253754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17370" cy="1564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719458">
            <a:off x="-508769" y="3878032"/>
            <a:ext cx="19305539" cy="3249078"/>
          </a:xfrm>
          <a:custGeom>
            <a:avLst/>
            <a:gdLst/>
            <a:ahLst/>
            <a:cxnLst/>
            <a:rect r="r" b="b" t="t" l="l"/>
            <a:pathLst>
              <a:path h="3249078" w="19305539">
                <a:moveTo>
                  <a:pt x="0" y="0"/>
                </a:moveTo>
                <a:lnTo>
                  <a:pt x="19305538" y="0"/>
                </a:lnTo>
                <a:lnTo>
                  <a:pt x="19305538" y="3249078"/>
                </a:lnTo>
                <a:lnTo>
                  <a:pt x="0" y="3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3104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867003" y="4129243"/>
            <a:ext cx="3130788" cy="313078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0" cap="sq">
              <a:solidFill>
                <a:srgbClr val="D89C6C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9545637" y="4129243"/>
            <a:ext cx="3130788" cy="313078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6584" r="0" b="-6584"/>
              </a:stretch>
            </a:blipFill>
            <a:ln w="95250" cap="sq">
              <a:solidFill>
                <a:srgbClr val="D89C6C"/>
              </a:solidFill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5675075" y="4129243"/>
            <a:ext cx="3130788" cy="313078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6468" t="0" r="-6468" b="0"/>
              </a:stretch>
            </a:blipFill>
            <a:ln w="95250" cap="sq">
              <a:solidFill>
                <a:srgbClr val="D89C6C"/>
              </a:solidFill>
              <a:prstDash val="solid"/>
              <a:miter/>
            </a:ln>
          </p:spPr>
        </p:sp>
      </p:grpSp>
      <p:sp>
        <p:nvSpPr>
          <p:cNvPr name="TextBox 12" id="12"/>
          <p:cNvSpPr txBox="true"/>
          <p:nvPr/>
        </p:nvSpPr>
        <p:spPr>
          <a:xfrm rot="0">
            <a:off x="4981655" y="1613958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EL EQUIPO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67003" y="7295644"/>
            <a:ext cx="3003789" cy="505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4"/>
              </a:lnSpc>
            </a:pPr>
            <a:r>
              <a:rPr lang="en-US" b="true" sz="2982" spc="6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Matias Allendes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75075" y="7295644"/>
            <a:ext cx="3003789" cy="505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4"/>
              </a:lnSpc>
            </a:pPr>
            <a:r>
              <a:rPr lang="en-US" b="true" sz="2982" spc="6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Augusto Alonso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45637" y="7295644"/>
            <a:ext cx="3324466" cy="505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4"/>
              </a:lnSpc>
            </a:pPr>
            <a:r>
              <a:rPr lang="en-US" b="true" sz="2982" spc="6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Benjamin Guzman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30502" y="7713296"/>
            <a:ext cx="3003789" cy="422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4"/>
              </a:lnSpc>
            </a:pPr>
            <a:r>
              <a:rPr lang="en-US" sz="2482" spc="5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Desarrollo Backend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675075" y="7713296"/>
            <a:ext cx="3003789" cy="422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4"/>
              </a:lnSpc>
            </a:pPr>
            <a:r>
              <a:rPr lang="en-US" sz="2482" spc="5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Desarrollo Frontend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545637" y="7713296"/>
            <a:ext cx="3003789" cy="860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4"/>
              </a:lnSpc>
            </a:pPr>
            <a:r>
              <a:rPr lang="en-US" sz="2482" spc="5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Encargado Base de Datos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4855603" y="-1943741"/>
            <a:ext cx="5428901" cy="4392475"/>
          </a:xfrm>
          <a:custGeom>
            <a:avLst/>
            <a:gdLst/>
            <a:ahLst/>
            <a:cxnLst/>
            <a:rect r="r" b="b" t="t" l="l"/>
            <a:pathLst>
              <a:path h="4392475" w="5428901">
                <a:moveTo>
                  <a:pt x="0" y="0"/>
                </a:moveTo>
                <a:lnTo>
                  <a:pt x="5428901" y="0"/>
                </a:lnTo>
                <a:lnTo>
                  <a:pt x="5428901" y="4392474"/>
                </a:lnTo>
                <a:lnTo>
                  <a:pt x="0" y="43924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2158746" y="7556858"/>
            <a:ext cx="6742998" cy="5455698"/>
          </a:xfrm>
          <a:custGeom>
            <a:avLst/>
            <a:gdLst/>
            <a:ahLst/>
            <a:cxnLst/>
            <a:rect r="r" b="b" t="t" l="l"/>
            <a:pathLst>
              <a:path h="5455698" w="6742998">
                <a:moveTo>
                  <a:pt x="0" y="0"/>
                </a:moveTo>
                <a:lnTo>
                  <a:pt x="6742998" y="0"/>
                </a:lnTo>
                <a:lnTo>
                  <a:pt x="6742998" y="5455698"/>
                </a:lnTo>
                <a:lnTo>
                  <a:pt x="0" y="54556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284248" y="-713185"/>
            <a:ext cx="1488904" cy="1931362"/>
          </a:xfrm>
          <a:custGeom>
            <a:avLst/>
            <a:gdLst/>
            <a:ahLst/>
            <a:cxnLst/>
            <a:rect r="r" b="b" t="t" l="l"/>
            <a:pathLst>
              <a:path h="1931362" w="1488904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744452" y="252496"/>
            <a:ext cx="1488904" cy="1931362"/>
          </a:xfrm>
          <a:custGeom>
            <a:avLst/>
            <a:gdLst/>
            <a:ahLst/>
            <a:cxnLst/>
            <a:rect r="r" b="b" t="t" l="l"/>
            <a:pathLst>
              <a:path h="1931362" w="1488904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293998" y="8734875"/>
            <a:ext cx="2476208" cy="3212062"/>
          </a:xfrm>
          <a:custGeom>
            <a:avLst/>
            <a:gdLst/>
            <a:ahLst/>
            <a:cxnLst/>
            <a:rect r="r" b="b" t="t" l="l"/>
            <a:pathLst>
              <a:path h="3212062" w="2476208">
                <a:moveTo>
                  <a:pt x="0" y="0"/>
                </a:moveTo>
                <a:lnTo>
                  <a:pt x="2476208" y="0"/>
                </a:lnTo>
                <a:lnTo>
                  <a:pt x="2476208" y="3212061"/>
                </a:lnTo>
                <a:lnTo>
                  <a:pt x="0" y="321206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5925">
            <a:off x="-834180" y="-3881250"/>
            <a:ext cx="11801547" cy="15831343"/>
          </a:xfrm>
          <a:custGeom>
            <a:avLst/>
            <a:gdLst/>
            <a:ahLst/>
            <a:cxnLst/>
            <a:rect r="r" b="b" t="t" l="l"/>
            <a:pathLst>
              <a:path h="15831343" w="11801547">
                <a:moveTo>
                  <a:pt x="0" y="0"/>
                </a:moveTo>
                <a:lnTo>
                  <a:pt x="11801547" y="0"/>
                </a:lnTo>
                <a:lnTo>
                  <a:pt x="11801547" y="15831343"/>
                </a:lnTo>
                <a:lnTo>
                  <a:pt x="0" y="15831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8948021" y="-9424111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770156">
            <a:off x="-1862572" y="-2945638"/>
            <a:ext cx="6129771" cy="5940305"/>
          </a:xfrm>
          <a:custGeom>
            <a:avLst/>
            <a:gdLst/>
            <a:ahLst/>
            <a:cxnLst/>
            <a:rect r="r" b="b" t="t" l="l"/>
            <a:pathLst>
              <a:path h="5940305" w="6129771">
                <a:moveTo>
                  <a:pt x="0" y="0"/>
                </a:moveTo>
                <a:lnTo>
                  <a:pt x="6129771" y="0"/>
                </a:lnTo>
                <a:lnTo>
                  <a:pt x="6129771" y="5940304"/>
                </a:lnTo>
                <a:lnTo>
                  <a:pt x="0" y="59403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770156">
            <a:off x="14624718" y="5941001"/>
            <a:ext cx="7340911" cy="7114010"/>
          </a:xfrm>
          <a:custGeom>
            <a:avLst/>
            <a:gdLst/>
            <a:ahLst/>
            <a:cxnLst/>
            <a:rect r="r" b="b" t="t" l="l"/>
            <a:pathLst>
              <a:path h="7114010" w="7340911">
                <a:moveTo>
                  <a:pt x="0" y="0"/>
                </a:moveTo>
                <a:lnTo>
                  <a:pt x="7340911" y="0"/>
                </a:lnTo>
                <a:lnTo>
                  <a:pt x="7340911" y="7114010"/>
                </a:lnTo>
                <a:lnTo>
                  <a:pt x="0" y="71140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114926" y="2080512"/>
            <a:ext cx="2586609" cy="2625999"/>
          </a:xfrm>
          <a:custGeom>
            <a:avLst/>
            <a:gdLst/>
            <a:ahLst/>
            <a:cxnLst/>
            <a:rect r="r" b="b" t="t" l="l"/>
            <a:pathLst>
              <a:path h="2625999" w="2586609">
                <a:moveTo>
                  <a:pt x="0" y="0"/>
                </a:moveTo>
                <a:lnTo>
                  <a:pt x="2586609" y="0"/>
                </a:lnTo>
                <a:lnTo>
                  <a:pt x="2586609" y="2626000"/>
                </a:lnTo>
                <a:lnTo>
                  <a:pt x="0" y="2626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52396">
            <a:off x="12006476" y="5744181"/>
            <a:ext cx="2803509" cy="2733421"/>
          </a:xfrm>
          <a:custGeom>
            <a:avLst/>
            <a:gdLst/>
            <a:ahLst/>
            <a:cxnLst/>
            <a:rect r="r" b="b" t="t" l="l"/>
            <a:pathLst>
              <a:path h="2733421" w="2803509">
                <a:moveTo>
                  <a:pt x="0" y="0"/>
                </a:moveTo>
                <a:lnTo>
                  <a:pt x="2803509" y="0"/>
                </a:lnTo>
                <a:lnTo>
                  <a:pt x="2803509" y="2733421"/>
                </a:lnTo>
                <a:lnTo>
                  <a:pt x="0" y="273342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11225" y="3294576"/>
            <a:ext cx="7510737" cy="2098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2406" indent="-431203" lvl="1">
              <a:lnSpc>
                <a:spcPts val="5592"/>
              </a:lnSpc>
              <a:buFont typeface="Arial"/>
              <a:buChar char="•"/>
            </a:pPr>
            <a:r>
              <a:rPr lang="en-US" b="true" sz="3994" spc="8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Gestión Fragmentada</a:t>
            </a:r>
          </a:p>
          <a:p>
            <a:pPr algn="l" marL="862406" indent="-431203" lvl="1">
              <a:lnSpc>
                <a:spcPts val="5592"/>
              </a:lnSpc>
              <a:buFont typeface="Arial"/>
              <a:buChar char="•"/>
            </a:pPr>
            <a:r>
              <a:rPr lang="en-US" b="true" sz="3994" spc="8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Perdida de Oportunidades</a:t>
            </a:r>
          </a:p>
          <a:p>
            <a:pPr algn="l" marL="862406" indent="-431203" lvl="1">
              <a:lnSpc>
                <a:spcPts val="5592"/>
              </a:lnSpc>
              <a:buFont typeface="Arial"/>
              <a:buChar char="•"/>
            </a:pPr>
            <a:r>
              <a:rPr lang="en-US" b="true" sz="3994" spc="8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Registros manuales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6318" y="2128137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 u="sng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PROBLEMA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3138" y="5742699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 u="sng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SOLUCION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3138" y="7025167"/>
            <a:ext cx="8188673" cy="139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2406" indent="-431203" lvl="1">
              <a:lnSpc>
                <a:spcPts val="5592"/>
              </a:lnSpc>
              <a:buFont typeface="Arial"/>
              <a:buChar char="•"/>
            </a:pPr>
            <a:r>
              <a:rPr lang="en-US" b="true" sz="3994" spc="8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Gestión centralizada</a:t>
            </a:r>
          </a:p>
          <a:p>
            <a:pPr algn="l" marL="862406" indent="-431203" lvl="1">
              <a:lnSpc>
                <a:spcPts val="5592"/>
              </a:lnSpc>
              <a:buFont typeface="Arial"/>
              <a:buChar char="•"/>
            </a:pPr>
            <a:r>
              <a:rPr lang="en-US" b="true" sz="3994" spc="8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Generación de Conocimiento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1988612" y="-3827647"/>
            <a:ext cx="12113338" cy="9712695"/>
          </a:xfrm>
          <a:custGeom>
            <a:avLst/>
            <a:gdLst/>
            <a:ahLst/>
            <a:cxnLst/>
            <a:rect r="r" b="b" t="t" l="l"/>
            <a:pathLst>
              <a:path h="9712695" w="12113338">
                <a:moveTo>
                  <a:pt x="0" y="0"/>
                </a:moveTo>
                <a:lnTo>
                  <a:pt x="12113338" y="0"/>
                </a:lnTo>
                <a:lnTo>
                  <a:pt x="12113338" y="9712694"/>
                </a:lnTo>
                <a:lnTo>
                  <a:pt x="0" y="9712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775065" y="3969923"/>
            <a:ext cx="7680681" cy="4238108"/>
            <a:chOff x="0" y="0"/>
            <a:chExt cx="1214316" cy="6700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4316" cy="670045"/>
            </a:xfrm>
            <a:custGeom>
              <a:avLst/>
              <a:gdLst/>
              <a:ahLst/>
              <a:cxnLst/>
              <a:rect r="r" b="b" t="t" l="l"/>
              <a:pathLst>
                <a:path h="670045" w="1214316">
                  <a:moveTo>
                    <a:pt x="26207" y="0"/>
                  </a:moveTo>
                  <a:lnTo>
                    <a:pt x="1188108" y="0"/>
                  </a:lnTo>
                  <a:cubicBezTo>
                    <a:pt x="1202582" y="0"/>
                    <a:pt x="1214316" y="11733"/>
                    <a:pt x="1214316" y="26207"/>
                  </a:cubicBezTo>
                  <a:lnTo>
                    <a:pt x="1214316" y="643838"/>
                  </a:lnTo>
                  <a:cubicBezTo>
                    <a:pt x="1214316" y="650788"/>
                    <a:pt x="1211554" y="657454"/>
                    <a:pt x="1206640" y="662369"/>
                  </a:cubicBezTo>
                  <a:cubicBezTo>
                    <a:pt x="1201725" y="667284"/>
                    <a:pt x="1195059" y="670045"/>
                    <a:pt x="1188108" y="670045"/>
                  </a:cubicBezTo>
                  <a:lnTo>
                    <a:pt x="26207" y="670045"/>
                  </a:lnTo>
                  <a:cubicBezTo>
                    <a:pt x="19257" y="670045"/>
                    <a:pt x="12591" y="667284"/>
                    <a:pt x="7676" y="662369"/>
                  </a:cubicBezTo>
                  <a:cubicBezTo>
                    <a:pt x="2761" y="657454"/>
                    <a:pt x="0" y="650788"/>
                    <a:pt x="0" y="643838"/>
                  </a:cubicBezTo>
                  <a:lnTo>
                    <a:pt x="0" y="26207"/>
                  </a:lnTo>
                  <a:cubicBezTo>
                    <a:pt x="0" y="19257"/>
                    <a:pt x="2761" y="12591"/>
                    <a:pt x="7676" y="7676"/>
                  </a:cubicBezTo>
                  <a:cubicBezTo>
                    <a:pt x="12591" y="2761"/>
                    <a:pt x="19257" y="0"/>
                    <a:pt x="2620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1214316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370283">
            <a:off x="9194985" y="4907428"/>
            <a:ext cx="10852516" cy="8701744"/>
          </a:xfrm>
          <a:custGeom>
            <a:avLst/>
            <a:gdLst/>
            <a:ahLst/>
            <a:cxnLst/>
            <a:rect r="r" b="b" t="t" l="l"/>
            <a:pathLst>
              <a:path h="8701744" w="10852516">
                <a:moveTo>
                  <a:pt x="0" y="0"/>
                </a:moveTo>
                <a:lnTo>
                  <a:pt x="10852516" y="0"/>
                </a:lnTo>
                <a:lnTo>
                  <a:pt x="10852516" y="8701744"/>
                </a:lnTo>
                <a:lnTo>
                  <a:pt x="0" y="8701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9503033" y="3969923"/>
            <a:ext cx="7889638" cy="4238108"/>
            <a:chOff x="0" y="0"/>
            <a:chExt cx="1247352" cy="6700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47352" cy="670045"/>
            </a:xfrm>
            <a:custGeom>
              <a:avLst/>
              <a:gdLst/>
              <a:ahLst/>
              <a:cxnLst/>
              <a:rect r="r" b="b" t="t" l="l"/>
              <a:pathLst>
                <a:path h="670045" w="1247352">
                  <a:moveTo>
                    <a:pt x="25513" y="0"/>
                  </a:moveTo>
                  <a:lnTo>
                    <a:pt x="1221838" y="0"/>
                  </a:lnTo>
                  <a:cubicBezTo>
                    <a:pt x="1228605" y="0"/>
                    <a:pt x="1235094" y="2688"/>
                    <a:pt x="1239879" y="7473"/>
                  </a:cubicBezTo>
                  <a:cubicBezTo>
                    <a:pt x="1244664" y="12257"/>
                    <a:pt x="1247352" y="18747"/>
                    <a:pt x="1247352" y="25513"/>
                  </a:cubicBezTo>
                  <a:lnTo>
                    <a:pt x="1247352" y="644532"/>
                  </a:lnTo>
                  <a:cubicBezTo>
                    <a:pt x="1247352" y="658622"/>
                    <a:pt x="1235929" y="670045"/>
                    <a:pt x="1221838" y="670045"/>
                  </a:cubicBezTo>
                  <a:lnTo>
                    <a:pt x="25513" y="670045"/>
                  </a:lnTo>
                  <a:cubicBezTo>
                    <a:pt x="18747" y="670045"/>
                    <a:pt x="12257" y="667357"/>
                    <a:pt x="7473" y="662572"/>
                  </a:cubicBezTo>
                  <a:cubicBezTo>
                    <a:pt x="2688" y="657788"/>
                    <a:pt x="0" y="651298"/>
                    <a:pt x="0" y="644532"/>
                  </a:cubicBezTo>
                  <a:lnTo>
                    <a:pt x="0" y="25513"/>
                  </a:lnTo>
                  <a:cubicBezTo>
                    <a:pt x="0" y="18747"/>
                    <a:pt x="2688" y="12257"/>
                    <a:pt x="7473" y="7473"/>
                  </a:cubicBezTo>
                  <a:cubicBezTo>
                    <a:pt x="12257" y="2688"/>
                    <a:pt x="18747" y="0"/>
                    <a:pt x="2551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1247352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52289" y="4124251"/>
            <a:ext cx="4384724" cy="1359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 General</a:t>
            </a:r>
          </a:p>
          <a:p>
            <a:pPr algn="ctr">
              <a:lnSpc>
                <a:spcPts val="5403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658028" y="4084713"/>
            <a:ext cx="5188404" cy="1359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Objetivos Específicos</a:t>
            </a:r>
          </a:p>
          <a:p>
            <a:pPr algn="ctr">
              <a:lnSpc>
                <a:spcPts val="5403"/>
              </a:lnSpc>
            </a:pPr>
          </a:p>
        </p:txBody>
      </p:sp>
      <p:sp>
        <p:nvSpPr>
          <p:cNvPr name="AutoShape 12" id="12"/>
          <p:cNvSpPr/>
          <p:nvPr/>
        </p:nvSpPr>
        <p:spPr>
          <a:xfrm>
            <a:off x="1178807" y="4865813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9658092" y="4837238"/>
            <a:ext cx="5617141" cy="1905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3869362" y="-342004"/>
            <a:ext cx="3389938" cy="3248177"/>
          </a:xfrm>
          <a:custGeom>
            <a:avLst/>
            <a:gdLst/>
            <a:ahLst/>
            <a:cxnLst/>
            <a:rect r="r" b="b" t="t" l="l"/>
            <a:pathLst>
              <a:path h="3248177" w="3389938">
                <a:moveTo>
                  <a:pt x="0" y="0"/>
                </a:moveTo>
                <a:lnTo>
                  <a:pt x="3389938" y="0"/>
                </a:lnTo>
                <a:lnTo>
                  <a:pt x="3389938" y="3248177"/>
                </a:lnTo>
                <a:lnTo>
                  <a:pt x="0" y="32481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183745" y="854768"/>
            <a:ext cx="3087488" cy="2958375"/>
          </a:xfrm>
          <a:custGeom>
            <a:avLst/>
            <a:gdLst/>
            <a:ahLst/>
            <a:cxnLst/>
            <a:rect r="r" b="b" t="t" l="l"/>
            <a:pathLst>
              <a:path h="2958375" w="3087488">
                <a:moveTo>
                  <a:pt x="0" y="0"/>
                </a:moveTo>
                <a:lnTo>
                  <a:pt x="3087488" y="0"/>
                </a:lnTo>
                <a:lnTo>
                  <a:pt x="3087488" y="2958375"/>
                </a:lnTo>
                <a:lnTo>
                  <a:pt x="0" y="29583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5340688" y="1654009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02492" y="5088779"/>
            <a:ext cx="6697942" cy="238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8"/>
              </a:lnSpc>
            </a:pPr>
            <a:r>
              <a:rPr lang="en-US" sz="3405" spc="74" b="true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Gestionar el stock por sucursal y registrar movimientos históricos mediante reportes.</a:t>
            </a:r>
          </a:p>
          <a:p>
            <a:pPr algn="l">
              <a:lnSpc>
                <a:spcPts val="4768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152289" y="5088779"/>
            <a:ext cx="6926231" cy="222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8"/>
              </a:lnSpc>
            </a:pPr>
            <a:r>
              <a:rPr lang="en-US" sz="3305" spc="72" b="true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Desarrollar un sistema de gestión logístico centralizado que permita generar conocimiento.</a:t>
            </a:r>
          </a:p>
          <a:p>
            <a:pPr algn="l">
              <a:lnSpc>
                <a:spcPts val="392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4575385" y="-1210559"/>
            <a:ext cx="15615506" cy="12520797"/>
          </a:xfrm>
          <a:custGeom>
            <a:avLst/>
            <a:gdLst/>
            <a:ahLst/>
            <a:cxnLst/>
            <a:rect r="r" b="b" t="t" l="l"/>
            <a:pathLst>
              <a:path h="12520797" w="15615506">
                <a:moveTo>
                  <a:pt x="0" y="0"/>
                </a:moveTo>
                <a:lnTo>
                  <a:pt x="15615507" y="0"/>
                </a:lnTo>
                <a:lnTo>
                  <a:pt x="15615507" y="12520797"/>
                </a:lnTo>
                <a:lnTo>
                  <a:pt x="0" y="12520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3609731" y="8818447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5999695" y="715132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689205" y="881844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819310" y="1748580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ALCANCES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63310" y="1577033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LIMITACIONES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9824" y="3307591"/>
            <a:ext cx="7356527" cy="474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98" indent="-366649" lvl="1">
              <a:lnSpc>
                <a:spcPts val="4755"/>
              </a:lnSpc>
              <a:buFont typeface="Arial"/>
              <a:buChar char="•"/>
            </a:pPr>
            <a:r>
              <a:rPr lang="en-US" b="true" sz="3396" spc="31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GESTION CENTRALIZADA</a:t>
            </a:r>
          </a:p>
          <a:p>
            <a:pPr algn="ctr">
              <a:lnSpc>
                <a:spcPts val="4755"/>
              </a:lnSpc>
            </a:pPr>
          </a:p>
          <a:p>
            <a:pPr algn="ctr" marL="733298" indent="-366649" lvl="1">
              <a:lnSpc>
                <a:spcPts val="4755"/>
              </a:lnSpc>
              <a:buFont typeface="Arial"/>
              <a:buChar char="•"/>
            </a:pPr>
            <a:r>
              <a:rPr lang="en-US" b="true" sz="3396" spc="31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FLUJO DE TRANSACCIONES</a:t>
            </a:r>
          </a:p>
          <a:p>
            <a:pPr algn="ctr">
              <a:lnSpc>
                <a:spcPts val="4755"/>
              </a:lnSpc>
            </a:pPr>
          </a:p>
          <a:p>
            <a:pPr algn="ctr" marL="733298" indent="-366649" lvl="1">
              <a:lnSpc>
                <a:spcPts val="4755"/>
              </a:lnSpc>
              <a:buFont typeface="Arial"/>
              <a:buChar char="•"/>
            </a:pPr>
            <a:r>
              <a:rPr lang="en-US" b="true" sz="3396" spc="31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GESTIÓN DE SUCURSALES Y USUARIOS</a:t>
            </a:r>
          </a:p>
          <a:p>
            <a:pPr algn="ctr">
              <a:lnSpc>
                <a:spcPts val="4755"/>
              </a:lnSpc>
            </a:pPr>
          </a:p>
          <a:p>
            <a:pPr algn="ctr" marL="733298" indent="-366649" lvl="1">
              <a:lnSpc>
                <a:spcPts val="4755"/>
              </a:lnSpc>
              <a:buFont typeface="Arial"/>
              <a:buChar char="•"/>
            </a:pPr>
            <a:r>
              <a:rPr lang="en-US" b="true" sz="3396" spc="31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GENERACIÓN DE REPORTES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63310" y="3531794"/>
            <a:ext cx="7692360" cy="474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98" indent="-366649" lvl="1">
              <a:lnSpc>
                <a:spcPts val="4755"/>
              </a:lnSpc>
              <a:buFont typeface="Arial"/>
              <a:buChar char="•"/>
            </a:pPr>
            <a:r>
              <a:rPr lang="en-US" b="true" sz="3396" spc="31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SINCRONIZACIÓN DEPENDIENTE DE RED</a:t>
            </a:r>
          </a:p>
          <a:p>
            <a:pPr algn="ctr">
              <a:lnSpc>
                <a:spcPts val="4755"/>
              </a:lnSpc>
            </a:pPr>
          </a:p>
          <a:p>
            <a:pPr algn="ctr" marL="733298" indent="-366649" lvl="1">
              <a:lnSpc>
                <a:spcPts val="4755"/>
              </a:lnSpc>
              <a:buFont typeface="Arial"/>
              <a:buChar char="•"/>
            </a:pPr>
            <a:r>
              <a:rPr lang="en-US" b="true" sz="3396" spc="31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DEPENDENCIA HUMANA</a:t>
            </a:r>
          </a:p>
          <a:p>
            <a:pPr algn="ctr">
              <a:lnSpc>
                <a:spcPts val="4755"/>
              </a:lnSpc>
            </a:pPr>
          </a:p>
          <a:p>
            <a:pPr algn="ctr" marL="733298" indent="-366649" lvl="1">
              <a:lnSpc>
                <a:spcPts val="4755"/>
              </a:lnSpc>
              <a:buFont typeface="Arial"/>
              <a:buChar char="•"/>
            </a:pPr>
            <a:r>
              <a:rPr lang="en-US" b="true" sz="3396" spc="31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ESCALABILIDAD LIMITADA</a:t>
            </a:r>
          </a:p>
          <a:p>
            <a:pPr algn="ctr">
              <a:lnSpc>
                <a:spcPts val="4755"/>
              </a:lnSpc>
            </a:pPr>
          </a:p>
          <a:p>
            <a:pPr algn="ctr">
              <a:lnSpc>
                <a:spcPts val="475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18644069" y="6666911"/>
            <a:ext cx="13578764" cy="10887700"/>
          </a:xfrm>
          <a:custGeom>
            <a:avLst/>
            <a:gdLst/>
            <a:ahLst/>
            <a:cxnLst/>
            <a:rect r="r" b="b" t="t" l="l"/>
            <a:pathLst>
              <a:path h="10887700" w="13578764">
                <a:moveTo>
                  <a:pt x="0" y="0"/>
                </a:moveTo>
                <a:lnTo>
                  <a:pt x="13578764" y="0"/>
                </a:lnTo>
                <a:lnTo>
                  <a:pt x="13578764" y="10887699"/>
                </a:lnTo>
                <a:lnTo>
                  <a:pt x="0" y="10887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370283">
            <a:off x="-14375596" y="1890994"/>
            <a:ext cx="13578764" cy="10887700"/>
          </a:xfrm>
          <a:custGeom>
            <a:avLst/>
            <a:gdLst/>
            <a:ahLst/>
            <a:cxnLst/>
            <a:rect r="r" b="b" t="t" l="l"/>
            <a:pathLst>
              <a:path h="10887700" w="13578764">
                <a:moveTo>
                  <a:pt x="0" y="0"/>
                </a:moveTo>
                <a:lnTo>
                  <a:pt x="13578764" y="0"/>
                </a:lnTo>
                <a:lnTo>
                  <a:pt x="13578764" y="10887700"/>
                </a:lnTo>
                <a:lnTo>
                  <a:pt x="0" y="10887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290950" y="-2033784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0151301">
            <a:off x="11164674" y="6546853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636537" y="427255"/>
            <a:ext cx="10728816" cy="1414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579"/>
              </a:lnSpc>
            </a:pPr>
            <a:r>
              <a:rPr lang="en-US" b="true" sz="8271" spc="777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METODOLOGÍA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446812" y="784176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10452176">
            <a:off x="15012576" y="-275968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136242" y="1711638"/>
            <a:ext cx="12216820" cy="8210910"/>
          </a:xfrm>
          <a:custGeom>
            <a:avLst/>
            <a:gdLst/>
            <a:ahLst/>
            <a:cxnLst/>
            <a:rect r="r" b="b" t="t" l="l"/>
            <a:pathLst>
              <a:path h="8210910" w="12216820">
                <a:moveTo>
                  <a:pt x="0" y="0"/>
                </a:moveTo>
                <a:lnTo>
                  <a:pt x="12216820" y="0"/>
                </a:lnTo>
                <a:lnTo>
                  <a:pt x="12216820" y="8210910"/>
                </a:lnTo>
                <a:lnTo>
                  <a:pt x="0" y="8210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735" t="-2969" r="-27744" b="-7069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798399">
            <a:off x="13057300" y="-8728136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05191" y="3056574"/>
            <a:ext cx="16954109" cy="5043847"/>
          </a:xfrm>
          <a:custGeom>
            <a:avLst/>
            <a:gdLst/>
            <a:ahLst/>
            <a:cxnLst/>
            <a:rect r="r" b="b" t="t" l="l"/>
            <a:pathLst>
              <a:path h="5043847" w="16954109">
                <a:moveTo>
                  <a:pt x="0" y="0"/>
                </a:moveTo>
                <a:lnTo>
                  <a:pt x="16954109" y="0"/>
                </a:lnTo>
                <a:lnTo>
                  <a:pt x="16954109" y="5043848"/>
                </a:lnTo>
                <a:lnTo>
                  <a:pt x="0" y="50438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87931" y="-142875"/>
            <a:ext cx="8324690" cy="2561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ARQUITECTURA DEL SOFTWARE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DAGXuBX_Cv8</dc:identifier>
  <dcterms:modified xsi:type="dcterms:W3CDTF">2011-08-01T06:04:30Z</dcterms:modified>
  <cp:revision>1</cp:revision>
  <dc:title>Presentación proyecto de negocio formas orgánicas profesional azul y beis</dc:title>
</cp:coreProperties>
</file>