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9" r:id="rId3"/>
    <p:sldId id="328" r:id="rId4"/>
    <p:sldId id="388" r:id="rId5"/>
    <p:sldId id="411" r:id="rId6"/>
    <p:sldId id="368" r:id="rId7"/>
    <p:sldId id="389" r:id="rId8"/>
    <p:sldId id="390" r:id="rId9"/>
    <p:sldId id="412" r:id="rId10"/>
    <p:sldId id="413" r:id="rId11"/>
    <p:sldId id="414" r:id="rId12"/>
    <p:sldId id="415" r:id="rId13"/>
    <p:sldId id="416" r:id="rId14"/>
    <p:sldId id="417" r:id="rId15"/>
    <p:sldId id="418" r:id="rId16"/>
    <p:sldId id="419" r:id="rId17"/>
    <p:sldId id="420" r:id="rId18"/>
    <p:sldId id="421" r:id="rId19"/>
    <p:sldId id="422" r:id="rId20"/>
    <p:sldId id="425" r:id="rId21"/>
    <p:sldId id="423" r:id="rId22"/>
    <p:sldId id="424" r:id="rId23"/>
    <p:sldId id="429" r:id="rId24"/>
    <p:sldId id="426" r:id="rId25"/>
    <p:sldId id="427" r:id="rId26"/>
    <p:sldId id="428" r:id="rId27"/>
    <p:sldId id="293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9504" autoAdjust="0"/>
  </p:normalViewPr>
  <p:slideViewPr>
    <p:cSldViewPr snapToGrid="0">
      <p:cViewPr varScale="1">
        <p:scale>
          <a:sx n="104" d="100"/>
          <a:sy n="104" d="100"/>
        </p:scale>
        <p:origin x="17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9D103D-3238-47B1-84D3-DFB8F7EE775E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8004-7358-498F-82FD-5E706D4AEE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906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8004-7358-498F-82FD-5E706D4AEEE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9616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平衡性：哈希结果能尽可能分不到所有缓冲区，使得所有缓冲区都能得到有效利用</a:t>
            </a:r>
          </a:p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单调性：当有新的缓冲区加入到系统中，保证原有已经分配的内容可以被映射到新的缓冲区，但不能被映射到旧的缓冲区，也就是说数据因为新节点的加入，迁移的方向只能是原有位置到新节点，不能是原有某个节点到原有的另一个节点</a:t>
            </a:r>
          </a:p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分散性：由于终端所见的缓冲范围可能不同（有的节点对于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不可见），导致相同的内容被映射到不同的缓冲区，分散性就是定义这种问题的严重程度，好的哈希算法应该能尽量降低分散性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8004-7358-498F-82FD-5E706D4AEEE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4968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每个线程包括主线程都有各自独立的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libevent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实例，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memcached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listen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注册到主线程的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libevent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实例上，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由主线程来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accept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新的连接，接受新的连接后主线程选择工作线程，将新连接的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socket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封装为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CQ_ITEM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push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到所选的工作线程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CQ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队列中，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然后主线程通过管道发送字符“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”到工作线程，工作线程收到“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”将从自己的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CQ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队列中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CQ_ITEM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进而取出新连接并将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注册到工作线程的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libevent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实例上，从而由工作线程处理该链接的所有后续事件。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8004-7358-498F-82FD-5E706D4AEEE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4797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8004-7358-498F-82FD-5E706D4AEEE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7307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Redis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支持的数据类型有五种，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sorted set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，其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的最大值是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512MB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（对比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memcached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最大为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字符，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不能超过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1MB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8004-7358-498F-82FD-5E706D4AEEE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2692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sdshdr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   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字符长度，记录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buf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数组中已使用的字节数量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unsigned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 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//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当前可用空间，记录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buf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数组中未使用的字节数量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unsigned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free;   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具体存放字符的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buf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char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buf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[];};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8004-7358-498F-82FD-5E706D4AEEE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4726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值得一提的是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rehash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的方法，称为“单线程渐进式重哈希法”，而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concurrentHashMap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rehash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也是渐进式的，不过是多线程，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redis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rehash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是将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dictht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[0]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的数据以桶为单位转移到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dictht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[1]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中，维护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rehashidx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表示当前迁移的进度。数据的迁移不是一次完成的，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因为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dictht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[0]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中如果存储了海量数据，一次迁移必然会带来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redis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性能下降，真正的迁移是在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的每次请求（插入、删除、更新）过程执行，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也就是说将迁移的过程分摊在各个请求中，直至迁移完成。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8004-7358-498F-82FD-5E706D4AEEE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285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8004-7358-498F-82FD-5E706D4AEEE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021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8004-7358-498F-82FD-5E706D4AEEE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8917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8004-7358-498F-82FD-5E706D4AEEE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4604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8004-7358-498F-82FD-5E706D4AEEE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130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大约是</a:t>
            </a:r>
            <a:r>
              <a:rPr lang="en-US" altLang="zh-CN" dirty="0" smtClean="0"/>
              <a:t>2</a:t>
            </a:r>
            <a:r>
              <a:rPr lang="zh-CN" altLang="en-US" dirty="0" smtClean="0"/>
              <a:t>*</a:t>
            </a:r>
            <a:r>
              <a:rPr lang="en-US" altLang="zh-CN" dirty="0" smtClean="0"/>
              <a:t>10e6</a:t>
            </a:r>
            <a:r>
              <a:rPr lang="zh-CN" altLang="en-US" dirty="0" smtClean="0"/>
              <a:t>倍</a:t>
            </a:r>
            <a:endParaRPr lang="en-US" altLang="zh-CN" dirty="0" smtClean="0"/>
          </a:p>
          <a:p>
            <a:r>
              <a:rPr lang="zh-CN" altLang="en-US" dirty="0" smtClean="0"/>
              <a:t>当然，即使是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这样的关系型数据库也是有查询缓存的，但是想象一下，如果大量的读写请求同时涌向数据库，服务器会宕机的，淘宝双</a:t>
            </a:r>
            <a:r>
              <a:rPr lang="en-US" altLang="zh-CN" dirty="0" smtClean="0"/>
              <a:t>11</a:t>
            </a:r>
          </a:p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也是提供了读写分离的场景，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的主从复制就是在读多写少的场景下，由主节点负责写请求，从节点负责读请求，并且从节点向主节点请求最新的数据。</a:t>
            </a:r>
            <a:endParaRPr lang="en-US" altLang="zh-CN" dirty="0" smtClean="0"/>
          </a:p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的主从复制更多感觉是备灾，每个节点所存储的数据都相同。</a:t>
            </a:r>
            <a:endParaRPr lang="en-US" altLang="zh-CN" dirty="0" smtClean="0"/>
          </a:p>
          <a:p>
            <a:r>
              <a:rPr lang="zh-CN" altLang="en-US" dirty="0" smtClean="0"/>
              <a:t>而分布式缓存则是每个节点存储的内容不同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8004-7358-498F-82FD-5E706D4AEEE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7298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8004-7358-498F-82FD-5E706D4AEEE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2724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sdshdr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   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字符长度，记录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buf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数组中已使用的字节数量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unsigned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 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//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当前可用空间，记录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buf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数组中未使用的字节数量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unsigned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free;   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具体存放字符的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buf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char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buf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[];};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8004-7358-498F-82FD-5E706D4AEEE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8603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8004-7358-498F-82FD-5E706D4AEEE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2747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8004-7358-498F-82FD-5E706D4AEEE7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94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8004-7358-498F-82FD-5E706D4AEEE7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4430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8004-7358-498F-82FD-5E706D4AEEE7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639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8004-7358-498F-82FD-5E706D4AEEE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686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文本协议一般是由一串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ACSII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字符组成的数据，这些字符包括数字，大小写字母、百分号，还有回车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(\r)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，换行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(\n)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以及空格等等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但为了便于解析，文本协议不得不添加一些冗余的字符用于分隔命令，降低了其传输的效率；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如果想要高效传输，比如物联网中收集传感器数据，使用二进制协议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如果想要便于调试，比如使用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telnet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就能当客户端用，可使用文本协议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8004-7358-498F-82FD-5E706D4AEEE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250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memcached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是一套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C/S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模式架构软件，服务器端启动服务守护进程，为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memcached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服务器指定监听的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地址、端口号、并发访问的连接数以及分配多少内存</a:t>
            </a:r>
          </a:p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memcached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软件由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语言实现，全部代码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多行，采用异步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，实现方式是基于事件的单线程或单进程，使用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libevent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作为事件通知机制，每个服务器只管理自己的数据</a:t>
            </a:r>
          </a:p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需要被缓存的数据以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key,value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形式保存在服务器端预分配的内存空间，每个被缓存的数据都有唯一的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，操作数据均是通过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值进行</a:t>
            </a:r>
          </a:p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Memcached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并没有对缓存的数据进行持久化的存储设计，因此在服务器端的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memcached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服务进程重启之后，存储在内存中的数据就会丢失。且当内存中缓存的数据容量达到启动时指定的内存值后，就会自动使用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LRU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算法删除过期的缓存数据。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8004-7358-498F-82FD-5E706D4AEEE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387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这里</a:t>
            </a:r>
            <a:r>
              <a:rPr lang="en-US" altLang="zh-CN" dirty="0" smtClean="0"/>
              <a:t>candidate</a:t>
            </a:r>
            <a:r>
              <a:rPr lang="zh-CN" altLang="en-US" dirty="0" smtClean="0"/>
              <a:t>如何成为一个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有一系列的规定，保证集群所有节点对于所有日志都一致。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8004-7358-498F-82FD-5E706D4AEEE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383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8004-7358-498F-82FD-5E706D4AEEE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8665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8004-7358-498F-82FD-5E706D4AEEE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2626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一致性哈希是将整个哈希空间组织成一个虚拟圆环，如假设哈希函数的值空间为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[0,2</a:t>
            </a:r>
            <a:r>
              <a:rPr lang="en-US" altLang="zh-CN" sz="120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-1]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，整个空间按顺时针方向组织，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sz="120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重合，利用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函数确定服务器在哈希环上的位置，可以选择服务器的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地址或是主机名作为关键字进行哈希，接下来使用相同的哈希函数计算数据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的哈希值，并确定此数据在环上的位置，从此位置沿环顺时针查找，遇到的第一台服务器就是放置数据的位置。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8004-7358-498F-82FD-5E706D4AEEE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983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1C45B-77F7-4339-A835-97B9B91FADD9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41ADB-7D45-4FCD-A5FF-B579D717C8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958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1C45B-77F7-4339-A835-97B9B91FADD9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41ADB-7D45-4FCD-A5FF-B579D717C8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394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1C45B-77F7-4339-A835-97B9B91FADD9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41ADB-7D45-4FCD-A5FF-B579D717C8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419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1C45B-77F7-4339-A835-97B9B91FADD9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41ADB-7D45-4FCD-A5FF-B579D717C8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602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1C45B-77F7-4339-A835-97B9B91FADD9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41ADB-7D45-4FCD-A5FF-B579D717C8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026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1C45B-77F7-4339-A835-97B9B91FADD9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41ADB-7D45-4FCD-A5FF-B579D717C8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835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1C45B-77F7-4339-A835-97B9B91FADD9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41ADB-7D45-4FCD-A5FF-B579D717C8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99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1C45B-77F7-4339-A835-97B9B91FADD9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41ADB-7D45-4FCD-A5FF-B579D717C8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677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1C45B-77F7-4339-A835-97B9B91FADD9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41ADB-7D45-4FCD-A5FF-B579D717C8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916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1C45B-77F7-4339-A835-97B9B91FADD9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41ADB-7D45-4FCD-A5FF-B579D717C8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490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1C45B-77F7-4339-A835-97B9B91FADD9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41ADB-7D45-4FCD-A5FF-B579D717C8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581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1C45B-77F7-4339-A835-97B9B91FADD9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41ADB-7D45-4FCD-A5FF-B579D717C8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441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1766037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</a:t>
            </a: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Caching</a:t>
            </a:r>
            <a:r>
              <a:rPr lang="zh-CN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Memcached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Redis</a:t>
            </a:r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82955" y="412761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赵福建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490594" y="4496947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2019-5-23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50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一致性哈希算法原理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714" y="1383745"/>
            <a:ext cx="7628571" cy="5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93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一致性哈希算法原理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073" y="1260724"/>
            <a:ext cx="6728183" cy="541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0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memcached</a:t>
            </a:r>
            <a:r>
              <a:rPr lang="zh-CN" altLang="zh-CN" b="1" dirty="0"/>
              <a:t>多线程工作机制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628650" y="1475612"/>
            <a:ext cx="7433564" cy="449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92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Redis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15568" y="1896148"/>
            <a:ext cx="651967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/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Redis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和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memcached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同为分布式缓存</a:t>
            </a:r>
            <a:r>
              <a:rPr lang="zh-CN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，</a:t>
            </a:r>
            <a:r>
              <a:rPr lang="zh-CN" altLang="en-US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其不同之处如下：</a:t>
            </a:r>
            <a:endParaRPr lang="en-US" altLang="zh-CN" kern="10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304800"/>
            <a:endParaRPr lang="en-US" altLang="zh-CN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支持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的</a:t>
            </a:r>
            <a:r>
              <a:rPr lang="zh-CN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数据类型</a:t>
            </a:r>
            <a:endParaRPr lang="en-US" altLang="zh-CN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内存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管理</a:t>
            </a:r>
            <a:r>
              <a:rPr lang="zh-CN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方式</a:t>
            </a:r>
            <a:endParaRPr lang="en-US" altLang="zh-CN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分布式部署</a:t>
            </a:r>
            <a:endParaRPr lang="en-US" altLang="zh-CN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是否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单</a:t>
            </a:r>
            <a:r>
              <a:rPr lang="zh-CN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线程</a:t>
            </a:r>
            <a:endParaRPr lang="en-US" altLang="zh-CN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是否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支持持久</a:t>
            </a:r>
            <a:r>
              <a:rPr lang="zh-CN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化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32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Redis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数据类型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15568" y="1896148"/>
            <a:ext cx="651967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String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List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Set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Sorted set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hash</a:t>
            </a:r>
            <a:endParaRPr lang="zh-CN" altLang="zh-CN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97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8650" y="1690689"/>
            <a:ext cx="74363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/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字符串类型， 实际上可以是字符串（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XML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、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json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），还有数字（整型、浮点型），二进制等，最大不能超过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512MB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。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619" y="2778224"/>
            <a:ext cx="7542857" cy="2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93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8650" y="1553529"/>
            <a:ext cx="74363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/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字符串类型， 实际上可以是字符串（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XML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、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json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），还有数字（整型、浮点型），二进制等，最大不能超过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512MB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。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80266"/>
            <a:ext cx="9351226" cy="457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28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sorted set</a:t>
            </a:r>
            <a:r>
              <a:rPr lang="zh-CN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zset</a:t>
            </a:r>
            <a:r>
              <a:rPr lang="zh-CN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8650" y="1690689"/>
            <a:ext cx="74363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Sorted set</a:t>
            </a:r>
            <a:r>
              <a:rPr lang="zh-CN" altLang="zh-CN" dirty="0"/>
              <a:t>是用</a:t>
            </a:r>
            <a:r>
              <a:rPr lang="en-US" altLang="zh-CN" dirty="0" err="1"/>
              <a:t>skiplist</a:t>
            </a:r>
            <a:r>
              <a:rPr lang="zh-CN" altLang="zh-CN" dirty="0"/>
              <a:t>，即跳表实现的，跳表是红黑树的替代品，能够达到红黑树的效率，且实现比红黑树要简单。</a:t>
            </a:r>
          </a:p>
        </p:txBody>
      </p:sp>
      <p:sp>
        <p:nvSpPr>
          <p:cNvPr id="3" name="矩形 2"/>
          <p:cNvSpPr/>
          <p:nvPr/>
        </p:nvSpPr>
        <p:spPr>
          <a:xfrm>
            <a:off x="893826" y="2583055"/>
            <a:ext cx="705002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Blip>
                <a:blip r:embed="rId3"/>
              </a:buBlip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有很多层</a:t>
            </a:r>
            <a:r>
              <a:rPr lang="zh-CN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组成</a:t>
            </a:r>
            <a:endParaRPr lang="en-US" altLang="zh-CN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Blip>
                <a:blip r:embed="rId3"/>
              </a:buBlip>
            </a:pP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Blip>
                <a:blip r:embed="rId3"/>
              </a:buBlip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每一层都是一个有序</a:t>
            </a:r>
            <a:r>
              <a:rPr lang="zh-CN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链表</a:t>
            </a:r>
            <a:endParaRPr lang="en-US" altLang="zh-CN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Blip>
                <a:blip r:embed="rId3"/>
              </a:buBlip>
            </a:pP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Blip>
                <a:blip r:embed="rId3"/>
              </a:buBlip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如果一个元素出现在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level 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层，那么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level 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之下的链表中都有此</a:t>
            </a:r>
            <a:r>
              <a:rPr lang="zh-CN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元素</a:t>
            </a:r>
            <a:endParaRPr lang="en-US" altLang="zh-CN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Blip>
                <a:blip r:embed="rId3"/>
              </a:buBlip>
            </a:pP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Blip>
                <a:blip r:embed="rId3"/>
              </a:buBlip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每个节点包含两个指针，一个指向当前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level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的下一个元素，一个指向下一层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level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的</a:t>
            </a:r>
            <a:r>
              <a:rPr lang="zh-CN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元素</a:t>
            </a:r>
            <a:endParaRPr lang="en-US" altLang="zh-CN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Blip>
                <a:blip r:embed="rId3"/>
              </a:buBlip>
            </a:pP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Blip>
                <a:blip r:embed="rId3"/>
              </a:buBlip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跳表的平衡是通过随机函数维护，当我们往跳表中插入数据时，我们通过随机函数决定这个节点插入哪几层索引中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20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sorted set</a:t>
            </a:r>
            <a:r>
              <a:rPr lang="zh-CN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zset</a:t>
            </a:r>
            <a:r>
              <a:rPr lang="zh-CN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8650" y="1690689"/>
            <a:ext cx="74363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zh-CN" dirty="0"/>
          </a:p>
        </p:txBody>
      </p:sp>
      <p:sp>
        <p:nvSpPr>
          <p:cNvPr id="3" name="矩形 2"/>
          <p:cNvSpPr/>
          <p:nvPr/>
        </p:nvSpPr>
        <p:spPr>
          <a:xfrm>
            <a:off x="893826" y="2583055"/>
            <a:ext cx="7050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Blip>
                <a:blip r:embed="rId3"/>
              </a:buBlip>
            </a:pP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627" y="1690689"/>
            <a:ext cx="7552381" cy="4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00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内存管理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8650" y="1690689"/>
            <a:ext cx="74363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zh-CN" dirty="0"/>
          </a:p>
        </p:txBody>
      </p:sp>
      <p:sp>
        <p:nvSpPr>
          <p:cNvPr id="3" name="矩形 2"/>
          <p:cNvSpPr/>
          <p:nvPr/>
        </p:nvSpPr>
        <p:spPr>
          <a:xfrm>
            <a:off x="893826" y="2583055"/>
            <a:ext cx="7050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Blip>
                <a:blip r:embed="rId3"/>
              </a:buBlip>
            </a:pP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/>
          <p:nvPr/>
        </p:nvPicPr>
        <p:blipFill>
          <a:blip r:embed="rId4"/>
          <a:stretch>
            <a:fillRect/>
          </a:stretch>
        </p:blipFill>
        <p:spPr>
          <a:xfrm>
            <a:off x="1378902" y="3121707"/>
            <a:ext cx="5805551" cy="222015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311020" y="1675343"/>
            <a:ext cx="66328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spcAft>
                <a:spcPts val="0"/>
              </a:spcAft>
            </a:pP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Redis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内存管理主要通过源码找那个的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zmalloc.h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和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zmalloc.c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两个文件实现的，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redis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为了方便内存管理，分配一块内存后，会将这块内存的大小存入内存块的</a:t>
            </a:r>
            <a:r>
              <a:rPr lang="zh-CN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头部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2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4381" y="211298"/>
            <a:ext cx="8135597" cy="1325563"/>
          </a:xfrm>
        </p:spPr>
        <p:txBody>
          <a:bodyPr>
            <a:normAutofit/>
          </a:bodyPr>
          <a:lstStyle/>
          <a:p>
            <a:pPr algn="just"/>
            <a:r>
              <a:rPr lang="zh-CN" alt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分布式缓存</a:t>
            </a:r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44381" y="1910459"/>
            <a:ext cx="790482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传统的数据库面临大规模数据访问时，磁盘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成为瓶颈。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/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）磁盘访问时间：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查找时间：磁头移动到指定磁道，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0.1s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等待时间：将指定块号磁道移动到磁头下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0.0083s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传输时间：数据通过总线到内存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0.02us</a:t>
            </a:r>
          </a:p>
          <a:p>
            <a:pPr algn="just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）内存访问时间：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50ns-80ns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86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3479" y="56851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内存淘汰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8650" y="1690689"/>
            <a:ext cx="74363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zh-CN" dirty="0"/>
          </a:p>
        </p:txBody>
      </p:sp>
      <p:sp>
        <p:nvSpPr>
          <p:cNvPr id="3" name="矩形 2"/>
          <p:cNvSpPr/>
          <p:nvPr/>
        </p:nvSpPr>
        <p:spPr>
          <a:xfrm>
            <a:off x="893826" y="2583055"/>
            <a:ext cx="7050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Blip>
                <a:blip r:embed="rId3"/>
              </a:buBlip>
            </a:pP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7175" y="1041023"/>
            <a:ext cx="8886825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spcAft>
                <a:spcPts val="0"/>
              </a:spcAft>
            </a:pPr>
            <a:r>
              <a:rPr lang="en-US" altLang="zh-CN" sz="24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Redis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支持</a:t>
            </a: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种淘汰策略</a:t>
            </a:r>
            <a:r>
              <a:rPr lang="zh-CN" altLang="zh-CN" sz="2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：</a:t>
            </a:r>
            <a:endParaRPr lang="en-US" altLang="zh-CN" sz="24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304800" algn="just">
              <a:spcAft>
                <a:spcPts val="0"/>
              </a:spcAft>
            </a:pP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"/>
            </a:pP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No eviction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：不删除策略，达到最大内存限制，如果需要更多内存，直接返回</a:t>
            </a:r>
            <a:r>
              <a:rPr lang="zh-CN" altLang="zh-CN" sz="2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错误</a:t>
            </a:r>
            <a:endParaRPr lang="en-US" altLang="zh-CN" sz="24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"/>
            </a:pP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"/>
            </a:pPr>
            <a:r>
              <a:rPr lang="en-US" altLang="zh-CN" sz="24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Allkeys-lru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：所有</a:t>
            </a: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key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通用，优先删除最近最少使用的</a:t>
            </a:r>
            <a:r>
              <a:rPr lang="en-US" altLang="zh-CN" sz="2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key</a:t>
            </a: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"/>
            </a:pP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"/>
            </a:pP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Volatile-</a:t>
            </a:r>
            <a:r>
              <a:rPr lang="en-US" altLang="zh-CN" sz="24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lru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：只限于设置了</a:t>
            </a: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expire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部分，优先删除最近最少使用的</a:t>
            </a:r>
            <a:r>
              <a:rPr lang="en-US" altLang="zh-CN" sz="2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key</a:t>
            </a: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"/>
            </a:pP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"/>
            </a:pPr>
            <a:r>
              <a:rPr lang="en-US" altLang="zh-CN" sz="24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Allkeys</a:t>
            </a: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-random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：所有</a:t>
            </a: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key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通用，随机删除一部分</a:t>
            </a:r>
            <a:r>
              <a:rPr lang="en-US" altLang="zh-CN" sz="2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key</a:t>
            </a: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"/>
            </a:pP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"/>
            </a:pP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Volatile-random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：只限于设置了</a:t>
            </a: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expire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部分，随机删除一部分</a:t>
            </a:r>
            <a:r>
              <a:rPr lang="en-US" altLang="zh-CN" sz="2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key</a:t>
            </a: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"/>
            </a:pP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"/>
            </a:pP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Volatile-</a:t>
            </a:r>
            <a:r>
              <a:rPr lang="en-US" altLang="zh-CN" sz="24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ttl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：只限于设置了</a:t>
            </a: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expire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部分，删除过期时间剩余时间最短的</a:t>
            </a: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key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16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Redis</a:t>
            </a:r>
            <a:r>
              <a:rPr lang="zh-CN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分布式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8650" y="1690689"/>
            <a:ext cx="74363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zh-CN" dirty="0"/>
          </a:p>
        </p:txBody>
      </p:sp>
      <p:sp>
        <p:nvSpPr>
          <p:cNvPr id="4" name="矩形 3"/>
          <p:cNvSpPr/>
          <p:nvPr/>
        </p:nvSpPr>
        <p:spPr>
          <a:xfrm>
            <a:off x="777570" y="1955030"/>
            <a:ext cx="816526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无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中心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Redis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则是在服务器端构建分布式存储。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Redis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cluster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是一个实现了分布式且允许单点故障的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redis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高级版本，他没有中心节点，具有线性可伸缩性功能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sz="2400" dirty="0"/>
              <a:t>预分</a:t>
            </a:r>
            <a:r>
              <a:rPr lang="zh-CN" altLang="zh-CN" sz="2400" dirty="0" smtClean="0"/>
              <a:t>桶</a:t>
            </a:r>
            <a:r>
              <a:rPr lang="zh-CN" altLang="en-US" sz="2400" dirty="0" smtClean="0"/>
              <a:t>：</a:t>
            </a:r>
            <a:r>
              <a:rPr lang="zh-CN" altLang="zh-CN" sz="2400" dirty="0"/>
              <a:t>和</a:t>
            </a:r>
            <a:r>
              <a:rPr lang="en-US" altLang="zh-CN" sz="2400" dirty="0" err="1"/>
              <a:t>memcached</a:t>
            </a:r>
            <a:r>
              <a:rPr lang="zh-CN" altLang="zh-CN" sz="2400" dirty="0"/>
              <a:t>一样，</a:t>
            </a:r>
            <a:r>
              <a:rPr lang="en-US" altLang="zh-CN" sz="2400" dirty="0" err="1"/>
              <a:t>redis</a:t>
            </a:r>
            <a:r>
              <a:rPr lang="zh-CN" altLang="zh-CN" sz="2400" dirty="0"/>
              <a:t>也采用一定算法进行</a:t>
            </a:r>
            <a:r>
              <a:rPr lang="en-US" altLang="zh-CN" sz="2400" dirty="0" err="1"/>
              <a:t>key</a:t>
            </a:r>
            <a:r>
              <a:rPr lang="en-US" altLang="zh-CN" sz="2400" dirty="0" err="1">
                <a:sym typeface="Wingdings" panose="05000000000000000000" pitchFamily="2" charset="2"/>
              </a:rPr>
              <a:t></a:t>
            </a:r>
            <a:r>
              <a:rPr lang="en-US" altLang="zh-CN" sz="2400" dirty="0" err="1"/>
              <a:t>slot</a:t>
            </a:r>
            <a:r>
              <a:rPr lang="zh-CN" altLang="zh-CN" sz="2400" dirty="0"/>
              <a:t>之间的映射</a:t>
            </a:r>
            <a:r>
              <a:rPr lang="zh-CN" altLang="zh-CN" sz="2400" dirty="0" smtClean="0"/>
              <a:t>，</a:t>
            </a:r>
            <a:r>
              <a:rPr lang="en-US" altLang="zh-CN" sz="2400" dirty="0" err="1"/>
              <a:t>Hash_Slot</a:t>
            </a:r>
            <a:r>
              <a:rPr lang="en-US" altLang="zh-CN" sz="2400" dirty="0"/>
              <a:t>(key) = CRC16(key)%</a:t>
            </a:r>
            <a:r>
              <a:rPr lang="en-US" altLang="zh-CN" sz="2400" dirty="0" smtClean="0"/>
              <a:t>16384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sz="2400" dirty="0" smtClean="0"/>
              <a:t>可用性</a:t>
            </a:r>
            <a:r>
              <a:rPr lang="zh-CN" altLang="en-US" sz="2400" dirty="0" smtClean="0"/>
              <a:t>：主从复制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111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Redis</a:t>
            </a:r>
            <a:r>
              <a:rPr lang="zh-CN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持久化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8650" y="1690689"/>
            <a:ext cx="74363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zh-CN" dirty="0"/>
          </a:p>
        </p:txBody>
      </p:sp>
      <p:sp>
        <p:nvSpPr>
          <p:cNvPr id="4" name="矩形 3"/>
          <p:cNvSpPr/>
          <p:nvPr/>
        </p:nvSpPr>
        <p:spPr>
          <a:xfrm>
            <a:off x="777570" y="1955030"/>
            <a:ext cx="816526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两种方式：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RDB</a:t>
            </a:r>
            <a:r>
              <a:rPr lang="zh-CN" altLang="en-US" dirty="0" smtClean="0"/>
              <a:t>持久化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AOF</a:t>
            </a:r>
            <a:r>
              <a:rPr lang="zh-CN" altLang="en-US" smtClean="0"/>
              <a:t>持久化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786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RDB</a:t>
            </a:r>
            <a:r>
              <a:rPr lang="zh-CN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持久</a:t>
            </a:r>
            <a:r>
              <a:rPr lang="zh-CN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化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05002" y="2375654"/>
            <a:ext cx="816526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本质：快照存储，按照一定策略周期将内存数据以二进制形式写入磁盘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实现方式：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Save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：会阻塞主线程，期间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redis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无法提供服务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Bgsave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fork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子进程在后台创建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RDB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文件，不会阻塞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redis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提供服务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61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AOF</a:t>
            </a:r>
            <a:r>
              <a:rPr lang="zh-CN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持久</a:t>
            </a:r>
            <a:r>
              <a:rPr lang="zh-CN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化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05002" y="1616702"/>
            <a:ext cx="816526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相对于快照日志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AOF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提供了更为可靠的持久化方式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AOF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配置参数：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Appendonly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：是否打开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AOF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持久化功能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Appendfilename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AOF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文件名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Appendfsync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：同步频率，如下表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771693"/>
              </p:ext>
            </p:extLst>
          </p:nvPr>
        </p:nvGraphicFramePr>
        <p:xfrm>
          <a:off x="1405128" y="4220464"/>
          <a:ext cx="6614160" cy="2034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469"/>
                <a:gridCol w="4993691"/>
              </a:tblGrid>
              <a:tr h="503266"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选项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同步频率</a:t>
                      </a:r>
                      <a:endParaRPr lang="zh-CN" altLang="en-US" sz="2000" dirty="0"/>
                    </a:p>
                  </a:txBody>
                  <a:tcPr/>
                </a:tc>
              </a:tr>
              <a:tr h="510255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Always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每次</a:t>
                      </a:r>
                      <a:r>
                        <a:rPr lang="en-US" altLang="zh-CN" sz="2000" dirty="0" err="1" smtClean="0"/>
                        <a:t>eventloop</a:t>
                      </a:r>
                      <a:r>
                        <a:rPr lang="zh-CN" altLang="en-US" sz="2000" dirty="0" smtClean="0"/>
                        <a:t>都将写命令写入磁盘</a:t>
                      </a:r>
                      <a:endParaRPr lang="zh-CN" altLang="en-US" sz="2000" dirty="0"/>
                    </a:p>
                  </a:txBody>
                  <a:tcPr/>
                </a:tc>
              </a:tr>
              <a:tr h="510255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Everysec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每秒执行一次同步</a:t>
                      </a:r>
                      <a:endParaRPr lang="zh-CN" altLang="en-US" sz="2000" dirty="0"/>
                    </a:p>
                  </a:txBody>
                  <a:tcPr/>
                </a:tc>
              </a:tr>
              <a:tr h="510255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no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写入内核缓冲区，操作系统决定同步时机</a:t>
                      </a:r>
                      <a:endParaRPr lang="zh-CN" alt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982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AOF</a:t>
            </a:r>
            <a:r>
              <a:rPr lang="zh-CN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过程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28650" y="2467094"/>
            <a:ext cx="816526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Redis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打开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AOF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持久化功能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Redis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执行写命令，将写命令写入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redis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内部缓冲区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最终将缓冲区写命令追加到磁盘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AOF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文件中，追加时机参考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appendfsync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同步频率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12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AOF</a:t>
            </a:r>
            <a:r>
              <a:rPr lang="zh-CN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存在问题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14146" y="1909310"/>
            <a:ext cx="816526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每次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eventloop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都将写命令追加到磁盘，性能过低？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写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操作不断执行，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AOF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文件越来越大？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解决方案如下：</a:t>
            </a:r>
            <a:endParaRPr lang="en-US" altLang="zh-CN" sz="20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主线程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fork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一个子线程，根据现有内存数据库反向生成保存数据的命令（与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RDB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方式相同）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AOF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文件过大，我们只需要保证能够复现内存数据库的完整状态命令，对于多余的历史写命令可以删除，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redis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支持不断提供服务的情况下，后台重建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AOF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日志，新的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AOF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日志会保留重建当前数据集最短命令序列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13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15006" y="1783727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Q&amp;A</a:t>
            </a:r>
            <a:endParaRPr lang="en-US" altLang="zh-C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82955" y="412761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赵福建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490594" y="4496947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2019-5-23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34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4381" y="211298"/>
            <a:ext cx="8135597" cy="1325563"/>
          </a:xfrm>
        </p:spPr>
        <p:txBody>
          <a:bodyPr>
            <a:normAutofit/>
          </a:bodyPr>
          <a:lstStyle/>
          <a:p>
            <a:pPr algn="just"/>
            <a:r>
              <a:rPr lang="zh-CN" alt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应用场景</a:t>
            </a:r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4088" y="1829469"/>
            <a:ext cx="72603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页面</a:t>
            </a:r>
            <a:r>
              <a:rPr lang="zh-CN" altLang="en-US" dirty="0" smtClean="0"/>
              <a:t>缓存</a:t>
            </a:r>
            <a:r>
              <a:rPr lang="zh-CN" altLang="en-US" dirty="0"/>
              <a:t>：</a:t>
            </a:r>
            <a:r>
              <a:rPr lang="zh-CN" altLang="en-US" dirty="0" smtClean="0"/>
              <a:t>用来</a:t>
            </a:r>
            <a:r>
              <a:rPr lang="zh-CN" altLang="en-US" dirty="0"/>
              <a:t>缓存</a:t>
            </a:r>
            <a:r>
              <a:rPr lang="en-US" altLang="zh-CN" dirty="0"/>
              <a:t>Web </a:t>
            </a:r>
            <a:r>
              <a:rPr lang="zh-CN" altLang="en-US" dirty="0"/>
              <a:t>页面的内容片段</a:t>
            </a:r>
            <a:r>
              <a:rPr lang="en-US" altLang="zh-CN" dirty="0"/>
              <a:t>,</a:t>
            </a:r>
            <a:r>
              <a:rPr lang="zh-CN" altLang="en-US" dirty="0"/>
              <a:t>包括</a:t>
            </a:r>
            <a:r>
              <a:rPr lang="en-US" altLang="zh-CN" dirty="0"/>
              <a:t>HTML</a:t>
            </a:r>
            <a:r>
              <a:rPr lang="zh-CN" altLang="en-US" dirty="0"/>
              <a:t>、</a:t>
            </a:r>
            <a:r>
              <a:rPr lang="en-US" altLang="zh-CN" dirty="0"/>
              <a:t>CSS </a:t>
            </a:r>
            <a:r>
              <a:rPr lang="zh-CN" altLang="en-US" dirty="0"/>
              <a:t>和图片等</a:t>
            </a:r>
            <a:r>
              <a:rPr lang="en-US" altLang="zh-CN" dirty="0" smtClean="0"/>
              <a:t>;</a:t>
            </a:r>
          </a:p>
          <a:p>
            <a:pPr marL="285750" lvl="1" indent="-285750"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2857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应用对象</a:t>
            </a:r>
            <a:r>
              <a:rPr lang="zh-CN" altLang="en-US" dirty="0" smtClean="0"/>
              <a:t>缓存</a:t>
            </a:r>
            <a:r>
              <a:rPr lang="zh-CN" altLang="en-US" dirty="0"/>
              <a:t>：</a:t>
            </a:r>
            <a:r>
              <a:rPr lang="zh-CN" altLang="en-US" dirty="0" smtClean="0"/>
              <a:t>缓存</a:t>
            </a:r>
            <a:r>
              <a:rPr lang="zh-CN" altLang="en-US" dirty="0"/>
              <a:t>系统作为</a:t>
            </a:r>
            <a:r>
              <a:rPr lang="en-US" altLang="zh-CN" dirty="0"/>
              <a:t>ORM </a:t>
            </a:r>
            <a:r>
              <a:rPr lang="zh-CN" altLang="en-US" dirty="0"/>
              <a:t>框架的二级缓存对外提供服务</a:t>
            </a:r>
            <a:r>
              <a:rPr lang="en-US" altLang="zh-CN" dirty="0"/>
              <a:t>,</a:t>
            </a:r>
            <a:r>
              <a:rPr lang="zh-CN" altLang="en-US" dirty="0"/>
              <a:t>目的是减轻数据库的负载压力</a:t>
            </a:r>
            <a:r>
              <a:rPr lang="en-US" altLang="zh-CN" dirty="0"/>
              <a:t>,</a:t>
            </a:r>
            <a:r>
              <a:rPr lang="zh-CN" altLang="en-US" dirty="0"/>
              <a:t>加速应用访问</a:t>
            </a:r>
            <a:r>
              <a:rPr lang="en-US" altLang="zh-CN" dirty="0" smtClean="0"/>
              <a:t>;</a:t>
            </a:r>
          </a:p>
          <a:p>
            <a:pPr marL="285750" lvl="1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lvl="1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并行处理</a:t>
            </a:r>
            <a:r>
              <a:rPr lang="zh-CN" altLang="en-US" dirty="0"/>
              <a:t>：</a:t>
            </a:r>
            <a:r>
              <a:rPr lang="zh-CN" altLang="en-US" dirty="0" smtClean="0"/>
              <a:t>通常</a:t>
            </a:r>
            <a:r>
              <a:rPr lang="zh-CN" altLang="en-US" dirty="0"/>
              <a:t>涉及大量中间计算结果需要共享</a:t>
            </a:r>
            <a:r>
              <a:rPr lang="en-US" altLang="zh-CN" dirty="0" smtClean="0"/>
              <a:t>;</a:t>
            </a:r>
          </a:p>
          <a:p>
            <a:pPr marL="285750" lvl="1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云计算领域提供分布式缓存服务</a:t>
            </a:r>
          </a:p>
        </p:txBody>
      </p:sp>
    </p:spTree>
    <p:extLst>
      <p:ext uri="{BB962C8B-B14F-4D97-AF65-F5344CB8AC3E}">
        <p14:creationId xmlns:p14="http://schemas.microsoft.com/office/powerpoint/2010/main" val="77064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Memcached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8650" y="1810512"/>
            <a:ext cx="780897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en-US" altLang="zh-CN" dirty="0" err="1"/>
              <a:t>Memcached</a:t>
            </a:r>
            <a:r>
              <a:rPr lang="zh-CN" altLang="zh-CN" dirty="0"/>
              <a:t>是一款高性能的分布式内存缓存服务器，其目的是为了通过缓存数据库的查询命中减少数据库压力，提高应用响应速度、提高可扩展性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indent="457200"/>
            <a:endParaRPr lang="en-US" altLang="zh-CN" dirty="0" smtClean="0"/>
          </a:p>
          <a:p>
            <a:pPr indent="457200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特点如下：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协议简单：</a:t>
            </a:r>
            <a:r>
              <a:rPr lang="zh-CN" altLang="zh-CN" dirty="0"/>
              <a:t>是基于文本行的协议，能通过</a:t>
            </a:r>
            <a:r>
              <a:rPr lang="en-US" altLang="zh-CN" dirty="0"/>
              <a:t>Telnet</a:t>
            </a:r>
            <a:r>
              <a:rPr lang="zh-CN" altLang="zh-CN" dirty="0"/>
              <a:t>直接操作</a:t>
            </a:r>
            <a:r>
              <a:rPr lang="en-US" altLang="zh-CN" dirty="0" err="1"/>
              <a:t>memcached</a:t>
            </a:r>
            <a:r>
              <a:rPr lang="zh-CN" altLang="zh-CN" dirty="0"/>
              <a:t>服务存取</a:t>
            </a:r>
            <a:r>
              <a:rPr lang="zh-CN" altLang="zh-CN" dirty="0" smtClean="0"/>
              <a:t>数据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dirty="0"/>
              <a:t>基于</a:t>
            </a:r>
            <a:r>
              <a:rPr lang="en-US" altLang="zh-CN" dirty="0" err="1"/>
              <a:t>libevent</a:t>
            </a:r>
            <a:r>
              <a:rPr lang="zh-CN" altLang="zh-CN" dirty="0"/>
              <a:t>的事件</a:t>
            </a:r>
            <a:r>
              <a:rPr lang="zh-CN" altLang="zh-CN" dirty="0" smtClean="0"/>
              <a:t>处理</a:t>
            </a:r>
            <a:r>
              <a:rPr lang="zh-CN" altLang="en-US" dirty="0" smtClean="0"/>
              <a:t>：</a:t>
            </a:r>
            <a:r>
              <a:rPr lang="en-US" altLang="zh-CN" dirty="0"/>
              <a:t> BSD</a:t>
            </a:r>
            <a:r>
              <a:rPr lang="zh-CN" altLang="zh-CN" dirty="0"/>
              <a:t>的</a:t>
            </a:r>
            <a:r>
              <a:rPr lang="en-US" altLang="zh-CN" dirty="0" err="1"/>
              <a:t>kqueue</a:t>
            </a:r>
            <a:r>
              <a:rPr lang="zh-CN" altLang="zh-CN" dirty="0"/>
              <a:t>和</a:t>
            </a:r>
            <a:r>
              <a:rPr lang="en-US" altLang="zh-CN" dirty="0"/>
              <a:t>Linux</a:t>
            </a:r>
            <a:r>
              <a:rPr lang="zh-CN" altLang="zh-CN" dirty="0"/>
              <a:t>的</a:t>
            </a:r>
            <a:r>
              <a:rPr lang="en-US" altLang="zh-CN" dirty="0" err="1"/>
              <a:t>epoll</a:t>
            </a:r>
            <a:r>
              <a:rPr lang="zh-CN" altLang="zh-CN" dirty="0"/>
              <a:t>等事件处理功能，确保及时服务端连接数增加，也能发挥较好的</a:t>
            </a:r>
            <a:r>
              <a:rPr lang="zh-CN" altLang="zh-CN" dirty="0" smtClean="0"/>
              <a:t>性能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zh-CN" dirty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zh-CN" altLang="zh-CN" dirty="0"/>
              <a:t>内置内存存储</a:t>
            </a:r>
            <a:r>
              <a:rPr lang="zh-CN" altLang="zh-CN" dirty="0" smtClean="0"/>
              <a:t>方式</a:t>
            </a:r>
            <a:endParaRPr lang="zh-CN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altLang="zh-CN" dirty="0" err="1"/>
              <a:t>Memcached</a:t>
            </a:r>
            <a:r>
              <a:rPr lang="zh-CN" altLang="zh-CN" dirty="0"/>
              <a:t>不相互通信的分布式特征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729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Memcached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分布式部署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612" y="1466156"/>
            <a:ext cx="6238324" cy="507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296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memcached</a:t>
            </a:r>
            <a:r>
              <a:rPr lang="zh-CN" altLang="zh-CN" b="1" dirty="0"/>
              <a:t>工作</a:t>
            </a:r>
            <a:r>
              <a:rPr lang="zh-CN" altLang="zh-CN" b="1" dirty="0" smtClean="0"/>
              <a:t>原理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77824" y="2093976"/>
            <a:ext cx="78089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altLang="zh-CN" dirty="0" err="1"/>
              <a:t>memcached</a:t>
            </a:r>
            <a:r>
              <a:rPr lang="zh-CN" altLang="zh-CN" dirty="0"/>
              <a:t>是一套</a:t>
            </a:r>
            <a:r>
              <a:rPr lang="en-US" altLang="zh-CN" dirty="0"/>
              <a:t>C/S</a:t>
            </a:r>
            <a:r>
              <a:rPr lang="zh-CN" altLang="zh-CN" dirty="0"/>
              <a:t>模式架构</a:t>
            </a:r>
            <a:r>
              <a:rPr lang="zh-CN" altLang="zh-CN" dirty="0" smtClean="0"/>
              <a:t>软件</a:t>
            </a:r>
            <a:endParaRPr lang="en-US" altLang="zh-CN" dirty="0" smtClean="0"/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memcached</a:t>
            </a:r>
            <a:r>
              <a:rPr lang="zh-CN" altLang="zh-CN" dirty="0"/>
              <a:t>软件由</a:t>
            </a:r>
            <a:r>
              <a:rPr lang="en-US" altLang="zh-CN" dirty="0"/>
              <a:t>C</a:t>
            </a:r>
            <a:r>
              <a:rPr lang="zh-CN" altLang="zh-CN" dirty="0"/>
              <a:t>语言实现，全部代码</a:t>
            </a:r>
            <a:r>
              <a:rPr lang="en-US" altLang="zh-CN" dirty="0"/>
              <a:t>2000</a:t>
            </a:r>
            <a:r>
              <a:rPr lang="zh-CN" altLang="zh-CN" dirty="0"/>
              <a:t>多行，采用异步</a:t>
            </a:r>
            <a:r>
              <a:rPr lang="en-US" altLang="zh-CN" dirty="0" smtClean="0"/>
              <a:t>IO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zh-CN" altLang="zh-CN" dirty="0" smtClean="0"/>
              <a:t>需要</a:t>
            </a:r>
            <a:r>
              <a:rPr lang="zh-CN" altLang="zh-CN" dirty="0"/>
              <a:t>被缓存的数据以</a:t>
            </a:r>
            <a:r>
              <a:rPr lang="en-US" altLang="zh-CN" dirty="0"/>
              <a:t>&lt;</a:t>
            </a:r>
            <a:r>
              <a:rPr lang="en-US" altLang="zh-CN" dirty="0" err="1"/>
              <a:t>key,value</a:t>
            </a:r>
            <a:r>
              <a:rPr lang="en-US" altLang="zh-CN" dirty="0"/>
              <a:t>&gt;</a:t>
            </a:r>
            <a:r>
              <a:rPr lang="zh-CN" altLang="zh-CN" dirty="0"/>
              <a:t>形式保存在服务器端预分配的内存空间，每个被缓存的数据都有唯一的</a:t>
            </a:r>
            <a:r>
              <a:rPr lang="en-US" altLang="zh-CN" dirty="0"/>
              <a:t>key</a:t>
            </a:r>
            <a:r>
              <a:rPr lang="zh-CN" altLang="zh-CN" dirty="0"/>
              <a:t>，操作数据均是通过</a:t>
            </a:r>
            <a:r>
              <a:rPr lang="en-US" altLang="zh-CN" dirty="0"/>
              <a:t>key</a:t>
            </a:r>
            <a:r>
              <a:rPr lang="zh-CN" altLang="zh-CN" dirty="0"/>
              <a:t>值</a:t>
            </a:r>
            <a:r>
              <a:rPr lang="zh-CN" altLang="zh-CN" dirty="0" smtClean="0"/>
              <a:t>进行</a:t>
            </a:r>
            <a:endParaRPr lang="en-US" altLang="zh-CN" dirty="0" smtClean="0"/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Memcached</a:t>
            </a:r>
            <a:r>
              <a:rPr lang="zh-CN" altLang="zh-CN" dirty="0"/>
              <a:t>并没有对缓存的数据进行持久化的存储</a:t>
            </a:r>
            <a:r>
              <a:rPr lang="zh-CN" altLang="zh-CN" dirty="0" smtClean="0"/>
              <a:t>设计</a:t>
            </a:r>
            <a:endParaRPr lang="en-US" altLang="zh-CN" dirty="0" smtClean="0"/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zh-CN" altLang="zh-CN" dirty="0" smtClean="0"/>
              <a:t>为</a:t>
            </a:r>
            <a:r>
              <a:rPr lang="zh-CN" altLang="zh-CN" dirty="0"/>
              <a:t>满足数据持久性保留需求，</a:t>
            </a:r>
            <a:r>
              <a:rPr lang="en-US" altLang="zh-CN" dirty="0" err="1"/>
              <a:t>sina</a:t>
            </a:r>
            <a:r>
              <a:rPr lang="zh-CN" altLang="zh-CN" dirty="0"/>
              <a:t>基于</a:t>
            </a:r>
            <a:r>
              <a:rPr lang="en-US" altLang="zh-CN" dirty="0" err="1"/>
              <a:t>memcached</a:t>
            </a:r>
            <a:r>
              <a:rPr lang="zh-CN" altLang="zh-CN" dirty="0"/>
              <a:t>研发了一款</a:t>
            </a:r>
            <a:r>
              <a:rPr lang="en-US" altLang="zh-CN" dirty="0"/>
              <a:t>NOSQL</a:t>
            </a:r>
            <a:r>
              <a:rPr lang="zh-CN" altLang="zh-CN" dirty="0"/>
              <a:t>软件</a:t>
            </a:r>
            <a:r>
              <a:rPr lang="en-US" altLang="zh-CN" dirty="0"/>
              <a:t>-----</a:t>
            </a:r>
            <a:r>
              <a:rPr lang="en-US" altLang="zh-CN" dirty="0" err="1"/>
              <a:t>MemcachedDB</a:t>
            </a:r>
            <a:r>
              <a:rPr lang="zh-CN" altLang="zh-CN" dirty="0"/>
              <a:t>，实现缓存的基础上增加了持久缓存的特性。</a:t>
            </a:r>
          </a:p>
        </p:txBody>
      </p:sp>
    </p:spTree>
    <p:extLst>
      <p:ext uri="{BB962C8B-B14F-4D97-AF65-F5344CB8AC3E}">
        <p14:creationId xmlns:p14="http://schemas.microsoft.com/office/powerpoint/2010/main" val="348968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内存分配管理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628650" y="3329279"/>
            <a:ext cx="5925300" cy="342813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7992" y="174599"/>
            <a:ext cx="4361905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32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数据的高效索引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6646" y="2714817"/>
            <a:ext cx="7918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Memcached</a:t>
            </a:r>
            <a:r>
              <a:rPr lang="zh-CN" altLang="zh-CN" dirty="0"/>
              <a:t>通过哈希表来对键值对进行管理，具体实现则用链表法解决</a:t>
            </a:r>
            <a:r>
              <a:rPr lang="en-US" altLang="zh-CN" dirty="0"/>
              <a:t>hash</a:t>
            </a:r>
            <a:r>
              <a:rPr lang="zh-CN" altLang="zh-CN" dirty="0"/>
              <a:t>冲突。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HashTable</a:t>
            </a:r>
            <a:r>
              <a:rPr lang="zh-CN" altLang="zh-CN" dirty="0"/>
              <a:t>被分成多个桶</a:t>
            </a:r>
            <a:r>
              <a:rPr lang="en-US" altLang="zh-CN" dirty="0"/>
              <a:t>bucket</a:t>
            </a:r>
            <a:r>
              <a:rPr lang="zh-CN" altLang="zh-CN" dirty="0"/>
              <a:t>，每个</a:t>
            </a:r>
            <a:r>
              <a:rPr lang="en-US" altLang="zh-CN" dirty="0"/>
              <a:t>item</a:t>
            </a:r>
            <a:r>
              <a:rPr lang="zh-CN" altLang="zh-CN" dirty="0"/>
              <a:t>通过</a:t>
            </a:r>
            <a:r>
              <a:rPr lang="en-US" altLang="zh-CN" dirty="0"/>
              <a:t>hash</a:t>
            </a:r>
            <a:r>
              <a:rPr lang="zh-CN" altLang="zh-CN" dirty="0"/>
              <a:t>函数确定具体的</a:t>
            </a:r>
            <a:r>
              <a:rPr lang="en-US" altLang="zh-CN" dirty="0"/>
              <a:t>bucket</a:t>
            </a:r>
            <a:r>
              <a:rPr lang="zh-CN" altLang="zh-CN" dirty="0"/>
              <a:t>，如果桶内已有数据，则通过链表法解决冲突</a:t>
            </a:r>
            <a:r>
              <a:rPr lang="zh-CN" altLang="zh-CN" dirty="0" smtClean="0"/>
              <a:t>。</a:t>
            </a:r>
            <a:r>
              <a:rPr lang="en-US" altLang="zh-CN" dirty="0" smtClean="0"/>
              <a:t> 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32363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LRU</a:t>
            </a:r>
            <a:r>
              <a:rPr lang="zh-CN" altLang="zh-CN" b="1" dirty="0"/>
              <a:t>链表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3494" y="2403921"/>
            <a:ext cx="7918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Memcached</a:t>
            </a:r>
            <a:r>
              <a:rPr lang="zh-CN" altLang="zh-CN" dirty="0"/>
              <a:t>的每个</a:t>
            </a:r>
            <a:r>
              <a:rPr lang="en-US" altLang="zh-CN" dirty="0"/>
              <a:t>slab</a:t>
            </a:r>
            <a:r>
              <a:rPr lang="zh-CN" altLang="zh-CN" dirty="0"/>
              <a:t>都维护了一个</a:t>
            </a:r>
            <a:r>
              <a:rPr lang="en-US" altLang="zh-CN" dirty="0"/>
              <a:t>LRU</a:t>
            </a:r>
            <a:r>
              <a:rPr lang="zh-CN" altLang="zh-CN" dirty="0"/>
              <a:t>链表，用来组织该</a:t>
            </a:r>
            <a:r>
              <a:rPr lang="en-US" altLang="zh-CN" dirty="0"/>
              <a:t>slab</a:t>
            </a:r>
            <a:r>
              <a:rPr lang="zh-CN" altLang="zh-CN" dirty="0"/>
              <a:t>中已经被分配的</a:t>
            </a:r>
            <a:r>
              <a:rPr lang="en-US" altLang="zh-CN" dirty="0"/>
              <a:t>item</a:t>
            </a:r>
            <a:r>
              <a:rPr lang="zh-CN" altLang="zh-CN" dirty="0"/>
              <a:t>，每当新的</a:t>
            </a:r>
            <a:r>
              <a:rPr lang="en-US" altLang="zh-CN" dirty="0"/>
              <a:t>chunk</a:t>
            </a:r>
            <a:r>
              <a:rPr lang="zh-CN" altLang="zh-CN" dirty="0"/>
              <a:t>被使用，就会将该</a:t>
            </a:r>
            <a:r>
              <a:rPr lang="en-US" altLang="zh-CN" dirty="0"/>
              <a:t>chunk</a:t>
            </a:r>
            <a:r>
              <a:rPr lang="zh-CN" altLang="zh-CN" dirty="0"/>
              <a:t>的</a:t>
            </a:r>
            <a:r>
              <a:rPr lang="en-US" altLang="zh-CN" dirty="0"/>
              <a:t>item</a:t>
            </a:r>
            <a:r>
              <a:rPr lang="zh-CN" altLang="zh-CN" dirty="0"/>
              <a:t>添加到</a:t>
            </a:r>
            <a:r>
              <a:rPr lang="en-US" altLang="zh-CN" dirty="0"/>
              <a:t>LRU</a:t>
            </a:r>
            <a:r>
              <a:rPr lang="zh-CN" altLang="zh-CN" dirty="0"/>
              <a:t>链表头部，或者原有</a:t>
            </a:r>
            <a:r>
              <a:rPr lang="en-US" altLang="zh-CN" dirty="0"/>
              <a:t>item</a:t>
            </a:r>
            <a:r>
              <a:rPr lang="zh-CN" altLang="zh-CN" dirty="0"/>
              <a:t>被修改，也会将其从链表中移动到头部，这样头部就是最新添加或修改的数据，而</a:t>
            </a:r>
            <a:r>
              <a:rPr lang="en-US" altLang="zh-CN" dirty="0"/>
              <a:t>item</a:t>
            </a:r>
            <a:r>
              <a:rPr lang="zh-CN" altLang="zh-CN" dirty="0"/>
              <a:t>为</a:t>
            </a:r>
            <a:r>
              <a:rPr lang="en-US" altLang="zh-CN" dirty="0"/>
              <a:t>slab</a:t>
            </a:r>
            <a:r>
              <a:rPr lang="zh-CN" altLang="zh-CN" dirty="0"/>
              <a:t>中存储最旧的数据。</a:t>
            </a:r>
          </a:p>
        </p:txBody>
      </p:sp>
    </p:spTree>
    <p:extLst>
      <p:ext uri="{BB962C8B-B14F-4D97-AF65-F5344CB8AC3E}">
        <p14:creationId xmlns:p14="http://schemas.microsoft.com/office/powerpoint/2010/main" val="191663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10034</TotalTime>
  <Words>2281</Words>
  <Application>Microsoft Office PowerPoint</Application>
  <PresentationFormat>全屏显示(4:3)</PresentationFormat>
  <Paragraphs>224</Paragraphs>
  <Slides>27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宋体</vt:lpstr>
      <vt:lpstr>Arial</vt:lpstr>
      <vt:lpstr>Calibri</vt:lpstr>
      <vt:lpstr>Calibri Light</vt:lpstr>
      <vt:lpstr>Times New Roman</vt:lpstr>
      <vt:lpstr>Wingdings</vt:lpstr>
      <vt:lpstr>Office 主题</vt:lpstr>
      <vt:lpstr>Distributed Caching：Memcached and Redis</vt:lpstr>
      <vt:lpstr>分布式缓存</vt:lpstr>
      <vt:lpstr>应用场景</vt:lpstr>
      <vt:lpstr>Memcached</vt:lpstr>
      <vt:lpstr>Memcached分布式部署</vt:lpstr>
      <vt:lpstr>memcached工作原理</vt:lpstr>
      <vt:lpstr>内存分配管理</vt:lpstr>
      <vt:lpstr>数据的高效索引</vt:lpstr>
      <vt:lpstr>LRU链表</vt:lpstr>
      <vt:lpstr>一致性哈希算法原理</vt:lpstr>
      <vt:lpstr>一致性哈希算法原理</vt:lpstr>
      <vt:lpstr>memcached多线程工作机制</vt:lpstr>
      <vt:lpstr>Redis</vt:lpstr>
      <vt:lpstr>Redis数据类型</vt:lpstr>
      <vt:lpstr>String</vt:lpstr>
      <vt:lpstr>Hash</vt:lpstr>
      <vt:lpstr>sorted set（zset）</vt:lpstr>
      <vt:lpstr>sorted set（zset）</vt:lpstr>
      <vt:lpstr>内存管理</vt:lpstr>
      <vt:lpstr>内存淘汰</vt:lpstr>
      <vt:lpstr>Redis分布式</vt:lpstr>
      <vt:lpstr>Redis持久化</vt:lpstr>
      <vt:lpstr>RDB持久化</vt:lpstr>
      <vt:lpstr>AOF持久化</vt:lpstr>
      <vt:lpstr>AOF过程</vt:lpstr>
      <vt:lpstr>AOF存在问题</vt:lpstr>
      <vt:lpstr>4. 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严祥光</dc:creator>
  <cp:lastModifiedBy>赵 福建</cp:lastModifiedBy>
  <cp:revision>533</cp:revision>
  <dcterms:created xsi:type="dcterms:W3CDTF">2015-12-22T06:13:29Z</dcterms:created>
  <dcterms:modified xsi:type="dcterms:W3CDTF">2019-07-06T14:43:26Z</dcterms:modified>
</cp:coreProperties>
</file>