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328" r:id="rId5"/>
    <p:sldId id="388" r:id="rId6"/>
    <p:sldId id="315" r:id="rId7"/>
    <p:sldId id="368" r:id="rId8"/>
    <p:sldId id="389" r:id="rId9"/>
    <p:sldId id="390" r:id="rId10"/>
    <p:sldId id="391" r:id="rId11"/>
    <p:sldId id="392" r:id="rId12"/>
    <p:sldId id="395" r:id="rId13"/>
    <p:sldId id="394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381" r:id="rId24"/>
    <p:sldId id="405" r:id="rId25"/>
    <p:sldId id="406" r:id="rId26"/>
    <p:sldId id="410" r:id="rId27"/>
    <p:sldId id="393" r:id="rId28"/>
    <p:sldId id="29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504" autoAdjust="0"/>
  </p:normalViewPr>
  <p:slideViewPr>
    <p:cSldViewPr snapToGrid="0">
      <p:cViewPr varScale="1">
        <p:scale>
          <a:sx n="104" d="100"/>
          <a:sy n="104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103D-3238-47B1-84D3-DFB8F7EE775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8004-7358-498F-82FD-5E706D4AE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0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hesecretlivesofdata.com/raft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esecretlivesofdata.com/raft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hesecretlivesofdata.com/raft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61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498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其实这样没有办法从理论上保证一定可以选出一个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的，有那么很小很小的几率会一直发生</a:t>
            </a:r>
            <a:r>
              <a:rPr lang="en-US" altLang="zh-CN" dirty="0" smtClean="0"/>
              <a:t>split vote</a:t>
            </a:r>
            <a:r>
              <a:rPr lang="zh-CN" altLang="en-US" dirty="0" smtClean="0"/>
              <a:t>，产生活锁。</a:t>
            </a:r>
            <a:endParaRPr lang="en-US" altLang="zh-CN" dirty="0" smtClean="0"/>
          </a:p>
          <a:p>
            <a:r>
              <a:rPr lang="en-US" altLang="zh-CN" dirty="0" smtClean="0"/>
              <a:t>Raft</a:t>
            </a:r>
            <a:r>
              <a:rPr lang="zh-CN" altLang="en-US" dirty="0" smtClean="0"/>
              <a:t>算法由两个可能产生活锁的位置，一个 就是</a:t>
            </a:r>
            <a:r>
              <a:rPr lang="en-US" altLang="zh-CN" dirty="0" smtClean="0"/>
              <a:t>split vote</a:t>
            </a:r>
            <a:r>
              <a:rPr lang="zh-CN" altLang="en-US" dirty="0" smtClean="0"/>
              <a:t>，另一个是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读请求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52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在这种限制下，获胜的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一定拥有最新的日志，这个拥有最新日志的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一定包含已经被前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所提交的日志，一定是认可前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最后一条提交日志的多数派中的一个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其实从这我们就可以看出和</a:t>
            </a:r>
            <a:r>
              <a:rPr lang="en-US" altLang="zh-CN" dirty="0" err="1" smtClean="0"/>
              <a:t>multipaxos</a:t>
            </a:r>
            <a:r>
              <a:rPr lang="zh-CN" altLang="en-US" dirty="0" smtClean="0"/>
              <a:t>的不同了，</a:t>
            </a:r>
            <a:r>
              <a:rPr lang="en-US" altLang="zh-CN" dirty="0" err="1" smtClean="0"/>
              <a:t>multipaxos</a:t>
            </a:r>
            <a:r>
              <a:rPr lang="zh-CN" altLang="en-US" dirty="0" smtClean="0"/>
              <a:t>是不要求日志连续的，也就是说被选中的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允许本地日志有空洞，而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选出的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本地日志一定是连续的，一定不会有空洞。</a:t>
            </a:r>
            <a:endParaRPr lang="en-US" altLang="zh-CN" dirty="0" smtClean="0"/>
          </a:p>
          <a:p>
            <a:r>
              <a:rPr lang="zh-CN" altLang="en-US" dirty="0" smtClean="0"/>
              <a:t>这里需要注意的是获胜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的最新日志不一定是前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提交的最后一条日志，也可能是某个未提交的日志，这不重要，重要的是只要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日志是最新的，就能保证被提交的日志不会丢失。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32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其实我们可以看出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算法集群再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选举期间是不可用的，而这个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选举的时间大概是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300ms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，我们说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算法提供的是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理论中的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，就是牺牲一致性来达到分区容错和可用性，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这里所说的牺牲一致性是指牺牲强一致性，而保证最终一致。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altLang="zh-CN" dirty="0" smtClean="0">
                <a:latin typeface="+mn-lt"/>
                <a:cs typeface="+mn-cs"/>
              </a:rPr>
              <a:t>Leader</a:t>
            </a:r>
            <a:r>
              <a:rPr lang="zh-CN" altLang="en-US" dirty="0" smtClean="0">
                <a:latin typeface="+mn-lt"/>
                <a:cs typeface="+mn-cs"/>
              </a:rPr>
              <a:t>在发送请求的同时，携带自己最后一条日志的信息，</a:t>
            </a:r>
            <a:r>
              <a:rPr lang="en-US" altLang="zh-CN" dirty="0" smtClean="0">
                <a:latin typeface="+mn-lt"/>
                <a:cs typeface="+mn-cs"/>
              </a:rPr>
              <a:t>follower</a:t>
            </a:r>
            <a:r>
              <a:rPr lang="zh-CN" altLang="en-US" dirty="0" smtClean="0">
                <a:latin typeface="+mn-lt"/>
                <a:cs typeface="+mn-cs"/>
              </a:rPr>
              <a:t>节点收到最新的日志请求，比较自己的最后一条日志与</a:t>
            </a:r>
            <a:r>
              <a:rPr lang="en-US" altLang="zh-CN" dirty="0" smtClean="0">
                <a:latin typeface="+mn-lt"/>
                <a:cs typeface="+mn-cs"/>
              </a:rPr>
              <a:t>leader</a:t>
            </a:r>
            <a:r>
              <a:rPr lang="zh-CN" altLang="en-US" dirty="0" smtClean="0">
                <a:latin typeface="+mn-lt"/>
                <a:cs typeface="+mn-cs"/>
              </a:rPr>
              <a:t>的最后一条日志是否相同，</a:t>
            </a:r>
            <a:endParaRPr lang="en-US" altLang="zh-CN" dirty="0" smtClean="0">
              <a:latin typeface="+mn-lt"/>
              <a:cs typeface="+mn-cs"/>
            </a:endParaRPr>
          </a:p>
          <a:p>
            <a:pPr indent="0"/>
            <a:r>
              <a:rPr lang="zh-CN" altLang="en-US" dirty="0" smtClean="0">
                <a:latin typeface="+mn-lt"/>
                <a:cs typeface="+mn-cs"/>
              </a:rPr>
              <a:t>如不同则回复拒绝，如相同则参与投票，</a:t>
            </a:r>
            <a:r>
              <a:rPr lang="en-US" altLang="zh-CN" dirty="0" smtClean="0">
                <a:latin typeface="+mn-lt"/>
                <a:cs typeface="+mn-cs"/>
              </a:rPr>
              <a:t>leader</a:t>
            </a:r>
            <a:r>
              <a:rPr lang="zh-CN" altLang="en-US" dirty="0" smtClean="0">
                <a:latin typeface="+mn-lt"/>
                <a:cs typeface="+mn-cs"/>
              </a:rPr>
              <a:t>收到拒绝报文后，将</a:t>
            </a:r>
            <a:r>
              <a:rPr lang="en-US" altLang="zh-CN" dirty="0" smtClean="0">
                <a:latin typeface="+mn-lt"/>
                <a:cs typeface="+mn-cs"/>
              </a:rPr>
              <a:t>nextIndex-1</a:t>
            </a:r>
            <a:r>
              <a:rPr lang="zh-CN" altLang="en-US" dirty="0" smtClean="0">
                <a:latin typeface="+mn-lt"/>
                <a:cs typeface="+mn-cs"/>
              </a:rPr>
              <a:t>日志发送给</a:t>
            </a:r>
            <a:r>
              <a:rPr lang="en-US" altLang="zh-CN" dirty="0" smtClean="0">
                <a:latin typeface="+mn-lt"/>
                <a:cs typeface="+mn-cs"/>
              </a:rPr>
              <a:t>follower</a:t>
            </a:r>
            <a:r>
              <a:rPr lang="zh-CN" altLang="en-US" dirty="0" smtClean="0">
                <a:latin typeface="+mn-lt"/>
                <a:cs typeface="+mn-cs"/>
              </a:rPr>
              <a:t>，直至两者相同，然后</a:t>
            </a:r>
            <a:r>
              <a:rPr lang="en-US" altLang="zh-CN" dirty="0" smtClean="0">
                <a:latin typeface="+mn-lt"/>
                <a:cs typeface="+mn-cs"/>
              </a:rPr>
              <a:t>leader</a:t>
            </a:r>
            <a:r>
              <a:rPr lang="zh-CN" altLang="en-US" dirty="0" smtClean="0">
                <a:latin typeface="+mn-lt"/>
                <a:cs typeface="+mn-cs"/>
              </a:rPr>
              <a:t>依次发送</a:t>
            </a:r>
            <a:r>
              <a:rPr lang="en-US" altLang="zh-CN" dirty="0" smtClean="0">
                <a:latin typeface="+mn-lt"/>
                <a:cs typeface="+mn-cs"/>
              </a:rPr>
              <a:t>follower</a:t>
            </a:r>
            <a:r>
              <a:rPr lang="zh-CN" altLang="en-US" dirty="0" smtClean="0">
                <a:latin typeface="+mn-lt"/>
                <a:cs typeface="+mn-cs"/>
              </a:rPr>
              <a:t>缺失的报文。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当集群刚选出一个具有最新日志的节点作为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，我们可以看出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只能向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发送读请求，如果大量的读写请求同时涌向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将不堪重负，所以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适合读少写多的场景。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请求的是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最后一条日志，这时候返回的结果可能后期会被其他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覆盖，也就是脏数据，这是否和前面所说的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日志不会删除覆盖自己的日志相违背？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集群中有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s1-s5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个节点，颜色代表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term2 s1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当选为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，并发送日志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然后宕机，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获得多数派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投票成为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，任期为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，将日志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位置写入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后宕机，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这时候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重新成为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，将日志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回复拒绝，然后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 s1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填补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的空白日志，然后又宕机，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重新成为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，任期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term=5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把日志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的内容复制到集群中所有节点，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选举成功后不会直接提交前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任期的日志，而是通过提交当前任期的日志后，顺便把之前的日志提交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读请求可能会读到被后期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删除覆盖的脏数据，可以通过在读之前，由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发送一个空白日志，等待这个空白日志提交之后，那么空白日志之前的所有日志都会被提交，这时候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读的数据就不存在脏数据。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7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是最开始的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，网络发生分区后节点</a:t>
            </a:r>
            <a:r>
              <a:rPr lang="en-US" altLang="zh-CN" dirty="0" smtClean="0"/>
              <a:t>CDE</a:t>
            </a:r>
            <a:r>
              <a:rPr lang="zh-CN" altLang="en-US" dirty="0" smtClean="0"/>
              <a:t>因为收不到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heartbeat</a:t>
            </a:r>
            <a:r>
              <a:rPr lang="zh-CN" altLang="en-US" dirty="0" smtClean="0"/>
              <a:t>，所有重新选主，节点</a:t>
            </a:r>
            <a:r>
              <a:rPr lang="en-US" altLang="zh-CN" dirty="0" smtClean="0"/>
              <a:t>C</a:t>
            </a:r>
            <a:r>
              <a:rPr lang="zh-CN" altLang="en-US" dirty="0" smtClean="0"/>
              <a:t>当选后一直提供服务，</a:t>
            </a:r>
            <a:endParaRPr lang="en-US" altLang="zh-CN" dirty="0" smtClean="0"/>
          </a:p>
          <a:p>
            <a:r>
              <a:rPr lang="zh-CN" altLang="en-US" dirty="0" smtClean="0"/>
              <a:t>而节点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一直认为自己是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，一直给不可能收到心跳报文的</a:t>
            </a:r>
            <a:r>
              <a:rPr lang="en-US" altLang="zh-CN" dirty="0" smtClean="0"/>
              <a:t>CDE</a:t>
            </a:r>
            <a:r>
              <a:rPr lang="zh-CN" altLang="en-US" dirty="0" smtClean="0"/>
              <a:t>发送心跳报文，节点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因为一直收到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的心跳报文，所以一直是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状态，</a:t>
            </a:r>
            <a:endParaRPr lang="en-US" altLang="zh-CN" dirty="0" smtClean="0"/>
          </a:p>
          <a:p>
            <a:r>
              <a:rPr lang="zh-CN" altLang="en-US" dirty="0" smtClean="0"/>
              <a:t>此时若有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leaderB</a:t>
            </a:r>
            <a:r>
              <a:rPr lang="zh-CN" altLang="en-US" dirty="0" smtClean="0"/>
              <a:t>请求，</a:t>
            </a:r>
            <a:r>
              <a:rPr lang="en-US" altLang="zh-CN" dirty="0" err="1" smtClean="0"/>
              <a:t>leaderB</a:t>
            </a:r>
            <a:r>
              <a:rPr lang="zh-CN" altLang="en-US" dirty="0" smtClean="0"/>
              <a:t>因为达不成多数派的统一而一直无法成功写入日志。</a:t>
            </a:r>
            <a:endParaRPr lang="en-US" altLang="zh-CN" dirty="0" smtClean="0"/>
          </a:p>
          <a:p>
            <a:r>
              <a:rPr lang="zh-CN" altLang="en-US" dirty="0" smtClean="0"/>
              <a:t>等到分区恢复后，节点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更高的</a:t>
            </a:r>
            <a:r>
              <a:rPr lang="en-US" altLang="zh-CN" dirty="0" err="1" smtClean="0"/>
              <a:t>leaderC</a:t>
            </a:r>
            <a:r>
              <a:rPr lang="zh-CN" altLang="en-US" dirty="0" smtClean="0"/>
              <a:t>的请求而转变为</a:t>
            </a:r>
            <a:r>
              <a:rPr lang="en-US" altLang="zh-CN" dirty="0" smtClean="0"/>
              <a:t>follower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04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30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旧配置</a:t>
            </a:r>
            <a:r>
              <a:rPr lang="en-US" altLang="zh-CN" dirty="0" smtClean="0"/>
              <a:t>C-old</a:t>
            </a:r>
            <a:r>
              <a:rPr lang="zh-CN" altLang="en-US" dirty="0" smtClean="0"/>
              <a:t>而言，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构成</a:t>
            </a:r>
            <a:r>
              <a:rPr lang="en-US" altLang="zh-CN" dirty="0" smtClean="0"/>
              <a:t>C-old</a:t>
            </a:r>
            <a:r>
              <a:rPr lang="zh-CN" altLang="en-US" dirty="0" smtClean="0"/>
              <a:t>的一个多数派，新配置</a:t>
            </a:r>
            <a:r>
              <a:rPr lang="en-US" altLang="zh-CN" dirty="0" smtClean="0"/>
              <a:t>C-old</a:t>
            </a:r>
            <a:r>
              <a:rPr lang="zh-CN" altLang="en-US" dirty="0" smtClean="0"/>
              <a:t>而言，</a:t>
            </a:r>
            <a:r>
              <a:rPr lang="en-US" altLang="zh-CN" dirty="0" smtClean="0"/>
              <a:t>s3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s5</a:t>
            </a:r>
            <a:r>
              <a:rPr lang="zh-CN" altLang="en-US" dirty="0" smtClean="0"/>
              <a:t>构成新配置的一个多数派，某一时刻系统中可能存在两个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如何避免这种状况。</a:t>
            </a:r>
            <a:endParaRPr lang="en-US" altLang="zh-CN" dirty="0" smtClean="0"/>
          </a:p>
          <a:p>
            <a:r>
              <a:rPr lang="zh-CN" altLang="en-US" dirty="0" smtClean="0"/>
              <a:t>有两种解决方案。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1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522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3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同步模型中，消息一轮一轮传递，每一轮结束后再开始下一轮，每一轮的运行时间已知，因此消息在网络中的传递时间有上限</a:t>
            </a:r>
            <a:endParaRPr lang="en-US" altLang="zh-CN" dirty="0" smtClean="0"/>
          </a:p>
          <a:p>
            <a:r>
              <a:rPr lang="zh-CN" altLang="en-US" dirty="0" smtClean="0"/>
              <a:t>异步模型中，消息可以在任意时刻发送和到达，在网络中的传递时间无上限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29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SPL</a:t>
            </a:r>
            <a:r>
              <a:rPr lang="zh-CN" altLang="en-US" dirty="0" smtClean="0"/>
              <a:t>是用于指定非确定性有限状态自动机（</a:t>
            </a:r>
            <a:r>
              <a:rPr lang="en-US" altLang="zh-CN" dirty="0" smtClean="0"/>
              <a:t>NFA</a:t>
            </a:r>
            <a:r>
              <a:rPr lang="zh-CN" altLang="en-US" dirty="0" smtClean="0"/>
              <a:t>）的一阶命令式语言。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10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这里对作者关于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节点宕机后重新选主的时间做了复现，不同颜色的曲线表示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election timeout</a:t>
            </a:r>
            <a:r>
              <a:rPr lang="zh-CN" altLang="en-US" dirty="0" smtClean="0"/>
              <a:t>的变化范围，</a:t>
            </a:r>
            <a:endParaRPr lang="en-US" altLang="zh-CN" dirty="0" smtClean="0"/>
          </a:p>
          <a:p>
            <a:r>
              <a:rPr lang="zh-CN" altLang="en-US" dirty="0" smtClean="0"/>
              <a:t>横坐标表示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选举所需要的时间，纵坐标表示所需时间的累计比例，因为是累计比例，所以纵坐标是连续的。</a:t>
            </a:r>
            <a:endParaRPr lang="en-US" altLang="zh-CN" dirty="0" smtClean="0"/>
          </a:p>
          <a:p>
            <a:r>
              <a:rPr lang="zh-CN" altLang="en-US" dirty="0" smtClean="0"/>
              <a:t>其实从图中我们可以看出</a:t>
            </a:r>
            <a:r>
              <a:rPr lang="en-US" altLang="zh-CN" dirty="0" smtClean="0"/>
              <a:t>election timeout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150ms-300ms</a:t>
            </a:r>
            <a:r>
              <a:rPr lang="zh-CN" altLang="en-US" dirty="0" smtClean="0"/>
              <a:t>之间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基本能够在一轮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中选举出来而不会发生前面所说的</a:t>
            </a:r>
            <a:r>
              <a:rPr lang="en-US" altLang="zh-CN" dirty="0" smtClean="0"/>
              <a:t>split vote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28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6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8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为什么是易于理解实现？</a:t>
            </a:r>
            <a:endParaRPr lang="en-US" altLang="zh-CN" dirty="0" smtClean="0"/>
          </a:p>
          <a:p>
            <a:r>
              <a:rPr lang="zh-CN" altLang="en-US" dirty="0" smtClean="0"/>
              <a:t>首先是通过选举出一个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，选举的过程其实就是一个</a:t>
            </a:r>
            <a:r>
              <a:rPr lang="en-US" altLang="zh-CN" dirty="0" smtClean="0"/>
              <a:t>paxos</a:t>
            </a:r>
            <a:r>
              <a:rPr lang="zh-CN" altLang="en-US" dirty="0" smtClean="0"/>
              <a:t>实例过程，</a:t>
            </a:r>
            <a:endParaRPr lang="en-US" altLang="zh-CN" dirty="0" smtClean="0"/>
          </a:p>
          <a:p>
            <a:r>
              <a:rPr lang="zh-CN" altLang="en-US" dirty="0" smtClean="0"/>
              <a:t>某个节点获得多数派认可后成为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作为对外服务的接口，接受读写请求，针对写请求，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将其包装为一个日志发送到所有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节点，得到多数派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之后提交此请求。</a:t>
            </a:r>
            <a:endParaRPr lang="en-US" altLang="zh-CN" dirty="0" smtClean="0"/>
          </a:p>
          <a:p>
            <a:r>
              <a:rPr lang="zh-CN" altLang="en-US" dirty="0" smtClean="0"/>
              <a:t>整体流程就是这样，其关键在于如何保证安全性。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8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如何成为一个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有一系列的规定，保证集群所有节点对于所有日志都一致。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8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http://thesecretlivesofdata.com/raft/</a:t>
            </a:r>
            <a:endParaRPr lang="en-US" altLang="zh-CN" dirty="0" smtClean="0"/>
          </a:p>
          <a:p>
            <a:r>
              <a:rPr lang="zh-CN" altLang="en-US" dirty="0" smtClean="0"/>
              <a:t>其实从这里可以看出，是否发起选举是由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决定的，即在</a:t>
            </a:r>
            <a:r>
              <a:rPr lang="en-US" altLang="zh-CN" dirty="0" smtClean="0"/>
              <a:t>election timeout</a:t>
            </a:r>
            <a:r>
              <a:rPr lang="zh-CN" altLang="en-US" dirty="0" smtClean="0"/>
              <a:t>时间内没有收到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的心跳报文，则单方面认为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宕机，虽然可能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并没有宕机，只是因为发生了网络分区，</a:t>
            </a:r>
            <a:endParaRPr lang="en-US" altLang="zh-CN" dirty="0" smtClean="0"/>
          </a:p>
          <a:p>
            <a:r>
              <a:rPr lang="zh-CN" altLang="en-US" dirty="0" smtClean="0"/>
              <a:t>这里我们一般不讨论网络延时的问题，因为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集群的大小一般为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或</a:t>
            </a:r>
            <a:r>
              <a:rPr lang="en-US" altLang="zh-CN" dirty="0" smtClean="0"/>
              <a:t>5,7</a:t>
            </a:r>
            <a:r>
              <a:rPr lang="zh-CN" altLang="en-US" dirty="0" smtClean="0"/>
              <a:t>就已经很大了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66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http://thesecretlivesofdata.com/raft/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13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http://thesecretlivesofdata.com/raft/</a:t>
            </a:r>
            <a:endParaRPr lang="en-US" altLang="zh-CN" dirty="0" smtClean="0"/>
          </a:p>
          <a:p>
            <a:r>
              <a:rPr lang="zh-CN" altLang="en-US" dirty="0" smtClean="0"/>
              <a:t>首先是我们刚开启系统时，系统内没有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节点在</a:t>
            </a:r>
            <a:r>
              <a:rPr lang="en-US" altLang="zh-CN" dirty="0" smtClean="0"/>
              <a:t>election timeout</a:t>
            </a:r>
            <a:r>
              <a:rPr lang="zh-CN" altLang="en-US" dirty="0" smtClean="0"/>
              <a:t>时间后发起选举，转变角色为</a:t>
            </a:r>
            <a:r>
              <a:rPr lang="en-US" altLang="zh-CN" dirty="0" smtClean="0"/>
              <a:t>candidate</a:t>
            </a:r>
          </a:p>
          <a:p>
            <a:r>
              <a:rPr lang="en-US" altLang="zh-CN" dirty="0" smtClean="0"/>
              <a:t>Candidate</a:t>
            </a:r>
            <a:r>
              <a:rPr lang="zh-CN" altLang="en-US" dirty="0" smtClean="0"/>
              <a:t>收到半数节点的同意则成为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，需要注意的是，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ZAB</a:t>
            </a:r>
            <a:r>
              <a:rPr lang="zh-CN" altLang="en-US" dirty="0" smtClean="0"/>
              <a:t>协议不同，每轮选举每个节点只会给一个节点投票，</a:t>
            </a:r>
            <a:r>
              <a:rPr lang="en-US" altLang="zh-CN" dirty="0" smtClean="0"/>
              <a:t>ZAB</a:t>
            </a:r>
            <a:r>
              <a:rPr lang="zh-CN" altLang="en-US" dirty="0" smtClean="0"/>
              <a:t>在一轮投票中可能会给多个节点投票，只要满足</a:t>
            </a:r>
            <a:r>
              <a:rPr lang="en-US" altLang="zh-CN" dirty="0" smtClean="0"/>
              <a:t>ZXID</a:t>
            </a:r>
            <a:r>
              <a:rPr lang="zh-CN" altLang="en-US" dirty="0" smtClean="0"/>
              <a:t>等更大。</a:t>
            </a:r>
            <a:endParaRPr lang="en-US" altLang="zh-CN" dirty="0" smtClean="0"/>
          </a:p>
          <a:p>
            <a:r>
              <a:rPr lang="zh-CN" altLang="en-US" dirty="0" smtClean="0"/>
              <a:t>这其中也会发生很多问题？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、每个节点在每轮选举（每个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中）只能投一票，那么如果有两个节点获得相同的票数该如何？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宕机，选举新的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的规则，那就不再是简单的获得多数派的同意就可以了，会有很多限制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42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这个过程相对简单，但可能会发生很多中突发的状态，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、如果在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发送日志报文之前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宕机？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、如果在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收到多数派回复之前宕机？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、如果在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提交日志之前宕机？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、如果在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提交日志之后，然后在发送提交日志命令给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之前宕机？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提交了日志，但在发送确认给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之前宕机？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2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5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1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0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2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3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7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1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8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1C45B-77F7-4339-A835-97B9B91FADD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4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3371" y="1775181"/>
            <a:ext cx="8105151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 Refloated: Do We Have Consensus? 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2955" y="4127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赵福建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90594" y="449694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2019-5-13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7824" y="1690689"/>
            <a:ext cx="7918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对于写请求是通过先将请求包装为日志写入本地存储器，然后把这个日志向所有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节点发送，得到多数派认可后将日志提交并应用到状态机，其结构如下：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7" y="2419035"/>
            <a:ext cx="4333333" cy="41047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7823" y="2915668"/>
            <a:ext cx="3932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日志的结构：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index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：这是一个单调递增的数字，本地日志中不存在两个相同的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的任期，每次选举都会递增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7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72" y="3465576"/>
            <a:ext cx="5590476" cy="27523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5242" y="1617537"/>
            <a:ext cx="5477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触发选举的条件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初次启动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timeout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未收到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heartbeat</a:t>
            </a:r>
          </a:p>
        </p:txBody>
      </p:sp>
    </p:spTree>
    <p:extLst>
      <p:ext uri="{BB962C8B-B14F-4D97-AF65-F5344CB8AC3E}">
        <p14:creationId xmlns:p14="http://schemas.microsoft.com/office/powerpoint/2010/main" val="339091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Replication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828800"/>
            <a:ext cx="71711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的请求作为一个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entry append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到本机日志中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然后给其他节点发送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AppendEntries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RPCS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收到多数派回复后，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提交这个日志，应用到状态机，并回复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确认报文，然后在下一个心跳包文中给所有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节点发送提交日志报文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节点没有回复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的日志请求（网络延迟、宕机、网络丢包等），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节点将在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heartbeat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报文中不断发送该请求，直至日志被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05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7824" y="1690689"/>
            <a:ext cx="7918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选举安全性：对于任意任期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，最多只有一个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被选举出来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附加原则：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绝对不会删除或覆盖自己的日志，只会增加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日志匹配原则：如果两个日志在相同的索引位置日志条目、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相同，那么我们认为从头到这个索引位置的所有日志完全相同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完全性：如果某个日志在某个任期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中被提交，那么这个日志必然出现在更大任期号的所有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状态机安全特性：如果一个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已经在给定索引位置的日志条目应用到状态机，那么其他任何节点在同一个索引位置不会提交一个不同的日志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0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Vote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5242" y="1617537"/>
            <a:ext cx="6919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在每轮选举中，即每个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任期中，一个节点只能给一个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投票，这样就会发生一种状况，两个节点获得相同的票数，都无法达成多数派，这就称为“投票分裂”。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这时，此次选举失败，在这个任期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中没有获胜者，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期待下一个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会有节点胜出，因为长期没有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发送心跳报文，某个节点的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timeout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到期，将自己转变为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重新发起选举。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为保证一定能选出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，设置每个节点的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timeout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不同，范围是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[150ms,300ms]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，可能不会存在两个节点的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timeout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同时超时，这样下一轮选举选出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的可能性就很高。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这也就是前面所说的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选举安全性：对于任意任期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，最多只有一个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被选举出来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8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4088" y="1819656"/>
            <a:ext cx="7644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安全性中要求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绝对不能删除或者覆盖自己的日志，而且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一定要有前面宕机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所提交的日志。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条日志如果被某个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所提交，那么肯定集群中的一个多数派认可了这条日志，在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宕机之后，节点收到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投票请求时根据投票请求中携带的附加信息判断是否给该节点投票。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发送投票请求时在请求中附加自己最后一条日志的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logindex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，并将当前的选举轮次（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term+1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而节点收到投票请求的时候，首先判断请求任期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是否比自己所在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大，如果小于当前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，则不予理睬，如果大的话也不一定投票给该节点，而是根据附加信息中日志的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和自己的最后一条日志作比较，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大小，再比较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logindex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3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Request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19656"/>
            <a:ext cx="4371429" cy="35295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9808" y="2655099"/>
            <a:ext cx="3639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集群再重新选出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后继续提供写请求，当一个新的写请求到达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将其包装为日志，并写入本地日志，并发送日志到所有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如何保证日志连续性？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1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Request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37" y="2468881"/>
            <a:ext cx="7019048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 Split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776" y="1838196"/>
            <a:ext cx="347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集群中有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个节点，发生网络分区后如下。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和节点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同时认为自己是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，但这并不会影响一致性。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762" y="927685"/>
            <a:ext cx="4466667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Change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784" y="2075940"/>
            <a:ext cx="7278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将成员变更纳入算法是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易于应用到实践的关键。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集群中的所有节点都有这样一个配置文件，里面有集群中所有节点的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地址、节点编号等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员变更指的是集群中节点的配置变化，我们前面讨论的所有情况都是在配置不变的状态下，即我们认为即使某个节点宕机，它在某一时刻会再度加入集群中。而成员变更则是指集群新加入一个节点，而这个节点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地址、节点编号等信息都是其他节点所不知道的。删除一个节点，则是保证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不会再向这个节点发送消息，同时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也不会向它请求投票。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15006" y="178372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2955" y="4127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赵福建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90594" y="449694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2019-5-13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Change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784" y="2075940"/>
            <a:ext cx="7278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通过将新的配置文件当做一次日志写请求写入所有节点中，节点一旦收到配置更改的日志，立即替换掉旧的配置，而不会在提交后才应用，即使如此，在某一时刻，也会存在两个不相交的超过半数的集群。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995" y="3181638"/>
            <a:ext cx="5052201" cy="33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2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Consensus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784" y="2075940"/>
            <a:ext cx="7278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为保证安全性，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采用了一种两阶段的方式：第一阶段为</a:t>
            </a:r>
            <a:r>
              <a:rPr lang="en-US" altLang="zh-CN" dirty="0"/>
              <a:t>joint </a:t>
            </a:r>
            <a:r>
              <a:rPr lang="en-US" altLang="zh-CN" dirty="0" smtClean="0"/>
              <a:t>consensus</a:t>
            </a:r>
            <a:r>
              <a:rPr lang="zh-CN" altLang="en-US" dirty="0" smtClean="0"/>
              <a:t>，</a:t>
            </a:r>
            <a:r>
              <a:rPr lang="zh-CN" altLang="en-US" dirty="0"/>
              <a:t>当</a:t>
            </a:r>
            <a:r>
              <a:rPr lang="en-US" altLang="zh-CN" dirty="0"/>
              <a:t>joint consensus</a:t>
            </a:r>
            <a:r>
              <a:rPr lang="zh-CN" altLang="en-US" dirty="0"/>
              <a:t>被提交后切换到新的配置下。</a:t>
            </a:r>
            <a:r>
              <a:rPr lang="zh-CN" altLang="en-US" dirty="0" smtClean="0"/>
              <a:t>在</a:t>
            </a:r>
            <a:r>
              <a:rPr lang="en-US" altLang="zh-CN" dirty="0"/>
              <a:t>joint </a:t>
            </a:r>
            <a:r>
              <a:rPr lang="en-US" altLang="zh-CN" dirty="0" smtClean="0"/>
              <a:t>consensus</a:t>
            </a:r>
            <a:r>
              <a:rPr lang="zh-CN" altLang="en-US" dirty="0" smtClean="0"/>
              <a:t>状态下，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日志被提交给新老配置下的所有节点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旧配置中所有节点都可能成为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达成一致（选举、提交）要在两种配置上获得超过半数的支持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zh-CN" altLang="en-US" dirty="0"/>
              <a:t>具体的切换过程如下：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Leader</a:t>
            </a:r>
            <a:r>
              <a:rPr lang="zh-CN" altLang="en-US" dirty="0"/>
              <a:t>收到</a:t>
            </a:r>
            <a:r>
              <a:rPr lang="en-US" altLang="zh-CN" dirty="0"/>
              <a:t>C-old</a:t>
            </a:r>
            <a:r>
              <a:rPr lang="zh-CN" altLang="en-US" dirty="0"/>
              <a:t>到</a:t>
            </a:r>
            <a:r>
              <a:rPr lang="en-US" altLang="zh-CN" dirty="0"/>
              <a:t>C-new</a:t>
            </a:r>
            <a:r>
              <a:rPr lang="zh-CN" altLang="en-US" dirty="0"/>
              <a:t>的配置变更请求时，创建</a:t>
            </a:r>
            <a:r>
              <a:rPr lang="en-US" altLang="zh-CN" dirty="0"/>
              <a:t>C-old-new</a:t>
            </a:r>
            <a:r>
              <a:rPr lang="zh-CN" altLang="en-US" dirty="0"/>
              <a:t>的日志并开始复制给其他节点（和普通日志复制没有区别）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Follower</a:t>
            </a:r>
            <a:r>
              <a:rPr lang="zh-CN" altLang="en-US" dirty="0"/>
              <a:t>以最新的配置做决定（收到</a:t>
            </a:r>
            <a:r>
              <a:rPr lang="en-US" altLang="zh-CN" dirty="0"/>
              <a:t>C-old-new</a:t>
            </a:r>
            <a:r>
              <a:rPr lang="zh-CN" altLang="en-US" dirty="0"/>
              <a:t>后就以</a:t>
            </a:r>
            <a:r>
              <a:rPr lang="en-US" altLang="zh-CN" dirty="0"/>
              <a:t>C-old-new</a:t>
            </a:r>
            <a:r>
              <a:rPr lang="zh-CN" altLang="en-US" dirty="0"/>
              <a:t>来决定），</a:t>
            </a:r>
            <a:r>
              <a:rPr lang="en-US" altLang="zh-CN" dirty="0"/>
              <a:t>Leader</a:t>
            </a:r>
            <a:r>
              <a:rPr lang="zh-CN" altLang="en-US" dirty="0"/>
              <a:t>需要以已经提交的配置来做决定（即只有</a:t>
            </a:r>
            <a:r>
              <a:rPr lang="en-US" altLang="zh-CN" dirty="0"/>
              <a:t>C-old-new</a:t>
            </a:r>
            <a:r>
              <a:rPr lang="zh-CN" altLang="en-US" dirty="0"/>
              <a:t>复制到大多数节点后</a:t>
            </a:r>
            <a:r>
              <a:rPr lang="en-US" altLang="zh-CN" dirty="0"/>
              <a:t>Leader</a:t>
            </a:r>
            <a:r>
              <a:rPr lang="zh-CN" altLang="en-US" dirty="0"/>
              <a:t>才以这个配置做决定）；这个时候处于一个共同决定的过程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之后提交</a:t>
            </a:r>
            <a:r>
              <a:rPr lang="en-US" altLang="zh-CN" dirty="0"/>
              <a:t>C-new</a:t>
            </a:r>
            <a:r>
              <a:rPr lang="zh-CN" altLang="en-US" dirty="0"/>
              <a:t>到所有节点，一旦</a:t>
            </a:r>
            <a:r>
              <a:rPr lang="en-US" altLang="zh-CN" dirty="0"/>
              <a:t>C-new</a:t>
            </a:r>
            <a:r>
              <a:rPr lang="zh-CN" altLang="en-US" dirty="0"/>
              <a:t>被提交，旧的配置就无所谓了</a:t>
            </a:r>
          </a:p>
        </p:txBody>
      </p:sp>
    </p:spTree>
    <p:extLst>
      <p:ext uri="{BB962C8B-B14F-4D97-AF65-F5344CB8AC3E}">
        <p14:creationId xmlns:p14="http://schemas.microsoft.com/office/powerpoint/2010/main" val="96287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Change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784" y="2075940"/>
            <a:ext cx="7278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一次只增加或减少一个成员，这样能够保证任何时刻，新旧成员配置都不可能出现两个不相交的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，所以可以直接从旧成员组切换到新成员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42434" y="2999270"/>
            <a:ext cx="6028214" cy="341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15006" y="178372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2955" y="4127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赵福建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90594" y="449694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2019-5-13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776" y="2094228"/>
            <a:ext cx="7278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实现语言：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OCaml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implementation’s 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节点状态变化：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节点数量：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37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Comparsion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9341"/>
            <a:ext cx="4466589" cy="34721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589" y="1939341"/>
            <a:ext cx="4532262" cy="34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4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Comparsion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831" y="1494113"/>
            <a:ext cx="5361905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91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6982" y="1782433"/>
            <a:ext cx="7259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2900"/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安全性不能依赖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的一个要求点，但可用性不可避免依赖于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选举，在其中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是非常关键的地方，只要满足如下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必要条件，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就能选举并维护一个稳定的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3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broadcastTime</a:t>
            </a:r>
            <a:r>
              <a:rPr lang="en-US" altLang="zh-CN" sz="13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election timeout &lt;&lt; MTBF(mean time between failure)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broadcastTime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并行发送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RPCs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到集群中的每一个节点的发送以及收到他们响应的平均时间。</a:t>
            </a:r>
            <a:endParaRPr lang="en-US" altLang="zh-C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timeout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选举中的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MTBF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：对应一个节点来说，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MTBF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是两次失败之间的时间间隔的平均值</a:t>
            </a:r>
            <a:endParaRPr lang="en-US" altLang="zh-C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900"/>
            <a:endParaRPr lang="en-US" altLang="zh-C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900"/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broadcastTime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timeout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，这样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才能稳定往所有的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节点发送心跳报文，同时发送心跳报文的间隔不能超过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timeout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900"/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timeout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MTBF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，这样可以保证集群稳定运行。</a:t>
            </a:r>
            <a:endParaRPr lang="en-US" altLang="zh-C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900"/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崩溃之后，整个集群会在大概一个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timeout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时间内不可用（未发生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vote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），一般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timeout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的范围是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[150ms, 300ms].</a:t>
            </a:r>
          </a:p>
          <a:p>
            <a:pPr indent="342900"/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broadcastTime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大概在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[0.5ms, 20ms]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之间。</a:t>
            </a:r>
            <a:endParaRPr lang="en-US" altLang="zh-C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900"/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MTBF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可能达到几个月或者更长，很容易满足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endParaRPr lang="en-US" altLang="zh-C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350" dirty="0"/>
          </a:p>
        </p:txBody>
      </p:sp>
      <p:sp>
        <p:nvSpPr>
          <p:cNvPr id="6" name="文本框 5"/>
          <p:cNvSpPr txBox="1"/>
          <p:nvPr/>
        </p:nvSpPr>
        <p:spPr>
          <a:xfrm>
            <a:off x="646982" y="687827"/>
            <a:ext cx="54152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与可用性</a:t>
            </a:r>
          </a:p>
        </p:txBody>
      </p:sp>
    </p:spTree>
    <p:extLst>
      <p:ext uri="{BB962C8B-B14F-4D97-AF65-F5344CB8AC3E}">
        <p14:creationId xmlns:p14="http://schemas.microsoft.com/office/powerpoint/2010/main" val="1187911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15006" y="178372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2955" y="4127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赵福建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90594" y="449694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2019-5-13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381" y="211298"/>
            <a:ext cx="8135597" cy="1325563"/>
          </a:xfrm>
        </p:spPr>
        <p:txBody>
          <a:bodyPr>
            <a:normAutofit/>
          </a:bodyPr>
          <a:lstStyle/>
          <a:p>
            <a:pPr algn="just"/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reproduction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1121" y="2276219"/>
            <a:ext cx="79048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尽管处在一个开放数据、开放访问、开放源码的时代，许多系统研究还是难以复现，难点有很多：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理论本身的可理解性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实现环境（软件、硬件）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381" y="211298"/>
            <a:ext cx="8135597" cy="1325563"/>
          </a:xfrm>
        </p:spPr>
        <p:txBody>
          <a:bodyPr>
            <a:normAutofit/>
          </a:bodyPr>
          <a:lstStyle/>
          <a:p>
            <a:pPr algn="just"/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688" y="2432973"/>
            <a:ext cx="7022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所有的分布式一致性算法可以说都是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晦涩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难懂，且很难实现，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团队在根据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Lamport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论文描述实现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，写着写着就发现实现的已经不是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算法了，所以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在理论上为分布式一致性算法树立了旗帜，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multipaxos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的变体。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6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7824" y="2093976"/>
            <a:ext cx="7808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难以理解、实现，且因为所有节点地位相同，还可能会出现活锁的状态，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更容易理解、实现，它强化了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地位，从本质上来说，它容易的地方在于流程清晰，描述更清晰，关键之处都给出了伪代码级别的描述，可以直接用于实现，而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最初的描述是针对非常理论的一致性问题，真正能应用与工程实现的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mulitpaxos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Lamport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只提出了大概，所以对于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multipaxos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的实现细节，网上的说法各不相同。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2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15006" y="178372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review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2955" y="4127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赵福建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90594" y="449694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2019-5-13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7824" y="2093976"/>
            <a:ext cx="7808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将一致性问题分解为三个相对独立的子问题：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日志复制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安全性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8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7824" y="2093976"/>
            <a:ext cx="7808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任何时候集群中的一个节点都可以扮演如下角色：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：作为对外服务的节点，负责将日志复制到所有集群中所有节点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：作为内部节点，参与对于每个日志的投票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宕机，或者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在指定时间（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timeout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）内没有收到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的心跳报文，则成为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的候选者，发起选举投票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2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7824" y="1690689"/>
            <a:ext cx="7918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每个节点都维护一个定时器：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timeout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150ms-300ms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节点维护一个定时器，当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timeout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时间内没有收到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的心跳报文，则认为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宕机，将自己变为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，发起选举，如果收到心跳报文，则将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timeout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零重新计时等待下一个心跳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Heartbeat timeout(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timeout / 2)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节点维护一个定时器，每隔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heartbeat timeout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时间间隔向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发送一个心跳报文表明自己的活性和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地位。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3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9899</TotalTime>
  <Words>3328</Words>
  <Application>Microsoft Office PowerPoint</Application>
  <PresentationFormat>全屏显示(4:3)</PresentationFormat>
  <Paragraphs>211</Paragraphs>
  <Slides>28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Raft Refloated: Do We Have Consensus? </vt:lpstr>
      <vt:lpstr>1. Introduction</vt:lpstr>
      <vt:lpstr>Research reproduction</vt:lpstr>
      <vt:lpstr>paxos</vt:lpstr>
      <vt:lpstr>RAFT</vt:lpstr>
      <vt:lpstr>2. Algorithm review</vt:lpstr>
      <vt:lpstr>RAFT</vt:lpstr>
      <vt:lpstr>Role</vt:lpstr>
      <vt:lpstr>Time</vt:lpstr>
      <vt:lpstr>Log</vt:lpstr>
      <vt:lpstr>Election</vt:lpstr>
      <vt:lpstr>Log Replication</vt:lpstr>
      <vt:lpstr>Safety</vt:lpstr>
      <vt:lpstr>Split Vote</vt:lpstr>
      <vt:lpstr>Leader Completeness</vt:lpstr>
      <vt:lpstr>Write Request</vt:lpstr>
      <vt:lpstr>Read Request</vt:lpstr>
      <vt:lpstr>Brain Split</vt:lpstr>
      <vt:lpstr>Member Change</vt:lpstr>
      <vt:lpstr>Member Change</vt:lpstr>
      <vt:lpstr>Joint Consensus</vt:lpstr>
      <vt:lpstr>Member Change</vt:lpstr>
      <vt:lpstr>3. Implementation</vt:lpstr>
      <vt:lpstr>Implement</vt:lpstr>
      <vt:lpstr>Comparsion</vt:lpstr>
      <vt:lpstr>Comparsion</vt:lpstr>
      <vt:lpstr>PowerPoint 演示文稿</vt:lpstr>
      <vt:lpstr>4.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严祥光</dc:creator>
  <cp:lastModifiedBy>赵 福建</cp:lastModifiedBy>
  <cp:revision>500</cp:revision>
  <dcterms:created xsi:type="dcterms:W3CDTF">2015-12-22T06:13:29Z</dcterms:created>
  <dcterms:modified xsi:type="dcterms:W3CDTF">2019-05-13T11:21:03Z</dcterms:modified>
</cp:coreProperties>
</file>