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9" r:id="rId4"/>
    <p:sldId id="280" r:id="rId5"/>
    <p:sldId id="281" r:id="rId6"/>
    <p:sldId id="282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875" autoAdjust="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220C9F-01C7-446B-8314-D07CD6FD760B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788DA77-84DD-4C2E-9A14-FDE37CCBE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6EF3F9-9D06-43E2-984C-A0783DC456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&lt;pre&gt;&lt;/pre&gt;</a:t>
            </a:r>
            <a:endParaRPr lang="zh-CN" altLang="en-US" dirty="0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CEE363-6DE7-4650-8D73-9B97D8AE930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8DA77-84DD-4C2E-9A14-FDE37CCBE0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 smtClean="0"/>
              <a:t>相对  绝对</a:t>
            </a: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DF13AB-B0DA-4D90-AC12-AF1AC9BAD12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/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418BB-997D-4A68-84E9-808B7E79360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B93236-A081-45F9-92AC-ED236B4A2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EC3E-6600-45A0-8A6E-C0C232F63CE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E32B-6350-4D64-8CDD-51A3533E8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0F5D-9CE9-4B70-8FCF-529B55C88889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0CA47-E70E-4CB4-BF5E-A8824CD93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965B-5CE2-4293-8C24-EB3BE69D0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964E-9B55-4314-BB77-C66A2C1FCF92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0A8C5-3CE4-4008-B119-657F052B4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ECD-1F89-453F-BE29-529567C3A71D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1DED7-E784-4149-A67A-16D69A5A1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0C3C6-EA07-4DC1-B2C2-9484A82BFD4A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318D-EC5B-4127-AB52-C6B07E81B9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190-846B-4DB7-9571-808F5944EFA7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C11-0C6D-4736-9C31-EADA635D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19E-055C-48BA-B44D-08090465FDCC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22E70-264F-47B9-B9BE-159723707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FA9BF-C9CA-41CF-8E27-557F6C1C0CB3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2C525-E3F1-4745-B147-3D90842A9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2DB74-0B73-42E6-BC0F-978EBEF03514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994B-A0E8-4534-86EC-E03BF89AE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ACFD54-4B0C-45EB-B3B1-9B512DFF8DB8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A65C4-3453-4074-9427-A93FAF80C9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D150-743F-4F01-9FE6-239AD85EE945}" type="datetimeFigureOut">
              <a:rPr lang="zh-CN" altLang="en-US"/>
              <a:pPr>
                <a:defRPr/>
              </a:pPr>
              <a:t>2016/4/8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81AC10-C52C-4675-8136-81DE6BA92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905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zh-CN" altLang="en-US" dirty="0" smtClean="0"/>
              <a:t>讲师</a:t>
            </a:r>
            <a:r>
              <a:rPr lang="zh-CN" altLang="en-US" smtClean="0"/>
              <a:t>：</a:t>
            </a:r>
            <a:r>
              <a:rPr lang="zh-CN" altLang="en-US" smtClean="0"/>
              <a:t>李潮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99EA97-81AA-472A-A49D-0EC4BFD9F24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 dirty="0"/>
              <a:t>常见颜色的</a:t>
            </a:r>
            <a:r>
              <a:rPr lang="zh-CN" altLang="en-US" dirty="0" smtClean="0"/>
              <a:t>代码（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值）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颜色	颜色名和</a:t>
            </a:r>
            <a:r>
              <a:rPr lang="en-US" altLang="zh-CN" dirty="0" smtClean="0">
                <a:solidFill>
                  <a:srgbClr val="FF3300"/>
                </a:solidFill>
              </a:rPr>
              <a:t>RGB</a:t>
            </a:r>
            <a:r>
              <a:rPr lang="zh-CN" altLang="en-US" dirty="0" smtClean="0">
                <a:solidFill>
                  <a:srgbClr val="FF3300"/>
                </a:solidFill>
              </a:rPr>
              <a:t>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黑色	</a:t>
            </a:r>
            <a:r>
              <a:rPr lang="en-US" altLang="zh-CN" sz="2600" dirty="0" smtClean="0"/>
              <a:t>Black=”#000000”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银色	</a:t>
            </a:r>
            <a:r>
              <a:rPr lang="en-US" altLang="zh-CN" sz="2600" dirty="0" smtClean="0"/>
              <a:t>Silver=”#c0c0c0”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红色	</a:t>
            </a:r>
            <a:r>
              <a:rPr lang="en-US" altLang="zh-CN" sz="2600" dirty="0" smtClean="0"/>
              <a:t>Red=”#ff0000”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蓝色	</a:t>
            </a:r>
            <a:r>
              <a:rPr lang="en-US" altLang="zh-CN" sz="2600" dirty="0" smtClean="0"/>
              <a:t>Blue=”#0000ff”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白色	</a:t>
            </a:r>
            <a:r>
              <a:rPr lang="en-US" altLang="zh-CN" sz="2600" dirty="0" smtClean="0"/>
              <a:t>White=”#</a:t>
            </a:r>
            <a:r>
              <a:rPr lang="en-US" altLang="zh-CN" sz="2600" dirty="0" err="1" smtClean="0"/>
              <a:t>ffffff</a:t>
            </a:r>
            <a:r>
              <a:rPr lang="en-US" altLang="zh-CN" sz="2600" dirty="0" smtClean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黄色	</a:t>
            </a:r>
            <a:r>
              <a:rPr lang="en-US" altLang="zh-CN" sz="2600" dirty="0" smtClean="0"/>
              <a:t>Yellow=”ffff00”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/>
              <a:t>绿色	</a:t>
            </a:r>
            <a:r>
              <a:rPr lang="en-US" altLang="zh-CN" sz="2600" dirty="0" smtClean="0"/>
              <a:t>Green=”#00ff00”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&lt;p&gt;-</a:t>
            </a:r>
            <a:r>
              <a:rPr lang="zh-CN" altLang="en-US" sz="2600" dirty="0" smtClean="0"/>
              <a:t>段落</a:t>
            </a:r>
            <a:r>
              <a:rPr lang="en-US" altLang="zh-CN" sz="2600" dirty="0" smtClean="0"/>
              <a:t>(paragraph)-(4.html)</a:t>
            </a:r>
          </a:p>
          <a:p>
            <a:r>
              <a:rPr lang="zh-CN" altLang="en-US" sz="2600" dirty="0" smtClean="0"/>
              <a:t>标签</a:t>
            </a:r>
            <a:r>
              <a:rPr lang="en-US" altLang="zh-CN" sz="2600" dirty="0" smtClean="0"/>
              <a:t>&lt;h1&gt;</a:t>
            </a:r>
            <a:r>
              <a:rPr lang="zh-CN" altLang="en-US" sz="2600" dirty="0" smtClean="0"/>
              <a:t>到</a:t>
            </a:r>
            <a:r>
              <a:rPr lang="en-US" altLang="zh-CN" sz="2600" dirty="0" smtClean="0"/>
              <a:t>&lt;h6&gt;</a:t>
            </a:r>
            <a:r>
              <a:rPr lang="zh-CN" altLang="en-US" sz="2600" dirty="0" smtClean="0"/>
              <a:t>标题元素。</a:t>
            </a:r>
            <a:r>
              <a:rPr lang="en-US" altLang="zh-CN" sz="2600" dirty="0" smtClean="0"/>
              <a:t>&lt;h1&gt;</a:t>
            </a:r>
            <a:r>
              <a:rPr lang="zh-CN" altLang="en-US" sz="2600" dirty="0" smtClean="0"/>
              <a:t>定义了最大的标题元素，</a:t>
            </a:r>
            <a:r>
              <a:rPr lang="en-US" altLang="zh-CN" sz="2600" dirty="0" smtClean="0"/>
              <a:t>&lt;h6&gt;</a:t>
            </a:r>
            <a:r>
              <a:rPr lang="zh-CN" altLang="en-US" sz="2600" dirty="0" smtClean="0"/>
              <a:t>定义了最小的。 </a:t>
            </a:r>
            <a:r>
              <a:rPr lang="en-US" altLang="zh-CN" sz="2600" dirty="0" smtClean="0"/>
              <a:t>(5.html)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br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或者</a:t>
            </a:r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br</a:t>
            </a:r>
            <a:r>
              <a:rPr lang="en-US" altLang="zh-CN" sz="2600" dirty="0" smtClean="0"/>
              <a:t>/&gt;</a:t>
            </a:r>
            <a:r>
              <a:rPr lang="zh-CN" altLang="en-US" sz="2600" dirty="0" smtClean="0"/>
              <a:t>换行标签。</a:t>
            </a:r>
          </a:p>
          <a:p>
            <a:r>
              <a:rPr lang="en-US" altLang="zh-CN" sz="2600" dirty="0" smtClean="0"/>
              <a:t>&lt;!-- This is a comment --&gt;</a:t>
            </a:r>
            <a:r>
              <a:rPr lang="en-US" altLang="zh-CN" sz="2100" dirty="0" smtClean="0"/>
              <a:t> html</a:t>
            </a:r>
            <a:r>
              <a:rPr lang="zh-CN" altLang="en-US" sz="2100" dirty="0" smtClean="0"/>
              <a:t>中的注释。浏览器将会忽略。</a:t>
            </a:r>
          </a:p>
          <a:p>
            <a:r>
              <a:rPr lang="en-US" altLang="zh-CN" sz="2600" dirty="0" smtClean="0"/>
              <a:t>&lt;hr size=“9” width=“80%” color=“red” &gt;</a:t>
            </a:r>
            <a:r>
              <a:rPr lang="zh-CN" altLang="en-US" sz="2600" dirty="0" smtClean="0"/>
              <a:t>水平线</a:t>
            </a:r>
            <a:endParaRPr lang="en-US" altLang="zh-CN" sz="2600" dirty="0" smtClean="0"/>
          </a:p>
          <a:p>
            <a:endParaRPr lang="en-US" altLang="zh-CN" sz="2600" dirty="0" smtClean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D08CA7-8E73-4729-B3E3-C64684EF534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/>
              <a:t>常用标签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&lt;del&gt;twenty &lt;/del&gt;</a:t>
            </a:r>
            <a:r>
              <a:rPr lang="zh-CN" altLang="en-US" sz="2600" dirty="0" smtClean="0"/>
              <a:t>删除文字</a:t>
            </a:r>
          </a:p>
          <a:p>
            <a:r>
              <a:rPr lang="en-US" altLang="zh-CN" sz="2600" dirty="0" smtClean="0"/>
              <a:t>&lt;b&gt;...&lt;/b&gt;</a:t>
            </a:r>
            <a:r>
              <a:rPr lang="zh-CN" altLang="en-US" sz="2600" dirty="0" smtClean="0"/>
              <a:t>粗体字</a:t>
            </a:r>
            <a:r>
              <a:rPr lang="en-US" altLang="zh-CN" sz="2600" dirty="0" smtClean="0"/>
              <a:t>(bold) </a:t>
            </a:r>
          </a:p>
          <a:p>
            <a:r>
              <a:rPr lang="en-US" altLang="zh-CN" sz="2600" dirty="0" smtClean="0"/>
              <a:t>&lt;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&gt;...&lt;/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斜体字 </a:t>
            </a:r>
            <a:r>
              <a:rPr lang="en-US" altLang="zh-CN" sz="2600" dirty="0" smtClean="0"/>
              <a:t>(italic)</a:t>
            </a:r>
          </a:p>
          <a:p>
            <a:r>
              <a:rPr lang="en-US" altLang="zh-CN" sz="2600" dirty="0" smtClean="0"/>
              <a:t>&lt;font color=“red” size=“1”&gt;...&lt;/font&gt; 1</a:t>
            </a:r>
            <a:r>
              <a:rPr lang="zh-CN" altLang="en-US" sz="2600" dirty="0" smtClean="0"/>
              <a:t>是最小字体</a:t>
            </a:r>
            <a:r>
              <a:rPr lang="en-US" altLang="zh-CN" sz="2600" dirty="0" smtClean="0"/>
              <a:t>…</a:t>
            </a:r>
          </a:p>
          <a:p>
            <a:r>
              <a:rPr lang="en-US" altLang="zh-CN" sz="2600" dirty="0" smtClean="0"/>
              <a:t> &lt;SUB&gt; </a:t>
            </a:r>
            <a:r>
              <a:rPr lang="zh-CN" altLang="en-US" sz="2600" dirty="0" smtClean="0"/>
              <a:t>下标</a:t>
            </a:r>
            <a:r>
              <a:rPr lang="en-US" altLang="zh-CN" sz="2600" dirty="0" smtClean="0"/>
              <a:t>(subscript)</a:t>
            </a:r>
          </a:p>
          <a:p>
            <a:r>
              <a:rPr lang="en-US" altLang="zh-CN" sz="2600" dirty="0" smtClean="0"/>
              <a:t> &lt;SUP&gt; </a:t>
            </a:r>
            <a:r>
              <a:rPr lang="zh-CN" altLang="en-US" sz="2600" dirty="0" smtClean="0"/>
              <a:t>上标 </a:t>
            </a:r>
            <a:r>
              <a:rPr lang="en-US" altLang="zh-CN" sz="2600" dirty="0" smtClean="0"/>
              <a:t>(superscript)</a:t>
            </a:r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pPr>
              <a:buFont typeface="Wingdings" pitchFamily="2" charset="2"/>
              <a:buNone/>
            </a:pPr>
            <a:endParaRPr lang="en-US" altLang="zh-CN" sz="2600" dirty="0" smtClean="0"/>
          </a:p>
          <a:p>
            <a:pPr>
              <a:buFont typeface="Wingdings" pitchFamily="2" charset="2"/>
              <a:buNone/>
            </a:pPr>
            <a:endParaRPr lang="en-US" altLang="zh-CN" sz="2600" dirty="0" smtClean="0"/>
          </a:p>
          <a:p>
            <a:pPr>
              <a:buFont typeface="Wingdings" pitchFamily="2" charset="2"/>
              <a:buNone/>
            </a:pPr>
            <a:endParaRPr lang="en-US" altLang="zh-CN" sz="2600" dirty="0" smtClean="0"/>
          </a:p>
          <a:p>
            <a:pPr>
              <a:buFont typeface="Wingdings" pitchFamily="2" charset="2"/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DD7B1-8943-441B-A225-01ED56744B0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zh-CN" altLang="en-US"/>
              <a:t>常用标签（文字操作）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smtClean="0"/>
              <a:t>有些字符，比如说“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字符，在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中有特殊的含义，因此不能在文本中使用。想要在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中显示一个小于号“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，需要用到字符实体：</a:t>
            </a:r>
            <a:r>
              <a:rPr lang="en-US" altLang="zh-CN" smtClean="0"/>
              <a:t>&amp;lt;</a:t>
            </a:r>
            <a:r>
              <a:rPr lang="zh-CN" altLang="en-US" smtClean="0"/>
              <a:t>或者</a:t>
            </a:r>
            <a:r>
              <a:rPr lang="en-US" altLang="zh-CN" smtClean="0"/>
              <a:t>&amp;#60;</a:t>
            </a:r>
            <a:endParaRPr lang="en-US" altLang="zh-CN" sz="2600" smtClean="0"/>
          </a:p>
          <a:p>
            <a:r>
              <a:rPr lang="zh-CN" altLang="en-US" sz="2600" b="1" smtClean="0"/>
              <a:t>实体名是大小写敏感的</a:t>
            </a:r>
            <a:r>
              <a:rPr lang="zh-CN" altLang="en-US" sz="2600" smtClean="0"/>
              <a:t>。</a:t>
            </a:r>
          </a:p>
          <a:p>
            <a:r>
              <a:rPr lang="zh-CN" altLang="en-US" sz="2600" smtClean="0"/>
              <a:t>字符实体拥有三个部分：一个</a:t>
            </a:r>
            <a:r>
              <a:rPr lang="en-US" altLang="zh-CN" sz="2600" smtClean="0"/>
              <a:t>and</a:t>
            </a:r>
            <a:r>
              <a:rPr lang="zh-CN" altLang="en-US" sz="2600" smtClean="0"/>
              <a:t>符号（</a:t>
            </a:r>
            <a:r>
              <a:rPr lang="en-US" altLang="zh-CN" sz="2600" b="1" smtClean="0"/>
              <a:t>&amp;</a:t>
            </a:r>
            <a:r>
              <a:rPr lang="zh-CN" altLang="en-US" sz="2600" smtClean="0"/>
              <a:t>），一个</a:t>
            </a:r>
            <a:r>
              <a:rPr lang="zh-CN" altLang="en-US" sz="2600" b="1" smtClean="0"/>
              <a:t>实体名</a:t>
            </a:r>
            <a:r>
              <a:rPr lang="zh-CN" altLang="en-US" sz="2600" smtClean="0"/>
              <a:t>或者一个</a:t>
            </a:r>
            <a:r>
              <a:rPr lang="zh-CN" altLang="en-US" sz="2600" b="1" smtClean="0"/>
              <a:t>实体号</a:t>
            </a:r>
            <a:r>
              <a:rPr lang="zh-CN" altLang="en-US" sz="2600" smtClean="0"/>
              <a:t>，最后是一个分号（</a:t>
            </a:r>
            <a:r>
              <a:rPr lang="en-US" altLang="zh-CN" sz="2600" b="1" smtClean="0"/>
              <a:t>;</a:t>
            </a:r>
            <a:r>
              <a:rPr lang="zh-CN" altLang="en-US" sz="2600" smtClean="0"/>
              <a:t>） </a:t>
            </a:r>
          </a:p>
          <a:p>
            <a:endParaRPr lang="en-US" altLang="zh-CN" sz="2600" smtClean="0"/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43FBE5-ADE7-4031-9DB1-CEF54C6593A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字符实体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常用字符实体（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5725" name="Group 125"/>
          <p:cNvGraphicFramePr>
            <a:graphicFrameLocks noGrp="1"/>
          </p:cNvGraphicFramePr>
          <p:nvPr>
            <p:ph type="tbl" idx="1"/>
          </p:nvPr>
        </p:nvGraphicFramePr>
        <p:xfrm>
          <a:off x="684213" y="1484313"/>
          <a:ext cx="7767637" cy="4165792"/>
        </p:xfrm>
        <a:graphic>
          <a:graphicData uri="http://schemas.openxmlformats.org/drawingml/2006/table">
            <a:tbl>
              <a:tblPr/>
              <a:tblGrid>
                <a:gridCol w="1655762"/>
                <a:gridCol w="2592388"/>
                <a:gridCol w="2089150"/>
                <a:gridCol w="143033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显示结果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不可拆分的空格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nbsp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lt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gt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&amp;#62;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&amp;amp;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&amp;#38;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'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apos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(IE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不支持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引号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quot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3F13BC-617F-480F-8291-8FEFD96FCFD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常用字符实体（</a:t>
            </a:r>
            <a:r>
              <a:rPr lang="en-US" altLang="zh-CN"/>
              <a:t>7.html</a:t>
            </a:r>
            <a:r>
              <a:rPr lang="zh-CN" altLang="en-US"/>
              <a:t>）</a:t>
            </a:r>
          </a:p>
        </p:txBody>
      </p:sp>
      <p:graphicFrame>
        <p:nvGraphicFramePr>
          <p:cNvPr id="29776" name="Group 80"/>
          <p:cNvGraphicFramePr>
            <a:graphicFrameLocks noGrp="1"/>
          </p:cNvGraphicFramePr>
          <p:nvPr>
            <p:ph type="tbl" idx="1"/>
          </p:nvPr>
        </p:nvGraphicFramePr>
        <p:xfrm>
          <a:off x="684213" y="1412875"/>
          <a:ext cx="7772400" cy="390144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显示结果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英镑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&amp;pound;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&amp;#163;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¥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人民币元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&amp;y; en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章节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&amp;sect;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版权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&amp;copy;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®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注册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&amp;reg;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&amp;#174;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×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乘号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&amp;times;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&amp;#215;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÷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&amp;divide;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&amp;#247;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42268B-AB84-4F78-AD64-32EB065A5A7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 smtClean="0"/>
              <a:t>有序列表 </a:t>
            </a:r>
            <a:br>
              <a:rPr lang="zh-CN" altLang="en-US" sz="2600" dirty="0" smtClean="0"/>
            </a:br>
            <a:r>
              <a:rPr lang="zh-CN" altLang="en-US" sz="1500" dirty="0" smtClean="0"/>
              <a:t>	</a:t>
            </a:r>
            <a:r>
              <a:rPr lang="it-IT" altLang="zh-CN" sz="2400" dirty="0" smtClean="0"/>
              <a:t>&lt;ol&gt;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dirty="0" smtClean="0"/>
              <a:t>		&lt;li&gt;Coffee&lt;/li&gt;   &lt;li&gt;Tea&lt;/li&gt;   &lt;li&gt;Milk&lt;/li&gt;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dirty="0" smtClean="0"/>
              <a:t>		&lt;/ol&gt;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无序列表</a:t>
            </a:r>
            <a:br>
              <a:rPr lang="zh-CN" altLang="en-US" sz="2600" dirty="0" smtClean="0"/>
            </a:br>
            <a:r>
              <a:rPr lang="zh-CN" altLang="en-US" sz="1500" dirty="0" smtClean="0"/>
              <a:t>	</a:t>
            </a:r>
            <a:r>
              <a:rPr lang="it-IT" altLang="zh-CN" sz="2400" dirty="0" smtClean="0"/>
              <a:t>&lt;ul&gt;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000" dirty="0" smtClean="0"/>
              <a:t>	 	</a:t>
            </a:r>
            <a:r>
              <a:rPr lang="it-IT" altLang="zh-CN" sz="2400" dirty="0" smtClean="0"/>
              <a:t>	&lt;li&gt;Coffee&lt;/li&gt;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dirty="0" smtClean="0"/>
              <a:t>			&lt;li&gt;Tea&lt;/li&gt;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dirty="0" smtClean="0"/>
              <a:t>			&lt;li&gt;Milk&lt;/li&gt;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dirty="0" smtClean="0"/>
              <a:t>		&lt;/ul&gt;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例子：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9.html</a:t>
            </a:r>
          </a:p>
          <a:p>
            <a:pPr>
              <a:lnSpc>
                <a:spcPct val="90000"/>
              </a:lnSpc>
            </a:pPr>
            <a:endParaRPr lang="en-US" altLang="zh-CN" sz="2600" b="1" dirty="0" smtClean="0">
              <a:solidFill>
                <a:schemeClr val="hlink"/>
              </a:solidFill>
            </a:endParaRP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232469-176C-4820-9985-FD3B907FBEB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常用标签（列表）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&lt;body&gt;</a:t>
            </a:r>
            <a:r>
              <a:rPr lang="zh-CN" altLang="en-US" dirty="0" smtClean="0"/>
              <a:t>元素表明是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文档的主体部分。在</a:t>
            </a:r>
            <a:r>
              <a:rPr lang="en-US" altLang="zh-CN" dirty="0" smtClean="0"/>
              <a:t>&lt;body&gt;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&lt;/body&gt;</a:t>
            </a:r>
            <a:r>
              <a:rPr lang="zh-CN" altLang="en-US" dirty="0" smtClean="0"/>
              <a:t>之间，通常都会有很多其它元素；这些元素和元素属性构成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文档的主体部分。</a:t>
            </a:r>
          </a:p>
          <a:p>
            <a:endParaRPr lang="en-US" altLang="zh-CN" dirty="0" smtClean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5416EB-596C-44FA-BFFA-84129A66C7E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/>
              <a:t>&lt;body&gt;</a:t>
            </a:r>
            <a:r>
              <a:rPr lang="zh-CN" altLang="en-US"/>
              <a:t>元素及元素属性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altLang="zh-CN" sz="2400" dirty="0" err="1" smtClean="0"/>
              <a:t>bgcolor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err="1" smtClean="0"/>
              <a:t>bgcolor</a:t>
            </a:r>
            <a:r>
              <a:rPr lang="zh-CN" altLang="en-US" sz="2400" dirty="0" smtClean="0"/>
              <a:t>属性将背景设置为颜色，它的值可以是一个十六进制数、</a:t>
            </a:r>
            <a:r>
              <a:rPr lang="en-US" altLang="zh-CN" sz="2400" dirty="0" smtClean="0"/>
              <a:t>RGB</a:t>
            </a:r>
            <a:r>
              <a:rPr lang="zh-CN" altLang="en-US" sz="2400" dirty="0" smtClean="0"/>
              <a:t>值或者一种颜色名称。</a:t>
            </a:r>
            <a:br>
              <a:rPr lang="zh-CN" altLang="en-US" sz="2400" dirty="0" smtClean="0"/>
            </a:br>
            <a:r>
              <a:rPr lang="en-US" altLang="zh-CN" sz="2400" dirty="0" smtClean="0"/>
              <a:t>&lt;body </a:t>
            </a:r>
            <a:r>
              <a:rPr lang="en-US" altLang="zh-CN" sz="2400" dirty="0" err="1" smtClean="0"/>
              <a:t>bgcolor</a:t>
            </a:r>
            <a:r>
              <a:rPr lang="en-US" altLang="zh-CN" sz="2400" dirty="0" smtClean="0"/>
              <a:t>="#000000"&gt;</a:t>
            </a:r>
            <a:br>
              <a:rPr lang="en-US" altLang="zh-CN" sz="2400" dirty="0" smtClean="0"/>
            </a:br>
            <a:r>
              <a:rPr lang="en-US" altLang="zh-CN" sz="2400" dirty="0" smtClean="0"/>
              <a:t>&lt;body </a:t>
            </a:r>
            <a:r>
              <a:rPr lang="en-US" altLang="zh-CN" sz="2400" dirty="0" err="1" smtClean="0"/>
              <a:t>bgcolor</a:t>
            </a:r>
            <a:r>
              <a:rPr lang="en-US" altLang="zh-CN" sz="2400" dirty="0" smtClean="0"/>
              <a:t>="black"&gt; </a:t>
            </a:r>
          </a:p>
          <a:p>
            <a:r>
              <a:rPr lang="en-US" altLang="zh-CN" sz="2400" dirty="0" smtClean="0"/>
              <a:t>background</a:t>
            </a:r>
            <a:br>
              <a:rPr lang="en-US" altLang="zh-CN" sz="2400" dirty="0" smtClean="0"/>
            </a:br>
            <a:r>
              <a:rPr lang="en-US" altLang="zh-CN" sz="2400" dirty="0" smtClean="0"/>
              <a:t>background</a:t>
            </a:r>
            <a:r>
              <a:rPr lang="zh-CN" altLang="en-US" sz="2400" dirty="0" smtClean="0"/>
              <a:t>属性将背景设置为图像，它的值是你所要使用图像的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地址。图像文件的容量尽量不要超过</a:t>
            </a:r>
            <a:r>
              <a:rPr lang="en-US" altLang="zh-CN" sz="2400" dirty="0" smtClean="0"/>
              <a:t>10K</a:t>
            </a:r>
            <a:r>
              <a:rPr lang="zh-CN" altLang="en-US" sz="2400" dirty="0" smtClean="0"/>
              <a:t>。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&lt;body </a:t>
            </a:r>
            <a:r>
              <a:rPr lang="en-US" altLang="zh-CN" sz="2600" b="1" dirty="0" smtClean="0"/>
              <a:t>background=“./images/sky.jpg” </a:t>
            </a:r>
            <a:r>
              <a:rPr lang="en-US" altLang="zh-CN" sz="2400" dirty="0" smtClean="0"/>
              <a:t>&gt;</a:t>
            </a:r>
            <a:br>
              <a:rPr lang="en-US" altLang="zh-CN" sz="2400" dirty="0" smtClean="0"/>
            </a:br>
            <a:r>
              <a:rPr lang="en-US" altLang="zh-CN" sz="2400" dirty="0" err="1" smtClean="0">
                <a:solidFill>
                  <a:schemeClr val="hlink"/>
                </a:solidFill>
              </a:rPr>
              <a:t>bgcolor</a:t>
            </a:r>
            <a:r>
              <a:rPr lang="zh-CN" altLang="en-US" sz="2400" dirty="0" smtClean="0">
                <a:solidFill>
                  <a:schemeClr val="hlink"/>
                </a:solidFill>
              </a:rPr>
              <a:t>和</a:t>
            </a:r>
            <a:r>
              <a:rPr lang="en-US" altLang="zh-CN" sz="2400" dirty="0" smtClean="0">
                <a:solidFill>
                  <a:schemeClr val="hlink"/>
                </a:solidFill>
              </a:rPr>
              <a:t>background</a:t>
            </a:r>
            <a:r>
              <a:rPr lang="zh-CN" altLang="en-US" sz="2400" dirty="0" smtClean="0">
                <a:solidFill>
                  <a:schemeClr val="hlink"/>
                </a:solidFill>
              </a:rPr>
              <a:t>不能同时使用！</a:t>
            </a:r>
            <a:endParaRPr lang="zh-CN" altLang="en-US" sz="2600" dirty="0" smtClean="0"/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F0599D-7E1E-4A97-A2E4-A183CD4545C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zh-CN" sz="3800" dirty="0"/>
              <a:t>&lt;body&gt;</a:t>
            </a:r>
            <a:r>
              <a:rPr lang="zh-CN" altLang="en-US" sz="3800" dirty="0"/>
              <a:t>元素的属性</a:t>
            </a:r>
            <a:r>
              <a:rPr lang="en-US" altLang="zh-CN" sz="3800" dirty="0"/>
              <a:t>(</a:t>
            </a:r>
            <a:r>
              <a:rPr lang="zh-CN" altLang="en-US" sz="3800" dirty="0"/>
              <a:t>不推荐</a:t>
            </a:r>
            <a:r>
              <a:rPr lang="zh-CN" altLang="en-US" sz="3800" dirty="0" smtClean="0"/>
              <a:t>）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585</Words>
  <Application>Microsoft Office PowerPoint</Application>
  <PresentationFormat>全屏显示(4:3)</PresentationFormat>
  <Paragraphs>126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HTML语言</vt:lpstr>
      <vt:lpstr>常用标签</vt:lpstr>
      <vt:lpstr>常用标签（文字操作）</vt:lpstr>
      <vt:lpstr>HTML字符实体</vt:lpstr>
      <vt:lpstr>HTML常用字符实体（1）</vt:lpstr>
      <vt:lpstr>HTML常用字符实体（7.html）</vt:lpstr>
      <vt:lpstr>HTML常用标签（列表）</vt:lpstr>
      <vt:lpstr>&lt;body&gt;元素及元素属性</vt:lpstr>
      <vt:lpstr>&lt;body&gt;元素的属性(不推荐）</vt:lpstr>
      <vt:lpstr>常见颜色的代码（RGB值）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dc:creator/>
  <cp:lastModifiedBy>Administrator</cp:lastModifiedBy>
  <cp:revision>314</cp:revision>
  <dcterms:created xsi:type="dcterms:W3CDTF">2016-02-10T07:15:06Z</dcterms:created>
  <dcterms:modified xsi:type="dcterms:W3CDTF">2016-04-08T08:52:16Z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