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4" r:id="rId3"/>
    <p:sldId id="305" r:id="rId4"/>
    <p:sldId id="293" r:id="rId5"/>
    <p:sldId id="294" r:id="rId6"/>
    <p:sldId id="261" r:id="rId7"/>
    <p:sldId id="30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1875" autoAdjust="0"/>
  </p:normalViewPr>
  <p:slideViewPr>
    <p:cSldViewPr>
      <p:cViewPr varScale="1">
        <p:scale>
          <a:sx n="89" d="100"/>
          <a:sy n="89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220C9F-01C7-446B-8314-D07CD6FD760B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788DA77-84DD-4C2E-9A14-FDE37CCBE0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6EF3F9-9D06-43E2-984C-A0783DC456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4DD8AC-E416-424B-A3DC-46D3F1F1A03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DA85D0-B5A2-40C2-9D0D-1992DDB1FFC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3C1237-4A9A-4808-A77D-990158BB628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5418BB-997D-4A68-84E9-808B7E793605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2B93236-A081-45F9-92AC-ED236B4A2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EEC3E-6600-45A0-8A6E-C0C232F63CE7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2E32B-6350-4D64-8CDD-51A3533E8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0F5D-9CE9-4B70-8FCF-529B55C88889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0CA47-E70E-4CB4-BF5E-A8824CD93E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3964E-9B55-4314-BB77-C66A2C1FCF92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0A8C5-3CE4-4008-B119-657F052B4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55ECD-1F89-453F-BE29-529567C3A71D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1DED7-E784-4149-A67A-16D69A5A1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0C3C6-EA07-4DC1-B2C2-9484A82BFD4A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7318D-EC5B-4127-AB52-C6B07E81B9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E0190-846B-4DB7-9571-808F5944EFA7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6BC11-0C6D-4736-9C31-EADA635D4C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B319E-055C-48BA-B44D-08090465FDCC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22E70-264F-47B9-B9BE-1597237073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FA9BF-C9CA-41CF-8E27-557F6C1C0CB3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2C525-E3F1-4745-B147-3D90842A9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2DB74-0B73-42E6-BC0F-978EBEF03514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994B-A0E8-4534-86EC-E03BF89AE6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ACFD54-4B0C-45EB-B3B1-9B512DFF8DB8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CA65C4-3453-4074-9427-A93FAF80C9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BFD150-743F-4F01-9FE6-239AD85EE945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81AC10-C52C-4675-8136-81DE6BA92A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</p:titleStyle>
    <p:bodyStyle>
      <a:lvl1pPr marL="365125" indent="-255905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15362" name="副标题 4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zh-CN" altLang="en-US" dirty="0" smtClean="0"/>
              <a:t>讲师</a:t>
            </a:r>
            <a:r>
              <a:rPr lang="zh-CN" altLang="en-US" smtClean="0"/>
              <a:t>：</a:t>
            </a:r>
            <a:r>
              <a:rPr lang="zh-CN" altLang="en-US" smtClean="0"/>
              <a:t>李</a:t>
            </a:r>
            <a:r>
              <a:rPr lang="zh-CN" altLang="en-US" smtClean="0"/>
              <a:t>潮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0" indent="-255905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600" dirty="0"/>
              <a:t>&lt;a </a:t>
            </a:r>
            <a:r>
              <a:rPr lang="en-US" altLang="zh-CN" sz="2600" dirty="0" err="1"/>
              <a:t>href</a:t>
            </a:r>
            <a:r>
              <a:rPr lang="en-US" altLang="zh-CN" sz="2600" dirty="0"/>
              <a:t>=“5.htm”&gt;5.htm&lt;/a&gt; </a:t>
            </a:r>
            <a:r>
              <a:rPr lang="zh-CN" altLang="en-US" sz="2600" dirty="0"/>
              <a:t>超链接</a:t>
            </a:r>
          </a:p>
          <a:p>
            <a:pPr marL="365760" indent="-255905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2600" dirty="0"/>
              <a:t>图片作为链接。</a:t>
            </a:r>
          </a:p>
          <a:p>
            <a:pPr marL="365760" indent="-255905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400" dirty="0"/>
              <a:t>	</a:t>
            </a:r>
            <a:r>
              <a:rPr lang="en-US" altLang="zh-CN" sz="1700" dirty="0"/>
              <a:t>&lt;a </a:t>
            </a:r>
            <a:r>
              <a:rPr lang="en-US" altLang="zh-CN" sz="1700" dirty="0" err="1"/>
              <a:t>href</a:t>
            </a:r>
            <a:r>
              <a:rPr lang="en-US" altLang="zh-CN" sz="1700" dirty="0"/>
              <a:t>="lastpage.htm"&gt;</a:t>
            </a:r>
            <a:br>
              <a:rPr lang="en-US" altLang="zh-CN" sz="1700" dirty="0"/>
            </a:br>
            <a:r>
              <a:rPr lang="en-US" altLang="zh-CN" sz="1700" dirty="0"/>
              <a:t>	&lt;</a:t>
            </a:r>
            <a:r>
              <a:rPr lang="en-US" altLang="zh-CN" sz="1700" dirty="0" err="1"/>
              <a:t>img</a:t>
            </a:r>
            <a:r>
              <a:rPr lang="en-US" altLang="zh-CN" sz="1700" dirty="0"/>
              <a:t> border="0" </a:t>
            </a:r>
            <a:r>
              <a:rPr lang="en-US" altLang="zh-CN" sz="1700" dirty="0" err="1"/>
              <a:t>src</a:t>
            </a:r>
            <a:r>
              <a:rPr lang="en-US" altLang="zh-CN" sz="1700" dirty="0"/>
              <a:t>=".\images\next.gif"&gt;</a:t>
            </a:r>
          </a:p>
          <a:p>
            <a:pPr marL="365760" indent="-255905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700" dirty="0"/>
              <a:t>	&lt;/a&gt;</a:t>
            </a:r>
            <a:endParaRPr lang="en-US" altLang="zh-CN" sz="3400" dirty="0"/>
          </a:p>
          <a:p>
            <a:pPr marL="365760" indent="-255905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600" dirty="0"/>
              <a:t>target</a:t>
            </a:r>
            <a:r>
              <a:rPr lang="zh-CN" altLang="en-US" sz="2600" dirty="0"/>
              <a:t>属性</a:t>
            </a:r>
            <a:r>
              <a:rPr lang="en-US" altLang="zh-CN" sz="2600" dirty="0"/>
              <a:t>(</a:t>
            </a:r>
            <a:r>
              <a:rPr lang="zh-CN" altLang="en-US" sz="2600" dirty="0"/>
              <a:t>定义从什么地方打开链接地址 </a:t>
            </a:r>
            <a:r>
              <a:rPr lang="en-US" altLang="zh-CN" sz="2600" dirty="0"/>
              <a:t>)</a:t>
            </a:r>
          </a:p>
          <a:p>
            <a:pPr marL="365760" indent="-255905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500" dirty="0"/>
              <a:t>	&lt;a </a:t>
            </a:r>
            <a:r>
              <a:rPr lang="en-US" altLang="zh-CN" sz="1500" dirty="0" err="1"/>
              <a:t>href</a:t>
            </a:r>
            <a:r>
              <a:rPr lang="en-US" altLang="zh-CN" sz="1500" dirty="0"/>
              <a:t>="http://www.163.com/" target="</a:t>
            </a:r>
            <a:r>
              <a:rPr lang="en-US" altLang="zh-CN" sz="1500" b="1" dirty="0"/>
              <a:t>_blank</a:t>
            </a:r>
            <a:r>
              <a:rPr lang="en-US" altLang="zh-CN" sz="1500" dirty="0"/>
              <a:t>"&gt;163!&lt;/a&gt;</a:t>
            </a:r>
            <a:r>
              <a:rPr lang="pt-BR" altLang="zh-CN" sz="2100" dirty="0"/>
              <a:t>	</a:t>
            </a:r>
            <a:endParaRPr lang="pt-BR" altLang="zh-CN" sz="2100" dirty="0" smtClean="0"/>
          </a:p>
          <a:p>
            <a:pPr marL="365760" indent="-255905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不符合标准网页设计的理念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不赞成使用</a:t>
            </a:r>
            <a:r>
              <a:rPr lang="en-US" altLang="zh-CN" dirty="0" smtClean="0"/>
              <a:t>. </a:t>
            </a:r>
          </a:p>
          <a:p>
            <a:pPr marL="365760" indent="-255905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取值 </a:t>
            </a:r>
          </a:p>
          <a:p>
            <a:pPr marL="621665" lvl="1">
              <a:spcBef>
                <a:spcPts val="325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_blank -- </a:t>
            </a:r>
            <a:r>
              <a:rPr lang="zh-CN" altLang="en-US" dirty="0" smtClean="0"/>
              <a:t>在新窗口中打开链接 </a:t>
            </a:r>
          </a:p>
          <a:p>
            <a:pPr marL="621665" lvl="1">
              <a:spcBef>
                <a:spcPts val="325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_parent -- </a:t>
            </a:r>
            <a:r>
              <a:rPr lang="zh-CN" altLang="en-US" dirty="0" smtClean="0"/>
              <a:t>在父窗体中打开链接 </a:t>
            </a:r>
          </a:p>
          <a:p>
            <a:pPr marL="621665" lvl="1">
              <a:spcBef>
                <a:spcPts val="325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_self -- </a:t>
            </a:r>
            <a:r>
              <a:rPr lang="zh-CN" altLang="en-US" dirty="0" smtClean="0"/>
              <a:t>在当前窗体打开链接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此为默认值 </a:t>
            </a:r>
          </a:p>
          <a:p>
            <a:pPr marL="621665" lvl="1">
              <a:spcBef>
                <a:spcPts val="325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_top -- </a:t>
            </a:r>
            <a:r>
              <a:rPr lang="zh-CN" altLang="en-US" dirty="0" smtClean="0"/>
              <a:t>在当前窗体打开链接，并替换当前的整个窗体</a:t>
            </a:r>
            <a:r>
              <a:rPr lang="en-US" altLang="zh-CN" dirty="0" smtClean="0"/>
              <a:t>(</a:t>
            </a:r>
            <a:r>
              <a:rPr lang="zh-CN" altLang="en-US" dirty="0" smtClean="0"/>
              <a:t>框架页</a:t>
            </a:r>
            <a:r>
              <a:rPr lang="en-US" altLang="zh-CN" dirty="0" smtClean="0"/>
              <a:t>) </a:t>
            </a:r>
          </a:p>
          <a:p>
            <a:pPr marL="621665" lvl="1">
              <a:spcBef>
                <a:spcPts val="325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 smtClean="0"/>
              <a:t>一个对应的框架页的名称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在对应框架页中打开 </a:t>
            </a:r>
          </a:p>
          <a:p>
            <a:pPr marL="365760" indent="-255905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b="1" dirty="0" smtClean="0"/>
              <a:t>target</a:t>
            </a:r>
            <a:r>
              <a:rPr lang="zh-CN" altLang="en-US" dirty="0" smtClean="0"/>
              <a:t>，中文</a:t>
            </a:r>
            <a:r>
              <a:rPr lang="en-US" altLang="zh-CN" dirty="0" smtClean="0"/>
              <a:t>"</a:t>
            </a:r>
            <a:r>
              <a:rPr lang="zh-CN" altLang="en-US" dirty="0" smtClean="0"/>
              <a:t>目标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的意思 </a:t>
            </a:r>
          </a:p>
          <a:p>
            <a:pPr marL="365760" indent="-255905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100" dirty="0"/>
          </a:p>
          <a:p>
            <a:pPr marL="621665" lvl="1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altLang="zh-CN" sz="2100" dirty="0"/>
          </a:p>
          <a:p>
            <a:pPr marL="365760" indent="-255905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100" dirty="0"/>
              <a:t>	</a:t>
            </a:r>
            <a:br>
              <a:rPr lang="en-US" altLang="zh-CN" sz="1100" dirty="0"/>
            </a:br>
            <a:r>
              <a:rPr lang="en-US" altLang="zh-CN" sz="1500" dirty="0"/>
              <a:t> </a:t>
            </a:r>
            <a:br>
              <a:rPr lang="en-US" altLang="zh-CN" sz="1500" dirty="0"/>
            </a:br>
            <a:endParaRPr lang="en-US" altLang="zh-CN" sz="1100" dirty="0"/>
          </a:p>
          <a:p>
            <a:pPr marL="365760" indent="-255905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500" dirty="0"/>
              <a:t>	</a:t>
            </a:r>
            <a:endParaRPr lang="en-US" altLang="zh-CN" sz="600" dirty="0"/>
          </a:p>
          <a:p>
            <a:pPr marL="365760" indent="-255905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zh-CN" sz="600" dirty="0"/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AB0B9B-50AF-44A3-98FC-501CA6CC025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常用标签（超链接）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 smtClean="0"/>
              <a:t>锚标签和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属性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 smtClean="0"/>
              <a:t>命名一个锚点：</a:t>
            </a:r>
            <a:r>
              <a:rPr lang="en-US" altLang="zh-CN" sz="2400" dirty="0" smtClean="0"/>
              <a:t>="label"&gt;</a:t>
            </a:r>
            <a:endParaRPr lang="zh-CN" altLang="en-US" sz="2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&lt;a </a:t>
            </a:r>
            <a:r>
              <a:rPr lang="en-US" altLang="zh-CN" sz="2400" dirty="0" err="1" smtClean="0"/>
              <a:t>nameText</a:t>
            </a:r>
            <a:r>
              <a:rPr lang="en-US" altLang="zh-CN" sz="2400" dirty="0" smtClean="0"/>
              <a:t> to be displayed&lt;/a&gt;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 smtClean="0"/>
              <a:t>链接到锚点：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&lt;a name="http://www.w3schools.com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	/</a:t>
            </a:r>
            <a:r>
              <a:rPr lang="en-US" altLang="zh-CN" sz="2400" dirty="0" err="1" smtClean="0"/>
              <a:t>html_links.asp</a:t>
            </a:r>
            <a:r>
              <a:rPr lang="en-US" altLang="zh-CN" sz="2400" b="1" dirty="0" err="1" smtClean="0"/>
              <a:t>#label</a:t>
            </a:r>
            <a:r>
              <a:rPr lang="en-US" altLang="zh-CN" sz="2400" dirty="0" smtClean="0"/>
              <a:t>"&gt;Jump to the label&lt;/a&gt;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创建邮件链接</a:t>
            </a:r>
            <a:br>
              <a:rPr lang="zh-CN" altLang="en-US" sz="2400" dirty="0" smtClean="0"/>
            </a:br>
            <a:r>
              <a:rPr lang="pt-BR" altLang="zh-CN" sz="2400" dirty="0" smtClean="0"/>
              <a:t>&lt;a href="mailto:</a:t>
            </a:r>
            <a:r>
              <a:rPr lang="pt-BR" altLang="zh-CN" sz="2400" b="1" dirty="0" smtClean="0"/>
              <a:t>test@163.com</a:t>
            </a:r>
            <a:r>
              <a:rPr lang="pt-BR" altLang="zh-CN" sz="2400" dirty="0" smtClean="0"/>
              <a:t>?subject=AboutHTML"&gt;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pt-BR" sz="2400" dirty="0" smtClean="0"/>
              <a:t>	发邮件给我</a:t>
            </a:r>
            <a:r>
              <a:rPr lang="pt-BR" altLang="zh-CN" sz="2400" dirty="0" smtClean="0"/>
              <a:t>&lt;/a&gt;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altLang="zh-CN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solidFill>
                <a:schemeClr val="hlink"/>
              </a:solidFill>
            </a:endParaRPr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4B09DD-2484-4B2D-A3AC-7E6F4ED79AC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常用标签（超链接）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400" dirty="0" smtClean="0"/>
              <a:t>使用框架，可以在一个浏览器窗口中显示不止一个页面。 </a:t>
            </a:r>
          </a:p>
          <a:p>
            <a:pPr>
              <a:lnSpc>
                <a:spcPct val="90000"/>
              </a:lnSpc>
            </a:pPr>
            <a:r>
              <a:rPr lang="en-US" altLang="zh-CN" sz="3400" dirty="0" smtClean="0"/>
              <a:t>frameset</a:t>
            </a:r>
            <a:r>
              <a:rPr lang="zh-CN" altLang="en-US" sz="3400" dirty="0" smtClean="0"/>
              <a:t>标签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&lt;frameset&gt;</a:t>
            </a:r>
            <a:r>
              <a:rPr lang="zh-CN" altLang="en-US" dirty="0" smtClean="0"/>
              <a:t>标签定义了如何将窗口拆分成框架。 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每个</a:t>
            </a:r>
            <a:r>
              <a:rPr lang="en-US" altLang="zh-CN" dirty="0" smtClean="0"/>
              <a:t>frameset</a:t>
            </a:r>
            <a:r>
              <a:rPr lang="zh-CN" altLang="en-US" dirty="0" smtClean="0"/>
              <a:t>标签定义了一组行和列。 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列的值指明了每个行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列在屏幕上所占的大小。</a:t>
            </a:r>
            <a:r>
              <a:rPr lang="zh-CN" altLang="en-US" sz="3000" dirty="0" smtClean="0"/>
              <a:t> </a:t>
            </a:r>
          </a:p>
        </p:txBody>
      </p:sp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F93CD1-2242-4371-B2A1-7E291CB25E7B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常用标签</a:t>
            </a:r>
            <a:r>
              <a:rPr lang="en-US" altLang="zh-CN" dirty="0"/>
              <a:t>(</a:t>
            </a:r>
            <a:r>
              <a:rPr lang="zh-CN" altLang="en-US" dirty="0"/>
              <a:t>框架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 smtClean="0">
                <a:cs typeface="微軟正黑體"/>
              </a:rPr>
              <a:t>Frameset</a:t>
            </a:r>
            <a:r>
              <a:rPr lang="zh-CN" altLang="en-US" sz="2600" dirty="0" smtClean="0"/>
              <a:t>属性：</a:t>
            </a:r>
            <a:endParaRPr lang="zh-TW" altLang="en-US" sz="2600" dirty="0" smtClean="0">
              <a:cs typeface="微軟正黑體"/>
            </a:endParaRPr>
          </a:p>
          <a:p>
            <a:pPr lvl="1"/>
            <a:r>
              <a:rPr lang="en-US" altLang="zh-CN" sz="2200" dirty="0" smtClean="0"/>
              <a:t>col</a:t>
            </a:r>
            <a:r>
              <a:rPr lang="en-US" altLang="zh-TW" sz="2200" dirty="0" smtClean="0">
                <a:cs typeface="微軟正黑體"/>
              </a:rPr>
              <a:t>s=“20%,200,*”</a:t>
            </a:r>
            <a:r>
              <a:rPr lang="zh-TW" altLang="en-US" sz="2200" dirty="0" smtClean="0">
                <a:cs typeface="微軟正黑體"/>
              </a:rPr>
              <a:t>：以列方式分割，上半部</a:t>
            </a:r>
            <a:r>
              <a:rPr lang="zh-CN" altLang="en-US" sz="2200" dirty="0" smtClean="0"/>
              <a:t>占</a:t>
            </a:r>
            <a:r>
              <a:rPr lang="en-US" altLang="zh-TW" sz="2200" dirty="0" smtClean="0">
                <a:cs typeface="微軟正黑體"/>
              </a:rPr>
              <a:t>20%</a:t>
            </a:r>
            <a:r>
              <a:rPr lang="zh-TW" altLang="en-US" sz="2200" dirty="0" smtClean="0">
                <a:cs typeface="微軟正黑體"/>
              </a:rPr>
              <a:t>，</a:t>
            </a:r>
            <a:r>
              <a:rPr lang="zh-CN" altLang="en-US" sz="2200" dirty="0" smtClean="0"/>
              <a:t>中间部分</a:t>
            </a:r>
            <a:r>
              <a:rPr lang="en-US" altLang="zh-TW" sz="2200" dirty="0" smtClean="0">
                <a:cs typeface="微軟正黑體"/>
              </a:rPr>
              <a:t>200pixel</a:t>
            </a:r>
            <a:r>
              <a:rPr lang="zh-TW" altLang="en-US" sz="2200" dirty="0" smtClean="0">
                <a:cs typeface="微軟正黑體"/>
              </a:rPr>
              <a:t>，剩下</a:t>
            </a:r>
            <a:r>
              <a:rPr lang="zh-CN" altLang="en-US" sz="2200" dirty="0" smtClean="0"/>
              <a:t>为</a:t>
            </a:r>
            <a:r>
              <a:rPr lang="zh-TW" altLang="en-US" sz="2200" dirty="0" smtClean="0">
                <a:cs typeface="微軟正黑體"/>
              </a:rPr>
              <a:t>第三部分。</a:t>
            </a:r>
            <a:endParaRPr lang="zh-TW" altLang="zh-CN" sz="2200" dirty="0" smtClean="0">
              <a:cs typeface="微軟正黑體"/>
            </a:endParaRPr>
          </a:p>
          <a:p>
            <a:pPr lvl="1"/>
            <a:r>
              <a:rPr lang="en-US" altLang="zh-CN" sz="2200" dirty="0" smtClean="0"/>
              <a:t>rows=“</a:t>
            </a:r>
            <a:r>
              <a:rPr lang="en-US" altLang="zh-TW" sz="2200" dirty="0" smtClean="0">
                <a:cs typeface="微軟正黑體"/>
              </a:rPr>
              <a:t>20%,200,*</a:t>
            </a:r>
            <a:r>
              <a:rPr lang="en-US" altLang="zh-CN" sz="2200" dirty="0" smtClean="0"/>
              <a:t>”</a:t>
            </a:r>
            <a:r>
              <a:rPr lang="zh-CN" altLang="en-US" sz="2200" dirty="0" smtClean="0"/>
              <a:t>，以行方式分割</a:t>
            </a:r>
          </a:p>
          <a:p>
            <a:pPr lvl="1"/>
            <a:r>
              <a:rPr lang="en-US" altLang="en-US" sz="2200" dirty="0" smtClean="0">
                <a:ea typeface="黑体" pitchFamily="2" charset="-122"/>
              </a:rPr>
              <a:t>border=“1”</a:t>
            </a:r>
            <a:r>
              <a:rPr lang="zh-TW" altLang="en-US" sz="2200" dirty="0" smtClean="0">
                <a:cs typeface="微軟正黑體"/>
              </a:rPr>
              <a:t>：</a:t>
            </a:r>
            <a:r>
              <a:rPr lang="zh-CN" altLang="en-US" sz="2200" dirty="0" smtClean="0"/>
              <a:t>框线宽度</a:t>
            </a:r>
            <a:r>
              <a:rPr lang="en-US" altLang="zh-TW" sz="2200" dirty="0" smtClean="0">
                <a:cs typeface="微軟正黑體"/>
              </a:rPr>
              <a:t>pixel</a:t>
            </a:r>
            <a:r>
              <a:rPr lang="zh-TW" altLang="en-US" sz="2200" dirty="0" smtClean="0">
                <a:cs typeface="微軟正黑體"/>
              </a:rPr>
              <a:t>。</a:t>
            </a:r>
          </a:p>
          <a:p>
            <a:pPr lvl="1"/>
            <a:r>
              <a:rPr lang="en-US" altLang="zh-TW" sz="2200" dirty="0" err="1" smtClean="0">
                <a:cs typeface="微軟正黑體"/>
              </a:rPr>
              <a:t>frameborder</a:t>
            </a:r>
            <a:r>
              <a:rPr lang="en-US" altLang="zh-TW" sz="2200" dirty="0" smtClean="0">
                <a:cs typeface="微軟正黑體"/>
              </a:rPr>
              <a:t>=“yes”</a:t>
            </a:r>
            <a:r>
              <a:rPr lang="zh-TW" altLang="en-US" sz="2200" dirty="0" smtClean="0">
                <a:cs typeface="微軟正黑體"/>
              </a:rPr>
              <a:t>：是否</a:t>
            </a:r>
            <a:r>
              <a:rPr lang="zh-CN" altLang="en-US" sz="2200" dirty="0" smtClean="0"/>
              <a:t>显示框线</a:t>
            </a:r>
            <a:r>
              <a:rPr lang="en-US" altLang="zh-TW" sz="2200" dirty="0" smtClean="0">
                <a:cs typeface="微軟正黑體"/>
              </a:rPr>
              <a:t>,no</a:t>
            </a:r>
            <a:r>
              <a:rPr lang="zh-TW" altLang="en-US" sz="2200" dirty="0" smtClean="0">
                <a:cs typeface="微軟正黑體"/>
              </a:rPr>
              <a:t>不</a:t>
            </a:r>
            <a:r>
              <a:rPr lang="zh-CN" altLang="en-US" sz="2200" dirty="0" smtClean="0"/>
              <a:t>显示框线</a:t>
            </a:r>
          </a:p>
          <a:p>
            <a:r>
              <a:rPr lang="en-US" altLang="zh-TW" sz="2600" dirty="0" smtClean="0">
                <a:cs typeface="微軟正黑體"/>
              </a:rPr>
              <a:t>Frame</a:t>
            </a:r>
            <a:r>
              <a:rPr lang="zh-TW" altLang="zh-CN" sz="2600" dirty="0" smtClean="0">
                <a:cs typeface="微軟正黑體"/>
              </a:rPr>
              <a:t> </a:t>
            </a:r>
            <a:r>
              <a:rPr lang="zh-CN" altLang="en-US" sz="2600" dirty="0" smtClean="0"/>
              <a:t>定义子网页</a:t>
            </a:r>
            <a:endParaRPr lang="zh-TW" altLang="en-US" sz="2600" dirty="0" smtClean="0">
              <a:cs typeface="微軟正黑體"/>
            </a:endParaRPr>
          </a:p>
          <a:p>
            <a:pPr lvl="1"/>
            <a:r>
              <a:rPr lang="en-US" altLang="zh-TW" sz="2200" dirty="0" smtClean="0">
                <a:cs typeface="微軟正黑體"/>
              </a:rPr>
              <a:t>scrolling=“NO”</a:t>
            </a:r>
            <a:r>
              <a:rPr lang="zh-TW" altLang="en-US" sz="2200" dirty="0" smtClean="0">
                <a:cs typeface="微軟正黑體"/>
              </a:rPr>
              <a:t>：不</a:t>
            </a:r>
            <a:r>
              <a:rPr lang="zh-CN" altLang="en-US" sz="2200" dirty="0" smtClean="0"/>
              <a:t>会</a:t>
            </a:r>
            <a:r>
              <a:rPr lang="zh-TW" altLang="en-US" sz="2200" dirty="0" smtClean="0">
                <a:cs typeface="微軟正黑體"/>
              </a:rPr>
              <a:t>有</a:t>
            </a:r>
            <a:r>
              <a:rPr lang="en-US" altLang="zh-TW" sz="2200" dirty="0" smtClean="0">
                <a:cs typeface="微軟正黑體"/>
              </a:rPr>
              <a:t>scrolling bar,</a:t>
            </a:r>
            <a:r>
              <a:rPr lang="zh-CN" altLang="en-US" sz="2200" dirty="0" smtClean="0"/>
              <a:t>默认为</a:t>
            </a:r>
            <a:r>
              <a:rPr lang="en-US" altLang="zh-TW" sz="2200" dirty="0" smtClean="0">
                <a:cs typeface="微軟正黑體"/>
              </a:rPr>
              <a:t>yes</a:t>
            </a:r>
            <a:endParaRPr lang="en-US" altLang="zh-CN" sz="2200" dirty="0" smtClean="0"/>
          </a:p>
          <a:p>
            <a:pPr lvl="1"/>
            <a:r>
              <a:rPr lang="en-US" altLang="zh-TW" sz="2200" dirty="0" err="1" smtClean="0">
                <a:cs typeface="微軟正黑體"/>
              </a:rPr>
              <a:t>Noresize</a:t>
            </a:r>
            <a:r>
              <a:rPr lang="en-US" altLang="zh-TW" sz="2200" dirty="0" smtClean="0">
                <a:cs typeface="微軟正黑體"/>
              </a:rPr>
              <a:t> : </a:t>
            </a:r>
            <a:r>
              <a:rPr lang="zh-TW" altLang="en-US" sz="2200" dirty="0" smtClean="0">
                <a:cs typeface="微軟正黑體"/>
              </a:rPr>
              <a:t>使用者</a:t>
            </a:r>
            <a:r>
              <a:rPr lang="zh-CN" altLang="en-US" sz="2200" dirty="0" smtClean="0"/>
              <a:t>无法调整分割网页的大小</a:t>
            </a:r>
            <a:r>
              <a:rPr lang="zh-TW" altLang="en-US" sz="2200" dirty="0" smtClean="0">
                <a:cs typeface="微軟正黑體"/>
              </a:rPr>
              <a:t>。</a:t>
            </a:r>
            <a:endParaRPr lang="en-US" altLang="zh-TW" sz="2200" dirty="0" smtClean="0">
              <a:cs typeface="微軟正黑體"/>
            </a:endParaRPr>
          </a:p>
          <a:p>
            <a:endParaRPr lang="en-US" altLang="zh-CN" sz="2600" dirty="0" smtClean="0"/>
          </a:p>
        </p:txBody>
      </p:sp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C95F0E-CA4A-42CE-BB3F-CDD317DD74C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常用标签</a:t>
            </a:r>
            <a:r>
              <a:rPr lang="en-US" altLang="zh-CN" dirty="0"/>
              <a:t>(</a:t>
            </a:r>
            <a:r>
              <a:rPr lang="zh-CN" altLang="en-US" dirty="0"/>
              <a:t>框架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超链接标签中</a:t>
            </a:r>
            <a:r>
              <a:rPr lang="en-US" altLang="zh-CN" sz="2400" dirty="0" smtClean="0"/>
              <a:t>Target</a:t>
            </a:r>
            <a:r>
              <a:rPr lang="zh-CN" altLang="en-US" sz="2400" dirty="0" smtClean="0"/>
              <a:t>属性</a:t>
            </a:r>
            <a:endParaRPr lang="zh-CN" altLang="en-US" sz="10000" dirty="0" smtClean="0"/>
          </a:p>
          <a:p>
            <a:pPr lvl="1"/>
            <a:r>
              <a:rPr lang="zh-CN" altLang="en-US" sz="2000" dirty="0" smtClean="0"/>
              <a:t>指定名称：名称为</a:t>
            </a:r>
            <a:r>
              <a:rPr lang="en-US" altLang="zh-CN" sz="2000" dirty="0" smtClean="0"/>
              <a:t>frame</a:t>
            </a:r>
            <a:r>
              <a:rPr lang="zh-CN" altLang="en-US" sz="2000" dirty="0" smtClean="0"/>
              <a:t>名称</a:t>
            </a:r>
            <a:endParaRPr lang="zh-CN" altLang="en-US" sz="8800" dirty="0" smtClean="0"/>
          </a:p>
          <a:p>
            <a:pPr lvl="1"/>
            <a:r>
              <a:rPr lang="en-US" altLang="zh-CN" sz="2000" dirty="0" smtClean="0"/>
              <a:t>_blank :</a:t>
            </a:r>
            <a:r>
              <a:rPr lang="zh-CN" altLang="en-US" sz="2000" dirty="0" smtClean="0"/>
              <a:t>打开一个新窗口</a:t>
            </a:r>
            <a:endParaRPr lang="zh-CN" altLang="en-US" sz="8800" dirty="0" smtClean="0"/>
          </a:p>
          <a:p>
            <a:pPr lvl="1"/>
            <a:r>
              <a:rPr lang="en-US" altLang="zh-CN" sz="2000" dirty="0" smtClean="0"/>
              <a:t>_top :</a:t>
            </a:r>
            <a:r>
              <a:rPr lang="zh-CN" altLang="en-US" sz="2000" dirty="0" smtClean="0"/>
              <a:t>链接会开启在原本窗口中，并占满整个浏览器窗口</a:t>
            </a:r>
            <a:endParaRPr lang="zh-CN" altLang="en-US" sz="8800" dirty="0" smtClean="0"/>
          </a:p>
          <a:p>
            <a:pPr lvl="1"/>
            <a:r>
              <a:rPr lang="en-US" altLang="zh-CN" sz="2000" dirty="0" smtClean="0"/>
              <a:t>_parent:</a:t>
            </a:r>
            <a:r>
              <a:rPr lang="zh-CN" altLang="en-US" sz="2000" dirty="0" smtClean="0"/>
              <a:t>占满目前子网页的</a:t>
            </a:r>
            <a:r>
              <a:rPr lang="en-US" altLang="zh-CN" sz="2000" dirty="0" smtClean="0"/>
              <a:t>frameset</a:t>
            </a:r>
            <a:r>
              <a:rPr lang="zh-CN" altLang="en-US" sz="2000" dirty="0" smtClean="0"/>
              <a:t>所指定区域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endParaRPr lang="zh-CN" altLang="en-US" sz="72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常用标签</a:t>
            </a:r>
            <a:r>
              <a:rPr lang="en-US" altLang="zh-CN" dirty="0" smtClean="0"/>
              <a:t>(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内嵌框架或者叫内帧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它的作用是在一网页中间插入一个框窗以显示另一个文件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testIframe.html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</TotalTime>
  <Words>413</Words>
  <Application>Microsoft Office PowerPoint</Application>
  <PresentationFormat>全屏显示(4:3)</PresentationFormat>
  <Paragraphs>64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聚合</vt:lpstr>
      <vt:lpstr>HTML语言</vt:lpstr>
      <vt:lpstr>HTML常用标签（超链接）</vt:lpstr>
      <vt:lpstr>HTML常用标签（超链接）</vt:lpstr>
      <vt:lpstr>HTML常用标签(框架)</vt:lpstr>
      <vt:lpstr>HTML常用标签(框架)</vt:lpstr>
      <vt:lpstr>HTML常用标签(框架)</vt:lpstr>
      <vt:lpstr>&lt;Iframe&gt;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HTML语言</dc:title>
  <dc:creator/>
  <cp:lastModifiedBy>Administrator</cp:lastModifiedBy>
  <cp:revision>312</cp:revision>
  <dcterms:created xsi:type="dcterms:W3CDTF">2016-02-10T07:15:06Z</dcterms:created>
  <dcterms:modified xsi:type="dcterms:W3CDTF">2016-04-08T08:52:51Z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