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0" r:id="rId3"/>
    <p:sldId id="288" r:id="rId4"/>
    <p:sldId id="289" r:id="rId5"/>
    <p:sldId id="290" r:id="rId6"/>
    <p:sldId id="291" r:id="rId7"/>
    <p:sldId id="292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>
      <p:cViewPr varScale="1">
        <p:scale>
          <a:sx n="89" d="100"/>
          <a:sy n="89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20C9F-01C7-446B-8314-D07CD6FD760B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788DA77-84DD-4C2E-9A14-FDE37CCBE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EF3F9-9D06-43E2-984C-A0783DC45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静态网站和动态网站   数据 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5D4229-FC85-416C-AD21-5B1824B6B6B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表格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  表单 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action:</a:t>
            </a:r>
            <a:r>
              <a:rPr lang="zh-CN" altLang="en-US" dirty="0" smtClean="0"/>
              <a:t>目的地， 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：传输信息的方式 </a:t>
            </a:r>
            <a:r>
              <a:rPr lang="en-US" altLang="zh-CN" dirty="0" err="1" smtClean="0"/>
              <a:t>get,post</a:t>
            </a:r>
            <a:r>
              <a:rPr lang="zh-CN" altLang="en-US" dirty="0" smtClean="0"/>
              <a:t> ）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（不能很长） 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Get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 + ?  N  =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?username=</a:t>
            </a:r>
            <a:r>
              <a:rPr lang="en-US" altLang="zh-CN" dirty="0" err="1" smtClean="0"/>
              <a:t>aa&amp;password</a:t>
            </a:r>
            <a:r>
              <a:rPr lang="en-US" altLang="zh-CN" dirty="0" smtClean="0"/>
              <a:t>=bb</a:t>
            </a:r>
            <a:endParaRPr lang="zh-CN" altLang="en-US" dirty="0" smtClean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AF1F2-AC72-493E-94AD-DB619819A6F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A8715-AEB8-4BA8-9BFD-BC86EB00A62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本作业完成不了。课下继续！</a:t>
            </a:r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6CA780-A541-4411-9BEA-7592666E2C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418BB-997D-4A68-84E9-808B7E79360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B93236-A081-45F9-92AC-ED236B4A2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EC3E-6600-45A0-8A6E-C0C232F63CE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E32B-6350-4D64-8CDD-51A3533E8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F5D-9CE9-4B70-8FCF-529B55C88889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CA47-E70E-4CB4-BF5E-A8824CD9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965B-5CE2-4293-8C24-EB3BE69D0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964E-9B55-4314-BB77-C66A2C1FCF92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8C5-3CE4-4008-B119-657F052B4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ECD-1F89-453F-BE29-529567C3A71D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1DED7-E784-4149-A67A-16D69A5A1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C3C6-EA07-4DC1-B2C2-9484A82BFD4A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318D-EC5B-4127-AB52-C6B07E81B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190-846B-4DB7-9571-808F5944EFA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C11-0C6D-4736-9C31-EADA635D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19E-055C-48BA-B44D-08090465FDCC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2E70-264F-47B9-B9BE-159723707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A9BF-C9CA-41CF-8E27-557F6C1C0CB3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C525-E3F1-4745-B147-3D90842A9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DB74-0B73-42E6-BC0F-978EBEF03514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994B-A0E8-4534-86EC-E03BF89A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ACFD54-4B0C-45EB-B3B1-9B512DFF8DB8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A65C4-3453-4074-9427-A93FAF80C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D150-743F-4F01-9FE6-239AD85EE94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1AC10-C52C-4675-8136-81DE6BA92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dirty="0" smtClean="0"/>
              <a:t>讲师</a:t>
            </a:r>
            <a:r>
              <a:rPr lang="zh-CN" altLang="en-US" smtClean="0"/>
              <a:t>：</a:t>
            </a:r>
            <a:r>
              <a:rPr lang="zh-CN" altLang="en-US" smtClean="0"/>
              <a:t>李</a:t>
            </a:r>
            <a:r>
              <a:rPr lang="zh-CN" altLang="en-US" smtClean="0"/>
              <a:t>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完成注册表单：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课堂作业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5779" name="Picture 2" descr="F:\高的中级课件\以后吧的\html\截图122320839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276475"/>
            <a:ext cx="70739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表单用于收集和提交用户输入的数据。</a:t>
            </a:r>
            <a:r>
              <a:rPr lang="zh-CN" altLang="en-US" dirty="0" smtClean="0"/>
              <a:t>表单提交后，表单中的数据会被浏览器发送到服务器，服务器通过相关的程序获取。是客户端和服务器端交互的重要手段。是我们服务器端程序设计人员需要重点掌握的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cs typeface="微軟正黑體"/>
              </a:rPr>
              <a:t>&lt;form name=“</a:t>
            </a:r>
            <a:r>
              <a:rPr lang="en-US" altLang="zh-TW" sz="2400" dirty="0" err="1" smtClean="0">
                <a:cs typeface="微軟正黑體"/>
              </a:rPr>
              <a:t>formTest</a:t>
            </a:r>
            <a:r>
              <a:rPr lang="en-US" altLang="zh-TW" sz="2400" dirty="0" smtClean="0">
                <a:cs typeface="微軟正黑體"/>
              </a:rPr>
              <a:t>” action=“form.jsp” method=“</a:t>
            </a:r>
            <a:r>
              <a:rPr lang="en-US" altLang="zh-CN" sz="2400" dirty="0" smtClean="0"/>
              <a:t>post</a:t>
            </a:r>
            <a:r>
              <a:rPr lang="en-US" altLang="zh-TW" sz="2400" dirty="0" smtClean="0">
                <a:cs typeface="微軟正黑體"/>
              </a:rPr>
              <a:t>”&gt;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cs typeface="微軟正黑體"/>
              </a:rPr>
              <a:t> name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表单的名称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action:</a:t>
            </a:r>
            <a:r>
              <a:rPr lang="zh-CN" altLang="en-US" sz="2400" dirty="0" smtClean="0"/>
              <a:t>指当表单输入完成送出时要进行的行动，目标是相关的动态网页</a:t>
            </a:r>
            <a:r>
              <a:rPr lang="en-US" altLang="zh-CN" sz="2400" dirty="0" err="1" smtClean="0"/>
              <a:t>jsp,asp,php</a:t>
            </a:r>
            <a:r>
              <a:rPr lang="zh-CN" altLang="en-US" sz="2400" dirty="0" smtClean="0"/>
              <a:t>，或者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method : </a:t>
            </a:r>
            <a:r>
              <a:rPr lang="zh-CN" altLang="en-US" sz="2400" dirty="0" smtClean="0"/>
              <a:t>指传送方式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get : </a:t>
            </a:r>
            <a:r>
              <a:rPr lang="zh-CN" altLang="en-US" sz="2400" dirty="0" smtClean="0"/>
              <a:t>是在</a:t>
            </a:r>
            <a:r>
              <a:rPr lang="en-US" altLang="zh-CN" sz="2400" dirty="0" err="1" smtClean="0"/>
              <a:t>url</a:t>
            </a:r>
            <a:r>
              <a:rPr lang="zh-CN" altLang="en-US" sz="2400" dirty="0" smtClean="0"/>
              <a:t>后面加上传送字符串，传送信息会显示在浏览器地址栏上，会有安全问题，传送信息量不可太大。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post :</a:t>
            </a:r>
            <a:r>
              <a:rPr lang="zh-CN" altLang="en-US" sz="2400" dirty="0" smtClean="0"/>
              <a:t>传送的表单信息作为</a:t>
            </a:r>
            <a:r>
              <a:rPr lang="en-US" altLang="zh-CN" sz="2400" dirty="0" smtClean="0"/>
              <a:t>http request</a:t>
            </a:r>
            <a:r>
              <a:rPr lang="zh-CN" altLang="en-US" sz="2400" dirty="0" smtClean="0"/>
              <a:t>的一部分，资料不会显示在地址栏上，传送字量量大。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B115C4-1A55-430D-A1F9-9166A5CC2CA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表单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  <p:graphicFrame>
        <p:nvGraphicFramePr>
          <p:cNvPr id="39067" name="Group 155"/>
          <p:cNvGraphicFramePr>
            <a:graphicFrameLocks noGrp="1"/>
          </p:cNvGraphicFramePr>
          <p:nvPr>
            <p:ph type="tbl" idx="1"/>
          </p:nvPr>
        </p:nvGraphicFramePr>
        <p:xfrm>
          <a:off x="539750" y="1268413"/>
          <a:ext cx="7767638" cy="5281930"/>
        </p:xfrm>
        <a:graphic>
          <a:graphicData uri="http://schemas.openxmlformats.org/drawingml/2006/table">
            <a:tbl>
              <a:tblPr/>
              <a:tblGrid>
                <a:gridCol w="1162050"/>
                <a:gridCol w="3517900"/>
                <a:gridCol w="360363"/>
                <a:gridCol w="2727325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表单元素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文本框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TYPE=‘text’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输入一行文本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密码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TYPE=‘password’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输入一行文本，但不可见，只以星号显示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单选按钮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TYPE=‘radio’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只能选择一个选项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复选框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TYPE=‘checkbox’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可以选择一个或多个选项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隐藏域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TYPE=‘hidden’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该域的值对用户不可见，但会提交给服务器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下拉列表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&lt;SELECT …&gt;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&lt;OPTION …&gt; … &lt;/OPTION&gt;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可以放多个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option)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&lt;/SELECT&gt;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文本域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&lt;TEXTAREA …&gt;…&lt;/TEXTAREA&gt;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可以输入多行文本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提交按钮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TYPE=‘submit’&gt;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提交表单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普通按钮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‘button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重置按钮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TYPE=‘reset’&gt;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重置表单信息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6FBFF7-B512-4F5E-8BED-486BA14AD6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文本框</a:t>
            </a:r>
          </a:p>
          <a:p>
            <a:pPr lvl="1"/>
            <a:r>
              <a:rPr lang="en-US" altLang="zh-CN" sz="2000" dirty="0" smtClean="0"/>
              <a:t>&lt;input type="</a:t>
            </a:r>
            <a:r>
              <a:rPr lang="en-US" altLang="zh-CN" sz="2000" b="1" dirty="0" smtClean="0"/>
              <a:t>text</a:t>
            </a:r>
            <a:r>
              <a:rPr lang="en-US" altLang="zh-CN" sz="2000" dirty="0" smtClean="0"/>
              <a:t>" name="</a:t>
            </a:r>
            <a:r>
              <a:rPr lang="en-US" altLang="zh-CN" sz="2000" dirty="0" err="1" smtClean="0"/>
              <a:t>firstname</a:t>
            </a:r>
            <a:r>
              <a:rPr lang="en-US" altLang="zh-CN" sz="2000" dirty="0" smtClean="0"/>
              <a:t>“ value=“”&gt;</a:t>
            </a:r>
          </a:p>
          <a:p>
            <a:r>
              <a:rPr lang="zh-CN" altLang="en-US" sz="2400" dirty="0" smtClean="0"/>
              <a:t>密码框</a:t>
            </a:r>
          </a:p>
          <a:p>
            <a:pPr lvl="1"/>
            <a:r>
              <a:rPr lang="en-US" altLang="zh-CN" sz="2000" dirty="0" smtClean="0"/>
              <a:t>&lt;input type="password" name="password" value=""&gt;</a:t>
            </a:r>
          </a:p>
          <a:p>
            <a:r>
              <a:rPr lang="zh-CN" altLang="en-US" sz="2400" dirty="0" smtClean="0"/>
              <a:t>文本域</a:t>
            </a:r>
          </a:p>
          <a:p>
            <a:pPr lvl="1"/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textarea</a:t>
            </a:r>
            <a:r>
              <a:rPr lang="en-US" altLang="zh-CN" sz="2000" dirty="0" smtClean="0"/>
              <a:t>  rows="10"  cols="30"  name="</a:t>
            </a:r>
            <a:r>
              <a:rPr lang="en-US" altLang="zh-CN" sz="2000" dirty="0" err="1" smtClean="0"/>
              <a:t>despcriprion</a:t>
            </a:r>
            <a:r>
              <a:rPr lang="en-US" altLang="zh-CN" sz="2000" dirty="0" smtClean="0"/>
              <a:t>"&gt;</a:t>
            </a:r>
          </a:p>
          <a:p>
            <a:r>
              <a:rPr lang="zh-CN" altLang="en-US" sz="2400" dirty="0" smtClean="0"/>
              <a:t>单选按钮</a:t>
            </a:r>
          </a:p>
          <a:p>
            <a:pPr lvl="1"/>
            <a:r>
              <a:rPr lang="en-US" altLang="zh-CN" sz="2000" dirty="0" smtClean="0"/>
              <a:t>&lt;input type="radio" name="sex"  value="male" checked&gt;Male</a:t>
            </a:r>
          </a:p>
          <a:p>
            <a:pPr lvl="1"/>
            <a:r>
              <a:rPr lang="en-US" altLang="zh-CN" sz="2000" dirty="0" smtClean="0"/>
              <a:t>&lt;input type="radio"  name="sex"  value="female"&gt;Female</a:t>
            </a: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32B11D-E48D-4BA2-80E5-3B8419C98C4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复选框</a:t>
            </a:r>
          </a:p>
          <a:p>
            <a:pPr lvl="1"/>
            <a:r>
              <a:rPr lang="en-US" altLang="zh-CN" sz="2100" dirty="0" smtClean="0"/>
              <a:t>&lt;input type="checkbox" name="possess"  checked &gt;I have a bike&lt;/input&gt;</a:t>
            </a:r>
          </a:p>
          <a:p>
            <a:pPr lvl="1"/>
            <a:r>
              <a:rPr lang="en-US" altLang="zh-CN" sz="2100" dirty="0" smtClean="0"/>
              <a:t>&lt;input type="checkbox" name="possess"&gt;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100" dirty="0" smtClean="0"/>
              <a:t>	I have a car &lt;/input&gt;</a:t>
            </a:r>
            <a:endParaRPr lang="en-US" altLang="zh-CN" dirty="0" smtClean="0"/>
          </a:p>
          <a:p>
            <a:r>
              <a:rPr lang="zh-CN" altLang="en-US" dirty="0" smtClean="0"/>
              <a:t>隐藏域</a:t>
            </a:r>
          </a:p>
          <a:p>
            <a:pPr lvl="1"/>
            <a:r>
              <a:rPr lang="en-US" altLang="zh-CN" sz="1700" dirty="0" smtClean="0"/>
              <a:t>&lt;input type=“hidden” name=“hidden1” value=“</a:t>
            </a:r>
            <a:r>
              <a:rPr lang="en-US" altLang="zh-CN" sz="1700" dirty="0" err="1" smtClean="0"/>
              <a:t>abc</a:t>
            </a:r>
            <a:r>
              <a:rPr lang="en-US" altLang="zh-CN" sz="1700" dirty="0" smtClean="0"/>
              <a:t>”/&gt;</a:t>
            </a:r>
          </a:p>
          <a:p>
            <a:r>
              <a:rPr lang="zh-CN" altLang="en-US" dirty="0" smtClean="0"/>
              <a:t>提交按钮</a:t>
            </a:r>
          </a:p>
          <a:p>
            <a:pPr lvl="1"/>
            <a:r>
              <a:rPr lang="en-US" altLang="zh-CN" sz="1700" dirty="0" smtClean="0"/>
              <a:t>&lt;input type="submit" name=“submit1” value="</a:t>
            </a:r>
            <a:r>
              <a:rPr lang="zh-CN" altLang="en-US" sz="1700" dirty="0" smtClean="0"/>
              <a:t>提交</a:t>
            </a:r>
            <a:r>
              <a:rPr lang="en-US" altLang="zh-CN" sz="1700" dirty="0" smtClean="0"/>
              <a:t>"&gt;</a:t>
            </a: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35A0BF-CFE0-40A4-8315-767DF863B49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重置按钮</a:t>
            </a:r>
          </a:p>
          <a:p>
            <a:pPr lvl="1"/>
            <a:r>
              <a:rPr lang="en-US" altLang="en-US" sz="2100" smtClean="0">
                <a:ea typeface="黑体" pitchFamily="2" charset="-122"/>
              </a:rPr>
              <a:t>&lt;input type="reset" value="重置"&gt;</a:t>
            </a:r>
            <a:endParaRPr lang="en-US" altLang="zh-CN" sz="2100" smtClean="0"/>
          </a:p>
          <a:p>
            <a:r>
              <a:rPr lang="zh-CN" altLang="en-US" smtClean="0"/>
              <a:t>普通按钮</a:t>
            </a:r>
          </a:p>
          <a:p>
            <a:pPr lvl="1"/>
            <a:r>
              <a:rPr lang="en-US" altLang="zh-CN" sz="2100" smtClean="0"/>
              <a:t>&lt;input type=“button” name=“button1” value=“</a:t>
            </a:r>
            <a:r>
              <a:rPr lang="zh-CN" altLang="en-US" sz="2100" smtClean="0"/>
              <a:t>点击“</a:t>
            </a:r>
            <a:r>
              <a:rPr lang="en-US" altLang="zh-CN" sz="2100" smtClean="0"/>
              <a:t>/&gt;</a:t>
            </a:r>
          </a:p>
          <a:p>
            <a:r>
              <a:rPr lang="zh-CN" altLang="en-US" smtClean="0"/>
              <a:t>下拉列表</a:t>
            </a:r>
          </a:p>
          <a:p>
            <a:r>
              <a:rPr lang="zh-CN" altLang="en-US" smtClean="0"/>
              <a:t>练习</a:t>
            </a:r>
            <a:r>
              <a:rPr lang="en-US" altLang="zh-CN" smtClean="0"/>
              <a:t>:15.html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0C8940-439A-4B6E-A338-B53618D3C24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所有表单域必须加</a:t>
            </a:r>
            <a:r>
              <a:rPr lang="en-US" altLang="zh-CN" smtClean="0"/>
              <a:t>name</a:t>
            </a:r>
            <a:r>
              <a:rPr lang="zh-CN" altLang="en-US" smtClean="0"/>
              <a:t>属性。不然，不会提交到服务器上</a:t>
            </a:r>
            <a:r>
              <a:rPr lang="en-US" smtClean="0">
                <a:ea typeface="黑体" pitchFamily="2" charset="-122"/>
              </a:rPr>
              <a:t> </a:t>
            </a:r>
            <a:r>
              <a:rPr lang="zh-CN" altLang="en-US" smtClean="0"/>
              <a:t> </a:t>
            </a:r>
            <a:r>
              <a:rPr lang="en-US" smtClean="0">
                <a:ea typeface="黑体" pitchFamily="2" charset="-122"/>
              </a:rPr>
              <a:t> </a:t>
            </a:r>
            <a:r>
              <a:rPr lang="zh-CN" altLang="en-US" smtClean="0"/>
              <a:t>一定要注意，只有不想提交的才不写如：</a:t>
            </a:r>
            <a:r>
              <a:rPr lang="en-US" altLang="zh-CN" smtClean="0"/>
              <a:t>button</a:t>
            </a:r>
            <a:endParaRPr lang="zh-CN" altLang="en-US" smtClean="0"/>
          </a:p>
          <a:p>
            <a:r>
              <a:rPr lang="zh-CN" altLang="en-US" smtClean="0"/>
              <a:t>单选按钮和复选框：</a:t>
            </a:r>
            <a:endParaRPr lang="en-US" altLang="zh-CN" smtClean="0"/>
          </a:p>
          <a:p>
            <a:pPr lvl="1"/>
            <a:r>
              <a:rPr lang="en-US" altLang="zh-CN" b="1" smtClean="0"/>
              <a:t>name</a:t>
            </a:r>
            <a:r>
              <a:rPr lang="zh-CN" altLang="en-US" b="1" smtClean="0"/>
              <a:t>相同即为一组</a:t>
            </a:r>
            <a:r>
              <a:rPr lang="zh-CN" altLang="en-US" smtClean="0"/>
              <a:t>。</a:t>
            </a:r>
            <a:r>
              <a:rPr lang="en-US" smtClean="0">
                <a:ea typeface="黑体" pitchFamily="2" charset="-122"/>
              </a:rPr>
              <a:t> </a:t>
            </a:r>
          </a:p>
          <a:p>
            <a:pPr lvl="1"/>
            <a:r>
              <a:rPr lang="zh-CN" altLang="en-US" smtClean="0"/>
              <a:t>一组单选按钮只能选中一个按钮。</a:t>
            </a:r>
            <a:endParaRPr lang="en-US" altLang="zh-CN" smtClean="0"/>
          </a:p>
          <a:p>
            <a:pPr lvl="1"/>
            <a:r>
              <a:rPr lang="zh-CN" altLang="en-US" b="1" smtClean="0"/>
              <a:t>如果不定义</a:t>
            </a:r>
            <a:r>
              <a:rPr lang="en-US" altLang="zh-CN" b="1" smtClean="0"/>
              <a:t>value</a:t>
            </a:r>
            <a:r>
              <a:rPr lang="zh-CN" altLang="en-US" b="1" smtClean="0"/>
              <a:t>属性，选中该按钮提交时默认为：</a:t>
            </a:r>
            <a:r>
              <a:rPr lang="en-US" altLang="zh-CN" b="1" smtClean="0"/>
              <a:t>on</a:t>
            </a:r>
            <a:r>
              <a:rPr lang="zh-CN" altLang="en-US" b="1" smtClean="0"/>
              <a:t>，</a:t>
            </a:r>
            <a:r>
              <a:rPr lang="zh-CN" altLang="en-US" smtClean="0"/>
              <a:t>而不是空字符串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下拉列表：</a:t>
            </a:r>
            <a:endParaRPr lang="en-US" altLang="zh-CN" smtClean="0"/>
          </a:p>
          <a:p>
            <a:pPr lvl="1"/>
            <a:r>
              <a:rPr lang="zh-CN" altLang="en-US" smtClean="0"/>
              <a:t>当</a:t>
            </a:r>
            <a:r>
              <a:rPr lang="en-US" altLang="zh-CN" smtClean="0"/>
              <a:t>&lt;option&gt;</a:t>
            </a:r>
            <a:r>
              <a:rPr lang="zh-CN" altLang="en-US" smtClean="0"/>
              <a:t>没有指定</a:t>
            </a:r>
            <a:r>
              <a:rPr lang="en-US" altLang="zh-CN" smtClean="0"/>
              <a:t>value</a:t>
            </a:r>
            <a:r>
              <a:rPr lang="zh-CN" altLang="en-US" smtClean="0"/>
              <a:t>属性。如果被选中，则提交</a:t>
            </a:r>
            <a:r>
              <a:rPr lang="en-US" altLang="zh-CN" smtClean="0"/>
              <a:t>&lt;option&gt;</a:t>
            </a:r>
            <a:r>
              <a:rPr lang="zh-CN" altLang="en-US" smtClean="0"/>
              <a:t>中的提示文本，而不是</a:t>
            </a:r>
            <a:r>
              <a:rPr lang="en-US" altLang="zh-CN" smtClean="0"/>
              <a:t>On</a:t>
            </a:r>
            <a:r>
              <a:rPr lang="zh-CN" altLang="en-US" smtClean="0"/>
              <a:t>或空字符串。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表单标签重要性质总结！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多行文本域：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表单域名字问题：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&lt;input type=text  name=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/&gt;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错误写法</a:t>
            </a:r>
            <a:r>
              <a:rPr lang="en-US" altLang="zh-CN" sz="2400" dirty="0" smtClean="0">
                <a:solidFill>
                  <a:srgbClr val="FF0000"/>
                </a:solidFill>
              </a:rPr>
              <a:t>!</a:t>
            </a:r>
            <a:r>
              <a:rPr lang="zh-CN" altLang="en-US" sz="2400" dirty="0" smtClean="0">
                <a:solidFill>
                  <a:srgbClr val="FF0000"/>
                </a:solidFill>
              </a:rPr>
              <a:t>表单域名字会被误认为：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uname</a:t>
            </a:r>
            <a:r>
              <a:rPr lang="en-US" altLang="zh-CN" sz="2400" dirty="0" smtClean="0">
                <a:solidFill>
                  <a:srgbClr val="FF0000"/>
                </a:solidFill>
              </a:rPr>
              <a:t>/, </a:t>
            </a:r>
            <a:r>
              <a:rPr lang="zh-CN" altLang="en-US" sz="2400" dirty="0" smtClean="0">
                <a:solidFill>
                  <a:srgbClr val="FF0000"/>
                </a:solidFill>
              </a:rPr>
              <a:t>而不是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&lt;input type=text  name=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  /&gt;</a:t>
            </a:r>
          </a:p>
          <a:p>
            <a:pPr lvl="1"/>
            <a:r>
              <a:rPr lang="en-US" altLang="zh-CN" dirty="0" smtClean="0"/>
              <a:t>&lt;input type=text  name=“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”/&gt;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表单标签重要性质总结！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8" y="2133600"/>
          <a:ext cx="69847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name="introduce" rows="4" cols="40"&gt;   &lt;/</a:t>
                      </a:r>
                      <a:r>
                        <a:rPr kumimoji="0"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5724525" y="1557338"/>
            <a:ext cx="1079500" cy="719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-1981200" y="263683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3" name="TextBox 9"/>
          <p:cNvSpPr txBox="1">
            <a:spLocks noChangeArrowheads="1"/>
          </p:cNvSpPr>
          <p:nvPr/>
        </p:nvSpPr>
        <p:spPr bwMode="auto">
          <a:xfrm>
            <a:off x="6875463" y="1341438"/>
            <a:ext cx="274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这是该文本域的默认值。</a:t>
            </a:r>
            <a:endParaRPr lang="en-US" altLang="zh-CN" b="1">
              <a:solidFill>
                <a:srgbClr val="FF0000"/>
              </a:solidFill>
              <a:latin typeface="Lucida Sans Unicode" pitchFamily="34" charset="0"/>
              <a:ea typeface="黑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而不是用</a:t>
            </a:r>
            <a:r>
              <a:rPr lang="en-US" altLang="zh-CN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value</a:t>
            </a:r>
            <a:r>
              <a:rPr lang="zh-CN" altLang="en-US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属性指定</a:t>
            </a:r>
            <a:endParaRPr lang="zh-CN" altLang="en-US">
              <a:solidFill>
                <a:srgbClr val="FF0000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892</Words>
  <Application>Microsoft Office PowerPoint</Application>
  <PresentationFormat>全屏显示(4:3)</PresentationFormat>
  <Paragraphs>110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HTML语言</vt:lpstr>
      <vt:lpstr>HTML常用标签(表单)</vt:lpstr>
      <vt:lpstr>HTML常用标签(表单)！</vt:lpstr>
      <vt:lpstr>HTML常用标签(表单)</vt:lpstr>
      <vt:lpstr>HTML常用标签(表单)</vt:lpstr>
      <vt:lpstr>HTML常用标签(表单)</vt:lpstr>
      <vt:lpstr>HTML常用标签(表单)</vt:lpstr>
      <vt:lpstr>表单标签重要性质总结！</vt:lpstr>
      <vt:lpstr>表单标签重要性质总结！</vt:lpstr>
      <vt:lpstr>课堂作业(20分钟)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Administrator</cp:lastModifiedBy>
  <cp:revision>310</cp:revision>
  <dcterms:created xsi:type="dcterms:W3CDTF">2016-02-10T07:15:06Z</dcterms:created>
  <dcterms:modified xsi:type="dcterms:W3CDTF">2016-04-08T08:53:02Z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