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7" r:id="rId3"/>
    <p:sldId id="275" r:id="rId5"/>
    <p:sldId id="279" r:id="rId6"/>
    <p:sldId id="362" r:id="rId7"/>
    <p:sldId id="426" r:id="rId8"/>
    <p:sldId id="432" r:id="rId9"/>
    <p:sldId id="427" r:id="rId10"/>
    <p:sldId id="429" r:id="rId11"/>
    <p:sldId id="431" r:id="rId12"/>
    <p:sldId id="357" r:id="rId13"/>
    <p:sldId id="276" r:id="rId14"/>
    <p:sldId id="433" r:id="rId15"/>
    <p:sldId id="434" r:id="rId16"/>
    <p:sldId id="437" r:id="rId17"/>
    <p:sldId id="438" r:id="rId18"/>
    <p:sldId id="439" r:id="rId19"/>
    <p:sldId id="440" r:id="rId20"/>
    <p:sldId id="441" r:id="rId21"/>
    <p:sldId id="35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177B0"/>
    <a:srgbClr val="0277AC"/>
    <a:srgbClr val="077DB6"/>
    <a:srgbClr val="057DB8"/>
    <a:srgbClr val="E6E6E6"/>
    <a:srgbClr val="9F9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5" autoAdjust="0"/>
    <p:restoredTop sz="80993" autoAdjust="0"/>
  </p:normalViewPr>
  <p:slideViewPr>
    <p:cSldViewPr snapToGrid="0">
      <p:cViewPr varScale="1">
        <p:scale>
          <a:sx n="70" d="100"/>
          <a:sy n="70" d="100"/>
        </p:scale>
        <p:origin x="13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5E49-D195-432D-8F28-230D9A8C6C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B29-4DC0-4D30-880D-404EB8DA0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E594-5FF7-4327-8936-581CD19B0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7DBAA-765C-4A04-862F-E589233B0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" y="51042"/>
            <a:ext cx="656987" cy="6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0" y="756460"/>
            <a:ext cx="1219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732261" y="651360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2CCA85-3D2C-4D2E-97E5-5FA00D7F5DB2}" type="slidenum">
              <a:rPr lang="zh-CN" altLang="en-US" sz="2000" b="1" smtClean="0">
                <a:solidFill>
                  <a:srgbClr val="002060"/>
                </a:solidFill>
              </a:rPr>
            </a:fld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590800" y="2857321"/>
            <a:ext cx="7010400" cy="100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 《机器学习》课程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报告周次：第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吴亚伦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20140089      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1536385"/>
            <a:ext cx="12192000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lnSpc>
                <a:spcPct val="90000"/>
              </a:lnSpc>
              <a:spcAft>
                <a:spcPct val="20000"/>
              </a:spcAft>
              <a:defRPr sz="3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2pPr>
            <a:lvl3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3pPr>
            <a:lvl4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4pPr>
            <a:lvl5pPr eaLnBrk="0" hangingPunct="0">
              <a:lnSpc>
                <a:spcPct val="85000"/>
              </a:lnSpc>
              <a:spcBef>
                <a:spcPct val="0"/>
              </a:spcBef>
              <a:defRPr sz="2400" b="1">
                <a:solidFill>
                  <a:schemeClr val="accent1"/>
                </a:solidFill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</a:defRPr>
            </a:lvl9pPr>
          </a:lstStyle>
          <a:p>
            <a:pPr algn="ctr" fontAlgn="auto">
              <a:spcBef>
                <a:spcPts val="0"/>
              </a:spcBef>
              <a:buClrTx/>
              <a:buSzTx/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非线性最小二乘法</a:t>
            </a:r>
            <a:endParaRPr lang="zh-CN" altLang="en-US" sz="6000" dirty="0">
              <a:solidFill>
                <a:srgbClr val="0000FF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" y="92606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020"/>
            <a:ext cx="12192000" cy="2760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1029970"/>
            <a:ext cx="8526780" cy="431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线性最小二乘法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1824" y="1001396"/>
            <a:ext cx="112472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1.准备数据集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824" y="114821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015" y="1787525"/>
            <a:ext cx="275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x_data = [1.0, 2.0, 3.0]</a:t>
            </a:r>
            <a:endParaRPr lang="zh-CN" altLang="en-US"/>
          </a:p>
          <a:p>
            <a:r>
              <a:rPr lang="zh-CN" altLang="en-US"/>
              <a:t>y_data = [2.0, 4.0, 6.0]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51840" y="2656840"/>
            <a:ext cx="11247120" cy="1351915"/>
            <a:chOff x="1184" y="4014"/>
            <a:chExt cx="17712" cy="2129"/>
          </a:xfrm>
        </p:grpSpPr>
        <p:sp>
          <p:nvSpPr>
            <p:cNvPr id="5" name="文本框 4"/>
            <p:cNvSpPr txBox="1"/>
            <p:nvPr/>
          </p:nvSpPr>
          <p:spPr>
            <a:xfrm>
              <a:off x="1184" y="4014"/>
              <a:ext cx="1771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200000"/>
                </a:lnSpc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.定义模型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89" y="5127"/>
              <a:ext cx="45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def forward(x):</a:t>
              </a:r>
              <a:endParaRPr lang="zh-CN" altLang="en-US"/>
            </a:p>
            <a:p>
              <a:r>
                <a:rPr lang="zh-CN" altLang="en-US"/>
                <a:t>    return x * w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1840" y="4166235"/>
            <a:ext cx="11247120" cy="1720850"/>
            <a:chOff x="1184" y="6665"/>
            <a:chExt cx="17712" cy="2710"/>
          </a:xfrm>
        </p:grpSpPr>
        <p:sp>
          <p:nvSpPr>
            <p:cNvPr id="10" name="文本框 9"/>
            <p:cNvSpPr txBox="1"/>
            <p:nvPr/>
          </p:nvSpPr>
          <p:spPr>
            <a:xfrm>
              <a:off x="1184" y="6665"/>
              <a:ext cx="1771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200000"/>
                </a:lnSpc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.定义损失函数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89" y="7923"/>
              <a:ext cx="836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def loss(x, y):</a:t>
              </a:r>
              <a:endParaRPr lang="zh-CN" altLang="en-US"/>
            </a:p>
            <a:p>
              <a:r>
                <a:rPr lang="zh-CN" altLang="en-US"/>
                <a:t>    y_pred = forward(x)</a:t>
              </a:r>
              <a:endParaRPr lang="zh-CN" altLang="en-US"/>
            </a:p>
            <a:p>
              <a:r>
                <a:rPr lang="zh-CN" altLang="en-US"/>
                <a:t>    return (y_pred - y) * (y_pred - y)</a:t>
              </a:r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51824" y="1002031"/>
            <a:ext cx="112472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1.准备数据集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6015" y="1788160"/>
            <a:ext cx="2755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x_data = [1.0, 2.0, 3.0]</a:t>
            </a:r>
            <a:endParaRPr lang="zh-CN" altLang="en-US"/>
          </a:p>
          <a:p>
            <a:r>
              <a:rPr lang="zh-CN" altLang="en-US"/>
              <a:t>y_data = [2.0, 4.0, 6.0]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1824" y="114821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2305" y="854075"/>
            <a:ext cx="11247120" cy="5321935"/>
            <a:chOff x="1043" y="1345"/>
            <a:chExt cx="17712" cy="8381"/>
          </a:xfrm>
        </p:grpSpPr>
        <p:sp>
          <p:nvSpPr>
            <p:cNvPr id="5" name="文本框 4"/>
            <p:cNvSpPr txBox="1"/>
            <p:nvPr/>
          </p:nvSpPr>
          <p:spPr>
            <a:xfrm>
              <a:off x="1043" y="1345"/>
              <a:ext cx="1771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200000"/>
                </a:lnSpc>
                <a:buFont typeface="Wingdings" panose="05000000000000000000" pitchFamily="2" charset="2"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.训练模型，绘制图像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31" y="2458"/>
              <a:ext cx="14534" cy="7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w_list = []  # 保存权重w</a:t>
              </a:r>
              <a:endParaRPr lang="zh-CN" altLang="en-US" sz="1400"/>
            </a:p>
            <a:p>
              <a:r>
                <a:rPr lang="zh-CN" altLang="en-US" sz="1400"/>
                <a:t>mse_list = []  # 保存每个w的损失值loss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zh-CN" altLang="en-US" sz="1400"/>
                <a:t>for w in np.arange(0.0, 4.1, 0.1):  # 从0.0~4.1，设置步长为0.1，枚举w的值。即0.0，0.1，0.2，0.3，0.4，0.5……4.0</a:t>
              </a:r>
              <a:endParaRPr lang="zh-CN" altLang="en-US" sz="1400"/>
            </a:p>
            <a:p>
              <a:r>
                <a:rPr lang="zh-CN" altLang="en-US" sz="1400"/>
                <a:t>    # print('w=', w)</a:t>
              </a:r>
              <a:endParaRPr lang="zh-CN" altLang="en-US" sz="1400"/>
            </a:p>
            <a:p>
              <a:r>
                <a:rPr lang="zh-CN" altLang="en-US" sz="1400"/>
                <a:t>    l_sum = 0  # 计算每个w的loss损失总值（假设w=1，l_sum即为w=1时，x=1，x=2，x=3计算得到的损失总值）</a:t>
              </a:r>
              <a:endParaRPr lang="zh-CN" altLang="en-US" sz="1400"/>
            </a:p>
            <a:p>
              <a:r>
                <a:rPr lang="zh-CN" altLang="en-US" sz="1400"/>
                <a:t>    for x_val, y_val in zip(x_data, y_data):</a:t>
              </a:r>
              <a:endParaRPr lang="zh-CN" altLang="en-US" sz="1400"/>
            </a:p>
            <a:p>
              <a:r>
                <a:rPr lang="zh-CN" altLang="en-US" sz="1400"/>
                <a:t>        y_pred_val = forward(x_val)  # 对每个x_val计算对应y预测值</a:t>
              </a:r>
              <a:endParaRPr lang="zh-CN" altLang="en-US" sz="1400"/>
            </a:p>
            <a:p>
              <a:r>
                <a:rPr lang="zh-CN" altLang="en-US" sz="1400"/>
                <a:t>        loss_val = loss(x_val, y_val)</a:t>
              </a:r>
              <a:endParaRPr lang="zh-CN" altLang="en-US" sz="1400"/>
            </a:p>
            <a:p>
              <a:r>
                <a:rPr lang="zh-CN" altLang="en-US" sz="1400"/>
                <a:t>        l_sum += loss_val</a:t>
              </a:r>
              <a:endParaRPr lang="zh-CN" altLang="en-US" sz="1400"/>
            </a:p>
            <a:p>
              <a:r>
                <a:rPr lang="zh-CN" altLang="en-US" sz="1400"/>
                <a:t>        # print('\t', x_val, y_val, y_pred_val, loss_val)</a:t>
              </a:r>
              <a:endParaRPr lang="zh-CN" altLang="en-US" sz="1400"/>
            </a:p>
            <a:p>
              <a:r>
                <a:rPr lang="zh-CN" altLang="en-US" sz="1400"/>
                <a:t>    # print('MSE=', l_sum/3)</a:t>
              </a:r>
              <a:endParaRPr lang="zh-CN" altLang="en-US" sz="1400"/>
            </a:p>
            <a:p>
              <a:r>
                <a:rPr lang="zh-CN" altLang="en-US" sz="1400"/>
                <a:t>    w_list.append(w)</a:t>
              </a:r>
              <a:endParaRPr lang="zh-CN" altLang="en-US" sz="1400"/>
            </a:p>
            <a:p>
              <a:r>
                <a:rPr lang="zh-CN" altLang="en-US" sz="1400"/>
                <a:t>    mse_list.append(l_sum/3)  # 三组[x,y]数据，需要除以3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zh-CN" altLang="en-US" sz="1400"/>
                <a:t># 绘制w和LOSS图像</a:t>
              </a:r>
              <a:endParaRPr lang="zh-CN" altLang="en-US" sz="1400"/>
            </a:p>
            <a:p>
              <a:r>
                <a:rPr lang="zh-CN" altLang="en-US" sz="1400"/>
                <a:t>plt.plot(w_list, mse_list)</a:t>
              </a:r>
              <a:endParaRPr lang="zh-CN" altLang="en-US" sz="1400"/>
            </a:p>
            <a:p>
              <a:r>
                <a:rPr lang="zh-CN" altLang="en-US" sz="1400"/>
                <a:t>plt.ylabel('LOSS')</a:t>
              </a:r>
              <a:endParaRPr lang="zh-CN" altLang="en-US" sz="1400"/>
            </a:p>
            <a:p>
              <a:r>
                <a:rPr lang="zh-CN" altLang="en-US" sz="1400"/>
                <a:t>plt.xlabel('w')</a:t>
              </a:r>
              <a:endParaRPr lang="zh-CN" altLang="en-US" sz="1400"/>
            </a:p>
            <a:p>
              <a:r>
                <a:rPr lang="zh-CN" altLang="en-US" sz="1400"/>
                <a:t>plt.show()</a:t>
              </a:r>
              <a:endParaRPr lang="zh-CN" altLang="en-US" sz="1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1824" y="114821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813560"/>
            <a:ext cx="5142865" cy="3890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8880" y="2605405"/>
            <a:ext cx="5220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w-loss</a:t>
            </a:r>
            <a:r>
              <a:rPr lang="zh-CN" altLang="en-US"/>
              <a:t>图像知：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w=2.0</a:t>
            </a:r>
            <a:r>
              <a:rPr lang="zh-CN" altLang="en-US"/>
              <a:t>时，</a:t>
            </a:r>
            <a:r>
              <a:rPr lang="en-US" altLang="zh-CN"/>
              <a:t>loss</a:t>
            </a:r>
            <a:r>
              <a:rPr lang="zh-CN" altLang="en-US"/>
              <a:t>最小，即：当</a:t>
            </a:r>
            <a:r>
              <a:rPr lang="en-US" altLang="zh-CN"/>
              <a:t>w=2.0</a:t>
            </a:r>
            <a:r>
              <a:rPr lang="zh-CN" altLang="en-US"/>
              <a:t>时，损失</a:t>
            </a:r>
            <a:r>
              <a:rPr lang="en-US" altLang="zh-CN"/>
              <a:t>S</a:t>
            </a:r>
            <a:r>
              <a:rPr lang="zh-CN" altLang="en-US"/>
              <a:t>取最小值。所以，模型为</a:t>
            </a:r>
            <a:r>
              <a:rPr lang="en-US" altLang="zh-CN"/>
              <a:t>y=2x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完成预测：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x=4</a:t>
            </a:r>
            <a:r>
              <a:rPr lang="zh-CN" altLang="en-US"/>
              <a:t>时，</a:t>
            </a:r>
            <a:r>
              <a:rPr lang="en-US" altLang="zh-CN"/>
              <a:t>y=8</a:t>
            </a:r>
            <a:r>
              <a:rPr lang="zh-CN" altLang="en-US"/>
              <a:t>（学习</a:t>
            </a:r>
            <a:r>
              <a:rPr lang="en-US" altLang="zh-CN"/>
              <a:t>4</a:t>
            </a:r>
            <a:r>
              <a:rPr lang="zh-CN" altLang="en-US"/>
              <a:t>小时，可以得到</a:t>
            </a:r>
            <a:r>
              <a:rPr lang="en-US" altLang="zh-CN"/>
              <a:t>8</a:t>
            </a:r>
            <a:r>
              <a:rPr lang="zh-CN" altLang="en-US"/>
              <a:t>分）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1029970"/>
            <a:ext cx="8526780" cy="431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线性最小二乘法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4825" y="1346835"/>
            <a:ext cx="11182350" cy="4193540"/>
            <a:chOff x="795" y="2121"/>
            <a:chExt cx="17610" cy="6604"/>
          </a:xfrm>
        </p:grpSpPr>
        <p:sp>
          <p:nvSpPr>
            <p:cNvPr id="5" name="文本框 4"/>
            <p:cNvSpPr txBox="1"/>
            <p:nvPr/>
          </p:nvSpPr>
          <p:spPr>
            <a:xfrm>
              <a:off x="795" y="2121"/>
              <a:ext cx="17610" cy="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回忆一下思路：</a:t>
              </a:r>
              <a:endParaRPr lang="zh-CN" altLang="en-US" sz="2400"/>
            </a:p>
            <a:p>
              <a:endParaRPr lang="zh-CN" altLang="en-US" sz="2400"/>
            </a:p>
            <a:p>
              <a:r>
                <a:rPr lang="zh-CN" altLang="en-US" sz="2400"/>
                <a:t>最终目的：</a:t>
              </a:r>
              <a:r>
                <a:rPr lang="zh-CN" altLang="en-US" sz="2000"/>
                <a:t>根据</a:t>
              </a:r>
              <a:r>
                <a:rPr lang="en-US" altLang="zh-CN" sz="2000"/>
                <a:t>x</a:t>
              </a:r>
              <a:r>
                <a:rPr lang="zh-CN" altLang="en-US" sz="2000"/>
                <a:t>和</a:t>
              </a:r>
              <a:r>
                <a:rPr lang="en-US" altLang="zh-CN" sz="2000"/>
                <a:t>y</a:t>
              </a:r>
              <a:r>
                <a:rPr lang="zh-CN" altLang="en-US" sz="2000"/>
                <a:t>的关系，</a:t>
              </a:r>
              <a:r>
                <a:rPr lang="zh-CN" altLang="en-US" sz="2000" b="1">
                  <a:solidFill>
                    <a:srgbClr val="FF0000"/>
                  </a:solidFill>
                </a:rPr>
                <a:t>预测</a:t>
              </a:r>
              <a:r>
                <a:rPr lang="zh-CN" altLang="en-US" sz="2000"/>
                <a:t>给一个新的</a:t>
              </a:r>
              <a:r>
                <a:rPr lang="en-US" altLang="zh-CN" sz="2000"/>
                <a:t>x</a:t>
              </a:r>
              <a:r>
                <a:rPr lang="zh-CN" altLang="en-US" sz="2000"/>
                <a:t>时，</a:t>
              </a:r>
              <a:r>
                <a:rPr lang="en-US" altLang="zh-CN" sz="2000"/>
                <a:t>y</a:t>
              </a:r>
              <a:r>
                <a:rPr lang="zh-CN" altLang="en-US" sz="2000"/>
                <a:t>对应的值。</a:t>
              </a:r>
              <a:endParaRPr lang="zh-CN" altLang="en-US" sz="2400"/>
            </a:p>
            <a:p>
              <a:r>
                <a:rPr lang="zh-CN" altLang="en-US" sz="2400"/>
                <a:t>求解思路：</a:t>
              </a:r>
              <a:endParaRPr lang="en-US" altLang="zh-CN" sz="2400"/>
            </a:p>
            <a:p>
              <a:r>
                <a:rPr lang="en-US" altLang="zh-CN" sz="2000"/>
                <a:t>  1.</a:t>
              </a:r>
              <a:r>
                <a:rPr lang="zh-CN" altLang="en-US" sz="2000"/>
                <a:t>遇到问题，从最简单的模型开始建模（线性模型）：</a:t>
              </a:r>
              <a:r>
                <a:rPr lang="en-US" altLang="zh-CN" sz="2000"/>
                <a:t>y=w*x</a:t>
              </a:r>
              <a:r>
                <a:rPr lang="zh-CN" altLang="en-US" sz="2000"/>
                <a:t>，但模型中有未知数</a:t>
              </a:r>
              <a:r>
                <a:rPr lang="en-US" altLang="zh-CN" sz="2000"/>
                <a:t>w</a:t>
              </a:r>
              <a:r>
                <a:rPr lang="zh-CN" altLang="en-US" sz="2000"/>
                <a:t>需要求。</a:t>
              </a:r>
              <a:endParaRPr lang="en-US" altLang="zh-CN" sz="2000"/>
            </a:p>
            <a:p>
              <a:r>
                <a:rPr lang="en-US" altLang="zh-CN" sz="2000"/>
                <a:t>  2.</a:t>
              </a:r>
              <a:r>
                <a:rPr lang="zh-CN" altLang="en-US" sz="2000"/>
                <a:t>怎么求</a:t>
              </a:r>
              <a:r>
                <a:rPr lang="en-US" altLang="zh-CN" sz="2000"/>
                <a:t>w</a:t>
              </a:r>
              <a:r>
                <a:rPr lang="zh-CN" altLang="en-US" sz="2000"/>
                <a:t>？任取参数</a:t>
              </a:r>
              <a:r>
                <a:rPr lang="en-US" altLang="zh-CN" sz="2000"/>
                <a:t>w</a:t>
              </a:r>
              <a:r>
                <a:rPr lang="zh-CN" altLang="en-US" sz="2000"/>
                <a:t>，根据已知数据</a:t>
              </a:r>
              <a:r>
                <a:rPr lang="en-US" altLang="zh-CN" sz="2000"/>
                <a:t>(x,y)</a:t>
              </a:r>
              <a:r>
                <a:rPr lang="zh-CN" altLang="en-US" sz="2000"/>
                <a:t>求真实值和计算值之间的误差：</a:t>
              </a:r>
              <a:r>
                <a:rPr lang="en-US" altLang="zh-CN" sz="2000"/>
                <a:t>S =∑(y - y</a:t>
              </a:r>
              <a:r>
                <a:rPr lang="en-US" altLang="zh-CN" sz="2000" baseline="-25000"/>
                <a:t>i</a:t>
              </a:r>
              <a:r>
                <a:rPr lang="en-US" altLang="zh-CN" sz="2000"/>
                <a:t>)</a:t>
              </a:r>
              <a:r>
                <a:rPr lang="en-US" altLang="zh-CN" sz="2000" baseline="30000"/>
                <a:t>2</a:t>
              </a:r>
              <a:endParaRPr lang="en-US" altLang="zh-CN" sz="2000" baseline="30000"/>
            </a:p>
            <a:p>
              <a:r>
                <a:rPr lang="zh-CN" altLang="en-US" sz="2000"/>
                <a:t>    计算多组</a:t>
              </a:r>
              <a:r>
                <a:rPr lang="en-US" altLang="zh-CN" sz="2000"/>
                <a:t>w</a:t>
              </a:r>
              <a:r>
                <a:rPr lang="zh-CN" altLang="en-US" sz="2000"/>
                <a:t>的误差，取误差</a:t>
              </a:r>
              <a:r>
                <a:rPr lang="zh-CN" altLang="en-US" sz="2000" b="1">
                  <a:solidFill>
                    <a:srgbClr val="FF0000"/>
                  </a:solidFill>
                </a:rPr>
                <a:t>最小</a:t>
              </a:r>
              <a:r>
                <a:rPr lang="zh-CN" altLang="en-US" sz="2000"/>
                <a:t>对应的</a:t>
              </a:r>
              <a:r>
                <a:rPr lang="en-US" altLang="zh-CN" sz="2000"/>
                <a:t>w</a:t>
              </a:r>
              <a:r>
                <a:rPr lang="zh-CN" altLang="en-US" sz="2000"/>
                <a:t>的值。</a:t>
              </a:r>
              <a:endParaRPr lang="zh-CN" altLang="en-US" sz="2000"/>
            </a:p>
            <a:p>
              <a:r>
                <a:rPr lang="zh-CN" altLang="en-US" sz="2000"/>
                <a:t>    求</a:t>
              </a:r>
              <a:r>
                <a:rPr lang="en-US" altLang="zh-CN" sz="2000"/>
                <a:t>w</a:t>
              </a:r>
              <a:r>
                <a:rPr lang="zh-CN" altLang="en-US" sz="2000"/>
                <a:t>的问题</a:t>
              </a:r>
              <a:r>
                <a:rPr lang="en-US" altLang="zh-CN" sz="2000"/>
                <a:t>==&gt;</a:t>
              </a:r>
              <a:r>
                <a:rPr lang="zh-CN" altLang="en-US" sz="2000"/>
                <a:t>求 </a:t>
              </a:r>
              <a:r>
                <a:rPr lang="en-US" altLang="zh-CN" sz="2000"/>
                <a:t>min S </a:t>
              </a:r>
              <a:r>
                <a:rPr lang="zh-CN" altLang="en-US" sz="2000"/>
                <a:t>的问题</a:t>
              </a:r>
              <a:r>
                <a:rPr lang="en-US" altLang="zh-CN" sz="2000"/>
                <a:t>/ arg S(w)</a:t>
              </a:r>
              <a:r>
                <a:rPr lang="zh-CN" altLang="en-US" sz="2000"/>
                <a:t>的问题</a:t>
              </a:r>
              <a:endParaRPr lang="zh-CN" altLang="en-US" sz="2000"/>
            </a:p>
            <a:p>
              <a:r>
                <a:rPr lang="zh-CN" altLang="en-US" sz="2000"/>
                <a:t>  </a:t>
              </a:r>
              <a:r>
                <a:rPr lang="en-US" altLang="zh-CN" sz="2000"/>
                <a:t>3.</a:t>
              </a:r>
              <a:r>
                <a:rPr lang="zh-CN" altLang="en-US" sz="2000"/>
                <a:t>本身</a:t>
              </a:r>
              <a:r>
                <a:rPr lang="en-US" altLang="zh-CN" sz="2000"/>
                <a:t>S(w)</a:t>
              </a:r>
              <a:r>
                <a:rPr lang="zh-CN" altLang="en-US" sz="2000"/>
                <a:t>是一个函数，求</a:t>
              </a:r>
              <a:r>
                <a:rPr lang="en-US" altLang="zh-CN" sz="2000"/>
                <a:t>S(w)</a:t>
              </a:r>
              <a:r>
                <a:rPr lang="zh-CN" altLang="en-US" sz="2000"/>
                <a:t>最小值：</a:t>
              </a:r>
              <a:endParaRPr lang="zh-CN" altLang="en-US" sz="2000"/>
            </a:p>
            <a:p>
              <a:r>
                <a:rPr lang="zh-CN" altLang="en-US" sz="2000"/>
                <a:t>    </a:t>
              </a:r>
              <a:r>
                <a:rPr lang="en-US" altLang="zh-CN" sz="2000"/>
                <a:t>f'(w</a:t>
              </a:r>
              <a:r>
                <a:rPr lang="en-US" altLang="zh-CN" sz="2000" baseline="30000"/>
                <a:t>*</a:t>
              </a:r>
              <a:r>
                <a:rPr lang="en-US" altLang="zh-CN" sz="2000"/>
                <a:t>) = 0  </a:t>
              </a:r>
              <a:r>
                <a:rPr lang="zh-CN" altLang="en-US" sz="2000"/>
                <a:t>取极值</a:t>
              </a:r>
              <a:endParaRPr lang="zh-CN" altLang="en-US" sz="2000"/>
            </a:p>
            <a:p>
              <a:r>
                <a:rPr lang="zh-CN" altLang="en-US" sz="2000"/>
                <a:t>    </a:t>
              </a:r>
              <a:r>
                <a:rPr lang="en-US" altLang="zh-CN" sz="2000"/>
                <a:t>f''(w</a:t>
              </a:r>
              <a:r>
                <a:rPr lang="en-US" altLang="zh-CN" sz="2000" baseline="30000"/>
                <a:t>*</a:t>
              </a:r>
              <a:r>
                <a:rPr lang="en-US" altLang="zh-CN" sz="2000"/>
                <a:t>) </a:t>
              </a:r>
              <a:r>
                <a:rPr lang="zh-CN" altLang="en-US" sz="2000"/>
                <a:t>＞</a:t>
              </a:r>
              <a:r>
                <a:rPr lang="en-US" altLang="zh-CN" sz="2000"/>
                <a:t> 0 </a:t>
              </a:r>
              <a:r>
                <a:rPr lang="zh-CN" altLang="en-US" sz="2000"/>
                <a:t>极小值</a:t>
              </a:r>
              <a:endParaRPr lang="en-US" altLang="zh-CN" sz="2000"/>
            </a:p>
          </p:txBody>
        </p:sp>
        <p:pic>
          <p:nvPicPr>
            <p:cNvPr id="7" name="图片 6" descr="截屏2020-10-23 上午12.12.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03" y="5671"/>
              <a:ext cx="5569" cy="3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2680" y="1517650"/>
            <a:ext cx="96126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线性问题比较简单，可以按照解析式方法解决，。但非线性问题比较复杂，如何解决呢？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提到非线性，不得不提</a:t>
            </a:r>
            <a:r>
              <a:rPr lang="en-US" altLang="zh-CN" sz="2400"/>
              <a:t>Taylor</a:t>
            </a:r>
            <a:r>
              <a:rPr lang="zh-CN" altLang="en-US" sz="2400"/>
              <a:t>展开式。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多元函数的</a:t>
            </a:r>
            <a:r>
              <a:rPr lang="en-US" altLang="zh-CN" sz="2400"/>
              <a:t>Taylor</a:t>
            </a:r>
            <a:r>
              <a:rPr lang="zh-CN" altLang="en-US" sz="2400"/>
              <a:t>展开式及</a:t>
            </a:r>
            <a:r>
              <a:rPr lang="en-US" altLang="zh-CN" sz="2400"/>
              <a:t>Taylor</a:t>
            </a:r>
            <a:r>
              <a:rPr lang="zh-CN" altLang="en-US" sz="2400"/>
              <a:t>展开式目的？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    把任意复杂的函数，近似的表达成一个简单的多项式形式，便于分析计算，使问题简单化。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非线性问题</a:t>
            </a:r>
            <a:r>
              <a:rPr lang="en-US" altLang="zh-CN" sz="2400"/>
              <a:t>===(Taylor</a:t>
            </a:r>
            <a:r>
              <a:rPr lang="zh-CN" altLang="en-US" sz="2400"/>
              <a:t>一阶展开式</a:t>
            </a:r>
            <a:r>
              <a:rPr lang="en-US" altLang="zh-CN" sz="2400"/>
              <a:t>)===&gt;</a:t>
            </a:r>
            <a:r>
              <a:rPr lang="zh-CN" altLang="en-US" sz="2400"/>
              <a:t>线性问题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0-23 上午12.2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935" y="1407795"/>
            <a:ext cx="8660765" cy="4544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1.3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非线性最小二乘法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67255" y="4109085"/>
            <a:ext cx="785812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解析法：</a:t>
            </a:r>
            <a:endParaRPr lang="zh-CN" altLang="en-US"/>
          </a:p>
          <a:p>
            <a:r>
              <a:rPr lang="zh-CN" altLang="en-US"/>
              <a:t>根据公式求出极值点，比较极值点得到最值点。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数值迭代法：</a:t>
            </a:r>
            <a:endParaRPr lang="zh-CN" altLang="en-US"/>
          </a:p>
          <a:p>
            <a:r>
              <a:rPr lang="zh-CN" altLang="en-US"/>
              <a:t>搜索、迭代、逼近。（步步下降、步步逼近、最终逼近最值点</a:t>
            </a:r>
            <a:r>
              <a:rPr lang="en-US" altLang="zh-CN"/>
              <a:t>X</a:t>
            </a:r>
            <a:r>
              <a:rPr lang="en-US" altLang="zh-CN" baseline="30000"/>
              <a:t>*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X</a:t>
            </a:r>
            <a:r>
              <a:rPr lang="en-US" altLang="zh-CN" baseline="30000"/>
              <a:t>(K+1)</a:t>
            </a:r>
            <a:r>
              <a:rPr lang="en-US" altLang="zh-CN"/>
              <a:t> = X</a:t>
            </a:r>
            <a:r>
              <a:rPr lang="en-US" altLang="zh-CN" baseline="30000"/>
              <a:t>(K)</a:t>
            </a:r>
            <a:r>
              <a:rPr lang="en-US" altLang="zh-CN"/>
              <a:t> +α</a:t>
            </a:r>
            <a:r>
              <a:rPr lang="en-US" altLang="zh-CN" baseline="30000"/>
              <a:t>(K)</a:t>
            </a:r>
            <a:r>
              <a:rPr lang="en-US" altLang="zh-CN"/>
              <a:t>S</a:t>
            </a:r>
            <a:r>
              <a:rPr lang="zh-CN" altLang="en-US" baseline="30000"/>
              <a:t>（</a:t>
            </a:r>
            <a:r>
              <a:rPr lang="en-US" altLang="zh-CN" baseline="30000"/>
              <a:t>K</a:t>
            </a:r>
            <a:r>
              <a:rPr lang="zh-CN" altLang="en-US" baseline="30000"/>
              <a:t>）</a:t>
            </a:r>
            <a:endParaRPr lang="zh-CN" altLang="en-US"/>
          </a:p>
          <a:p>
            <a:r>
              <a:rPr lang="zh-CN" altLang="en-US"/>
              <a:t>如何选取方向</a:t>
            </a:r>
            <a:r>
              <a:rPr lang="en-US" altLang="zh-CN"/>
              <a:t>S</a:t>
            </a:r>
            <a:r>
              <a:rPr lang="zh-CN" altLang="en-US"/>
              <a:t>和步长</a:t>
            </a:r>
            <a:r>
              <a:rPr lang="en-US" altLang="zh-CN"/>
              <a:t>α</a:t>
            </a:r>
            <a:r>
              <a:rPr lang="zh-CN" altLang="en-US"/>
              <a:t>？ 牛顿法、梯度法、变尺度法、共轭方向法……</a:t>
            </a:r>
            <a:r>
              <a:rPr lang="zh-CN" altLang="en-US" sz="1400"/>
              <a:t>（本学期开最优化分析课，就不做赘述了）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截屏2020-10-23 上午12.32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0" y="1056005"/>
            <a:ext cx="4335145" cy="2947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2" y="152400"/>
            <a:ext cx="106915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88580" y="1315338"/>
            <a:ext cx="8077200" cy="11068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None/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s://timgsa.baidu.com/timg?image&amp;quality=80&amp;size=b9999_10000&amp;sec=1589392467066&amp;di=858448bcac33b053afe05c80d7f9cab3&amp;imgtype=0&amp;src=http%3A%2F%2F5b0988e595225.cdn.sohucs.com%2Fimages%2F20180612%2F550cbc8547804dfb9c7d80fb69cee600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2" b="4546"/>
          <a:stretch>
            <a:fillRect/>
          </a:stretch>
        </p:blipFill>
        <p:spPr bwMode="auto">
          <a:xfrm>
            <a:off x="0" y="3176905"/>
            <a:ext cx="12192000" cy="36810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990" y="1029970"/>
            <a:ext cx="8117840" cy="4152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最小二乘法思想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线性最小二乘法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非线性最小二乘法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0-10-21 下午11.40.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582420"/>
            <a:ext cx="10058400" cy="41230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721" y="6262147"/>
            <a:ext cx="11585863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>
                <a:latin typeface="Times New Roman" panose="02020503050405090304" pitchFamily="18" charset="0"/>
                <a:cs typeface="Times New Roman" panose="02020503050405090304" pitchFamily="18" charset="0"/>
              </a:rPr>
              <a:t>https://www.bilibili.com/video/BV1Y7411d7Ys</a:t>
            </a:r>
            <a:endParaRPr lang="en-US" altLang="zh-CN" sz="1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0-10-21 下午11.44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075" y="1045210"/>
            <a:ext cx="8705850" cy="37661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2721" y="6262147"/>
            <a:ext cx="11585863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>
                <a:latin typeface="Times New Roman" panose="02020503050405090304" pitchFamily="18" charset="0"/>
                <a:cs typeface="Times New Roman" panose="02020503050405090304" pitchFamily="18" charset="0"/>
              </a:rPr>
              <a:t>https://www.bilibili.com/video/BV1Y7411d7Ys</a:t>
            </a:r>
            <a:endParaRPr lang="en-US" altLang="zh-CN" sz="1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8510" y="4745990"/>
            <a:ext cx="1062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求解问题时，第一步需要建模。构建模型时，模型要尽可能的简单，或者说可以先尝试简单的模型，简单模型解决不了问题时再构造复杂的模型。最简单的模型，自然是线性模型了。线性模型中最简单的非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y=wx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莫属了。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721" y="6262147"/>
            <a:ext cx="11585863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>
                <a:latin typeface="Times New Roman" panose="02020503050405090304" pitchFamily="18" charset="0"/>
                <a:cs typeface="Times New Roman" panose="02020503050405090304" pitchFamily="18" charset="0"/>
              </a:rPr>
              <a:t>https://www.bilibili.com/video/BV1Y7411d7Ys</a:t>
            </a:r>
            <a:endParaRPr lang="en-US" altLang="zh-CN" sz="1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图片 3" descr="截屏2020-10-21 下午11.46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1112520"/>
            <a:ext cx="7525385" cy="3275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240" y="4595495"/>
            <a:ext cx="10407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在给出的示例当中，我们其实可以靠“经验”迅速完成建模。很明显，学习时长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和取得的分数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是一个“线性”关系，更准确的说，是一次函数的线性关系，即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y=w*x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。根据历史数据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(x,y)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可以求出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的值，从而确定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之间关系。再给定任意一个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，即可得到预测值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734185"/>
            <a:ext cx="10340340" cy="3944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644015"/>
            <a:ext cx="3687445" cy="3747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2645" y="2167890"/>
            <a:ext cx="7024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但若遇到如左图所示的情况，根据历史数据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(x,y)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可能不太好建模，至少从肉眼观看很难一下子确定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之间准确的关系，即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到底该取何值？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方法：随便取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，尝试多个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的值：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,w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,w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…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,w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比较取不同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时的误差。总有一个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24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，误差最小，比如该条直线到每个点的距离和最小。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8595" y="2112645"/>
            <a:ext cx="94132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最小二乘法（ Least Squares Estimation,简记为LSE），又称最小平方法，是一种数学优化技术，通过</a:t>
            </a:r>
            <a:r>
              <a:rPr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最小化误差的平方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和寻找数据的最佳函数匹配。利用最小二乘法可以简便地求得未知的数据，并使得这些求得的数据与实际数据之间误差的平方和为最小。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注：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最小二乘法，所谓“二乘”就是</a:t>
            </a:r>
            <a:r>
              <a:rPr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平方</a:t>
            </a:r>
            <a:r>
              <a:rPr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的意思，台湾直接翻译为最小平方法。</a:t>
            </a:r>
            <a:endParaRPr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7846" y="118538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最小二乘法思想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644015"/>
            <a:ext cx="3687445" cy="3747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87570" y="1995170"/>
            <a:ext cx="6869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因为误差是长度，还要取绝对值，计算起来麻烦，就干脆用平方来代表误差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|y - y</a:t>
            </a:r>
            <a:r>
              <a:rPr lang="en-US" altLang="zh-CN" sz="24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| = (y - y</a:t>
            </a:r>
            <a:r>
              <a:rPr lang="en-US" altLang="zh-CN" sz="24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altLang="zh-CN" sz="2400" b="1" baseline="30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24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误差的平方和就是：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 = ∑(y - y</a:t>
            </a:r>
            <a:r>
              <a:rPr lang="en-US" altLang="zh-CN" sz="2400" b="1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en-US" altLang="zh-CN" sz="2400" b="1" baseline="30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 </a:t>
            </a:r>
            <a:endParaRPr lang="en-US" altLang="zh-CN" sz="2400" b="1" baseline="30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求解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y=w*x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方程式问题转化成了求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arg min S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问题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</Words>
  <Application>WPS 演示</Application>
  <PresentationFormat>宽屏</PresentationFormat>
  <Paragraphs>166</Paragraphs>
  <Slides>19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方正书宋_GBK</vt:lpstr>
      <vt:lpstr>Wingdings</vt:lpstr>
      <vt:lpstr>微软雅黑</vt:lpstr>
      <vt:lpstr>汉仪旗黑</vt:lpstr>
      <vt:lpstr>楷体</vt:lpstr>
      <vt:lpstr>Microsoft YaHei</vt:lpstr>
      <vt:lpstr>Times New Roman</vt:lpstr>
      <vt:lpstr>Cambria Math</vt:lpstr>
      <vt:lpstr>Constantia</vt:lpstr>
      <vt:lpstr>微软雅黑</vt:lpstr>
      <vt:lpstr>汉仪楷体KW</vt:lpstr>
      <vt:lpstr>宋体</vt:lpstr>
      <vt:lpstr>Arial Unicode MS</vt:lpstr>
      <vt:lpstr>Kingsoft Math</vt:lpstr>
      <vt:lpstr>Thonburi</vt:lpstr>
      <vt:lpstr>汉仪书宋二KW</vt:lpstr>
      <vt:lpstr>等线</vt:lpstr>
      <vt:lpstr>汉仪中等线KW</vt:lpstr>
      <vt:lpstr>Apple Symbols</vt:lpstr>
      <vt:lpstr>华文楷体</vt:lpstr>
      <vt:lpstr>儷黑 Pro</vt:lpstr>
      <vt:lpstr>华文宋体</vt:lpstr>
      <vt:lpstr>Arial Bold</vt:lpstr>
      <vt:lpstr>凌慧体-简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wuyalun</cp:lastModifiedBy>
  <cp:revision>406</cp:revision>
  <dcterms:created xsi:type="dcterms:W3CDTF">2020-10-22T18:01:01Z</dcterms:created>
  <dcterms:modified xsi:type="dcterms:W3CDTF">2020-10-22T18:01:01Z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