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94" r:id="rId3"/>
    <p:sldId id="257" r:id="rId4"/>
    <p:sldId id="262" r:id="rId5"/>
    <p:sldId id="297" r:id="rId7"/>
    <p:sldId id="264" r:id="rId8"/>
    <p:sldId id="296" r:id="rId9"/>
    <p:sldId id="263" r:id="rId10"/>
    <p:sldId id="295" r:id="rId11"/>
    <p:sldId id="268" r:id="rId12"/>
    <p:sldId id="267" r:id="rId13"/>
    <p:sldId id="269" r:id="rId14"/>
    <p:sldId id="265" r:id="rId15"/>
    <p:sldId id="274" r:id="rId16"/>
    <p:sldId id="298" r:id="rId17"/>
    <p:sldId id="301" r:id="rId18"/>
    <p:sldId id="300" r:id="rId19"/>
    <p:sldId id="277" r:id="rId20"/>
    <p:sldId id="303" r:id="rId21"/>
    <p:sldId id="281" r:id="rId22"/>
    <p:sldId id="304" r:id="rId23"/>
    <p:sldId id="305" r:id="rId24"/>
    <p:sldId id="306" r:id="rId25"/>
    <p:sldId id="29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0" autoAdjust="0"/>
    <p:restoredTop sz="94660"/>
  </p:normalViewPr>
  <p:slideViewPr>
    <p:cSldViewPr snapToGrid="0">
      <p:cViewPr varScale="1">
        <p:scale>
          <a:sx n="99" d="100"/>
          <a:sy n="99" d="100"/>
        </p:scale>
        <p:origin x="96" y="420"/>
      </p:cViewPr>
      <p:guideLst>
        <p:guide orient="horz" pos="2151"/>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4AB03-2860-45B8-A0D7-FC995FC3A8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9F219-1042-48FF-8657-2E904DD7C5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库_矩形 6"/>
          <p:cNvSpPr/>
          <p:nvPr>
            <p:custDataLst>
              <p:tags r:id="rId1"/>
            </p:custDataLst>
          </p:nvPr>
        </p:nvSpPr>
        <p:spPr>
          <a:xfrm>
            <a:off x="-11152" y="1114811"/>
            <a:ext cx="12192001" cy="3717163"/>
          </a:xfrm>
          <a:prstGeom prst="rect">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微软雅黑" panose="020B0503020204020204" charset="-122"/>
              <a:cs typeface="+mn-cs"/>
            </a:endParaRPr>
          </a:p>
        </p:txBody>
      </p:sp>
      <p:sp>
        <p:nvSpPr>
          <p:cNvPr id="5" name="TextBox 7"/>
          <p:cNvSpPr txBox="1"/>
          <p:nvPr/>
        </p:nvSpPr>
        <p:spPr>
          <a:xfrm>
            <a:off x="396827" y="2637785"/>
            <a:ext cx="11376042" cy="646331"/>
          </a:xfrm>
          <a:prstGeom prst="rect">
            <a:avLst/>
          </a:prstGeom>
          <a:noFill/>
        </p:spPr>
        <p:txBody>
          <a:bodyPr wrap="square" rtlCol="0">
            <a:spAutoFit/>
          </a:bodyPr>
          <a:lstStyle/>
          <a:p>
            <a:pPr algn="ctr"/>
            <a:r>
              <a:rPr lang="en-US" altLang="zh-CN" sz="3600" dirty="0">
                <a:solidFill>
                  <a:schemeClr val="bg1"/>
                </a:solidFill>
              </a:rPr>
              <a:t>A Review of Obstructive Sleep Apnea Detection Approaches</a:t>
            </a:r>
            <a:endParaRPr lang="zh-CN" altLang="en-US" sz="3600" spc="500" dirty="0">
              <a:solidFill>
                <a:schemeClr val="bg1"/>
              </a:solidFill>
              <a:latin typeface="方正正大黑简体" panose="02000000000000000000" pitchFamily="2" charset="-122"/>
              <a:ea typeface="方正正大黑简体" panose="02000000000000000000" pitchFamily="2" charset="-122"/>
            </a:endParaRPr>
          </a:p>
        </p:txBody>
      </p:sp>
      <p:grpSp>
        <p:nvGrpSpPr>
          <p:cNvPr id="6" name="组合 5"/>
          <p:cNvGrpSpPr/>
          <p:nvPr/>
        </p:nvGrpSpPr>
        <p:grpSpPr>
          <a:xfrm>
            <a:off x="8613096" y="5366790"/>
            <a:ext cx="1380510" cy="347495"/>
            <a:chOff x="3061220" y="3387331"/>
            <a:chExt cx="710270" cy="253964"/>
          </a:xfrm>
        </p:grpSpPr>
        <p:sp>
          <p:nvSpPr>
            <p:cNvPr id="7" name="圆角矩形 6"/>
            <p:cNvSpPr/>
            <p:nvPr/>
          </p:nvSpPr>
          <p:spPr>
            <a:xfrm>
              <a:off x="3061220" y="3398755"/>
              <a:ext cx="710270" cy="237749"/>
            </a:xfrm>
            <a:prstGeom prst="roundRect">
              <a:avLst/>
            </a:prstGeom>
            <a:solidFill>
              <a:srgbClr val="314371"/>
            </a:solidFill>
            <a:ln w="12700" cap="flat" cmpd="sng" algn="ctr">
              <a:noFill/>
              <a:prstDash val="solid"/>
              <a:miter lim="800000"/>
            </a:ln>
            <a:effectLst/>
          </p:spPr>
          <p:txBody>
            <a:bodyPr lIns="91416" tIns="45708" rIns="91416" bIns="45708"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p:nvSpPr>
          <p:spPr>
            <a:xfrm>
              <a:off x="3061220" y="3387331"/>
              <a:ext cx="707516" cy="253964"/>
            </a:xfrm>
            <a:prstGeom prst="rect">
              <a:avLst/>
            </a:prstGeom>
          </p:spPr>
          <p:txBody>
            <a:bodyPr wrap="square" lIns="91416" tIns="45708" rIns="91416" bIns="45708">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kern="0" noProof="0" dirty="0">
                  <a:solidFill>
                    <a:prstClr val="white"/>
                  </a:solidFill>
                  <a:latin typeface="微软雅黑" panose="020B0503020204020204" charset="-122"/>
                  <a:ea typeface="微软雅黑" panose="020B0503020204020204" charset="-122"/>
                  <a:cs typeface="微软雅黑" panose="020B0503020204020204" charset="-122"/>
                </a:rPr>
                <a:t>答辩人</a:t>
              </a:r>
              <a:endParaRPr kumimoji="1" lang="en-US" altLang="zh-CN" sz="16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9" name="文本框 35"/>
          <p:cNvSpPr txBox="1"/>
          <p:nvPr/>
        </p:nvSpPr>
        <p:spPr>
          <a:xfrm>
            <a:off x="10273524" y="5337565"/>
            <a:ext cx="1259840" cy="438785"/>
          </a:xfrm>
          <a:prstGeom prst="rect">
            <a:avLst/>
          </a:prstGeom>
          <a:noFill/>
        </p:spPr>
        <p:txBody>
          <a:bodyPr wrap="none" rtlCol="0">
            <a:spAutoFit/>
          </a:bodyPr>
          <a:lstStyle/>
          <a:p>
            <a:pPr>
              <a:lnSpc>
                <a:spcPct val="130000"/>
              </a:lnSpc>
            </a:pPr>
            <a:r>
              <a:rPr lang="en-US" altLang="zh-CN" sz="1735" dirty="0">
                <a:solidFill>
                  <a:srgbClr val="314371"/>
                </a:solidFill>
                <a:latin typeface="微软雅黑" panose="020B0503020204020204" charset="-122"/>
                <a:ea typeface="微软雅黑" panose="020B0503020204020204" charset="-122"/>
              </a:rPr>
              <a:t>WT</a:t>
            </a:r>
            <a:r>
              <a:rPr lang="zh-CN" altLang="en-US" sz="1735" dirty="0">
                <a:solidFill>
                  <a:srgbClr val="314371"/>
                </a:solidFill>
                <a:latin typeface="微软雅黑" panose="020B0503020204020204" charset="-122"/>
                <a:ea typeface="微软雅黑" panose="020B0503020204020204" charset="-122"/>
              </a:rPr>
              <a:t>、</a:t>
            </a:r>
            <a:r>
              <a:rPr lang="en-US" altLang="zh-CN" sz="1735" dirty="0">
                <a:solidFill>
                  <a:srgbClr val="314371"/>
                </a:solidFill>
                <a:latin typeface="微软雅黑" panose="020B0503020204020204" charset="-122"/>
                <a:ea typeface="微软雅黑" panose="020B0503020204020204" charset="-122"/>
              </a:rPr>
              <a:t>WYL</a:t>
            </a:r>
            <a:endParaRPr lang="en-US" altLang="zh-CN" sz="1735" dirty="0">
              <a:solidFill>
                <a:srgbClr val="314371"/>
              </a:solidFill>
              <a:latin typeface="微软雅黑" panose="020B0503020204020204" charset="-122"/>
              <a:ea typeface="微软雅黑" panose="020B0503020204020204" charset="-122"/>
            </a:endParaRPr>
          </a:p>
        </p:txBody>
      </p:sp>
      <p:pic>
        <p:nvPicPr>
          <p:cNvPr id="10" name="图片 9" descr="未标题-1"/>
          <p:cNvPicPr>
            <a:picLocks noChangeAspect="1"/>
          </p:cNvPicPr>
          <p:nvPr/>
        </p:nvPicPr>
        <p:blipFill rotWithShape="1">
          <a:blip r:embed="rId2"/>
          <a:srcRect l="32822" r="-1226" b="33404"/>
          <a:stretch>
            <a:fillRect/>
          </a:stretch>
        </p:blipFill>
        <p:spPr>
          <a:xfrm>
            <a:off x="9899785" y="1340795"/>
            <a:ext cx="2061882" cy="590292"/>
          </a:xfrm>
          <a:prstGeom prst="rect">
            <a:avLst/>
          </a:prstGeom>
        </p:spPr>
      </p:pic>
      <p:pic>
        <p:nvPicPr>
          <p:cNvPr id="12" name="图片 11" descr="未标题-1"/>
          <p:cNvPicPr>
            <a:picLocks noChangeAspect="1"/>
          </p:cNvPicPr>
          <p:nvPr/>
        </p:nvPicPr>
        <p:blipFill rotWithShape="1">
          <a:blip r:embed="rId2"/>
          <a:srcRect r="69125" b="-869"/>
          <a:stretch>
            <a:fillRect/>
          </a:stretch>
        </p:blipFill>
        <p:spPr>
          <a:xfrm>
            <a:off x="9204223" y="1310426"/>
            <a:ext cx="677631" cy="651029"/>
          </a:xfrm>
          <a:prstGeom prst="rect">
            <a:avLst/>
          </a:prstGeom>
        </p:spPr>
      </p:pic>
      <p:sp>
        <p:nvSpPr>
          <p:cNvPr id="16" name="矩形 15"/>
          <p:cNvSpPr/>
          <p:nvPr/>
        </p:nvSpPr>
        <p:spPr>
          <a:xfrm>
            <a:off x="8626756" y="6022184"/>
            <a:ext cx="1375156" cy="338530"/>
          </a:xfrm>
          <a:prstGeom prst="rect">
            <a:avLst/>
          </a:prstGeom>
        </p:spPr>
        <p:txBody>
          <a:bodyPr wrap="square" lIns="91416" tIns="45708" rIns="91416" bIns="45708">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600" kern="0" noProof="0" dirty="0">
                <a:solidFill>
                  <a:prstClr val="white"/>
                </a:solidFill>
                <a:latin typeface="微软雅黑" panose="020B0503020204020204" charset="-122"/>
                <a:ea typeface="微软雅黑" panose="020B0503020204020204" charset="-122"/>
                <a:cs typeface="微软雅黑" panose="020B0503020204020204" charset="-122"/>
              </a:rPr>
              <a:t>指导老师</a:t>
            </a:r>
            <a:endParaRPr kumimoji="1" lang="en-US" altLang="zh-CN" sz="16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矩形 42"/>
          <p:cNvSpPr/>
          <p:nvPr/>
        </p:nvSpPr>
        <p:spPr>
          <a:xfrm rot="16200000">
            <a:off x="3723422" y="-448015"/>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165312" y="343006"/>
            <a:ext cx="3911648" cy="523220"/>
          </a:xfrm>
          <a:prstGeom prst="rect">
            <a:avLst/>
          </a:prstGeom>
          <a:noFill/>
        </p:spPr>
        <p:txBody>
          <a:bodyPr wrap="none" rtlCol="0">
            <a:spAutoFit/>
          </a:bodyPr>
          <a:lstStyle/>
          <a:p>
            <a:pPr algn="ctr" defTabSz="1131570">
              <a:defRPr/>
            </a:pPr>
            <a:r>
              <a:rPr lang="en-US" altLang="zh-CN" sz="2800" b="1" kern="0" dirty="0"/>
              <a:t>The purpose of the study</a:t>
            </a:r>
            <a:endParaRPr lang="zh-CN" altLang="en-US" sz="2800" b="1" kern="0" dirty="0"/>
          </a:p>
        </p:txBody>
      </p:sp>
      <p:sp>
        <p:nvSpPr>
          <p:cNvPr id="24" name="TextBox 23"/>
          <p:cNvSpPr txBox="1"/>
          <p:nvPr/>
        </p:nvSpPr>
        <p:spPr>
          <a:xfrm>
            <a:off x="5331206" y="2058073"/>
            <a:ext cx="6613746" cy="830997"/>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charset="-122"/>
                <a:ea typeface="微软雅黑" panose="020B0503020204020204" charset="-122"/>
              </a:defRPr>
            </a:lvl1pPr>
          </a:lstStyle>
          <a:p>
            <a:pPr algn="just" defTabSz="1131570">
              <a:defRPr/>
            </a:pPr>
            <a:r>
              <a:rPr lang="en-US" altLang="zh-CN" sz="1800" b="1" dirty="0">
                <a:solidFill>
                  <a:schemeClr val="tx1"/>
                </a:solidFill>
              </a:rPr>
              <a:t>The traditional apnea detection process is too complex, therefore new algorithms which can perform rapidly and accurately on nonintrusive device is required. </a:t>
            </a:r>
            <a:endParaRPr lang="en-US" altLang="zh-CN" sz="400" b="1" kern="0" dirty="0">
              <a:solidFill>
                <a:schemeClr val="tx1"/>
              </a:solidFill>
            </a:endParaRPr>
          </a:p>
        </p:txBody>
      </p:sp>
      <p:sp>
        <p:nvSpPr>
          <p:cNvPr id="25" name="Freeform 5"/>
          <p:cNvSpPr/>
          <p:nvPr/>
        </p:nvSpPr>
        <p:spPr bwMode="auto">
          <a:xfrm rot="5400000">
            <a:off x="1013494" y="2437855"/>
            <a:ext cx="3068550" cy="27656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14371"/>
          </a:solidFill>
          <a:ln w="9525" cap="flat">
            <a:noFill/>
            <a:prstDash val="solid"/>
            <a:miter lim="800000"/>
          </a:ln>
        </p:spPr>
        <p:txBody>
          <a:bodyPr vert="horz" wrap="square" lIns="121917" tIns="60958" rIns="121917" bIns="60958" numCol="1" anchor="t" anchorCtr="0" compatLnSpc="1"/>
          <a:lstStyle/>
          <a:p>
            <a:pPr defTabSz="1131570">
              <a:defRPr/>
            </a:pPr>
            <a:endParaRPr lang="zh-CN" altLang="en-US" sz="2300" kern="0">
              <a:solidFill>
                <a:srgbClr val="000000"/>
              </a:solidFill>
              <a:latin typeface="Calibri" panose="020F0502020204030204"/>
              <a:ea typeface="宋体" pitchFamily="2" charset="-122"/>
            </a:endParaRPr>
          </a:p>
        </p:txBody>
      </p:sp>
      <p:sp>
        <p:nvSpPr>
          <p:cNvPr id="27" name="TextBox 26"/>
          <p:cNvSpPr txBox="1"/>
          <p:nvPr/>
        </p:nvSpPr>
        <p:spPr>
          <a:xfrm>
            <a:off x="1604209" y="3558790"/>
            <a:ext cx="1828198" cy="430887"/>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charset="-122"/>
                <a:ea typeface="微软雅黑" panose="020B0503020204020204" charset="-122"/>
              </a:defRPr>
            </a:lvl1pPr>
          </a:lstStyle>
          <a:p>
            <a:pPr algn="ctr" defTabSz="1131570">
              <a:defRPr/>
            </a:pPr>
            <a:r>
              <a:rPr lang="en-US" altLang="zh-CN" sz="2800" kern="0" dirty="0">
                <a:solidFill>
                  <a:prstClr val="white"/>
                </a:solidFill>
              </a:rPr>
              <a:t>why ECG </a:t>
            </a:r>
            <a:r>
              <a:rPr lang="zh-CN" altLang="en-US" sz="2800" kern="0" dirty="0">
                <a:solidFill>
                  <a:prstClr val="white"/>
                </a:solidFill>
              </a:rPr>
              <a:t>？</a:t>
            </a:r>
            <a:endParaRPr lang="zh-CN" altLang="en-US" sz="2800" kern="0" dirty="0">
              <a:solidFill>
                <a:prstClr val="white"/>
              </a:solidFill>
            </a:endParaRPr>
          </a:p>
        </p:txBody>
      </p:sp>
      <p:sp>
        <p:nvSpPr>
          <p:cNvPr id="28" name="Freeform 5"/>
          <p:cNvSpPr/>
          <p:nvPr/>
        </p:nvSpPr>
        <p:spPr bwMode="auto">
          <a:xfrm rot="5400000">
            <a:off x="864487" y="2323272"/>
            <a:ext cx="3366563" cy="30028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071F65"/>
            </a:solidFill>
            <a:prstDash val="solid"/>
            <a:miter lim="800000"/>
          </a:ln>
        </p:spPr>
        <p:txBody>
          <a:bodyPr vert="horz" wrap="square" lIns="121917" tIns="60958" rIns="121917" bIns="60958" numCol="1" anchor="t" anchorCtr="0" compatLnSpc="1"/>
          <a:lstStyle/>
          <a:p>
            <a:pPr defTabSz="1131570">
              <a:defRPr/>
            </a:pPr>
            <a:endParaRPr lang="zh-CN" altLang="en-US" sz="2300" kern="0">
              <a:solidFill>
                <a:srgbClr val="000000"/>
              </a:solidFill>
              <a:latin typeface="Calibri" panose="020F0502020204030204"/>
              <a:ea typeface="宋体" pitchFamily="2" charset="-122"/>
            </a:endParaRPr>
          </a:p>
        </p:txBody>
      </p:sp>
      <p:sp>
        <p:nvSpPr>
          <p:cNvPr id="29" name="椭圆 28"/>
          <p:cNvSpPr/>
          <p:nvPr/>
        </p:nvSpPr>
        <p:spPr>
          <a:xfrm>
            <a:off x="3123287" y="2183262"/>
            <a:ext cx="570344" cy="570551"/>
          </a:xfrm>
          <a:prstGeom prst="ellipse">
            <a:avLst/>
          </a:prstGeom>
          <a:solidFill>
            <a:srgbClr val="314371"/>
          </a:solidFill>
          <a:ln w="25400" cap="flat" cmpd="sng" algn="ctr">
            <a:solidFill>
              <a:sysClr val="window" lastClr="FFFFFF">
                <a:lumMod val="65000"/>
              </a:sysClr>
            </a:solidFill>
            <a:prstDash val="solid"/>
          </a:ln>
          <a:effectLst/>
        </p:spPr>
        <p:txBody>
          <a:bodyPr lIns="121917" tIns="60958" rIns="121917" bIns="60958" rtlCol="0" anchor="ctr"/>
          <a:lstStyle/>
          <a:p>
            <a:pPr algn="ctr" defTabSz="1131570">
              <a:defRPr/>
            </a:pPr>
            <a:r>
              <a:rPr lang="en-US" altLang="zh-CN" sz="2400" b="1" kern="0" dirty="0">
                <a:solidFill>
                  <a:prstClr val="white"/>
                </a:solidFill>
                <a:latin typeface="微软雅黑" panose="020B0503020204020204" charset="-122"/>
                <a:ea typeface="宋体" pitchFamily="2" charset="-122"/>
              </a:rPr>
              <a:t>1</a:t>
            </a:r>
            <a:endParaRPr lang="zh-CN" altLang="en-US" sz="2400" b="1" kern="0" dirty="0">
              <a:solidFill>
                <a:prstClr val="white"/>
              </a:solidFill>
              <a:latin typeface="微软雅黑" panose="020B0503020204020204" charset="-122"/>
              <a:ea typeface="宋体" pitchFamily="2" charset="-122"/>
            </a:endParaRPr>
          </a:p>
        </p:txBody>
      </p:sp>
      <p:sp>
        <p:nvSpPr>
          <p:cNvPr id="30" name="椭圆 29"/>
          <p:cNvSpPr/>
          <p:nvPr/>
        </p:nvSpPr>
        <p:spPr>
          <a:xfrm>
            <a:off x="3849321" y="3539413"/>
            <a:ext cx="570344" cy="570551"/>
          </a:xfrm>
          <a:prstGeom prst="ellipse">
            <a:avLst/>
          </a:prstGeom>
          <a:solidFill>
            <a:srgbClr val="314371"/>
          </a:solidFill>
          <a:ln w="25400" cap="flat" cmpd="sng" algn="ctr">
            <a:solidFill>
              <a:sysClr val="window" lastClr="FFFFFF">
                <a:lumMod val="65000"/>
              </a:sysClr>
            </a:solidFill>
            <a:prstDash val="solid"/>
          </a:ln>
          <a:effectLst/>
        </p:spPr>
        <p:txBody>
          <a:bodyPr lIns="121917" tIns="60958" rIns="121917" bIns="60958" rtlCol="0" anchor="ctr"/>
          <a:lstStyle/>
          <a:p>
            <a:pPr algn="ctr" defTabSz="1131570">
              <a:defRPr/>
            </a:pPr>
            <a:r>
              <a:rPr lang="en-US" altLang="zh-CN" sz="2400" b="1" kern="0" dirty="0">
                <a:solidFill>
                  <a:prstClr val="white"/>
                </a:solidFill>
                <a:latin typeface="微软雅黑" panose="020B0503020204020204" charset="-122"/>
                <a:ea typeface="宋体" pitchFamily="2" charset="-122"/>
              </a:rPr>
              <a:t>2</a:t>
            </a:r>
            <a:endParaRPr lang="zh-CN" altLang="en-US" sz="2400" b="1" kern="0" dirty="0">
              <a:solidFill>
                <a:prstClr val="white"/>
              </a:solidFill>
              <a:latin typeface="微软雅黑" panose="020B0503020204020204" charset="-122"/>
              <a:ea typeface="宋体" pitchFamily="2" charset="-122"/>
            </a:endParaRPr>
          </a:p>
        </p:txBody>
      </p:sp>
      <p:sp>
        <p:nvSpPr>
          <p:cNvPr id="31" name="椭圆 30"/>
          <p:cNvSpPr/>
          <p:nvPr/>
        </p:nvSpPr>
        <p:spPr>
          <a:xfrm>
            <a:off x="3123287" y="4887537"/>
            <a:ext cx="570344" cy="570551"/>
          </a:xfrm>
          <a:prstGeom prst="ellipse">
            <a:avLst/>
          </a:prstGeom>
          <a:solidFill>
            <a:srgbClr val="314371"/>
          </a:solidFill>
          <a:ln w="25400" cap="flat" cmpd="sng" algn="ctr">
            <a:solidFill>
              <a:sysClr val="window" lastClr="FFFFFF">
                <a:lumMod val="65000"/>
              </a:sysClr>
            </a:solidFill>
            <a:prstDash val="solid"/>
          </a:ln>
          <a:effectLst/>
        </p:spPr>
        <p:txBody>
          <a:bodyPr lIns="121917" tIns="60958" rIns="121917" bIns="60958" rtlCol="0" anchor="ctr"/>
          <a:lstStyle/>
          <a:p>
            <a:pPr algn="ctr" defTabSz="1131570">
              <a:defRPr/>
            </a:pPr>
            <a:r>
              <a:rPr lang="en-US" altLang="zh-CN" sz="2400" b="1" kern="0" dirty="0">
                <a:solidFill>
                  <a:prstClr val="white"/>
                </a:solidFill>
                <a:latin typeface="微软雅黑" panose="020B0503020204020204" charset="-122"/>
                <a:ea typeface="宋体" pitchFamily="2" charset="-122"/>
              </a:rPr>
              <a:t>3</a:t>
            </a:r>
            <a:endParaRPr lang="zh-CN" altLang="en-US" sz="2400" b="1" kern="0" dirty="0">
              <a:solidFill>
                <a:prstClr val="white"/>
              </a:solidFill>
              <a:latin typeface="微软雅黑" panose="020B0503020204020204" charset="-122"/>
              <a:ea typeface="宋体" pitchFamily="2" charset="-122"/>
            </a:endParaRPr>
          </a:p>
        </p:txBody>
      </p:sp>
      <p:grpSp>
        <p:nvGrpSpPr>
          <p:cNvPr id="32" name="组合 31"/>
          <p:cNvGrpSpPr/>
          <p:nvPr/>
        </p:nvGrpSpPr>
        <p:grpSpPr>
          <a:xfrm>
            <a:off x="3693632" y="2232071"/>
            <a:ext cx="1402123" cy="472933"/>
            <a:chOff x="3513818" y="1963801"/>
            <a:chExt cx="1051729" cy="354618"/>
          </a:xfrm>
        </p:grpSpPr>
        <p:cxnSp>
          <p:nvCxnSpPr>
            <p:cNvPr id="33" name="直接连接符 32"/>
            <p:cNvCxnSpPr/>
            <p:nvPr/>
          </p:nvCxnSpPr>
          <p:spPr>
            <a:xfrm>
              <a:off x="3513818" y="2141110"/>
              <a:ext cx="1051729" cy="0"/>
            </a:xfrm>
            <a:prstGeom prst="line">
              <a:avLst/>
            </a:prstGeom>
            <a:noFill/>
            <a:ln w="9525" cap="flat" cmpd="sng" algn="ctr">
              <a:solidFill>
                <a:srgbClr val="000000">
                  <a:lumMod val="60000"/>
                  <a:lumOff val="40000"/>
                </a:srgbClr>
              </a:solidFill>
              <a:prstDash val="dash"/>
              <a:tailEnd type="oval"/>
            </a:ln>
            <a:effectLst/>
          </p:spPr>
        </p:cxnSp>
        <p:cxnSp>
          <p:nvCxnSpPr>
            <p:cNvPr id="34" name="直接连接符 33"/>
            <p:cNvCxnSpPr/>
            <p:nvPr/>
          </p:nvCxnSpPr>
          <p:spPr>
            <a:xfrm>
              <a:off x="4565547" y="1963801"/>
              <a:ext cx="0" cy="354618"/>
            </a:xfrm>
            <a:prstGeom prst="line">
              <a:avLst/>
            </a:prstGeom>
            <a:noFill/>
            <a:ln w="9525" cap="flat" cmpd="sng" algn="ctr">
              <a:solidFill>
                <a:srgbClr val="000000">
                  <a:lumMod val="60000"/>
                  <a:lumOff val="40000"/>
                </a:srgbClr>
              </a:solidFill>
              <a:prstDash val="solid"/>
            </a:ln>
            <a:effectLst/>
          </p:spPr>
        </p:cxnSp>
      </p:grpSp>
      <p:sp>
        <p:nvSpPr>
          <p:cNvPr id="36" name="TextBox 35"/>
          <p:cNvSpPr txBox="1"/>
          <p:nvPr/>
        </p:nvSpPr>
        <p:spPr>
          <a:xfrm>
            <a:off x="5331208" y="4831144"/>
            <a:ext cx="6638817" cy="73866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charset="-122"/>
                <a:ea typeface="微软雅黑" panose="020B0503020204020204" charset="-122"/>
              </a:defRPr>
            </a:lvl1pPr>
          </a:lstStyle>
          <a:p>
            <a:pPr defTabSz="1131570"/>
            <a:r>
              <a:rPr lang="en-US" altLang="zh-CN" sz="1600" b="1" kern="0" dirty="0">
                <a:solidFill>
                  <a:schemeClr val="tx1"/>
                </a:solidFill>
              </a:rPr>
              <a:t>Meanwhile, the clinical medical experiments showed that there was a significant correlation between sleep apnea and arrhythmia, and it could cause abnormal RR interval time series .</a:t>
            </a:r>
            <a:endParaRPr lang="en-US" altLang="zh-CN" sz="1600" b="1" kern="0" dirty="0">
              <a:solidFill>
                <a:schemeClr val="tx1"/>
              </a:solidFill>
            </a:endParaRPr>
          </a:p>
        </p:txBody>
      </p:sp>
      <p:grpSp>
        <p:nvGrpSpPr>
          <p:cNvPr id="37" name="组合 36"/>
          <p:cNvGrpSpPr/>
          <p:nvPr/>
        </p:nvGrpSpPr>
        <p:grpSpPr>
          <a:xfrm>
            <a:off x="4425763" y="3588221"/>
            <a:ext cx="1402123" cy="472933"/>
            <a:chOff x="3513818" y="1963801"/>
            <a:chExt cx="1051729" cy="354618"/>
          </a:xfrm>
        </p:grpSpPr>
        <p:cxnSp>
          <p:nvCxnSpPr>
            <p:cNvPr id="38" name="直接连接符 37"/>
            <p:cNvCxnSpPr/>
            <p:nvPr/>
          </p:nvCxnSpPr>
          <p:spPr>
            <a:xfrm>
              <a:off x="3513818" y="2141110"/>
              <a:ext cx="1051729" cy="0"/>
            </a:xfrm>
            <a:prstGeom prst="line">
              <a:avLst/>
            </a:prstGeom>
            <a:noFill/>
            <a:ln w="9525" cap="flat" cmpd="sng" algn="ctr">
              <a:solidFill>
                <a:srgbClr val="000000">
                  <a:lumMod val="60000"/>
                  <a:lumOff val="40000"/>
                </a:srgbClr>
              </a:solidFill>
              <a:prstDash val="dash"/>
              <a:tailEnd type="oval"/>
            </a:ln>
            <a:effectLst/>
          </p:spPr>
        </p:cxnSp>
        <p:cxnSp>
          <p:nvCxnSpPr>
            <p:cNvPr id="39" name="直接连接符 38"/>
            <p:cNvCxnSpPr/>
            <p:nvPr/>
          </p:nvCxnSpPr>
          <p:spPr>
            <a:xfrm>
              <a:off x="4565547" y="1963801"/>
              <a:ext cx="0" cy="354618"/>
            </a:xfrm>
            <a:prstGeom prst="line">
              <a:avLst/>
            </a:prstGeom>
            <a:noFill/>
            <a:ln w="9525" cap="flat" cmpd="sng" algn="ctr">
              <a:solidFill>
                <a:srgbClr val="000000">
                  <a:lumMod val="60000"/>
                  <a:lumOff val="40000"/>
                </a:srgbClr>
              </a:solidFill>
              <a:prstDash val="solid"/>
            </a:ln>
            <a:effectLst/>
          </p:spPr>
        </p:cxnSp>
      </p:grpSp>
      <p:grpSp>
        <p:nvGrpSpPr>
          <p:cNvPr id="40" name="组合 39"/>
          <p:cNvGrpSpPr/>
          <p:nvPr/>
        </p:nvGrpSpPr>
        <p:grpSpPr>
          <a:xfrm>
            <a:off x="3693632" y="4936345"/>
            <a:ext cx="1402123" cy="472933"/>
            <a:chOff x="3513818" y="1963801"/>
            <a:chExt cx="1051729" cy="354618"/>
          </a:xfrm>
        </p:grpSpPr>
        <p:cxnSp>
          <p:nvCxnSpPr>
            <p:cNvPr id="41" name="直接连接符 40"/>
            <p:cNvCxnSpPr/>
            <p:nvPr/>
          </p:nvCxnSpPr>
          <p:spPr>
            <a:xfrm>
              <a:off x="3513818" y="2141110"/>
              <a:ext cx="1051729" cy="0"/>
            </a:xfrm>
            <a:prstGeom prst="line">
              <a:avLst/>
            </a:prstGeom>
            <a:noFill/>
            <a:ln w="9525" cap="flat" cmpd="sng" algn="ctr">
              <a:solidFill>
                <a:srgbClr val="000000">
                  <a:lumMod val="60000"/>
                  <a:lumOff val="40000"/>
                </a:srgbClr>
              </a:solidFill>
              <a:prstDash val="dash"/>
              <a:tailEnd type="oval"/>
            </a:ln>
            <a:effectLst/>
          </p:spPr>
        </p:cxnSp>
        <p:cxnSp>
          <p:nvCxnSpPr>
            <p:cNvPr id="42" name="直接连接符 41"/>
            <p:cNvCxnSpPr/>
            <p:nvPr/>
          </p:nvCxnSpPr>
          <p:spPr>
            <a:xfrm>
              <a:off x="4565547" y="1963801"/>
              <a:ext cx="0" cy="354618"/>
            </a:xfrm>
            <a:prstGeom prst="line">
              <a:avLst/>
            </a:prstGeom>
            <a:noFill/>
            <a:ln w="9525" cap="flat" cmpd="sng" algn="ctr">
              <a:solidFill>
                <a:srgbClr val="000000">
                  <a:lumMod val="60000"/>
                  <a:lumOff val="40000"/>
                </a:srgbClr>
              </a:solidFill>
              <a:prstDash val="solid"/>
            </a:ln>
            <a:effectLst/>
          </p:spPr>
        </p:cxnSp>
      </p:grpSp>
      <p:sp>
        <p:nvSpPr>
          <p:cNvPr id="43" name="文本框 42"/>
          <p:cNvSpPr txBox="1"/>
          <p:nvPr/>
        </p:nvSpPr>
        <p:spPr>
          <a:xfrm>
            <a:off x="5867609" y="3222430"/>
            <a:ext cx="6102416" cy="1323439"/>
          </a:xfrm>
          <a:prstGeom prst="rect">
            <a:avLst/>
          </a:prstGeom>
          <a:noFill/>
        </p:spPr>
        <p:txBody>
          <a:bodyPr wrap="square">
            <a:spAutoFit/>
          </a:bodyPr>
          <a:lstStyle/>
          <a:p>
            <a:pPr defTabSz="1131570"/>
            <a:r>
              <a:rPr lang="en-US" altLang="zh-CN" sz="2000" b="1" kern="0" dirty="0">
                <a:solidFill>
                  <a:schemeClr val="tx1"/>
                </a:solidFill>
              </a:rPr>
              <a:t>The effect of sleep apnea on heart rate and parasympathetic nerve is reflected in ECG signal, which is the physiological basis of using ECG signal to detect sleep apnea.</a:t>
            </a:r>
            <a:endParaRPr lang="en-US" altLang="zh-CN" sz="2000" b="1" kern="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394865" y="351072"/>
            <a:ext cx="2118360" cy="521970"/>
          </a:xfrm>
          <a:prstGeom prst="rect">
            <a:avLst/>
          </a:prstGeom>
          <a:noFill/>
        </p:spPr>
        <p:txBody>
          <a:bodyPr wrap="none" rtlCol="0">
            <a:spAutoFit/>
          </a:body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rPr>
              <a:t>ECG-signal</a:t>
            </a:r>
            <a:endParaRPr kumimoji="0" lang="en-US" altLang="zh-CN"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endParaRPr>
          </a:p>
        </p:txBody>
      </p:sp>
      <p:sp>
        <p:nvSpPr>
          <p:cNvPr id="34" name="MH_Other_1"/>
          <p:cNvSpPr>
            <a:spLocks noChangeArrowheads="1"/>
          </p:cNvSpPr>
          <p:nvPr>
            <p:custDataLst>
              <p:tags r:id="rId1"/>
            </p:custDataLst>
          </p:nvPr>
        </p:nvSpPr>
        <p:spPr bwMode="auto">
          <a:xfrm>
            <a:off x="4560820" y="1469253"/>
            <a:ext cx="165893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zh-CN" altLang="en-US" sz="11500" dirty="0">
                <a:solidFill>
                  <a:srgbClr val="314371"/>
                </a:solidFill>
                <a:latin typeface="方正姚体" panose="02010601030101010101" pitchFamily="2" charset="-122"/>
                <a:ea typeface="方正姚体" panose="02010601030101010101" pitchFamily="2" charset="-122"/>
              </a:rPr>
              <a:t>“</a:t>
            </a:r>
            <a:endParaRPr lang="zh-CN" altLang="en-US" sz="11500" dirty="0">
              <a:solidFill>
                <a:srgbClr val="314371"/>
              </a:solidFill>
              <a:latin typeface="方正姚体" panose="02010601030101010101" pitchFamily="2" charset="-122"/>
              <a:ea typeface="方正姚体" panose="02010601030101010101" pitchFamily="2" charset="-122"/>
            </a:endParaRPr>
          </a:p>
        </p:txBody>
      </p:sp>
      <p:sp>
        <p:nvSpPr>
          <p:cNvPr id="35" name="MH_Other_2"/>
          <p:cNvSpPr>
            <a:spLocks noChangeArrowheads="1"/>
          </p:cNvSpPr>
          <p:nvPr>
            <p:custDataLst>
              <p:tags r:id="rId2"/>
            </p:custDataLst>
          </p:nvPr>
        </p:nvSpPr>
        <p:spPr bwMode="auto">
          <a:xfrm>
            <a:off x="9672298" y="4326462"/>
            <a:ext cx="165893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pPr algn="ctr"/>
            <a:r>
              <a:rPr lang="zh-CN" altLang="en-US" sz="11500" dirty="0">
                <a:solidFill>
                  <a:srgbClr val="314371"/>
                </a:solidFill>
                <a:latin typeface="方正姚体" panose="02010601030101010101" pitchFamily="2" charset="-122"/>
                <a:ea typeface="方正姚体" panose="02010601030101010101" pitchFamily="2" charset="-122"/>
              </a:rPr>
              <a:t>”</a:t>
            </a:r>
            <a:endParaRPr lang="zh-CN" altLang="en-US" sz="11500" dirty="0">
              <a:solidFill>
                <a:srgbClr val="314371"/>
              </a:solidFill>
              <a:latin typeface="方正姚体" panose="02010601030101010101" pitchFamily="2" charset="-122"/>
              <a:ea typeface="方正姚体" panose="02010601030101010101" pitchFamily="2" charset="-122"/>
            </a:endParaRPr>
          </a:p>
        </p:txBody>
      </p:sp>
      <p:sp>
        <p:nvSpPr>
          <p:cNvPr id="36" name="文本框 36"/>
          <p:cNvSpPr txBox="1"/>
          <p:nvPr/>
        </p:nvSpPr>
        <p:spPr>
          <a:xfrm>
            <a:off x="5476421" y="2555481"/>
            <a:ext cx="5025346" cy="2031325"/>
          </a:xfrm>
          <a:prstGeom prst="rect">
            <a:avLst/>
          </a:prstGeom>
          <a:noFill/>
        </p:spPr>
        <p:txBody>
          <a:bodyPr wrap="square" rtlCol="0">
            <a:spAutoFit/>
          </a:bodyPr>
          <a:lstStyle/>
          <a:p>
            <a:pPr algn="just"/>
            <a:r>
              <a:rPr lang="en-US" altLang="zh-CN" dirty="0"/>
              <a:t>RR intervals (intervals between R-peaks) and EDR (ECG-derived respiration) signals are two kinds of ECG-based time series. Most of feature engineering were carried based on RR intervals and EDR signals . RR intervals are characterized by the time intervals between two consecutive R-peaks of heartbeats (see Fig. 2). </a:t>
            </a:r>
            <a:endParaRPr lang="zh-CN" altLang="en-US" dirty="0">
              <a:solidFill>
                <a:srgbClr val="404040"/>
              </a:solidFill>
              <a:latin typeface="Arial" panose="020B0604020202090204"/>
              <a:ea typeface="微软雅黑" panose="020B0503020204020204" charset="-122"/>
            </a:endParaRPr>
          </a:p>
        </p:txBody>
      </p:sp>
      <p:pic>
        <p:nvPicPr>
          <p:cNvPr id="14" name="图片 13"/>
          <p:cNvPicPr>
            <a:picLocks noChangeAspect="1"/>
          </p:cNvPicPr>
          <p:nvPr/>
        </p:nvPicPr>
        <p:blipFill>
          <a:blip r:embed="rId3"/>
          <a:stretch>
            <a:fillRect/>
          </a:stretch>
        </p:blipFill>
        <p:spPr>
          <a:xfrm>
            <a:off x="179019" y="1637061"/>
            <a:ext cx="5023976" cy="37790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746885" cy="521970"/>
          </a:xfrm>
          <a:prstGeom prst="rect">
            <a:avLst/>
          </a:prstGeom>
          <a:noFill/>
        </p:spPr>
        <p:txBody>
          <a:bodyPr wrap="none" rtlCol="0">
            <a:spAutoFit/>
          </a:bodyPr>
          <a:lstStyle/>
          <a:p>
            <a:r>
              <a:rPr lang="en-US" altLang="zh-CN" sz="2800" b="1" dirty="0">
                <a:latin typeface="Calibri (正文)" charset="0"/>
                <a:ea typeface="微软雅黑" panose="020B0503020204020204" charset="-122"/>
                <a:cs typeface="Calibri (正文)" charset="0"/>
                <a:sym typeface="微软雅黑" panose="020B0503020204020204" charset="-122"/>
              </a:rPr>
              <a:t>Database</a:t>
            </a:r>
            <a:endParaRPr lang="zh-CN" altLang="en-US" sz="2800" b="1" dirty="0">
              <a:latin typeface="Calibri (正文)" charset="0"/>
              <a:ea typeface="微软雅黑" panose="020B0503020204020204" charset="-122"/>
              <a:cs typeface="Calibri (正文)" charset="0"/>
              <a:sym typeface="微软雅黑" panose="020B0503020204020204" charset="-122"/>
            </a:endParaRPr>
          </a:p>
        </p:txBody>
      </p:sp>
      <p:sp>
        <p:nvSpPr>
          <p:cNvPr id="11" name="Arc 3"/>
          <p:cNvSpPr/>
          <p:nvPr/>
        </p:nvSpPr>
        <p:spPr bwMode="auto">
          <a:xfrm rot="7873550">
            <a:off x="5522442" y="4354802"/>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F81BD"/>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sp>
        <p:nvSpPr>
          <p:cNvPr id="12" name="Arc 4"/>
          <p:cNvSpPr/>
          <p:nvPr/>
        </p:nvSpPr>
        <p:spPr bwMode="auto">
          <a:xfrm rot="3306815">
            <a:off x="6486835" y="3526087"/>
            <a:ext cx="1276980" cy="1273634"/>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F81BD"/>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sp>
        <p:nvSpPr>
          <p:cNvPr id="13" name="Arc 5"/>
          <p:cNvSpPr/>
          <p:nvPr/>
        </p:nvSpPr>
        <p:spPr bwMode="auto">
          <a:xfrm rot="11977892">
            <a:off x="4514379" y="3707102"/>
            <a:ext cx="1211262"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F81BD"/>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grpSp>
        <p:nvGrpSpPr>
          <p:cNvPr id="14" name="Group 6"/>
          <p:cNvGrpSpPr/>
          <p:nvPr/>
        </p:nvGrpSpPr>
        <p:grpSpPr bwMode="auto">
          <a:xfrm>
            <a:off x="4587404" y="2122802"/>
            <a:ext cx="3022600" cy="3022600"/>
            <a:chOff x="3923" y="1888"/>
            <a:chExt cx="1406" cy="1406"/>
          </a:xfrm>
        </p:grpSpPr>
        <p:sp>
          <p:nvSpPr>
            <p:cNvPr id="15" name="Line 7"/>
            <p:cNvSpPr>
              <a:spLocks noChangeShapeType="1"/>
            </p:cNvSpPr>
            <p:nvPr/>
          </p:nvSpPr>
          <p:spPr bwMode="auto">
            <a:xfrm flipH="1">
              <a:off x="4150" y="1888"/>
              <a:ext cx="499" cy="1406"/>
            </a:xfrm>
            <a:prstGeom prst="line">
              <a:avLst/>
            </a:prstGeom>
            <a:noFill/>
            <a:ln w="38100">
              <a:solidFill>
                <a:srgbClr val="4F81B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sp>
          <p:nvSpPr>
            <p:cNvPr id="16" name="Line 8"/>
            <p:cNvSpPr>
              <a:spLocks noChangeShapeType="1"/>
            </p:cNvSpPr>
            <p:nvPr/>
          </p:nvSpPr>
          <p:spPr bwMode="auto">
            <a:xfrm>
              <a:off x="4649" y="1888"/>
              <a:ext cx="454" cy="1406"/>
            </a:xfrm>
            <a:prstGeom prst="line">
              <a:avLst/>
            </a:prstGeom>
            <a:noFill/>
            <a:ln w="38100">
              <a:solidFill>
                <a:srgbClr val="4F81B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sp>
          <p:nvSpPr>
            <p:cNvPr id="17" name="Line 9"/>
            <p:cNvSpPr>
              <a:spLocks noChangeShapeType="1"/>
            </p:cNvSpPr>
            <p:nvPr/>
          </p:nvSpPr>
          <p:spPr bwMode="auto">
            <a:xfrm flipH="1">
              <a:off x="4150" y="2432"/>
              <a:ext cx="1179" cy="862"/>
            </a:xfrm>
            <a:prstGeom prst="line">
              <a:avLst/>
            </a:prstGeom>
            <a:noFill/>
            <a:ln w="38100">
              <a:solidFill>
                <a:srgbClr val="4F81B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sp>
          <p:nvSpPr>
            <p:cNvPr id="18" name="Line 10"/>
            <p:cNvSpPr>
              <a:spLocks noChangeShapeType="1"/>
            </p:cNvSpPr>
            <p:nvPr/>
          </p:nvSpPr>
          <p:spPr bwMode="auto">
            <a:xfrm>
              <a:off x="3923" y="2432"/>
              <a:ext cx="1180" cy="862"/>
            </a:xfrm>
            <a:prstGeom prst="line">
              <a:avLst/>
            </a:prstGeom>
            <a:noFill/>
            <a:ln w="38100">
              <a:solidFill>
                <a:srgbClr val="4F81B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sp>
          <p:nvSpPr>
            <p:cNvPr id="19" name="Line 11"/>
            <p:cNvSpPr>
              <a:spLocks noChangeShapeType="1"/>
            </p:cNvSpPr>
            <p:nvPr/>
          </p:nvSpPr>
          <p:spPr bwMode="auto">
            <a:xfrm flipV="1">
              <a:off x="3923" y="2432"/>
              <a:ext cx="1391" cy="0"/>
            </a:xfrm>
            <a:prstGeom prst="line">
              <a:avLst/>
            </a:prstGeom>
            <a:noFill/>
            <a:ln w="38100">
              <a:solidFill>
                <a:srgbClr val="4F81B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grpSp>
      <p:sp>
        <p:nvSpPr>
          <p:cNvPr id="20" name="Arc 12"/>
          <p:cNvSpPr/>
          <p:nvPr/>
        </p:nvSpPr>
        <p:spPr bwMode="auto">
          <a:xfrm rot="16542568">
            <a:off x="4728692" y="2221202"/>
            <a:ext cx="1211262"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F81BD"/>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sp>
        <p:nvSpPr>
          <p:cNvPr id="21" name="Oval 68"/>
          <p:cNvSpPr>
            <a:spLocks noChangeArrowheads="1"/>
          </p:cNvSpPr>
          <p:nvPr/>
        </p:nvSpPr>
        <p:spPr bwMode="gray">
          <a:xfrm>
            <a:off x="7106766" y="2928579"/>
            <a:ext cx="1001291" cy="989012"/>
          </a:xfrm>
          <a:prstGeom prst="ellipse">
            <a:avLst/>
          </a:prstGeom>
          <a:solidFill>
            <a:srgbClr val="314371"/>
          </a:solidFill>
          <a:ln w="9525" algn="ctr">
            <a:solidFill>
              <a:srgbClr val="DDDDDD"/>
            </a:solidFill>
            <a:round/>
          </a:ln>
          <a:effectLst/>
        </p:spPr>
        <p:txBody>
          <a:bodyPr wrap="none" anchor="ctr"/>
          <a:lstStyle/>
          <a:p>
            <a:pPr algn="ctr">
              <a:defRPr/>
            </a:pPr>
            <a:r>
              <a:rPr lang="en-US" altLang="zh-CN" sz="3600" kern="0">
                <a:solidFill>
                  <a:prstClr val="white"/>
                </a:solidFill>
                <a:latin typeface="微软雅黑" panose="020B0503020204020204" charset="-122"/>
                <a:ea typeface="微软雅黑" panose="020B0503020204020204" charset="-122"/>
              </a:rPr>
              <a:t>2</a:t>
            </a:r>
            <a:endParaRPr lang="zh-CN" altLang="en-US" sz="3600" kern="0" dirty="0">
              <a:solidFill>
                <a:prstClr val="white"/>
              </a:solidFill>
              <a:latin typeface="微软雅黑" panose="020B0503020204020204" charset="-122"/>
              <a:ea typeface="微软雅黑" panose="020B0503020204020204" charset="-122"/>
            </a:endParaRPr>
          </a:p>
        </p:txBody>
      </p:sp>
      <p:sp>
        <p:nvSpPr>
          <p:cNvPr id="22" name="Arc 98"/>
          <p:cNvSpPr/>
          <p:nvPr/>
        </p:nvSpPr>
        <p:spPr bwMode="auto">
          <a:xfrm rot="21229832">
            <a:off x="6243166" y="2211677"/>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rgbClr val="4F81BD"/>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charset="-122"/>
            </a:endParaRPr>
          </a:p>
        </p:txBody>
      </p:sp>
      <p:sp>
        <p:nvSpPr>
          <p:cNvPr id="23" name="Oval 68"/>
          <p:cNvSpPr>
            <a:spLocks noChangeArrowheads="1"/>
          </p:cNvSpPr>
          <p:nvPr/>
        </p:nvSpPr>
        <p:spPr bwMode="gray">
          <a:xfrm>
            <a:off x="5629935" y="1728579"/>
            <a:ext cx="1001291" cy="989012"/>
          </a:xfrm>
          <a:prstGeom prst="ellipse">
            <a:avLst/>
          </a:prstGeom>
          <a:solidFill>
            <a:srgbClr val="314371"/>
          </a:solidFill>
          <a:ln w="9525" algn="ctr">
            <a:solidFill>
              <a:srgbClr val="DDDDDD"/>
            </a:solidFill>
            <a:round/>
          </a:ln>
          <a:effectLst/>
        </p:spPr>
        <p:txBody>
          <a:bodyPr wrap="none" anchor="ctr"/>
          <a:lstStyle/>
          <a:p>
            <a:pPr algn="ctr">
              <a:defRPr/>
            </a:pPr>
            <a:r>
              <a:rPr lang="en-US" altLang="zh-CN" sz="3600" kern="0">
                <a:solidFill>
                  <a:prstClr val="white"/>
                </a:solidFill>
                <a:latin typeface="微软雅黑" panose="020B0503020204020204" charset="-122"/>
                <a:ea typeface="微软雅黑" panose="020B0503020204020204" charset="-122"/>
              </a:rPr>
              <a:t>1</a:t>
            </a:r>
            <a:endParaRPr lang="zh-CN" altLang="en-US" sz="3600" kern="0" dirty="0">
              <a:solidFill>
                <a:prstClr val="white"/>
              </a:solidFill>
              <a:latin typeface="微软雅黑" panose="020B0503020204020204" charset="-122"/>
              <a:ea typeface="微软雅黑" panose="020B0503020204020204" charset="-122"/>
            </a:endParaRPr>
          </a:p>
        </p:txBody>
      </p:sp>
      <p:sp>
        <p:nvSpPr>
          <p:cNvPr id="24" name="Oval 68"/>
          <p:cNvSpPr>
            <a:spLocks noChangeArrowheads="1"/>
          </p:cNvSpPr>
          <p:nvPr/>
        </p:nvSpPr>
        <p:spPr bwMode="gray">
          <a:xfrm>
            <a:off x="6665178" y="4682257"/>
            <a:ext cx="1001291" cy="989012"/>
          </a:xfrm>
          <a:prstGeom prst="ellipse">
            <a:avLst/>
          </a:prstGeom>
          <a:solidFill>
            <a:srgbClr val="314371"/>
          </a:solidFill>
          <a:ln w="9525" algn="ctr">
            <a:solidFill>
              <a:srgbClr val="DDDDDD"/>
            </a:solidFill>
            <a:round/>
          </a:ln>
          <a:effectLst/>
        </p:spPr>
        <p:txBody>
          <a:bodyPr wrap="none" anchor="ctr"/>
          <a:lstStyle/>
          <a:p>
            <a:pPr algn="ctr">
              <a:defRPr/>
            </a:pPr>
            <a:r>
              <a:rPr lang="en-US" altLang="zh-CN" sz="3600" kern="0">
                <a:solidFill>
                  <a:prstClr val="white"/>
                </a:solidFill>
                <a:latin typeface="微软雅黑" panose="020B0503020204020204" charset="-122"/>
                <a:ea typeface="微软雅黑" panose="020B0503020204020204" charset="-122"/>
              </a:rPr>
              <a:t>3</a:t>
            </a:r>
            <a:endParaRPr lang="zh-CN" altLang="en-US" sz="3600" kern="0" dirty="0">
              <a:solidFill>
                <a:prstClr val="white"/>
              </a:solidFill>
              <a:latin typeface="微软雅黑" panose="020B0503020204020204" charset="-122"/>
              <a:ea typeface="微软雅黑" panose="020B0503020204020204" charset="-122"/>
            </a:endParaRPr>
          </a:p>
        </p:txBody>
      </p:sp>
      <p:sp>
        <p:nvSpPr>
          <p:cNvPr id="25" name="Oval 68"/>
          <p:cNvSpPr>
            <a:spLocks noChangeArrowheads="1"/>
          </p:cNvSpPr>
          <p:nvPr/>
        </p:nvSpPr>
        <p:spPr bwMode="gray">
          <a:xfrm>
            <a:off x="4691513" y="4682257"/>
            <a:ext cx="1001291" cy="989012"/>
          </a:xfrm>
          <a:prstGeom prst="ellipse">
            <a:avLst/>
          </a:prstGeom>
          <a:solidFill>
            <a:srgbClr val="314371"/>
          </a:solidFill>
          <a:ln w="9525" algn="ctr">
            <a:solidFill>
              <a:srgbClr val="DDDDDD"/>
            </a:solidFill>
            <a:round/>
          </a:ln>
          <a:effectLst/>
        </p:spPr>
        <p:txBody>
          <a:bodyPr wrap="none" anchor="ctr"/>
          <a:lstStyle/>
          <a:p>
            <a:pPr algn="ctr">
              <a:defRPr/>
            </a:pPr>
            <a:r>
              <a:rPr lang="en-US" altLang="zh-CN" sz="3600" kern="0">
                <a:solidFill>
                  <a:prstClr val="white"/>
                </a:solidFill>
                <a:latin typeface="微软雅黑" panose="020B0503020204020204" charset="-122"/>
                <a:ea typeface="微软雅黑" panose="020B0503020204020204" charset="-122"/>
              </a:rPr>
              <a:t>4</a:t>
            </a:r>
            <a:endParaRPr lang="zh-CN" altLang="en-US" sz="3600" kern="0" dirty="0">
              <a:solidFill>
                <a:prstClr val="white"/>
              </a:solidFill>
              <a:latin typeface="微软雅黑" panose="020B0503020204020204" charset="-122"/>
              <a:ea typeface="微软雅黑" panose="020B0503020204020204" charset="-122"/>
            </a:endParaRPr>
          </a:p>
        </p:txBody>
      </p:sp>
      <p:sp>
        <p:nvSpPr>
          <p:cNvPr id="26" name="Oval 68"/>
          <p:cNvSpPr>
            <a:spLocks noChangeArrowheads="1"/>
          </p:cNvSpPr>
          <p:nvPr/>
        </p:nvSpPr>
        <p:spPr bwMode="gray">
          <a:xfrm>
            <a:off x="4074115" y="2928579"/>
            <a:ext cx="1001291" cy="989012"/>
          </a:xfrm>
          <a:prstGeom prst="ellipse">
            <a:avLst/>
          </a:prstGeom>
          <a:solidFill>
            <a:srgbClr val="314371"/>
          </a:solidFill>
          <a:ln w="9525" algn="ctr">
            <a:solidFill>
              <a:srgbClr val="DDDDDD"/>
            </a:solidFill>
            <a:round/>
          </a:ln>
          <a:effectLst/>
        </p:spPr>
        <p:txBody>
          <a:bodyPr wrap="none" anchor="ctr"/>
          <a:lstStyle/>
          <a:p>
            <a:pPr algn="ctr">
              <a:defRPr/>
            </a:pPr>
            <a:r>
              <a:rPr lang="en-US" altLang="zh-CN" sz="3600" kern="0">
                <a:solidFill>
                  <a:prstClr val="white"/>
                </a:solidFill>
                <a:latin typeface="微软雅黑" panose="020B0503020204020204" charset="-122"/>
                <a:ea typeface="微软雅黑" panose="020B0503020204020204" charset="-122"/>
              </a:rPr>
              <a:t>5</a:t>
            </a:r>
            <a:endParaRPr lang="zh-CN" altLang="en-US" sz="3600" kern="0" dirty="0">
              <a:solidFill>
                <a:prstClr val="white"/>
              </a:solidFill>
              <a:latin typeface="微软雅黑" panose="020B0503020204020204" charset="-122"/>
              <a:ea typeface="微软雅黑" panose="020B0503020204020204" charset="-122"/>
            </a:endParaRPr>
          </a:p>
        </p:txBody>
      </p:sp>
      <p:sp>
        <p:nvSpPr>
          <p:cNvPr id="28" name="TextBox 27"/>
          <p:cNvSpPr txBox="1"/>
          <p:nvPr/>
        </p:nvSpPr>
        <p:spPr>
          <a:xfrm>
            <a:off x="6576292" y="1398006"/>
            <a:ext cx="3063531" cy="400110"/>
          </a:xfrm>
          <a:prstGeom prst="rect">
            <a:avLst/>
          </a:prstGeom>
          <a:noFill/>
        </p:spPr>
        <p:txBody>
          <a:bodyPr wrap="none" rtlCol="0">
            <a:spAutoFit/>
          </a:bodyPr>
          <a:lstStyle/>
          <a:p>
            <a:pPr algn="ctr"/>
            <a:r>
              <a:rPr lang="en-US" altLang="zh-CN" sz="2000" b="1" dirty="0">
                <a:solidFill>
                  <a:srgbClr val="314371"/>
                </a:solidFill>
                <a:latin typeface="微软雅黑" panose="020B0503020204020204" charset="-122"/>
                <a:ea typeface="微软雅黑" panose="020B0503020204020204" charset="-122"/>
              </a:rPr>
              <a:t>Physio Net apnea-ECG</a:t>
            </a:r>
            <a:endParaRPr lang="zh-CN" altLang="en-US" sz="2000" b="1" dirty="0">
              <a:solidFill>
                <a:srgbClr val="314371"/>
              </a:solidFill>
              <a:latin typeface="微软雅黑" panose="020B0503020204020204" charset="-122"/>
              <a:ea typeface="微软雅黑" panose="020B0503020204020204" charset="-122"/>
            </a:endParaRPr>
          </a:p>
        </p:txBody>
      </p:sp>
      <p:sp>
        <p:nvSpPr>
          <p:cNvPr id="30" name="TextBox 29"/>
          <p:cNvSpPr txBox="1"/>
          <p:nvPr/>
        </p:nvSpPr>
        <p:spPr>
          <a:xfrm>
            <a:off x="7791755" y="3029864"/>
            <a:ext cx="3624013" cy="707886"/>
          </a:xfrm>
          <a:prstGeom prst="rect">
            <a:avLst/>
          </a:prstGeom>
          <a:noFill/>
        </p:spPr>
        <p:txBody>
          <a:bodyPr wrap="square" rtlCol="0">
            <a:spAutoFit/>
          </a:bodyPr>
          <a:lstStyle/>
          <a:p>
            <a:pPr algn="ctr"/>
            <a:r>
              <a:rPr lang="en-US" altLang="zh-CN" sz="2000" b="1" dirty="0">
                <a:solidFill>
                  <a:srgbClr val="314371"/>
                </a:solidFill>
                <a:latin typeface="微软雅黑" panose="020B0503020204020204" charset="-122"/>
                <a:ea typeface="微软雅黑" panose="020B0503020204020204" charset="-122"/>
              </a:rPr>
              <a:t>University College</a:t>
            </a:r>
            <a:endParaRPr lang="en-US" altLang="zh-CN" sz="2000" b="1" dirty="0">
              <a:solidFill>
                <a:srgbClr val="314371"/>
              </a:solidFill>
              <a:latin typeface="微软雅黑" panose="020B0503020204020204" charset="-122"/>
              <a:ea typeface="微软雅黑" panose="020B0503020204020204" charset="-122"/>
            </a:endParaRPr>
          </a:p>
          <a:p>
            <a:pPr algn="ctr"/>
            <a:r>
              <a:rPr lang="en-US" altLang="zh-CN" sz="2000" b="1" dirty="0">
                <a:solidFill>
                  <a:srgbClr val="314371"/>
                </a:solidFill>
                <a:latin typeface="微软雅黑" panose="020B0503020204020204" charset="-122"/>
                <a:ea typeface="微软雅黑" panose="020B0503020204020204" charset="-122"/>
              </a:rPr>
              <a:t>Dublin Sleep Apnea</a:t>
            </a:r>
            <a:endParaRPr lang="zh-CN" altLang="en-US" sz="2000" b="1" dirty="0">
              <a:solidFill>
                <a:srgbClr val="314371"/>
              </a:solidFill>
              <a:latin typeface="微软雅黑" panose="020B0503020204020204" charset="-122"/>
              <a:ea typeface="微软雅黑" panose="020B0503020204020204" charset="-122"/>
            </a:endParaRPr>
          </a:p>
        </p:txBody>
      </p:sp>
      <p:sp>
        <p:nvSpPr>
          <p:cNvPr id="32" name="TextBox 31"/>
          <p:cNvSpPr txBox="1"/>
          <p:nvPr/>
        </p:nvSpPr>
        <p:spPr>
          <a:xfrm>
            <a:off x="7707271" y="5000494"/>
            <a:ext cx="3510064" cy="400110"/>
          </a:xfrm>
          <a:prstGeom prst="rect">
            <a:avLst/>
          </a:prstGeom>
          <a:noFill/>
        </p:spPr>
        <p:txBody>
          <a:bodyPr wrap="none" rtlCol="0">
            <a:spAutoFit/>
          </a:bodyPr>
          <a:lstStyle/>
          <a:p>
            <a:pPr algn="ctr"/>
            <a:r>
              <a:rPr lang="en-US" altLang="zh-CN" sz="2000" b="1" dirty="0">
                <a:solidFill>
                  <a:srgbClr val="314371"/>
                </a:solidFill>
                <a:latin typeface="微软雅黑" panose="020B0503020204020204" charset="-122"/>
                <a:ea typeface="微软雅黑" panose="020B0503020204020204" charset="-122"/>
              </a:rPr>
              <a:t>Sleep Heart Health Study </a:t>
            </a:r>
            <a:endParaRPr lang="zh-CN" altLang="en-US" sz="2000" b="1" dirty="0">
              <a:solidFill>
                <a:srgbClr val="314371"/>
              </a:solidFill>
              <a:latin typeface="微软雅黑" panose="020B0503020204020204" charset="-122"/>
              <a:ea typeface="微软雅黑" panose="020B0503020204020204" charset="-122"/>
            </a:endParaRPr>
          </a:p>
        </p:txBody>
      </p:sp>
      <p:sp>
        <p:nvSpPr>
          <p:cNvPr id="34" name="TextBox 33"/>
          <p:cNvSpPr txBox="1"/>
          <p:nvPr/>
        </p:nvSpPr>
        <p:spPr>
          <a:xfrm>
            <a:off x="804366" y="4985827"/>
            <a:ext cx="3573725" cy="707886"/>
          </a:xfrm>
          <a:prstGeom prst="rect">
            <a:avLst/>
          </a:prstGeom>
          <a:noFill/>
        </p:spPr>
        <p:txBody>
          <a:bodyPr wrap="square" rtlCol="0">
            <a:spAutoFit/>
          </a:bodyPr>
          <a:lstStyle/>
          <a:p>
            <a:pPr algn="ctr"/>
            <a:r>
              <a:rPr lang="en-US" altLang="zh-CN" sz="2000" b="1" dirty="0">
                <a:solidFill>
                  <a:srgbClr val="314371"/>
                </a:solidFill>
                <a:latin typeface="微软雅黑" panose="020B0503020204020204" charset="-122"/>
                <a:ea typeface="微软雅黑" panose="020B0503020204020204" charset="-122"/>
              </a:rPr>
              <a:t>MITBIH polysomnography database </a:t>
            </a:r>
            <a:endParaRPr lang="zh-CN" altLang="en-US" sz="2000" b="1" dirty="0">
              <a:solidFill>
                <a:srgbClr val="314371"/>
              </a:solidFill>
              <a:latin typeface="微软雅黑" panose="020B0503020204020204" charset="-122"/>
              <a:ea typeface="微软雅黑" panose="020B0503020204020204" charset="-122"/>
            </a:endParaRPr>
          </a:p>
        </p:txBody>
      </p:sp>
      <p:sp>
        <p:nvSpPr>
          <p:cNvPr id="36" name="TextBox 35"/>
          <p:cNvSpPr txBox="1"/>
          <p:nvPr/>
        </p:nvSpPr>
        <p:spPr>
          <a:xfrm>
            <a:off x="786825" y="3029864"/>
            <a:ext cx="3559816" cy="707886"/>
          </a:xfrm>
          <a:prstGeom prst="rect">
            <a:avLst/>
          </a:prstGeom>
          <a:noFill/>
        </p:spPr>
        <p:txBody>
          <a:bodyPr wrap="square" rtlCol="0">
            <a:spAutoFit/>
          </a:bodyPr>
          <a:lstStyle/>
          <a:p>
            <a:pPr algn="ctr"/>
            <a:r>
              <a:rPr lang="en-US" altLang="zh-CN" sz="2000" b="1" dirty="0">
                <a:solidFill>
                  <a:srgbClr val="314371"/>
                </a:solidFill>
                <a:latin typeface="微软雅黑" panose="020B0503020204020204" charset="-122"/>
                <a:ea typeface="微软雅黑" panose="020B0503020204020204" charset="-122"/>
              </a:rPr>
              <a:t>Scaling Up Scientific Discovery in Sleep </a:t>
            </a:r>
            <a:endParaRPr lang="zh-CN" altLang="en-US" sz="2000" b="1" dirty="0">
              <a:solidFill>
                <a:srgbClr val="31437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1738418" y="2542456"/>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rPr>
              <a:t>3</a:t>
            </a:r>
            <a:endParaRPr kumimoji="0" lang="zh-CN" altLang="en-US"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endParaRPr>
          </a:p>
        </p:txBody>
      </p:sp>
      <p:sp>
        <p:nvSpPr>
          <p:cNvPr id="4" name="文本框 32"/>
          <p:cNvSpPr txBox="1"/>
          <p:nvPr/>
        </p:nvSpPr>
        <p:spPr>
          <a:xfrm>
            <a:off x="3554518" y="2441778"/>
            <a:ext cx="8637482" cy="2122805"/>
          </a:xfrm>
          <a:prstGeom prst="rect">
            <a:avLst/>
          </a:prstGeom>
          <a:noFill/>
        </p:spPr>
        <p:txBody>
          <a:bodyPr wrap="square" rtlCol="0">
            <a:spAutoFit/>
          </a:bodyPr>
          <a:lstStyle/>
          <a:p>
            <a:r>
              <a:rPr lang="en-US" altLang="zh-CN" sz="4400" dirty="0" err="1">
                <a:latin typeface="微软雅黑" charset="0"/>
                <a:ea typeface="微软雅黑" charset="0"/>
              </a:rPr>
              <a:t>ConCAD</a:t>
            </a:r>
            <a:r>
              <a:rPr lang="en-US" altLang="zh-CN" sz="4400" dirty="0">
                <a:latin typeface="微软雅黑" charset="0"/>
                <a:ea typeface="微软雅黑" charset="0"/>
              </a:rPr>
              <a:t>: Contrastive Learning-based Cross Attention for Sleep Apnea Detection</a:t>
            </a:r>
            <a:endParaRPr lang="zh-CN" altLang="en-US" sz="4400" b="1" dirty="0">
              <a:solidFill>
                <a:srgbClr val="314371"/>
              </a:solidFill>
              <a:latin typeface="微软雅黑" charset="0"/>
              <a:ea typeface="微软雅黑" charset="0"/>
            </a:endParaRPr>
          </a:p>
        </p:txBody>
      </p:sp>
      <p:sp>
        <p:nvSpPr>
          <p:cNvPr id="15"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6"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394865" y="351072"/>
            <a:ext cx="2118360" cy="521970"/>
          </a:xfrm>
          <a:prstGeom prst="rect">
            <a:avLst/>
          </a:prstGeom>
          <a:noFill/>
        </p:spPr>
        <p:txBody>
          <a:bodyPr wrap="none" rtlCol="0">
            <a:spAutoFit/>
          </a:bodyPr>
          <a:lstStyle/>
          <a:p>
            <a:pPr marL="0" marR="0" lvl="0" indent="0" algn="ctr" defTabSz="91440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rPr>
              <a:t>ECG-signal</a:t>
            </a:r>
            <a:endParaRPr kumimoji="0" lang="zh-CN" altLang="en-US"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endParaRPr>
          </a:p>
        </p:txBody>
      </p:sp>
      <p:sp>
        <p:nvSpPr>
          <p:cNvPr id="17" name="文本框 32"/>
          <p:cNvSpPr txBox="1"/>
          <p:nvPr/>
        </p:nvSpPr>
        <p:spPr>
          <a:xfrm>
            <a:off x="320430" y="1234162"/>
            <a:ext cx="11460892" cy="1077218"/>
          </a:xfrm>
          <a:prstGeom prst="rect">
            <a:avLst/>
          </a:prstGeom>
          <a:noFill/>
        </p:spPr>
        <p:txBody>
          <a:bodyPr wrap="square" rtlCol="0">
            <a:spAutoFit/>
          </a:bodyPr>
          <a:lstStyle/>
          <a:p>
            <a:r>
              <a:rPr lang="en-US" altLang="zh-CN" sz="3200" b="1" dirty="0" err="1">
                <a:solidFill>
                  <a:srgbClr val="0070C0"/>
                </a:solidFill>
              </a:rPr>
              <a:t>ConCAD</a:t>
            </a:r>
            <a:r>
              <a:rPr lang="en-US" altLang="zh-CN" sz="3200" b="1" dirty="0">
                <a:solidFill>
                  <a:srgbClr val="0070C0"/>
                </a:solidFill>
              </a:rPr>
              <a:t>: Contrastive Learning-based Cross Attention for Sleep Apnea Detection</a:t>
            </a:r>
            <a:endParaRPr lang="zh-CN" altLang="en-US" sz="3200" b="1" dirty="0">
              <a:solidFill>
                <a:srgbClr val="0070C0"/>
              </a:solidFill>
              <a:latin typeface="微软雅黑" panose="020B0503020204020204" charset="-122"/>
              <a:ea typeface="微软雅黑" panose="020B0503020204020204" charset="-122"/>
            </a:endParaRPr>
          </a:p>
        </p:txBody>
      </p:sp>
      <p:sp>
        <p:nvSpPr>
          <p:cNvPr id="19" name="文本框 18"/>
          <p:cNvSpPr txBox="1"/>
          <p:nvPr/>
        </p:nvSpPr>
        <p:spPr>
          <a:xfrm>
            <a:off x="607853" y="2311380"/>
            <a:ext cx="9140792" cy="646331"/>
          </a:xfrm>
          <a:prstGeom prst="rect">
            <a:avLst/>
          </a:prstGeom>
          <a:noFill/>
        </p:spPr>
        <p:txBody>
          <a:bodyPr wrap="square">
            <a:spAutoFit/>
          </a:bodyPr>
          <a:lstStyle/>
          <a:p>
            <a:r>
              <a:rPr lang="en-US" altLang="zh-CN" dirty="0" err="1"/>
              <a:t>Guanjie</a:t>
            </a:r>
            <a:r>
              <a:rPr lang="en-US" altLang="zh-CN" dirty="0"/>
              <a:t> Huang and </a:t>
            </a:r>
            <a:r>
              <a:rPr lang="en-US" altLang="zh-CN" dirty="0" err="1"/>
              <a:t>Fenglong</a:t>
            </a:r>
            <a:r>
              <a:rPr lang="en-US" altLang="zh-CN" dirty="0"/>
              <a:t> Ma </a:t>
            </a:r>
            <a:endParaRPr lang="en-US" altLang="zh-CN" dirty="0"/>
          </a:p>
          <a:p>
            <a:r>
              <a:rPr lang="en-US" altLang="zh-CN" dirty="0"/>
              <a:t>College of Information Sciences and Technology, Pennsylvania State University, PA,</a:t>
            </a:r>
            <a:endParaRPr lang="zh-CN" altLang="en-US" dirty="0"/>
          </a:p>
        </p:txBody>
      </p:sp>
      <p:sp>
        <p:nvSpPr>
          <p:cNvPr id="21" name="文本框 20"/>
          <p:cNvSpPr txBox="1"/>
          <p:nvPr/>
        </p:nvSpPr>
        <p:spPr>
          <a:xfrm>
            <a:off x="607853" y="3059668"/>
            <a:ext cx="11067591" cy="369332"/>
          </a:xfrm>
          <a:prstGeom prst="rect">
            <a:avLst/>
          </a:prstGeom>
          <a:noFill/>
        </p:spPr>
        <p:txBody>
          <a:bodyPr wrap="square">
            <a:spAutoFit/>
          </a:bodyPr>
          <a:lstStyle/>
          <a:p>
            <a:r>
              <a:rPr lang="en-US" altLang="zh-CN" dirty="0"/>
              <a:t>Keywords: Contrastive learning · Cross attention · Sleep apnea detection. </a:t>
            </a:r>
            <a:endParaRPr lang="zh-CN" altLang="en-US" dirty="0"/>
          </a:p>
        </p:txBody>
      </p:sp>
      <p:sp>
        <p:nvSpPr>
          <p:cNvPr id="15" name="文本框 14"/>
          <p:cNvSpPr txBox="1"/>
          <p:nvPr/>
        </p:nvSpPr>
        <p:spPr>
          <a:xfrm>
            <a:off x="234891" y="3643528"/>
            <a:ext cx="11460891" cy="2308324"/>
          </a:xfrm>
          <a:prstGeom prst="rect">
            <a:avLst/>
          </a:prstGeom>
          <a:noFill/>
        </p:spPr>
        <p:txBody>
          <a:bodyPr wrap="square">
            <a:spAutoFit/>
          </a:bodyPr>
          <a:lstStyle/>
          <a:p>
            <a:r>
              <a:rPr lang="en-US" altLang="zh-CN" sz="2400" dirty="0"/>
              <a:t>Recently, with the development of deep learning methods, some studies extract </a:t>
            </a:r>
            <a:r>
              <a:rPr lang="en-US" altLang="zh-CN" sz="2400" dirty="0">
                <a:solidFill>
                  <a:srgbClr val="FF0000"/>
                </a:solidFill>
              </a:rPr>
              <a:t>RR interval</a:t>
            </a:r>
            <a:r>
              <a:rPr lang="en-US" altLang="zh-CN" sz="2400" dirty="0"/>
              <a:t> (RRI) and the </a:t>
            </a:r>
            <a:r>
              <a:rPr lang="en-US" altLang="zh-CN" sz="2400" dirty="0">
                <a:solidFill>
                  <a:srgbClr val="FF0000"/>
                </a:solidFill>
              </a:rPr>
              <a:t>R-peak envelope </a:t>
            </a:r>
            <a:r>
              <a:rPr lang="en-US" altLang="zh-CN" sz="2400" dirty="0"/>
              <a:t>(RPE) and build deep learning model to automatically learn representation and detect sleep apnea. </a:t>
            </a:r>
            <a:endParaRPr lang="en-US" altLang="zh-CN" sz="2400" dirty="0"/>
          </a:p>
          <a:p>
            <a:endParaRPr lang="en-US" altLang="zh-CN" sz="2400" dirty="0"/>
          </a:p>
          <a:p>
            <a:r>
              <a:rPr lang="en-US" altLang="zh-CN" sz="2400" dirty="0"/>
              <a:t>Furthermore, several studies develop deep learning models to directly learn features from the </a:t>
            </a:r>
            <a:r>
              <a:rPr lang="en-US" altLang="zh-CN" sz="2400" dirty="0">
                <a:solidFill>
                  <a:srgbClr val="FF0000"/>
                </a:solidFill>
              </a:rPr>
              <a:t>raw ECG data </a:t>
            </a:r>
            <a:r>
              <a:rPr lang="en-US" altLang="zh-CN" sz="2400" dirty="0"/>
              <a:t>and detect sleep apnea in an end-to-end style.</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40539" y="351072"/>
            <a:ext cx="2827020" cy="521970"/>
          </a:xfrm>
          <a:prstGeom prst="rect">
            <a:avLst/>
          </a:prstGeom>
          <a:noFill/>
        </p:spPr>
        <p:txBody>
          <a:bodyPr wrap="none" rtlCol="0">
            <a:spAutoFit/>
          </a:body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800" b="1" dirty="0">
                <a:latin typeface="Calibri (正文)" charset="0"/>
                <a:cs typeface="Calibri (正文)" charset="0"/>
              </a:rPr>
              <a:t>Model-</a:t>
            </a:r>
            <a:r>
              <a:rPr lang="en-US" altLang="zh-CN" sz="2800" b="1" dirty="0" err="1">
                <a:latin typeface="Calibri (正文)" charset="0"/>
                <a:cs typeface="Calibri (正文)" charset="0"/>
              </a:rPr>
              <a:t>ConCAD</a:t>
            </a:r>
            <a:endParaRPr kumimoji="0" lang="zh-CN" altLang="en-US"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endParaRPr>
          </a:p>
        </p:txBody>
      </p:sp>
      <p:pic>
        <p:nvPicPr>
          <p:cNvPr id="13" name="图片 12"/>
          <p:cNvPicPr>
            <a:picLocks noChangeAspect="1"/>
          </p:cNvPicPr>
          <p:nvPr/>
        </p:nvPicPr>
        <p:blipFill>
          <a:blip r:embed="rId1"/>
          <a:stretch>
            <a:fillRect/>
          </a:stretch>
        </p:blipFill>
        <p:spPr>
          <a:xfrm>
            <a:off x="1252387" y="1249128"/>
            <a:ext cx="8743950" cy="5257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154473" y="365677"/>
            <a:ext cx="3036024" cy="523220"/>
          </a:xfrm>
          <a:prstGeom prst="rect">
            <a:avLst/>
          </a:prstGeom>
          <a:noFill/>
        </p:spPr>
        <p:txBody>
          <a:bodyPr wrap="none" rtlCol="0">
            <a:spAutoFit/>
          </a:body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800" b="1" dirty="0"/>
              <a:t>The cross attention</a:t>
            </a:r>
            <a:endParaRPr kumimoji="0" lang="zh-CN" altLang="en-US" sz="2800" b="1" i="0" u="none" strike="noStrike" kern="0" cap="none" spc="0" normalizeH="0" baseline="0" noProof="0" dirty="0">
              <a:ln>
                <a:noFill/>
              </a:ln>
              <a:effectLst/>
              <a:uLnTx/>
              <a:uFillTx/>
              <a:latin typeface="Arial" panose="020B0604020202090204"/>
              <a:ea typeface="微软雅黑" panose="020B0503020204020204" charset="-122"/>
            </a:endParaRPr>
          </a:p>
        </p:txBody>
      </p:sp>
      <p:sp>
        <p:nvSpPr>
          <p:cNvPr id="13" name="文本框 12"/>
          <p:cNvSpPr txBox="1"/>
          <p:nvPr/>
        </p:nvSpPr>
        <p:spPr>
          <a:xfrm>
            <a:off x="333703" y="1191084"/>
            <a:ext cx="11563122" cy="2554545"/>
          </a:xfrm>
          <a:prstGeom prst="rect">
            <a:avLst/>
          </a:prstGeom>
          <a:noFill/>
        </p:spPr>
        <p:txBody>
          <a:bodyPr wrap="square">
            <a:spAutoFit/>
          </a:bodyPr>
          <a:lstStyle/>
          <a:p>
            <a:r>
              <a:rPr lang="en-US" altLang="zh-CN" sz="2000" dirty="0"/>
              <a:t>The goal of this work is to design an effective framework for leveraging the power of </a:t>
            </a:r>
            <a:r>
              <a:rPr lang="en-US" altLang="zh-CN" sz="2000" b="1" dirty="0">
                <a:solidFill>
                  <a:srgbClr val="FF0000"/>
                </a:solidFill>
              </a:rPr>
              <a:t>both the deep learning-based features and the expert knowledge-based features</a:t>
            </a:r>
            <a:r>
              <a:rPr lang="en-US" altLang="zh-CN" sz="2000" dirty="0"/>
              <a:t> simultaneously to enhance the performance of sleep apnea detection.</a:t>
            </a:r>
            <a:endParaRPr lang="en-US" altLang="zh-CN" sz="2000" dirty="0"/>
          </a:p>
          <a:p>
            <a:endParaRPr lang="en-US" altLang="zh-CN" sz="2000" dirty="0"/>
          </a:p>
          <a:p>
            <a:r>
              <a:rPr lang="en-US" altLang="zh-CN" sz="2000" b="1" dirty="0">
                <a:solidFill>
                  <a:srgbClr val="FF0000"/>
                </a:solidFill>
              </a:rPr>
              <a:t>The cross attention </a:t>
            </a:r>
            <a:r>
              <a:rPr lang="en-US" altLang="zh-CN" sz="2000" dirty="0"/>
              <a:t>fuses the features by generating an attention weight mask. It can highlight the effective discriminant parts and suppress the irrelevant parts of features from ECG, RRI, and RPE collaboratively. Besides the cross-entropy, the supervised contrastive loss is also computed to optimize the intra-class to inter-class similarity ratio. </a:t>
            </a:r>
            <a:endParaRPr lang="zh-CN" altLang="en-US" sz="2000" dirty="0"/>
          </a:p>
        </p:txBody>
      </p:sp>
      <p:pic>
        <p:nvPicPr>
          <p:cNvPr id="17" name="图片 16"/>
          <p:cNvPicPr>
            <a:picLocks noChangeAspect="1"/>
          </p:cNvPicPr>
          <p:nvPr/>
        </p:nvPicPr>
        <p:blipFill>
          <a:blip r:embed="rId1"/>
          <a:stretch>
            <a:fillRect/>
          </a:stretch>
        </p:blipFill>
        <p:spPr>
          <a:xfrm>
            <a:off x="1527459" y="3952383"/>
            <a:ext cx="8723124" cy="25545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stretch>
            <a:fillRect/>
          </a:stretch>
        </p:blipFill>
        <p:spPr>
          <a:xfrm>
            <a:off x="6896302" y="1620736"/>
            <a:ext cx="4648200" cy="1438275"/>
          </a:xfrm>
          <a:prstGeom prst="rect">
            <a:avLst/>
          </a:prstGeom>
        </p:spPr>
      </p:pic>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3633470" cy="521970"/>
          </a:xfrm>
          <a:prstGeom prst="rect">
            <a:avLst/>
          </a:prstGeom>
          <a:noFill/>
        </p:spPr>
        <p:txBody>
          <a:bodyPr wrap="none" rtlCol="0">
            <a:spAutoFit/>
          </a:bodyPr>
          <a:lstStyle/>
          <a:p>
            <a:r>
              <a:rPr lang="en-US" altLang="zh-CN" sz="2800" b="1" dirty="0">
                <a:solidFill>
                  <a:schemeClr val="tx1"/>
                </a:solidFill>
                <a:latin typeface="Calibri (正文)" charset="0"/>
                <a:ea typeface="微软雅黑" panose="020B0503020204020204" charset="-122"/>
                <a:cs typeface="Calibri (正文)" charset="0"/>
                <a:sym typeface="微软雅黑" panose="020B0503020204020204" charset="-122"/>
              </a:rPr>
              <a:t>Contrastive Learning</a:t>
            </a:r>
            <a:endParaRPr lang="en-US" altLang="zh-CN" sz="2800" b="1" dirty="0">
              <a:solidFill>
                <a:schemeClr val="tx1"/>
              </a:solidFill>
              <a:latin typeface="Calibri (正文)" charset="0"/>
              <a:ea typeface="微软雅黑" panose="020B0503020204020204" charset="-122"/>
              <a:cs typeface="Calibri (正文)" charset="0"/>
              <a:sym typeface="微软雅黑" panose="020B0503020204020204" charset="-122"/>
            </a:endParaRPr>
          </a:p>
        </p:txBody>
      </p:sp>
      <p:sp>
        <p:nvSpPr>
          <p:cNvPr id="11" name="椭圆 64"/>
          <p:cNvSpPr>
            <a:spLocks noChangeArrowheads="1"/>
          </p:cNvSpPr>
          <p:nvPr/>
        </p:nvSpPr>
        <p:spPr bwMode="auto">
          <a:xfrm>
            <a:off x="1427234" y="1631069"/>
            <a:ext cx="1365606" cy="1365044"/>
          </a:xfrm>
          <a:prstGeom prst="ellipse">
            <a:avLst/>
          </a:prstGeom>
          <a:solidFill>
            <a:srgbClr val="314371"/>
          </a:solidFill>
          <a:ln w="190500" cap="sq" cmpd="sng">
            <a:noFill/>
            <a:round/>
          </a:ln>
        </p:spPr>
        <p:txBody>
          <a:bodyPr anchor="ctr"/>
          <a:lstStyle/>
          <a:p>
            <a:pPr algn="ctr"/>
            <a:r>
              <a:rPr lang="en-US" altLang="zh-CN" sz="2800" b="1" dirty="0">
                <a:solidFill>
                  <a:prstClr val="white"/>
                </a:solidFill>
                <a:latin typeface="微软雅黑" panose="020B0503020204020204" charset="-122"/>
                <a:ea typeface="微软雅黑" panose="020B0503020204020204" charset="-122"/>
                <a:sym typeface="宋体" pitchFamily="2" charset="-122"/>
              </a:rPr>
              <a:t>step</a:t>
            </a:r>
            <a:endParaRPr lang="en-US" altLang="zh-CN" sz="2800" b="1" dirty="0">
              <a:solidFill>
                <a:prstClr val="white"/>
              </a:solidFill>
              <a:latin typeface="微软雅黑" panose="020B0503020204020204" charset="-122"/>
              <a:ea typeface="微软雅黑" panose="020B0503020204020204" charset="-122"/>
              <a:sym typeface="宋体" pitchFamily="2" charset="-122"/>
            </a:endParaRPr>
          </a:p>
          <a:p>
            <a:pPr algn="ctr"/>
            <a:r>
              <a:rPr lang="en-US" altLang="zh-CN" sz="2800" b="1" dirty="0">
                <a:solidFill>
                  <a:prstClr val="white"/>
                </a:solidFill>
                <a:latin typeface="微软雅黑" panose="020B0503020204020204" charset="-122"/>
                <a:ea typeface="微软雅黑" panose="020B0503020204020204" charset="-122"/>
                <a:sym typeface="宋体" pitchFamily="2" charset="-122"/>
              </a:rPr>
              <a:t>1</a:t>
            </a:r>
            <a:endParaRPr lang="zh-CN" altLang="zh-CN" sz="2800" b="1" dirty="0">
              <a:solidFill>
                <a:prstClr val="white"/>
              </a:solidFill>
              <a:latin typeface="微软雅黑" panose="020B0503020204020204" charset="-122"/>
              <a:ea typeface="微软雅黑" panose="020B0503020204020204" charset="-122"/>
              <a:sym typeface="宋体" pitchFamily="2" charset="-122"/>
            </a:endParaRPr>
          </a:p>
        </p:txBody>
      </p:sp>
      <p:sp>
        <p:nvSpPr>
          <p:cNvPr id="12" name="TextBox 11"/>
          <p:cNvSpPr txBox="1"/>
          <p:nvPr/>
        </p:nvSpPr>
        <p:spPr>
          <a:xfrm>
            <a:off x="3257630" y="1742473"/>
            <a:ext cx="4173073" cy="1258934"/>
          </a:xfrm>
          <a:prstGeom prst="rect">
            <a:avLst/>
          </a:prstGeom>
          <a:noFill/>
        </p:spPr>
        <p:txBody>
          <a:bodyPr wrap="square" rtlCol="0">
            <a:spAutoFit/>
          </a:bodyPr>
          <a:lstStyle/>
          <a:p>
            <a:pPr>
              <a:lnSpc>
                <a:spcPct val="130000"/>
              </a:lnSpc>
            </a:pPr>
            <a:r>
              <a:rPr lang="en-US" altLang="zh-CN" sz="2000" b="1" dirty="0"/>
              <a:t>We are augmenting the ECG, RRI and RPE by two simple approaches: random time shift and reversion</a:t>
            </a:r>
            <a:endParaRPr lang="zh-CN" altLang="en-US" sz="2000" b="1" dirty="0">
              <a:solidFill>
                <a:sysClr val="windowText" lastClr="000000"/>
              </a:solidFill>
              <a:latin typeface="微软雅黑" panose="020B0503020204020204" charset="-122"/>
              <a:ea typeface="微软雅黑" panose="020B0503020204020204" charset="-122"/>
            </a:endParaRPr>
          </a:p>
        </p:txBody>
      </p:sp>
      <p:cxnSp>
        <p:nvCxnSpPr>
          <p:cNvPr id="13" name="直接连接符 12"/>
          <p:cNvCxnSpPr/>
          <p:nvPr/>
        </p:nvCxnSpPr>
        <p:spPr>
          <a:xfrm>
            <a:off x="3080872" y="1705563"/>
            <a:ext cx="0" cy="1365044"/>
          </a:xfrm>
          <a:prstGeom prst="line">
            <a:avLst/>
          </a:prstGeom>
          <a:noFill/>
          <a:ln w="9525" cap="flat" cmpd="sng" algn="ctr">
            <a:solidFill>
              <a:srgbClr val="414455"/>
            </a:solidFill>
            <a:prstDash val="solid"/>
          </a:ln>
          <a:effectLst/>
        </p:spPr>
      </p:cxnSp>
      <p:sp>
        <p:nvSpPr>
          <p:cNvPr id="14" name="椭圆 64"/>
          <p:cNvSpPr>
            <a:spLocks noChangeArrowheads="1"/>
          </p:cNvSpPr>
          <p:nvPr/>
        </p:nvSpPr>
        <p:spPr bwMode="auto">
          <a:xfrm>
            <a:off x="9777616" y="3234377"/>
            <a:ext cx="1365606" cy="1365044"/>
          </a:xfrm>
          <a:prstGeom prst="ellipse">
            <a:avLst/>
          </a:prstGeom>
          <a:solidFill>
            <a:srgbClr val="314371"/>
          </a:solidFill>
          <a:ln w="190500" cap="sq" cmpd="sng">
            <a:noFill/>
            <a:round/>
          </a:ln>
        </p:spPr>
        <p:txBody>
          <a:bodyPr anchor="ctr"/>
          <a:lstStyle/>
          <a:p>
            <a:pPr algn="ctr"/>
            <a:r>
              <a:rPr lang="en-US" altLang="zh-CN" sz="2800" b="1" dirty="0">
                <a:solidFill>
                  <a:prstClr val="white"/>
                </a:solidFill>
                <a:latin typeface="微软雅黑" panose="020B0503020204020204" charset="-122"/>
                <a:ea typeface="微软雅黑" panose="020B0503020204020204" charset="-122"/>
                <a:sym typeface="宋体" pitchFamily="2" charset="-122"/>
              </a:rPr>
              <a:t>step2</a:t>
            </a:r>
            <a:endParaRPr lang="zh-CN" altLang="zh-CN" sz="2800" b="1" dirty="0">
              <a:solidFill>
                <a:prstClr val="white"/>
              </a:solidFill>
              <a:latin typeface="微软雅黑" panose="020B0503020204020204" charset="-122"/>
              <a:ea typeface="微软雅黑" panose="020B0503020204020204" charset="-122"/>
              <a:sym typeface="宋体" pitchFamily="2" charset="-122"/>
            </a:endParaRPr>
          </a:p>
        </p:txBody>
      </p:sp>
      <p:cxnSp>
        <p:nvCxnSpPr>
          <p:cNvPr id="16" name="直接连接符 15"/>
          <p:cNvCxnSpPr/>
          <p:nvPr/>
        </p:nvCxnSpPr>
        <p:spPr>
          <a:xfrm>
            <a:off x="9561592" y="3308871"/>
            <a:ext cx="0" cy="1365044"/>
          </a:xfrm>
          <a:prstGeom prst="line">
            <a:avLst/>
          </a:prstGeom>
          <a:noFill/>
          <a:ln w="9525" cap="flat" cmpd="sng" algn="ctr">
            <a:solidFill>
              <a:srgbClr val="414455"/>
            </a:solidFill>
            <a:prstDash val="solid"/>
          </a:ln>
          <a:effectLst/>
        </p:spPr>
      </p:cxnSp>
      <p:sp>
        <p:nvSpPr>
          <p:cNvPr id="17" name="椭圆 64"/>
          <p:cNvSpPr>
            <a:spLocks noChangeArrowheads="1"/>
          </p:cNvSpPr>
          <p:nvPr/>
        </p:nvSpPr>
        <p:spPr bwMode="auto">
          <a:xfrm>
            <a:off x="1427234" y="4844152"/>
            <a:ext cx="1365606" cy="1365044"/>
          </a:xfrm>
          <a:prstGeom prst="ellipse">
            <a:avLst/>
          </a:prstGeom>
          <a:solidFill>
            <a:srgbClr val="314371"/>
          </a:solidFill>
          <a:ln w="190500" cap="sq" cmpd="sng">
            <a:noFill/>
            <a:round/>
          </a:ln>
        </p:spPr>
        <p:txBody>
          <a:bodyPr anchor="ctr"/>
          <a:lstStyle/>
          <a:p>
            <a:pPr algn="ctr"/>
            <a:r>
              <a:rPr lang="en-US" altLang="zh-CN" sz="2800" b="1" dirty="0">
                <a:solidFill>
                  <a:prstClr val="white"/>
                </a:solidFill>
                <a:latin typeface="微软雅黑" panose="020B0503020204020204" charset="-122"/>
                <a:ea typeface="微软雅黑" panose="020B0503020204020204" charset="-122"/>
                <a:sym typeface="宋体" pitchFamily="2" charset="-122"/>
              </a:rPr>
              <a:t>step</a:t>
            </a:r>
            <a:endParaRPr lang="en-US" altLang="zh-CN" sz="2800" b="1" dirty="0">
              <a:solidFill>
                <a:prstClr val="white"/>
              </a:solidFill>
              <a:latin typeface="微软雅黑" panose="020B0503020204020204" charset="-122"/>
              <a:ea typeface="微软雅黑" panose="020B0503020204020204" charset="-122"/>
              <a:sym typeface="宋体" pitchFamily="2" charset="-122"/>
            </a:endParaRPr>
          </a:p>
          <a:p>
            <a:pPr algn="ctr"/>
            <a:r>
              <a:rPr lang="en-US" altLang="zh-CN" sz="2800" b="1" dirty="0">
                <a:solidFill>
                  <a:prstClr val="white"/>
                </a:solidFill>
                <a:latin typeface="微软雅黑" panose="020B0503020204020204" charset="-122"/>
                <a:ea typeface="微软雅黑" panose="020B0503020204020204" charset="-122"/>
                <a:sym typeface="宋体" pitchFamily="2" charset="-122"/>
              </a:rPr>
              <a:t>3</a:t>
            </a:r>
            <a:endParaRPr lang="zh-CN" altLang="zh-CN" sz="2800" b="1" dirty="0">
              <a:solidFill>
                <a:prstClr val="white"/>
              </a:solidFill>
              <a:latin typeface="微软雅黑" panose="020B0503020204020204" charset="-122"/>
              <a:ea typeface="微软雅黑" panose="020B0503020204020204" charset="-122"/>
              <a:sym typeface="宋体" pitchFamily="2" charset="-122"/>
            </a:endParaRPr>
          </a:p>
        </p:txBody>
      </p:sp>
      <p:sp>
        <p:nvSpPr>
          <p:cNvPr id="18" name="TextBox 17"/>
          <p:cNvSpPr txBox="1"/>
          <p:nvPr/>
        </p:nvSpPr>
        <p:spPr>
          <a:xfrm>
            <a:off x="3744321" y="3433105"/>
            <a:ext cx="6303962" cy="1172629"/>
          </a:xfrm>
          <a:prstGeom prst="rect">
            <a:avLst/>
          </a:prstGeom>
          <a:noFill/>
        </p:spPr>
        <p:txBody>
          <a:bodyPr wrap="square" rtlCol="0">
            <a:spAutoFit/>
          </a:bodyPr>
          <a:lstStyle/>
          <a:p>
            <a:pPr>
              <a:lnSpc>
                <a:spcPct val="130000"/>
              </a:lnSpc>
            </a:pPr>
            <a:r>
              <a:rPr lang="en-US" altLang="zh-CN" b="1" dirty="0"/>
              <a:t>Contrastive learning is adopted to assist the model to learn more </a:t>
            </a:r>
            <a:r>
              <a:rPr lang="en-US" altLang="zh-CN" b="1" dirty="0">
                <a:solidFill>
                  <a:srgbClr val="FF0000"/>
                </a:solidFill>
              </a:rPr>
              <a:t>general and robust features </a:t>
            </a:r>
            <a:r>
              <a:rPr lang="en-US" altLang="zh-CN" b="1" dirty="0"/>
              <a:t>by maximizing intra-class similarity while minimizing inter-class similarity.</a:t>
            </a:r>
            <a:endParaRPr lang="zh-CN" altLang="en-US" b="1" dirty="0">
              <a:latin typeface="微软雅黑" panose="020B0503020204020204" charset="-122"/>
              <a:ea typeface="微软雅黑" panose="020B0503020204020204" charset="-122"/>
            </a:endParaRPr>
          </a:p>
        </p:txBody>
      </p:sp>
      <p:cxnSp>
        <p:nvCxnSpPr>
          <p:cNvPr id="19" name="直接连接符 18"/>
          <p:cNvCxnSpPr/>
          <p:nvPr/>
        </p:nvCxnSpPr>
        <p:spPr>
          <a:xfrm>
            <a:off x="3080872" y="4918646"/>
            <a:ext cx="0" cy="1365044"/>
          </a:xfrm>
          <a:prstGeom prst="line">
            <a:avLst/>
          </a:prstGeom>
          <a:noFill/>
          <a:ln w="9525" cap="flat" cmpd="sng" algn="ctr">
            <a:solidFill>
              <a:srgbClr val="414455"/>
            </a:solidFill>
            <a:prstDash val="solid"/>
          </a:ln>
          <a:effectLst/>
        </p:spPr>
      </p:cxnSp>
      <p:sp>
        <p:nvSpPr>
          <p:cNvPr id="15" name="TextBox 14"/>
          <p:cNvSpPr txBox="1"/>
          <p:nvPr/>
        </p:nvSpPr>
        <p:spPr>
          <a:xfrm>
            <a:off x="3282820" y="5297316"/>
            <a:ext cx="3657903" cy="458715"/>
          </a:xfrm>
          <a:prstGeom prst="rect">
            <a:avLst/>
          </a:prstGeom>
          <a:noFill/>
        </p:spPr>
        <p:txBody>
          <a:bodyPr wrap="square" rtlCol="0">
            <a:spAutoFit/>
          </a:bodyPr>
          <a:lstStyle/>
          <a:p>
            <a:pPr>
              <a:lnSpc>
                <a:spcPct val="130000"/>
              </a:lnSpc>
            </a:pPr>
            <a:r>
              <a:rPr lang="en-US" altLang="zh-CN" sz="2000" b="1" dirty="0"/>
              <a:t>we propose a novel hybrid loss</a:t>
            </a:r>
            <a:endParaRPr lang="zh-CN" altLang="en-US" sz="2000" b="1" dirty="0">
              <a:solidFill>
                <a:sysClr val="windowText" lastClr="000000"/>
              </a:solidFill>
              <a:latin typeface="微软雅黑" panose="020B0503020204020204" charset="-122"/>
              <a:ea typeface="微软雅黑" panose="020B0503020204020204" charset="-122"/>
            </a:endParaRPr>
          </a:p>
        </p:txBody>
      </p:sp>
      <p:pic>
        <p:nvPicPr>
          <p:cNvPr id="29" name="图片 28"/>
          <p:cNvPicPr>
            <a:picLocks noChangeAspect="1"/>
          </p:cNvPicPr>
          <p:nvPr/>
        </p:nvPicPr>
        <p:blipFill>
          <a:blip r:embed="rId2"/>
          <a:stretch>
            <a:fillRect/>
          </a:stretch>
        </p:blipFill>
        <p:spPr>
          <a:xfrm>
            <a:off x="6940723" y="5736381"/>
            <a:ext cx="4799095" cy="735215"/>
          </a:xfrm>
          <a:prstGeom prst="rect">
            <a:avLst/>
          </a:prstGeom>
        </p:spPr>
      </p:pic>
      <p:pic>
        <p:nvPicPr>
          <p:cNvPr id="31" name="图片 30"/>
          <p:cNvPicPr>
            <a:picLocks noChangeAspect="1"/>
          </p:cNvPicPr>
          <p:nvPr/>
        </p:nvPicPr>
        <p:blipFill>
          <a:blip r:embed="rId3"/>
          <a:stretch>
            <a:fillRect/>
          </a:stretch>
        </p:blipFill>
        <p:spPr>
          <a:xfrm>
            <a:off x="6940723" y="5206045"/>
            <a:ext cx="3286125" cy="542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40539" y="351072"/>
            <a:ext cx="2827020" cy="521970"/>
          </a:xfrm>
          <a:prstGeom prst="rect">
            <a:avLst/>
          </a:prstGeom>
          <a:noFill/>
        </p:spPr>
        <p:txBody>
          <a:bodyPr wrap="none" rtlCol="0">
            <a:spAutoFit/>
          </a:body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800" b="1" dirty="0">
                <a:latin typeface="Calibri (正文)" charset="0"/>
                <a:cs typeface="Calibri (正文)" charset="0"/>
              </a:rPr>
              <a:t>Model-</a:t>
            </a:r>
            <a:r>
              <a:rPr lang="en-US" altLang="zh-CN" sz="2800" b="1" dirty="0" err="1">
                <a:latin typeface="Calibri (正文)" charset="0"/>
                <a:cs typeface="Calibri (正文)" charset="0"/>
              </a:rPr>
              <a:t>ConCAD</a:t>
            </a:r>
            <a:endParaRPr kumimoji="0" lang="zh-CN" altLang="en-US"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endParaRPr>
          </a:p>
        </p:txBody>
      </p:sp>
      <p:pic>
        <p:nvPicPr>
          <p:cNvPr id="12" name="图片 11"/>
          <p:cNvPicPr>
            <a:picLocks noChangeAspect="1"/>
          </p:cNvPicPr>
          <p:nvPr/>
        </p:nvPicPr>
        <p:blipFill>
          <a:blip r:embed="rId1"/>
          <a:stretch>
            <a:fillRect/>
          </a:stretch>
        </p:blipFill>
        <p:spPr>
          <a:xfrm>
            <a:off x="1017732" y="1037561"/>
            <a:ext cx="9894176" cy="550592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流程图: 离页连接符 16"/>
          <p:cNvSpPr/>
          <p:nvPr/>
        </p:nvSpPr>
        <p:spPr>
          <a:xfrm>
            <a:off x="2156668" y="245932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rPr>
              <a:t>4</a:t>
            </a:r>
            <a:endParaRPr kumimoji="0" lang="zh-CN" altLang="en-US"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endParaRPr>
          </a:p>
        </p:txBody>
      </p:sp>
      <p:sp>
        <p:nvSpPr>
          <p:cNvPr id="19" name="文本框 32"/>
          <p:cNvSpPr txBox="1"/>
          <p:nvPr/>
        </p:nvSpPr>
        <p:spPr>
          <a:xfrm>
            <a:off x="4589284" y="3013501"/>
            <a:ext cx="4370070" cy="768350"/>
          </a:xfrm>
          <a:prstGeom prst="rect">
            <a:avLst/>
          </a:prstGeom>
          <a:noFill/>
        </p:spPr>
        <p:txBody>
          <a:bodyPr wrap="none" rtlCol="0">
            <a:spAutoFit/>
          </a:bodyPr>
          <a:lstStyle/>
          <a:p>
            <a:r>
              <a:rPr lang="en-US" altLang="zh-CN" sz="4400" b="1" dirty="0">
                <a:solidFill>
                  <a:prstClr val="black">
                    <a:lumMod val="65000"/>
                    <a:lumOff val="35000"/>
                  </a:prstClr>
                </a:solidFill>
                <a:latin typeface="微软雅黑" panose="020B0503020204020204" charset="-122"/>
                <a:ea typeface="微软雅黑" panose="020B0503020204020204" charset="-122"/>
              </a:rPr>
              <a:t>Result of model</a:t>
            </a:r>
            <a:endParaRPr lang="zh-CN" altLang="en-US" sz="4400" b="1" dirty="0">
              <a:solidFill>
                <a:prstClr val="black">
                  <a:lumMod val="65000"/>
                  <a:lumOff val="35000"/>
                </a:prstClr>
              </a:solidFill>
              <a:latin typeface="微软雅黑" panose="020B0503020204020204" charset="-122"/>
              <a:ea typeface="微软雅黑" panose="020B0503020204020204" charset="-122"/>
            </a:endParaRPr>
          </a:p>
        </p:txBody>
      </p:sp>
      <p:sp>
        <p:nvSpPr>
          <p:cNvPr id="15"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6"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4759045" y="1360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1</a:t>
            </a:r>
            <a:endParaRPr lang="zh-CN" altLang="en-US" sz="3600" b="1" kern="0" dirty="0">
              <a:solidFill>
                <a:prstClr val="white"/>
              </a:solidFill>
              <a:latin typeface="Arial" panose="020B0604020202090204"/>
              <a:ea typeface="微软雅黑" panose="020B0503020204020204" charset="-122"/>
            </a:endParaRPr>
          </a:p>
        </p:txBody>
      </p:sp>
      <p:sp>
        <p:nvSpPr>
          <p:cNvPr id="3" name="流程图: 离页连接符 2"/>
          <p:cNvSpPr/>
          <p:nvPr/>
        </p:nvSpPr>
        <p:spPr>
          <a:xfrm>
            <a:off x="4759045" y="2376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2</a:t>
            </a:r>
            <a:endParaRPr lang="zh-CN" altLang="en-US" sz="3600" b="1" kern="0" dirty="0">
              <a:solidFill>
                <a:prstClr val="white"/>
              </a:solidFill>
              <a:latin typeface="Arial" panose="020B0604020202090204"/>
              <a:ea typeface="微软雅黑" panose="020B0503020204020204" charset="-122"/>
            </a:endParaRPr>
          </a:p>
        </p:txBody>
      </p:sp>
      <p:sp>
        <p:nvSpPr>
          <p:cNvPr id="4" name="流程图: 离页连接符 3"/>
          <p:cNvSpPr/>
          <p:nvPr/>
        </p:nvSpPr>
        <p:spPr>
          <a:xfrm>
            <a:off x="4759045" y="3392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3</a:t>
            </a:r>
            <a:endParaRPr lang="zh-CN" altLang="en-US" sz="3600" b="1" kern="0" dirty="0">
              <a:solidFill>
                <a:prstClr val="white"/>
              </a:solidFill>
              <a:latin typeface="Arial" panose="020B0604020202090204"/>
              <a:ea typeface="微软雅黑" panose="020B0503020204020204" charset="-122"/>
            </a:endParaRPr>
          </a:p>
        </p:txBody>
      </p:sp>
      <p:sp>
        <p:nvSpPr>
          <p:cNvPr id="5" name="流程图: 离页连接符 4"/>
          <p:cNvSpPr/>
          <p:nvPr/>
        </p:nvSpPr>
        <p:spPr>
          <a:xfrm>
            <a:off x="4759045" y="4408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4</a:t>
            </a:r>
            <a:endParaRPr lang="zh-CN" altLang="en-US" sz="3600" b="1" kern="0" dirty="0">
              <a:solidFill>
                <a:prstClr val="white"/>
              </a:solidFill>
              <a:latin typeface="Arial" panose="020B0604020202090204"/>
              <a:ea typeface="微软雅黑" panose="020B0503020204020204" charset="-122"/>
            </a:endParaRPr>
          </a:p>
        </p:txBody>
      </p:sp>
      <p:sp>
        <p:nvSpPr>
          <p:cNvPr id="6" name="流程图: 离页连接符 5"/>
          <p:cNvSpPr/>
          <p:nvPr/>
        </p:nvSpPr>
        <p:spPr>
          <a:xfrm>
            <a:off x="4759045" y="5424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5</a:t>
            </a:r>
            <a:endParaRPr lang="zh-CN" altLang="en-US" sz="3600" b="1" kern="0" dirty="0">
              <a:solidFill>
                <a:prstClr val="white"/>
              </a:solidFill>
              <a:latin typeface="Arial" panose="020B0604020202090204"/>
              <a:ea typeface="微软雅黑" panose="020B0503020204020204" charset="-122"/>
            </a:endParaRPr>
          </a:p>
        </p:txBody>
      </p:sp>
      <p:cxnSp>
        <p:nvCxnSpPr>
          <p:cNvPr id="7" name="直接连接符 6"/>
          <p:cNvCxnSpPr/>
          <p:nvPr/>
        </p:nvCxnSpPr>
        <p:spPr>
          <a:xfrm>
            <a:off x="5668227" y="1940852"/>
            <a:ext cx="4229100" cy="0"/>
          </a:xfrm>
          <a:prstGeom prst="line">
            <a:avLst/>
          </a:prstGeom>
          <a:noFill/>
          <a:ln w="12700" cap="flat" cmpd="sng" algn="ctr">
            <a:solidFill>
              <a:srgbClr val="314371"/>
            </a:solidFill>
            <a:prstDash val="solid"/>
            <a:miter lim="800000"/>
          </a:ln>
          <a:effectLst/>
        </p:spPr>
      </p:cxnSp>
      <p:cxnSp>
        <p:nvCxnSpPr>
          <p:cNvPr id="8" name="直接连接符 7"/>
          <p:cNvCxnSpPr/>
          <p:nvPr/>
        </p:nvCxnSpPr>
        <p:spPr>
          <a:xfrm>
            <a:off x="5668227" y="2956852"/>
            <a:ext cx="4229100" cy="0"/>
          </a:xfrm>
          <a:prstGeom prst="line">
            <a:avLst/>
          </a:prstGeom>
          <a:noFill/>
          <a:ln w="12700" cap="flat" cmpd="sng" algn="ctr">
            <a:solidFill>
              <a:srgbClr val="314371"/>
            </a:solidFill>
            <a:prstDash val="solid"/>
            <a:miter lim="800000"/>
          </a:ln>
          <a:effectLst/>
        </p:spPr>
      </p:cxnSp>
      <p:cxnSp>
        <p:nvCxnSpPr>
          <p:cNvPr id="9" name="直接连接符 8"/>
          <p:cNvCxnSpPr/>
          <p:nvPr/>
        </p:nvCxnSpPr>
        <p:spPr>
          <a:xfrm>
            <a:off x="5668227" y="4988851"/>
            <a:ext cx="4229100" cy="0"/>
          </a:xfrm>
          <a:prstGeom prst="line">
            <a:avLst/>
          </a:prstGeom>
          <a:noFill/>
          <a:ln w="12700" cap="flat" cmpd="sng" algn="ctr">
            <a:solidFill>
              <a:srgbClr val="314371"/>
            </a:solidFill>
            <a:prstDash val="solid"/>
            <a:miter lim="800000"/>
          </a:ln>
          <a:effectLst/>
        </p:spPr>
      </p:cxnSp>
      <p:cxnSp>
        <p:nvCxnSpPr>
          <p:cNvPr id="10" name="直接连接符 9"/>
          <p:cNvCxnSpPr/>
          <p:nvPr/>
        </p:nvCxnSpPr>
        <p:spPr>
          <a:xfrm>
            <a:off x="5668227" y="3998251"/>
            <a:ext cx="4229100" cy="0"/>
          </a:xfrm>
          <a:prstGeom prst="line">
            <a:avLst/>
          </a:prstGeom>
          <a:noFill/>
          <a:ln w="12700" cap="flat" cmpd="sng" algn="ctr">
            <a:solidFill>
              <a:srgbClr val="314371"/>
            </a:solidFill>
            <a:prstDash val="solid"/>
            <a:miter lim="800000"/>
          </a:ln>
          <a:effectLst/>
        </p:spPr>
      </p:cxnSp>
      <p:cxnSp>
        <p:nvCxnSpPr>
          <p:cNvPr id="11" name="直接连接符 10"/>
          <p:cNvCxnSpPr/>
          <p:nvPr/>
        </p:nvCxnSpPr>
        <p:spPr>
          <a:xfrm>
            <a:off x="5668227" y="6004850"/>
            <a:ext cx="4229100" cy="0"/>
          </a:xfrm>
          <a:prstGeom prst="line">
            <a:avLst/>
          </a:prstGeom>
          <a:noFill/>
          <a:ln w="12700" cap="flat" cmpd="sng" algn="ctr">
            <a:solidFill>
              <a:srgbClr val="314371"/>
            </a:solidFill>
            <a:prstDash val="solid"/>
            <a:miter lim="800000"/>
          </a:ln>
          <a:effectLst/>
        </p:spPr>
      </p:cxnSp>
      <p:sp>
        <p:nvSpPr>
          <p:cNvPr id="12" name="文本框 4"/>
          <p:cNvSpPr txBox="1"/>
          <p:nvPr/>
        </p:nvSpPr>
        <p:spPr>
          <a:xfrm>
            <a:off x="9960827" y="1710019"/>
            <a:ext cx="463588"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03</a:t>
            </a:r>
            <a:endParaRPr lang="zh-CN" altLang="en-US" dirty="0">
              <a:solidFill>
                <a:srgbClr val="314371"/>
              </a:solidFill>
              <a:latin typeface="微软雅黑" panose="020B0503020204020204" charset="-122"/>
              <a:ea typeface="微软雅黑" panose="020B0503020204020204" charset="-122"/>
            </a:endParaRPr>
          </a:p>
        </p:txBody>
      </p:sp>
      <p:sp>
        <p:nvSpPr>
          <p:cNvPr id="13" name="文本框 39"/>
          <p:cNvSpPr txBox="1"/>
          <p:nvPr/>
        </p:nvSpPr>
        <p:spPr>
          <a:xfrm>
            <a:off x="9960827" y="2756797"/>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10</a:t>
            </a:r>
            <a:endParaRPr lang="zh-CN" altLang="en-US" dirty="0">
              <a:solidFill>
                <a:srgbClr val="314371"/>
              </a:solidFill>
              <a:latin typeface="微软雅黑" panose="020B0503020204020204" charset="-122"/>
              <a:ea typeface="微软雅黑" panose="020B0503020204020204" charset="-122"/>
            </a:endParaRPr>
          </a:p>
        </p:txBody>
      </p:sp>
      <p:sp>
        <p:nvSpPr>
          <p:cNvPr id="14" name="文本框 40"/>
          <p:cNvSpPr txBox="1"/>
          <p:nvPr/>
        </p:nvSpPr>
        <p:spPr>
          <a:xfrm>
            <a:off x="9960827" y="3798196"/>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17</a:t>
            </a:r>
            <a:endParaRPr lang="zh-CN" altLang="en-US" dirty="0">
              <a:solidFill>
                <a:srgbClr val="314371"/>
              </a:solidFill>
              <a:latin typeface="微软雅黑" panose="020B0503020204020204" charset="-122"/>
              <a:ea typeface="微软雅黑" panose="020B0503020204020204" charset="-122"/>
            </a:endParaRPr>
          </a:p>
        </p:txBody>
      </p:sp>
      <p:sp>
        <p:nvSpPr>
          <p:cNvPr id="15" name="文本框 41"/>
          <p:cNvSpPr txBox="1"/>
          <p:nvPr/>
        </p:nvSpPr>
        <p:spPr>
          <a:xfrm>
            <a:off x="9960827" y="4788796"/>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24</a:t>
            </a:r>
            <a:endParaRPr lang="zh-CN" altLang="en-US" dirty="0">
              <a:solidFill>
                <a:srgbClr val="314371"/>
              </a:solidFill>
              <a:latin typeface="微软雅黑" panose="020B0503020204020204" charset="-122"/>
              <a:ea typeface="微软雅黑" panose="020B0503020204020204" charset="-122"/>
            </a:endParaRPr>
          </a:p>
        </p:txBody>
      </p:sp>
      <p:sp>
        <p:nvSpPr>
          <p:cNvPr id="16" name="文本框 42"/>
          <p:cNvSpPr txBox="1"/>
          <p:nvPr/>
        </p:nvSpPr>
        <p:spPr>
          <a:xfrm>
            <a:off x="9960827" y="5804795"/>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31</a:t>
            </a:r>
            <a:endParaRPr lang="zh-CN" altLang="en-US" dirty="0">
              <a:solidFill>
                <a:srgbClr val="314371"/>
              </a:solidFill>
              <a:latin typeface="微软雅黑" panose="020B0503020204020204" charset="-122"/>
              <a:ea typeface="微软雅黑" panose="020B0503020204020204" charset="-122"/>
            </a:endParaRPr>
          </a:p>
        </p:txBody>
      </p:sp>
      <p:sp>
        <p:nvSpPr>
          <p:cNvPr id="17" name="文本框 5"/>
          <p:cNvSpPr txBox="1"/>
          <p:nvPr/>
        </p:nvSpPr>
        <p:spPr>
          <a:xfrm>
            <a:off x="5726787" y="1455584"/>
            <a:ext cx="4454525" cy="460375"/>
          </a:xfrm>
          <a:prstGeom prst="rect">
            <a:avLst/>
          </a:prstGeom>
          <a:noFill/>
        </p:spPr>
        <p:txBody>
          <a:bodyPr wrap="none" rtlCol="0">
            <a:spAutoFit/>
          </a:bodyPr>
          <a:lstStyle/>
          <a:p>
            <a:r>
              <a:rPr lang="en-US" altLang="zh-CN" sz="2400" dirty="0">
                <a:solidFill>
                  <a:schemeClr val="tx1"/>
                </a:solidFill>
                <a:latin typeface="微软雅黑" panose="020B0503020204020204" charset="-122"/>
                <a:ea typeface="微软雅黑" panose="020B0503020204020204" charset="-122"/>
              </a:rPr>
              <a:t>Background and Significance</a:t>
            </a:r>
            <a:endParaRPr lang="en-US" altLang="zh-CN" sz="2400" dirty="0">
              <a:solidFill>
                <a:schemeClr val="tx1"/>
              </a:solidFill>
              <a:latin typeface="微软雅黑" panose="020B0503020204020204" charset="-122"/>
              <a:ea typeface="微软雅黑" panose="020B0503020204020204" charset="-122"/>
            </a:endParaRPr>
          </a:p>
        </p:txBody>
      </p:sp>
      <p:sp>
        <p:nvSpPr>
          <p:cNvPr id="18" name="文本框 43"/>
          <p:cNvSpPr txBox="1"/>
          <p:nvPr/>
        </p:nvSpPr>
        <p:spPr>
          <a:xfrm>
            <a:off x="5726804" y="2363693"/>
            <a:ext cx="1913255" cy="460375"/>
          </a:xfrm>
          <a:prstGeom prst="rect">
            <a:avLst/>
          </a:prstGeom>
          <a:noFill/>
        </p:spPr>
        <p:txBody>
          <a:bodyPr wrap="none" rtlCol="0">
            <a:spAutoFit/>
          </a:bodyPr>
          <a:lstStyle/>
          <a:p>
            <a:r>
              <a:rPr lang="en-US" altLang="zh-CN" sz="2400" dirty="0">
                <a:solidFill>
                  <a:schemeClr val="tx1"/>
                </a:solidFill>
                <a:latin typeface="微软雅黑" panose="020B0503020204020204" charset="-122"/>
                <a:ea typeface="微软雅黑" panose="020B0503020204020204" charset="-122"/>
              </a:rPr>
              <a:t>Why ECG</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p:txBody>
      </p:sp>
      <p:sp>
        <p:nvSpPr>
          <p:cNvPr id="19" name="文本框 44"/>
          <p:cNvSpPr txBox="1"/>
          <p:nvPr/>
        </p:nvSpPr>
        <p:spPr>
          <a:xfrm>
            <a:off x="5726804" y="3379695"/>
            <a:ext cx="2818765" cy="460375"/>
          </a:xfrm>
          <a:prstGeom prst="rect">
            <a:avLst/>
          </a:prstGeom>
          <a:noFill/>
        </p:spPr>
        <p:txBody>
          <a:bodyPr wrap="none" rtlCol="0">
            <a:spAutoFit/>
          </a:bodyPr>
          <a:lstStyle/>
          <a:p>
            <a:r>
              <a:rPr lang="en-US" altLang="zh-CN" sz="2400" dirty="0">
                <a:solidFill>
                  <a:schemeClr val="tx1"/>
                </a:solidFill>
                <a:latin typeface="微软雅黑" charset="0"/>
                <a:ea typeface="微软雅黑" charset="0"/>
              </a:rPr>
              <a:t>Model of</a:t>
            </a:r>
            <a:r>
              <a:rPr lang="zh-CN" altLang="en-US" sz="2400" dirty="0">
                <a:solidFill>
                  <a:schemeClr val="tx1"/>
                </a:solidFill>
                <a:latin typeface="微软雅黑" charset="0"/>
                <a:ea typeface="微软雅黑" charset="0"/>
              </a:rPr>
              <a:t> </a:t>
            </a:r>
            <a:r>
              <a:rPr lang="en-US" altLang="zh-CN" sz="2400" dirty="0" err="1">
                <a:solidFill>
                  <a:schemeClr val="tx1"/>
                </a:solidFill>
                <a:latin typeface="微软雅黑" charset="0"/>
                <a:ea typeface="微软雅黑" charset="0"/>
              </a:rPr>
              <a:t>ConCAD</a:t>
            </a:r>
            <a:endParaRPr lang="en-US" altLang="zh-CN" sz="2400" dirty="0" err="1">
              <a:solidFill>
                <a:schemeClr val="tx1"/>
              </a:solidFill>
              <a:latin typeface="微软雅黑" charset="0"/>
              <a:ea typeface="微软雅黑" charset="0"/>
            </a:endParaRPr>
          </a:p>
        </p:txBody>
      </p:sp>
      <p:sp>
        <p:nvSpPr>
          <p:cNvPr id="20" name="文本框 45"/>
          <p:cNvSpPr txBox="1"/>
          <p:nvPr/>
        </p:nvSpPr>
        <p:spPr>
          <a:xfrm>
            <a:off x="5726804" y="4395693"/>
            <a:ext cx="2469515" cy="460375"/>
          </a:xfrm>
          <a:prstGeom prst="rect">
            <a:avLst/>
          </a:prstGeom>
          <a:noFill/>
        </p:spPr>
        <p:txBody>
          <a:bodyPr wrap="none" rtlCol="0">
            <a:spAutoFit/>
          </a:bodyPr>
          <a:lstStyle/>
          <a:p>
            <a:r>
              <a:rPr lang="en-US" altLang="zh-CN" sz="2400" dirty="0">
                <a:solidFill>
                  <a:schemeClr val="tx1"/>
                </a:solidFill>
                <a:latin typeface="微软雅黑" panose="020B0503020204020204" charset="-122"/>
                <a:ea typeface="微软雅黑" panose="020B0503020204020204" charset="-122"/>
              </a:rPr>
              <a:t>Result of Model</a:t>
            </a:r>
            <a:endParaRPr lang="en-US" altLang="zh-CN" sz="2400" dirty="0">
              <a:solidFill>
                <a:schemeClr val="tx1"/>
              </a:solidFill>
              <a:latin typeface="微软雅黑" panose="020B0503020204020204" charset="-122"/>
              <a:ea typeface="微软雅黑" panose="020B0503020204020204" charset="-122"/>
            </a:endParaRPr>
          </a:p>
        </p:txBody>
      </p:sp>
      <p:sp>
        <p:nvSpPr>
          <p:cNvPr id="21" name="文本框 46"/>
          <p:cNvSpPr txBox="1"/>
          <p:nvPr/>
        </p:nvSpPr>
        <p:spPr>
          <a:xfrm>
            <a:off x="5726804" y="5411691"/>
            <a:ext cx="1228090" cy="460375"/>
          </a:xfrm>
          <a:prstGeom prst="rect">
            <a:avLst/>
          </a:prstGeom>
          <a:noFill/>
        </p:spPr>
        <p:txBody>
          <a:bodyPr wrap="none" rtlCol="0">
            <a:spAutoFit/>
          </a:bodyPr>
          <a:lstStyle/>
          <a:p>
            <a:r>
              <a:rPr lang="en-US" altLang="zh-CN" sz="2400" dirty="0" err="1">
                <a:solidFill>
                  <a:schemeClr val="tx1"/>
                </a:solidFill>
                <a:latin typeface="微软雅黑" panose="020B0503020204020204" charset="-122"/>
                <a:ea typeface="微软雅黑" panose="020B0503020204020204" charset="-122"/>
              </a:rPr>
              <a:t>Futher</a:t>
            </a:r>
            <a:r>
              <a:rPr lang="en-US" altLang="zh-CN" sz="2400" dirty="0">
                <a:solidFill>
                  <a:schemeClr val="tx1"/>
                </a:solidFill>
                <a:latin typeface="微软雅黑" panose="020B0503020204020204" charset="-122"/>
                <a:ea typeface="微软雅黑" panose="020B0503020204020204" charset="-122"/>
              </a:rPr>
              <a:t> </a:t>
            </a:r>
            <a:endParaRPr lang="en-US" altLang="zh-CN" sz="2400" dirty="0">
              <a:solidFill>
                <a:schemeClr val="tx1"/>
              </a:solidFill>
              <a:latin typeface="微软雅黑" panose="020B0503020204020204" charset="-122"/>
              <a:ea typeface="微软雅黑" panose="020B0503020204020204" charset="-122"/>
            </a:endParaRPr>
          </a:p>
        </p:txBody>
      </p:sp>
      <p:sp>
        <p:nvSpPr>
          <p:cNvPr id="29" name="矩形 42"/>
          <p:cNvSpPr/>
          <p:nvPr/>
        </p:nvSpPr>
        <p:spPr>
          <a:xfrm>
            <a:off x="-1" y="2"/>
            <a:ext cx="3257204" cy="5557996"/>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30" name="TextBox 29"/>
          <p:cNvSpPr txBox="1"/>
          <p:nvPr/>
        </p:nvSpPr>
        <p:spPr>
          <a:xfrm>
            <a:off x="204875" y="592079"/>
            <a:ext cx="2745863" cy="653169"/>
          </a:xfrm>
          <a:prstGeom prst="rect">
            <a:avLst/>
          </a:prstGeom>
          <a:noFill/>
        </p:spPr>
        <p:txBody>
          <a:bodyPr wrap="square" lIns="143935" tIns="71966" rIns="143935" bIns="71966" rtlCol="0">
            <a:spAutoFit/>
          </a:bodyPr>
          <a:lstStyle/>
          <a:p>
            <a:r>
              <a:rPr lang="en-US" altLang="zh-CN" sz="3300" b="1" spc="-192" dirty="0">
                <a:solidFill>
                  <a:schemeClr val="tx2">
                    <a:lumMod val="60000"/>
                    <a:lumOff val="40000"/>
                  </a:schemeClr>
                </a:solidFill>
                <a:latin typeface="微软雅黑" panose="020B0503020204020204" charset="-122"/>
                <a:ea typeface="微软雅黑" panose="020B0503020204020204" charset="-122"/>
              </a:rPr>
              <a:t>CONTENTS</a:t>
            </a:r>
            <a:endParaRPr lang="zh-CN" altLang="en-US" sz="3300" b="1" spc="-192" dirty="0">
              <a:solidFill>
                <a:schemeClr val="tx2">
                  <a:lumMod val="60000"/>
                  <a:lumOff val="40000"/>
                </a:schemeClr>
              </a:solidFill>
              <a:latin typeface="微软雅黑" panose="020B0503020204020204" charset="-122"/>
              <a:ea typeface="微软雅黑" panose="020B0503020204020204" charset="-122"/>
            </a:endParaRPr>
          </a:p>
        </p:txBody>
      </p:sp>
      <p:sp>
        <p:nvSpPr>
          <p:cNvPr id="31" name="矩形 42"/>
          <p:cNvSpPr/>
          <p:nvPr/>
        </p:nvSpPr>
        <p:spPr>
          <a:xfrm flipV="1">
            <a:off x="-1" y="3692150"/>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32" name="TextBox 5"/>
          <p:cNvSpPr>
            <a:spLocks noChangeArrowheads="1"/>
          </p:cNvSpPr>
          <p:nvPr/>
        </p:nvSpPr>
        <p:spPr bwMode="auto">
          <a:xfrm>
            <a:off x="394140" y="1360398"/>
            <a:ext cx="155764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4400" b="1" dirty="0">
                <a:solidFill>
                  <a:srgbClr val="314371"/>
                </a:solidFill>
                <a:latin typeface="微软雅黑" panose="020B0503020204020204" charset="-122"/>
                <a:ea typeface="微软雅黑" panose="020B0503020204020204" charset="-122"/>
                <a:sym typeface="Bebas Neue" pitchFamily="2" charset="0"/>
              </a:rPr>
              <a:t>目录</a:t>
            </a:r>
            <a:endParaRPr lang="en-US" sz="4400" b="1" dirty="0">
              <a:solidFill>
                <a:srgbClr val="314371"/>
              </a:solidFill>
              <a:latin typeface="微软雅黑" panose="020B0503020204020204" charset="-122"/>
              <a:ea typeface="微软雅黑" panose="020B0503020204020204" charset="-122"/>
              <a:sym typeface="Bebas Neue"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40539" y="351072"/>
            <a:ext cx="2827020" cy="521970"/>
          </a:xfrm>
          <a:prstGeom prst="rect">
            <a:avLst/>
          </a:prstGeom>
          <a:noFill/>
        </p:spPr>
        <p:txBody>
          <a:bodyPr wrap="none" rtlCol="0">
            <a:spAutoFit/>
          </a:body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800" b="1" dirty="0">
                <a:latin typeface="Calibri (正文)" charset="0"/>
                <a:cs typeface="Calibri (正文)" charset="0"/>
              </a:rPr>
              <a:t>Model-</a:t>
            </a:r>
            <a:r>
              <a:rPr lang="en-US" altLang="zh-CN" sz="2800" b="1" dirty="0" err="1">
                <a:latin typeface="Calibri (正文)" charset="0"/>
                <a:cs typeface="Calibri (正文)" charset="0"/>
              </a:rPr>
              <a:t>ConCAD</a:t>
            </a:r>
            <a:endParaRPr kumimoji="0" lang="zh-CN" altLang="en-US"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endParaRPr>
          </a:p>
        </p:txBody>
      </p:sp>
      <p:pic>
        <p:nvPicPr>
          <p:cNvPr id="15" name="图片 14"/>
          <p:cNvPicPr>
            <a:picLocks noChangeAspect="1"/>
          </p:cNvPicPr>
          <p:nvPr/>
        </p:nvPicPr>
        <p:blipFill>
          <a:blip r:embed="rId1"/>
          <a:stretch>
            <a:fillRect/>
          </a:stretch>
        </p:blipFill>
        <p:spPr>
          <a:xfrm>
            <a:off x="1915426" y="1222194"/>
            <a:ext cx="9819373" cy="518336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40539" y="351072"/>
            <a:ext cx="2827020" cy="521970"/>
          </a:xfrm>
          <a:prstGeom prst="rect">
            <a:avLst/>
          </a:prstGeom>
          <a:noFill/>
        </p:spPr>
        <p:txBody>
          <a:bodyPr wrap="none" rtlCol="0">
            <a:spAutoFit/>
          </a:body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800" b="1" dirty="0">
                <a:latin typeface="Calibri (正文)" charset="0"/>
                <a:cs typeface="Calibri (正文)" charset="0"/>
              </a:rPr>
              <a:t>Model-</a:t>
            </a:r>
            <a:r>
              <a:rPr lang="en-US" altLang="zh-CN" sz="2800" b="1" dirty="0" err="1">
                <a:latin typeface="Calibri (正文)" charset="0"/>
                <a:cs typeface="Calibri (正文)" charset="0"/>
              </a:rPr>
              <a:t>ConCAD</a:t>
            </a:r>
            <a:endParaRPr kumimoji="0" lang="zh-CN" altLang="en-US"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endParaRPr>
          </a:p>
        </p:txBody>
      </p:sp>
      <p:pic>
        <p:nvPicPr>
          <p:cNvPr id="15" name="图片 14"/>
          <p:cNvPicPr>
            <a:picLocks noChangeAspect="1"/>
          </p:cNvPicPr>
          <p:nvPr/>
        </p:nvPicPr>
        <p:blipFill>
          <a:blip r:embed="rId1"/>
          <a:stretch>
            <a:fillRect/>
          </a:stretch>
        </p:blipFill>
        <p:spPr>
          <a:xfrm>
            <a:off x="328612" y="1430895"/>
            <a:ext cx="11534775" cy="4191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40539" y="351072"/>
            <a:ext cx="2827020" cy="521970"/>
          </a:xfrm>
          <a:prstGeom prst="rect">
            <a:avLst/>
          </a:prstGeom>
          <a:noFill/>
        </p:spPr>
        <p:txBody>
          <a:bodyPr wrap="none" rtlCol="0">
            <a:spAutoFit/>
          </a:bodyPr>
          <a:lstStyle/>
          <a:p>
            <a:pPr marL="0" marR="0" lvl="0" indent="0" algn="ctr" defTabSz="914400" eaLnBrk="1" fontAlgn="auto" latinLnBrk="0" hangingPunct="1">
              <a:lnSpc>
                <a:spcPct val="100000"/>
              </a:lnSpc>
              <a:spcBef>
                <a:spcPct val="0"/>
              </a:spcBef>
              <a:spcAft>
                <a:spcPts val="0"/>
              </a:spcAft>
              <a:buClrTx/>
              <a:buSzTx/>
              <a:buFontTx/>
              <a:buNone/>
              <a:defRPr/>
            </a:pPr>
            <a:r>
              <a:rPr lang="en-US" altLang="zh-CN" sz="2800" b="1" dirty="0">
                <a:latin typeface="Calibri (正文)" charset="0"/>
                <a:cs typeface="Calibri (正文)" charset="0"/>
              </a:rPr>
              <a:t>Model-</a:t>
            </a:r>
            <a:r>
              <a:rPr lang="en-US" altLang="zh-CN" sz="2800" b="1" dirty="0" err="1">
                <a:latin typeface="Calibri (正文)" charset="0"/>
                <a:cs typeface="Calibri (正文)" charset="0"/>
              </a:rPr>
              <a:t>ConCAD</a:t>
            </a:r>
            <a:endParaRPr kumimoji="0" lang="zh-CN" altLang="en-US" sz="2800" b="1" i="0" u="none" strike="noStrike" kern="0" cap="none" spc="0" normalizeH="0" baseline="0" noProof="0" dirty="0">
              <a:ln>
                <a:noFill/>
              </a:ln>
              <a:solidFill>
                <a:prstClr val="black"/>
              </a:solidFill>
              <a:effectLst/>
              <a:uLnTx/>
              <a:uFillTx/>
              <a:latin typeface="Calibri (正文)" charset="0"/>
              <a:ea typeface="微软雅黑" panose="020B0503020204020204" charset="-122"/>
              <a:cs typeface="Calibri (正文)" charset="0"/>
            </a:endParaRPr>
          </a:p>
        </p:txBody>
      </p:sp>
      <p:pic>
        <p:nvPicPr>
          <p:cNvPr id="13" name="图片 12"/>
          <p:cNvPicPr>
            <a:picLocks noChangeAspect="1"/>
          </p:cNvPicPr>
          <p:nvPr/>
        </p:nvPicPr>
        <p:blipFill>
          <a:blip r:embed="rId1"/>
          <a:stretch>
            <a:fillRect/>
          </a:stretch>
        </p:blipFill>
        <p:spPr>
          <a:xfrm>
            <a:off x="1655545" y="1205526"/>
            <a:ext cx="7430352" cy="53959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1607820" cy="521970"/>
          </a:xfrm>
          <a:prstGeom prst="rect">
            <a:avLst/>
          </a:prstGeom>
          <a:noFill/>
        </p:spPr>
        <p:txBody>
          <a:bodyPr wrap="none" rtlCol="0">
            <a:spAutoFit/>
          </a:bodyPr>
          <a:lstStyle/>
          <a:p>
            <a:r>
              <a:rPr lang="zh-CN" altLang="en-US" sz="2800" b="1" dirty="0">
                <a:solidFill>
                  <a:schemeClr val="tx1"/>
                </a:solidFill>
                <a:latin typeface="Calibri (正文)" charset="0"/>
                <a:ea typeface="Calibri (正文)" charset="0"/>
                <a:sym typeface="微软雅黑" panose="020B0503020204020204" charset="-122"/>
              </a:rPr>
              <a:t>参考文献</a:t>
            </a:r>
            <a:endParaRPr lang="zh-CN" altLang="en-US" sz="2800" b="1" dirty="0">
              <a:solidFill>
                <a:schemeClr val="tx1"/>
              </a:solidFill>
              <a:latin typeface="Calibri (正文)" charset="0"/>
              <a:ea typeface="Calibri (正文)" charset="0"/>
              <a:sym typeface="微软雅黑" panose="020B0503020204020204" charset="-122"/>
            </a:endParaRPr>
          </a:p>
        </p:txBody>
      </p:sp>
      <p:sp>
        <p:nvSpPr>
          <p:cNvPr id="11" name="矩形 10"/>
          <p:cNvSpPr/>
          <p:nvPr/>
        </p:nvSpPr>
        <p:spPr>
          <a:xfrm>
            <a:off x="874434" y="1400054"/>
            <a:ext cx="10449081" cy="4829375"/>
          </a:xfrm>
          <a:prstGeom prst="rect">
            <a:avLst/>
          </a:prstGeom>
        </p:spPr>
        <p:txBody>
          <a:bodyPr wrap="square" lIns="91416" tIns="45708" rIns="91416" bIns="45708">
            <a:spAutoFit/>
          </a:bodyPr>
          <a:lstStyle/>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[1][</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瑞士</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 </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亚历山大·奥斯特瓦德（</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AlexanderOsterwalder</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，（比利时）伊夫·皮尼厄（</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YvesPigneur</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a:t>
            </a:r>
            <a:r>
              <a:rPr lang="en-US" altLang="zh-CN" sz="1465" dirty="0">
                <a:solidFill>
                  <a:srgbClr val="314371"/>
                </a:solidFill>
                <a:latin typeface="微软雅黑" panose="020B0503020204020204" charset="-122"/>
                <a:ea typeface="微软雅黑" panose="020B0503020204020204" charset="-122"/>
                <a:cs typeface="微软雅黑" panose="020B0503020204020204" charset="-122"/>
              </a:rPr>
              <a:t>Business Model Generation</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[M]</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出版社：机械工业出版社，</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2011</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C. K. Prahalad</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C</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K</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·普拉哈拉德），</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Venkat Ramaswamy</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（文卡特·拉马斯瓦米） </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a:t>
            </a:r>
            <a:r>
              <a:rPr lang="en-US" altLang="zh-CN" sz="1465" dirty="0">
                <a:solidFill>
                  <a:srgbClr val="314371"/>
                </a:solidFill>
                <a:latin typeface="微软雅黑" panose="020B0503020204020204" charset="-122"/>
                <a:ea typeface="微软雅黑" panose="020B0503020204020204" charset="-122"/>
                <a:cs typeface="微软雅黑" panose="020B0503020204020204" charset="-122"/>
              </a:rPr>
              <a:t>The Future of Competition: Co-Creating Unique Value With Customers</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 [M]</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出版社：</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Harvard Business Press </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2003</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[3]</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胡世良</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《移动互联网商业模式创新与变革》</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[M]</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出版社：人民邮电出版社，</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2013</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[4]</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陈洪等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《游戏运营管理》</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[M]</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出版社：清华大学出版社，</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2009</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[5]</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许可，张春鹏</a:t>
            </a:r>
            <a:r>
              <a:rPr lang="zh-CN" altLang="zh-CN" sz="1465" b="1" dirty="0">
                <a:solidFill>
                  <a:prstClr val="black"/>
                </a:solidFill>
                <a:latin typeface="微软雅黑" panose="020B0503020204020204" charset="-122"/>
                <a:ea typeface="微软雅黑" panose="020B0503020204020204" charset="-122"/>
                <a:cs typeface="微软雅黑" panose="020B0503020204020204" charset="-122"/>
              </a:rPr>
              <a:t>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《移动运营商手机游戏业务的战略定位和发展策略探讨》</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[J]</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世界电信</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2004</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年第</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10</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期，</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2004</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[6]</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网络评论</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《深入解读国产手机游戏盈利模式和市场前景》</a:t>
            </a:r>
            <a:r>
              <a:rPr lang="en-US" altLang="zh-CN" sz="1465"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OL]</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2013</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[7]</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中国互联网络信息中心（</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CNNIC</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《第</a:t>
            </a:r>
            <a:r>
              <a:rPr lang="en-US" altLang="zh-CN" sz="1465" dirty="0">
                <a:solidFill>
                  <a:srgbClr val="314371"/>
                </a:solidFill>
                <a:latin typeface="微软雅黑" panose="020B0503020204020204" charset="-122"/>
                <a:ea typeface="微软雅黑" panose="020B0503020204020204" charset="-122"/>
                <a:cs typeface="微软雅黑" panose="020B0503020204020204" charset="-122"/>
              </a:rPr>
              <a:t>32</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次中国互联网络发展统计报告》</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[R]</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2013</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[8]</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中国互联网络信息中心（</a:t>
            </a:r>
            <a:r>
              <a:rPr lang="en-US"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CNNIC</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《第</a:t>
            </a:r>
            <a:r>
              <a:rPr lang="en-US" altLang="zh-CN" sz="1465" dirty="0">
                <a:solidFill>
                  <a:srgbClr val="314371"/>
                </a:solidFill>
                <a:latin typeface="微软雅黑" panose="020B0503020204020204" charset="-122"/>
                <a:ea typeface="微软雅黑" panose="020B0503020204020204" charset="-122"/>
                <a:cs typeface="微软雅黑" panose="020B0503020204020204" charset="-122"/>
              </a:rPr>
              <a:t> 33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次中国互联网络发展状况统计报告》</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[R]</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2014</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[9]</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百度移动</a:t>
            </a:r>
            <a:r>
              <a:rPr lang="zh-CN" altLang="zh-CN" sz="1465" b="1" dirty="0">
                <a:solidFill>
                  <a:prstClr val="black"/>
                </a:solidFill>
                <a:latin typeface="微软雅黑" panose="020B0503020204020204" charset="-122"/>
                <a:ea typeface="微软雅黑" panose="020B0503020204020204" charset="-122"/>
                <a:cs typeface="微软雅黑" panose="020B0503020204020204" charset="-122"/>
              </a:rPr>
              <a:t>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《移动互联网发展趋势报告》</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[R]</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2012</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[10]</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艾媒咨询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《中国手机游戏市场年度报告》</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[R]</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2013</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[11]</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李振勇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《商业模式创新与战略转型》</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[M] </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出版社：国家行政学院音像出版社，</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2009</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[12]</a:t>
            </a:r>
            <a:r>
              <a:rPr lang="zh-CN" altLang="zh-CN" sz="1465" b="1"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付玉辉 </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a:t>
            </a:r>
            <a:r>
              <a:rPr lang="en-US" altLang="zh-CN" sz="1465" dirty="0">
                <a:solidFill>
                  <a:srgbClr val="314371"/>
                </a:solidFill>
                <a:latin typeface="微软雅黑" panose="020B0503020204020204" charset="-122"/>
                <a:ea typeface="微软雅黑" panose="020B0503020204020204" charset="-122"/>
                <a:cs typeface="微软雅黑" panose="020B0503020204020204" charset="-122"/>
              </a:rPr>
              <a:t>4G</a:t>
            </a:r>
            <a:r>
              <a:rPr lang="zh-CN" altLang="zh-CN" sz="1465" dirty="0">
                <a:solidFill>
                  <a:srgbClr val="314371"/>
                </a:solidFill>
                <a:latin typeface="微软雅黑" panose="020B0503020204020204" charset="-122"/>
                <a:ea typeface="微软雅黑" panose="020B0503020204020204" charset="-122"/>
                <a:cs typeface="微软雅黑" panose="020B0503020204020204" charset="-122"/>
              </a:rPr>
              <a:t>时代的手机游戏裂变》</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[J].</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广告大观综合版</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2014-1</a:t>
            </a:r>
            <a:r>
              <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a:t>
            </a:r>
            <a:r>
              <a:rPr lang="en-US"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rPr>
              <a:t>2014</a:t>
            </a:r>
            <a:endParaRPr lang="zh-CN" altLang="zh-CN" sz="1465" dirty="0">
              <a:solidFill>
                <a:prstClr val="black">
                  <a:lumMod val="75000"/>
                  <a:lumOff val="25000"/>
                </a:prst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1062126" y="2471939"/>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algn="ctr">
              <a:lnSpc>
                <a:spcPct val="130000"/>
              </a:lnSpc>
              <a:defRPr/>
            </a:pPr>
            <a:r>
              <a:rPr lang="en-US" altLang="zh-CN" sz="9600" b="1" kern="0" dirty="0">
                <a:solidFill>
                  <a:prstClr val="white"/>
                </a:solidFill>
                <a:latin typeface="Arial" panose="020B0604020202090204"/>
                <a:ea typeface="微软雅黑" panose="020B0503020204020204" charset="-122"/>
              </a:rPr>
              <a:t>1</a:t>
            </a:r>
            <a:endParaRPr lang="zh-CN" altLang="en-US" sz="9600" b="1" kern="0" dirty="0">
              <a:solidFill>
                <a:prstClr val="white"/>
              </a:solidFill>
              <a:latin typeface="Arial" panose="020B0604020202090204"/>
              <a:ea typeface="微软雅黑" panose="020B0503020204020204" charset="-122"/>
            </a:endParaRPr>
          </a:p>
        </p:txBody>
      </p:sp>
      <p:sp>
        <p:nvSpPr>
          <p:cNvPr id="4" name="文本框 32"/>
          <p:cNvSpPr txBox="1"/>
          <p:nvPr/>
        </p:nvSpPr>
        <p:spPr>
          <a:xfrm>
            <a:off x="3195586" y="2798446"/>
            <a:ext cx="8010525" cy="768350"/>
          </a:xfrm>
          <a:prstGeom prst="rect">
            <a:avLst/>
          </a:prstGeom>
          <a:noFill/>
        </p:spPr>
        <p:txBody>
          <a:bodyPr wrap="none" rtlCol="0">
            <a:spAutoFit/>
          </a:bodyPr>
          <a:lstStyle/>
          <a:p>
            <a:r>
              <a:rPr lang="en-US" altLang="zh-CN" sz="4400" dirty="0">
                <a:solidFill>
                  <a:schemeClr val="tx1"/>
                </a:solidFill>
                <a:latin typeface="微软雅黑" panose="020B0503020204020204" charset="-122"/>
                <a:ea typeface="微软雅黑" panose="020B0503020204020204" charset="-122"/>
              </a:rPr>
              <a:t>Background and Significance</a:t>
            </a:r>
            <a:endParaRPr lang="en-US" altLang="zh-CN" sz="4400" dirty="0">
              <a:solidFill>
                <a:schemeClr val="tx1"/>
              </a:solidFill>
              <a:latin typeface="微软雅黑" panose="020B0503020204020204" charset="-122"/>
              <a:ea typeface="微软雅黑" panose="020B0503020204020204" charset="-122"/>
            </a:endParaRPr>
          </a:p>
        </p:txBody>
      </p:sp>
      <p:sp>
        <p:nvSpPr>
          <p:cNvPr id="17" name="矩形 42"/>
          <p:cNvSpPr/>
          <p:nvPr/>
        </p:nvSpPr>
        <p:spPr>
          <a:xfrm rot="16200000">
            <a:off x="363953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8" name="矩形 42"/>
          <p:cNvSpPr/>
          <p:nvPr/>
        </p:nvSpPr>
        <p:spPr>
          <a:xfrm rot="16200000" flipV="1">
            <a:off x="935142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50631" y="342904"/>
            <a:ext cx="5153398" cy="523220"/>
          </a:xfrm>
          <a:prstGeom prst="rect">
            <a:avLst/>
          </a:prstGeom>
          <a:noFill/>
        </p:spPr>
        <p:txBody>
          <a:bodyPr wrap="none" rtlCol="0">
            <a:spAutoFit/>
          </a:bodyPr>
          <a:lstStyle/>
          <a:p>
            <a:r>
              <a:rPr lang="en-US" altLang="zh-CN" sz="2800" b="1" dirty="0"/>
              <a:t>Sleep-related breathing disorders</a:t>
            </a:r>
            <a:endParaRPr lang="zh-CN" altLang="en-US" sz="2800" b="1" dirty="0">
              <a:latin typeface="微软雅黑" panose="020B0503020204020204" charset="-122"/>
              <a:ea typeface="微软雅黑" panose="020B0503020204020204" charset="-122"/>
              <a:sym typeface="微软雅黑" panose="020B0503020204020204" charset="-122"/>
            </a:endParaRPr>
          </a:p>
        </p:txBody>
      </p:sp>
      <p:sp>
        <p:nvSpPr>
          <p:cNvPr id="11" name="文本框 9"/>
          <p:cNvSpPr txBox="1"/>
          <p:nvPr/>
        </p:nvSpPr>
        <p:spPr>
          <a:xfrm>
            <a:off x="357398" y="1252402"/>
            <a:ext cx="11221794" cy="5200650"/>
          </a:xfrm>
          <a:prstGeom prst="rect">
            <a:avLst/>
          </a:prstGeom>
          <a:noFill/>
        </p:spPr>
        <p:txBody>
          <a:bodyPr wrap="square" rtlCol="0">
            <a:spAutoFit/>
          </a:bodyPr>
          <a:lstStyle/>
          <a:p>
            <a:pPr marL="571500" indent="-571500">
              <a:buClr>
                <a:schemeClr val="accent5"/>
              </a:buClr>
              <a:buFont typeface="Wingdings" panose="05000000000000000000" pitchFamily="2" charset="2"/>
              <a:buChar char="Ø"/>
            </a:pPr>
            <a:r>
              <a:rPr lang="en-US" altLang="zh-CN" sz="4000" dirty="0"/>
              <a:t>obstructive sleep apnea (OSA) </a:t>
            </a:r>
            <a:endParaRPr lang="en-US" altLang="zh-CN" sz="4000" dirty="0"/>
          </a:p>
          <a:p>
            <a:pPr marL="571500" indent="-571500">
              <a:buClr>
                <a:schemeClr val="accent5"/>
              </a:buClr>
              <a:buFont typeface="Wingdings" panose="05000000000000000000" pitchFamily="2" charset="2"/>
              <a:buChar char="Ø"/>
            </a:pPr>
            <a:r>
              <a:rPr lang="en-US" altLang="zh-CN" sz="4000" dirty="0"/>
              <a:t>central sleep apnea</a:t>
            </a:r>
            <a:endParaRPr lang="en-US" altLang="zh-CN" sz="4000" dirty="0"/>
          </a:p>
          <a:p>
            <a:pPr marL="571500" indent="-571500">
              <a:buClr>
                <a:schemeClr val="accent5"/>
              </a:buClr>
              <a:buFont typeface="Wingdings" panose="05000000000000000000" pitchFamily="2" charset="2"/>
              <a:buChar char="Ø"/>
            </a:pPr>
            <a:r>
              <a:rPr lang="en-US" altLang="zh-CN" sz="4000" dirty="0"/>
              <a:t>sleep-related hypoxemia </a:t>
            </a:r>
            <a:endParaRPr lang="en-US" altLang="zh-CN" sz="4000" dirty="0"/>
          </a:p>
          <a:p>
            <a:pPr marL="571500" indent="-571500">
              <a:buClr>
                <a:schemeClr val="accent5"/>
              </a:buClr>
              <a:buFont typeface="Wingdings" panose="05000000000000000000" pitchFamily="2" charset="2"/>
              <a:buChar char="Ø"/>
            </a:pPr>
            <a:r>
              <a:rPr lang="en-US" altLang="zh-CN" sz="4000" dirty="0"/>
              <a:t>hypoventilation</a:t>
            </a:r>
            <a:endParaRPr lang="en-US" altLang="zh-CN" sz="4000" dirty="0"/>
          </a:p>
          <a:p>
            <a:pPr marL="571500" indent="-571500">
              <a:buClr>
                <a:schemeClr val="accent5"/>
              </a:buClr>
              <a:buFont typeface="Wingdings" panose="05000000000000000000" pitchFamily="2" charset="2"/>
              <a:buChar char="Ø"/>
            </a:pPr>
            <a:endParaRPr lang="en-US" altLang="zh-CN" sz="4000" dirty="0"/>
          </a:p>
          <a:p>
            <a:pPr>
              <a:buClr>
                <a:schemeClr val="accent5"/>
              </a:buClr>
            </a:pPr>
            <a:r>
              <a:rPr lang="en-US" altLang="zh-CN" sz="3200" dirty="0"/>
              <a:t>In many countries, those disorders are usually diagnosed in sleep laboratories, by polysomnography, which is an expensive procedure involving much effort for the patient. </a:t>
            </a:r>
            <a:endParaRPr lang="zh-CN" altLang="en-US" sz="3200" dirty="0"/>
          </a:p>
          <a:p>
            <a:pPr marL="571500" indent="-571500">
              <a:buClr>
                <a:schemeClr val="accent5"/>
              </a:buClr>
              <a:buFont typeface="Wingdings" panose="05000000000000000000" pitchFamily="2" charset="2"/>
              <a:buChar char="Ø"/>
            </a:pPr>
            <a:endParaRPr lang="en-US" altLang="zh-C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51896"/>
            <a:ext cx="3783921" cy="523220"/>
          </a:xfrm>
          <a:prstGeom prst="rect">
            <a:avLst/>
          </a:prstGeom>
          <a:noFill/>
        </p:spPr>
        <p:txBody>
          <a:bodyPr wrap="none" rtlCol="0">
            <a:spAutoFit/>
          </a:bodyPr>
          <a:lstStyle/>
          <a:p>
            <a:r>
              <a:rPr lang="en-US" altLang="zh-CN" sz="2800" b="1" dirty="0"/>
              <a:t>Obstructive sleep apnea</a:t>
            </a:r>
            <a:endParaRPr lang="zh-CN" altLang="en-US" sz="2800" dirty="0">
              <a:latin typeface="微软雅黑" panose="020B0503020204020204" charset="-122"/>
              <a:ea typeface="微软雅黑" panose="020B0503020204020204" charset="-122"/>
              <a:sym typeface="微软雅黑" panose="020B0503020204020204" charset="-122"/>
            </a:endParaRPr>
          </a:p>
        </p:txBody>
      </p:sp>
      <p:sp>
        <p:nvSpPr>
          <p:cNvPr id="11" name="文本框 9"/>
          <p:cNvSpPr txBox="1"/>
          <p:nvPr/>
        </p:nvSpPr>
        <p:spPr>
          <a:xfrm>
            <a:off x="646156" y="1430895"/>
            <a:ext cx="10677617" cy="3538220"/>
          </a:xfrm>
          <a:prstGeom prst="rect">
            <a:avLst/>
          </a:prstGeom>
          <a:noFill/>
        </p:spPr>
        <p:txBody>
          <a:bodyPr wrap="square" rtlCol="0">
            <a:spAutoFit/>
          </a:bodyPr>
          <a:lstStyle/>
          <a:p>
            <a:r>
              <a:rPr lang="en-US" altLang="zh-CN" sz="2800" dirty="0"/>
              <a:t>Sleep disorders are a common health condition that can affect numerous aspects of life.</a:t>
            </a:r>
            <a:r>
              <a:rPr lang="en-US" altLang="zh-CN" sz="2800" dirty="0">
                <a:solidFill>
                  <a:srgbClr val="FF0000"/>
                </a:solidFill>
              </a:rPr>
              <a:t> </a:t>
            </a:r>
            <a:r>
              <a:rPr lang="en-US" altLang="zh-CN" sz="2800" b="1" dirty="0">
                <a:solidFill>
                  <a:srgbClr val="FF0000"/>
                </a:solidFill>
              </a:rPr>
              <a:t>Obstructive sleep apnea </a:t>
            </a:r>
            <a:r>
              <a:rPr lang="en-US" altLang="zh-CN" sz="2800" dirty="0"/>
              <a:t>is one of the most common disorders and is characterized by a reduction or cessation of airflow during sleep. </a:t>
            </a:r>
            <a:endParaRPr lang="en-US" altLang="zh-CN" sz="2800" dirty="0"/>
          </a:p>
          <a:p>
            <a:endParaRPr lang="en-US" altLang="zh-CN" sz="2800" dirty="0"/>
          </a:p>
          <a:p>
            <a:r>
              <a:rPr lang="en-US" altLang="zh-CN" sz="2800" dirty="0"/>
              <a:t>OSA is the most common disorder in this group and is characterized by partial or complete obstruction and recurrent collapse of the upper airway, affecting ventilation during sleep. </a:t>
            </a:r>
            <a:endParaRPr lang="zh-CN" altLang="en-US" sz="2800" dirty="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055875" y="357407"/>
            <a:ext cx="4696799" cy="523220"/>
          </a:xfrm>
          <a:prstGeom prst="rect">
            <a:avLst/>
          </a:prstGeom>
          <a:noFill/>
        </p:spPr>
        <p:txBody>
          <a:bodyPr wrap="none" rtlCol="0">
            <a:spAutoFit/>
          </a:bodyPr>
          <a:lstStyle/>
          <a:p>
            <a:r>
              <a:rPr lang="en-US" altLang="zh-CN" sz="2800" b="1" dirty="0"/>
              <a:t>The symptoms of this disorder</a:t>
            </a:r>
            <a:endParaRPr lang="zh-CN" altLang="en-US" sz="2800" b="1" dirty="0">
              <a:solidFill>
                <a:srgbClr val="314371"/>
              </a:solidFill>
              <a:latin typeface="微软雅黑" panose="020B0503020204020204" charset="-122"/>
              <a:ea typeface="微软雅黑" panose="020B0503020204020204" charset="-122"/>
              <a:sym typeface="微软雅黑" panose="020B0503020204020204" charset="-122"/>
            </a:endParaRPr>
          </a:p>
        </p:txBody>
      </p:sp>
      <p:sp>
        <p:nvSpPr>
          <p:cNvPr id="11" name="文本框 9"/>
          <p:cNvSpPr txBox="1"/>
          <p:nvPr/>
        </p:nvSpPr>
        <p:spPr>
          <a:xfrm>
            <a:off x="630287" y="1430895"/>
            <a:ext cx="10677617" cy="2677656"/>
          </a:xfrm>
          <a:prstGeom prst="rect">
            <a:avLst/>
          </a:prstGeom>
          <a:noFill/>
        </p:spPr>
        <p:txBody>
          <a:bodyPr wrap="square" rtlCol="0">
            <a:spAutoFit/>
          </a:bodyPr>
          <a:lstStyle/>
          <a:p>
            <a:r>
              <a:rPr lang="en-US" altLang="zh-CN" sz="2800" dirty="0"/>
              <a:t>The symptoms of this disorder are excessive daytime sleepiness caused by non-restorative sleep. It is estimated that an OSA prevalence in the general adult population ranges from 6% to 17%, considering an apnea-hypopnea index (AHI) of greater than or equal to 15 events/hour, with males being more affected than females, and this prevalence becomes more relevant with increasing age . </a:t>
            </a:r>
            <a:endParaRPr lang="zh-CN" altLang="en-US" sz="2800" dirty="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8" name="流程图: 离页连接符 37"/>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39" name="矩形 38"/>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40" name="直接连接符 39"/>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41" name="组合 40"/>
          <p:cNvGrpSpPr/>
          <p:nvPr/>
        </p:nvGrpSpPr>
        <p:grpSpPr>
          <a:xfrm>
            <a:off x="607853" y="286420"/>
            <a:ext cx="392005" cy="582206"/>
            <a:chOff x="2437632" y="1965988"/>
            <a:chExt cx="1529173" cy="2271132"/>
          </a:xfrm>
          <a:solidFill>
            <a:srgbClr val="314371"/>
          </a:solidFill>
        </p:grpSpPr>
        <p:sp>
          <p:nvSpPr>
            <p:cNvPr id="42"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3"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44"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46" name="文本框 38"/>
          <p:cNvSpPr txBox="1"/>
          <p:nvPr/>
        </p:nvSpPr>
        <p:spPr>
          <a:xfrm>
            <a:off x="1264217" y="351896"/>
            <a:ext cx="902335" cy="521970"/>
          </a:xfrm>
          <a:prstGeom prst="rect">
            <a:avLst/>
          </a:prstGeom>
          <a:noFill/>
        </p:spPr>
        <p:txBody>
          <a:bodyPr wrap="none" rtlCol="0">
            <a:spAutoFit/>
          </a:bodyPr>
          <a:lstStyle/>
          <a:p>
            <a:r>
              <a:rPr lang="en-US" altLang="zh-CN" sz="2800" b="1" dirty="0">
                <a:solidFill>
                  <a:schemeClr val="tx1"/>
                </a:solidFill>
                <a:latin typeface="Calibri (正文)" charset="0"/>
                <a:ea typeface="微软雅黑" panose="020B0503020204020204" charset="-122"/>
                <a:cs typeface="Calibri (正文)" charset="0"/>
                <a:sym typeface="微软雅黑" panose="020B0503020204020204" charset="-122"/>
              </a:rPr>
              <a:t>PSG</a:t>
            </a:r>
            <a:endParaRPr lang="en-US" altLang="zh-CN" sz="2800" b="1" dirty="0">
              <a:solidFill>
                <a:schemeClr val="tx1"/>
              </a:solidFill>
              <a:latin typeface="Calibri (正文)" charset="0"/>
              <a:ea typeface="微软雅黑" panose="020B0503020204020204" charset="-122"/>
              <a:cs typeface="Calibri (正文)" charset="0"/>
              <a:sym typeface="微软雅黑" panose="020B0503020204020204" charset="-122"/>
            </a:endParaRPr>
          </a:p>
        </p:txBody>
      </p:sp>
      <p:sp>
        <p:nvSpPr>
          <p:cNvPr id="73" name="椭圆 72"/>
          <p:cNvSpPr/>
          <p:nvPr/>
        </p:nvSpPr>
        <p:spPr>
          <a:xfrm>
            <a:off x="4969170" y="2458201"/>
            <a:ext cx="2382671" cy="2383533"/>
          </a:xfrm>
          <a:prstGeom prst="ellipse">
            <a:avLst/>
          </a:prstGeom>
          <a:noFill/>
          <a:ln w="76200" cap="flat" cmpd="sng" algn="ctr">
            <a:solidFill>
              <a:srgbClr val="314371"/>
            </a:solidFill>
            <a:prstDash val="solid"/>
          </a:ln>
          <a:effectLst/>
        </p:spPr>
        <p:txBody>
          <a:bodyPr lIns="121917" tIns="60958" rIns="121917" bIns="60958" rtlCol="0" anchor="ctr"/>
          <a:lstStyle/>
          <a:p>
            <a:pPr algn="ctr" defTabSz="1131570">
              <a:defRPr/>
            </a:pPr>
            <a:endParaRPr lang="zh-CN" altLang="en-US" sz="2300" kern="0">
              <a:solidFill>
                <a:prstClr val="white"/>
              </a:solidFill>
              <a:latin typeface="Calibri" panose="020F0502020204030204"/>
              <a:ea typeface="宋体" pitchFamily="2" charset="-122"/>
            </a:endParaRPr>
          </a:p>
        </p:txBody>
      </p:sp>
      <p:sp>
        <p:nvSpPr>
          <p:cNvPr id="74" name="椭圆 73"/>
          <p:cNvSpPr/>
          <p:nvPr/>
        </p:nvSpPr>
        <p:spPr>
          <a:xfrm>
            <a:off x="5062099" y="2551164"/>
            <a:ext cx="2196813" cy="2197607"/>
          </a:xfrm>
          <a:prstGeom prst="ellipse">
            <a:avLst/>
          </a:prstGeom>
          <a:solidFill>
            <a:srgbClr val="314371"/>
          </a:solidFill>
          <a:ln w="12700" cap="flat" cmpd="sng" algn="ctr">
            <a:solidFill>
              <a:srgbClr val="006CB5"/>
            </a:solidFill>
            <a:prstDash val="solid"/>
          </a:ln>
          <a:effectLst/>
        </p:spPr>
        <p:txBody>
          <a:bodyPr lIns="121917" tIns="60958" rIns="121917" bIns="60958" rtlCol="0" anchor="ctr"/>
          <a:lstStyle/>
          <a:p>
            <a:pPr algn="ctr" defTabSz="1131570">
              <a:defRPr/>
            </a:pPr>
            <a:endParaRPr lang="zh-CN" altLang="en-US" sz="2300" kern="0">
              <a:solidFill>
                <a:prstClr val="white"/>
              </a:solidFill>
              <a:latin typeface="Calibri" panose="020F0502020204030204"/>
              <a:ea typeface="宋体" pitchFamily="2" charset="-122"/>
            </a:endParaRPr>
          </a:p>
        </p:txBody>
      </p:sp>
      <p:cxnSp>
        <p:nvCxnSpPr>
          <p:cNvPr id="75" name="直接连接符 74"/>
          <p:cNvCxnSpPr/>
          <p:nvPr/>
        </p:nvCxnSpPr>
        <p:spPr>
          <a:xfrm>
            <a:off x="6160506" y="1953903"/>
            <a:ext cx="0" cy="745450"/>
          </a:xfrm>
          <a:prstGeom prst="line">
            <a:avLst/>
          </a:prstGeom>
          <a:solidFill>
            <a:srgbClr val="FFFFFF"/>
          </a:solidFill>
          <a:ln w="63500" cap="flat" cmpd="sng" algn="ctr">
            <a:solidFill>
              <a:srgbClr val="314371"/>
            </a:solidFill>
            <a:prstDash val="solid"/>
            <a:headEnd type="arrow"/>
          </a:ln>
          <a:effectLst/>
        </p:spPr>
      </p:cxnSp>
      <p:cxnSp>
        <p:nvCxnSpPr>
          <p:cNvPr id="76" name="直接连接符 75"/>
          <p:cNvCxnSpPr/>
          <p:nvPr/>
        </p:nvCxnSpPr>
        <p:spPr>
          <a:xfrm>
            <a:off x="6160506" y="4575373"/>
            <a:ext cx="0" cy="744172"/>
          </a:xfrm>
          <a:prstGeom prst="line">
            <a:avLst/>
          </a:prstGeom>
          <a:solidFill>
            <a:srgbClr val="FFFFFF"/>
          </a:solidFill>
          <a:ln w="63500" cap="flat" cmpd="sng" algn="ctr">
            <a:solidFill>
              <a:srgbClr val="314371"/>
            </a:solidFill>
            <a:prstDash val="solid"/>
            <a:tailEnd type="arrow"/>
          </a:ln>
          <a:effectLst/>
        </p:spPr>
      </p:cxnSp>
      <p:cxnSp>
        <p:nvCxnSpPr>
          <p:cNvPr id="77" name="直接连接符 76"/>
          <p:cNvCxnSpPr/>
          <p:nvPr/>
        </p:nvCxnSpPr>
        <p:spPr>
          <a:xfrm rot="5400000">
            <a:off x="7492438" y="3278016"/>
            <a:ext cx="0" cy="743903"/>
          </a:xfrm>
          <a:prstGeom prst="line">
            <a:avLst/>
          </a:prstGeom>
          <a:solidFill>
            <a:srgbClr val="FFFFFF"/>
          </a:solidFill>
          <a:ln w="63500" cap="flat" cmpd="sng" algn="ctr">
            <a:solidFill>
              <a:srgbClr val="314371"/>
            </a:solidFill>
            <a:prstDash val="solid"/>
            <a:headEnd type="arrow"/>
          </a:ln>
          <a:effectLst/>
        </p:spPr>
      </p:cxnSp>
      <p:cxnSp>
        <p:nvCxnSpPr>
          <p:cNvPr id="78" name="直接连接符 77"/>
          <p:cNvCxnSpPr/>
          <p:nvPr/>
        </p:nvCxnSpPr>
        <p:spPr>
          <a:xfrm rot="5400000">
            <a:off x="4826601" y="3278016"/>
            <a:ext cx="0" cy="743903"/>
          </a:xfrm>
          <a:prstGeom prst="line">
            <a:avLst/>
          </a:prstGeom>
          <a:solidFill>
            <a:srgbClr val="FFFFFF"/>
          </a:solidFill>
          <a:ln w="63500" cap="flat" cmpd="sng" algn="ctr">
            <a:solidFill>
              <a:srgbClr val="314371"/>
            </a:solidFill>
            <a:prstDash val="solid"/>
            <a:tailEnd type="arrow"/>
          </a:ln>
          <a:effectLst/>
        </p:spPr>
      </p:cxnSp>
      <p:sp>
        <p:nvSpPr>
          <p:cNvPr id="79" name="TextBox 78"/>
          <p:cNvSpPr txBox="1"/>
          <p:nvPr/>
        </p:nvSpPr>
        <p:spPr>
          <a:xfrm>
            <a:off x="6974167" y="1203821"/>
            <a:ext cx="3700250" cy="553998"/>
          </a:xfrm>
          <a:prstGeom prst="rect">
            <a:avLst/>
          </a:prstGeom>
          <a:noFill/>
        </p:spPr>
        <p:txBody>
          <a:bodyPr wrap="square" lIns="0" tIns="0" rIns="0" bIns="0" rtlCol="0">
            <a:spAutoFit/>
          </a:bodyPr>
          <a:lstStyle/>
          <a:p>
            <a:pPr defTabSz="1131570"/>
            <a:r>
              <a:rPr lang="en-US" altLang="zh-CN" sz="1800" dirty="0">
                <a:solidFill>
                  <a:srgbClr val="FF0000"/>
                </a:solidFill>
              </a:rPr>
              <a:t>Polysomnography</a:t>
            </a:r>
            <a:r>
              <a:rPr lang="en-US" altLang="zh-CN" sz="1800" dirty="0"/>
              <a:t> (PSG) is the gold standard for OSA diagnosis</a:t>
            </a:r>
            <a:endParaRPr lang="zh-CN" altLang="en-US" b="1" dirty="0">
              <a:solidFill>
                <a:srgbClr val="314371"/>
              </a:solidFill>
              <a:latin typeface="微软雅黑" panose="020B0503020204020204" charset="-122"/>
            </a:endParaRPr>
          </a:p>
        </p:txBody>
      </p:sp>
      <p:sp>
        <p:nvSpPr>
          <p:cNvPr id="81" name="TextBox 80"/>
          <p:cNvSpPr txBox="1"/>
          <p:nvPr/>
        </p:nvSpPr>
        <p:spPr>
          <a:xfrm>
            <a:off x="5841421" y="1289156"/>
            <a:ext cx="638169" cy="492557"/>
          </a:xfrm>
          <a:prstGeom prst="rect">
            <a:avLst/>
          </a:prstGeom>
          <a:noFill/>
        </p:spPr>
        <p:txBody>
          <a:bodyPr wrap="square" lIns="0" tIns="0" rIns="0" bIns="0" rtlCol="0">
            <a:spAutoFit/>
          </a:bodyPr>
          <a:lstStyle/>
          <a:p>
            <a:pPr algn="ctr" defTabSz="1131570"/>
            <a:r>
              <a:rPr lang="en-US" altLang="zh-CN" sz="3200" b="1" dirty="0">
                <a:solidFill>
                  <a:srgbClr val="006CB5"/>
                </a:solidFill>
                <a:latin typeface="微软雅黑" panose="020B0503020204020204" charset="-122"/>
              </a:rPr>
              <a:t>01</a:t>
            </a:r>
            <a:endParaRPr lang="zh-CN" altLang="en-US" sz="3200" b="1" dirty="0">
              <a:solidFill>
                <a:srgbClr val="006CB5"/>
              </a:solidFill>
              <a:latin typeface="微软雅黑" panose="020B0503020204020204" charset="-122"/>
            </a:endParaRPr>
          </a:p>
        </p:txBody>
      </p:sp>
      <p:sp>
        <p:nvSpPr>
          <p:cNvPr id="82" name="TextBox 81"/>
          <p:cNvSpPr txBox="1"/>
          <p:nvPr/>
        </p:nvSpPr>
        <p:spPr>
          <a:xfrm>
            <a:off x="7960388" y="3403690"/>
            <a:ext cx="638169" cy="492557"/>
          </a:xfrm>
          <a:prstGeom prst="rect">
            <a:avLst/>
          </a:prstGeom>
          <a:noFill/>
        </p:spPr>
        <p:txBody>
          <a:bodyPr wrap="square" lIns="0" tIns="0" rIns="0" bIns="0" rtlCol="0">
            <a:spAutoFit/>
          </a:bodyPr>
          <a:lstStyle/>
          <a:p>
            <a:pPr algn="ctr" defTabSz="1131570"/>
            <a:r>
              <a:rPr lang="en-US" altLang="zh-CN" sz="3200" b="1" dirty="0">
                <a:solidFill>
                  <a:srgbClr val="006CB5"/>
                </a:solidFill>
                <a:latin typeface="微软雅黑" panose="020B0503020204020204" charset="-122"/>
              </a:rPr>
              <a:t>02</a:t>
            </a:r>
            <a:endParaRPr lang="zh-CN" altLang="en-US" sz="3200" b="1" dirty="0">
              <a:solidFill>
                <a:srgbClr val="006CB5"/>
              </a:solidFill>
              <a:latin typeface="微软雅黑" panose="020B0503020204020204" charset="-122"/>
            </a:endParaRPr>
          </a:p>
        </p:txBody>
      </p:sp>
      <p:sp>
        <p:nvSpPr>
          <p:cNvPr id="83" name="TextBox 82"/>
          <p:cNvSpPr txBox="1"/>
          <p:nvPr/>
        </p:nvSpPr>
        <p:spPr>
          <a:xfrm>
            <a:off x="9049916" y="3055198"/>
            <a:ext cx="1852327" cy="276999"/>
          </a:xfrm>
          <a:prstGeom prst="rect">
            <a:avLst/>
          </a:prstGeom>
          <a:noFill/>
        </p:spPr>
        <p:txBody>
          <a:bodyPr wrap="square" lIns="0" tIns="0" rIns="0" bIns="0" rtlCol="0">
            <a:spAutoFit/>
          </a:bodyPr>
          <a:lstStyle/>
          <a:p>
            <a:pPr defTabSz="1131570"/>
            <a:r>
              <a:rPr lang="en-US" altLang="zh-CN" b="1" dirty="0">
                <a:solidFill>
                  <a:srgbClr val="0070C0"/>
                </a:solidFill>
                <a:latin typeface="微软雅黑" panose="020B0503020204020204" charset="-122"/>
              </a:rPr>
              <a:t>PSG</a:t>
            </a:r>
            <a:endParaRPr lang="zh-CN" altLang="en-US" b="1" dirty="0">
              <a:solidFill>
                <a:srgbClr val="0070C0"/>
              </a:solidFill>
              <a:latin typeface="微软雅黑" panose="020B0503020204020204" charset="-122"/>
            </a:endParaRPr>
          </a:p>
        </p:txBody>
      </p:sp>
      <p:sp>
        <p:nvSpPr>
          <p:cNvPr id="84" name="TextBox 83"/>
          <p:cNvSpPr txBox="1"/>
          <p:nvPr/>
        </p:nvSpPr>
        <p:spPr>
          <a:xfrm>
            <a:off x="9049917" y="3463757"/>
            <a:ext cx="3039413" cy="168129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charset="-122"/>
                <a:ea typeface="微软雅黑" panose="020B0503020204020204" charset="-122"/>
              </a:defRPr>
            </a:lvl1pPr>
          </a:lstStyle>
          <a:p>
            <a:pPr defTabSz="1131570">
              <a:lnSpc>
                <a:spcPts val="1865"/>
              </a:lnSpc>
            </a:pPr>
            <a:r>
              <a:rPr lang="en-US" altLang="zh-CN" sz="1200" b="1" dirty="0">
                <a:solidFill>
                  <a:schemeClr val="tx1"/>
                </a:solidFill>
              </a:rPr>
              <a:t>breath airflow, respiratory movement, </a:t>
            </a:r>
            <a:endParaRPr lang="en-US" altLang="zh-CN" sz="1200" b="1" dirty="0">
              <a:solidFill>
                <a:schemeClr val="tx1"/>
              </a:solidFill>
            </a:endParaRPr>
          </a:p>
          <a:p>
            <a:pPr defTabSz="1131570">
              <a:lnSpc>
                <a:spcPts val="1865"/>
              </a:lnSpc>
            </a:pPr>
            <a:r>
              <a:rPr lang="en-US" altLang="zh-CN" sz="1200" b="1" dirty="0">
                <a:solidFill>
                  <a:schemeClr val="tx1"/>
                </a:solidFill>
              </a:rPr>
              <a:t>oxygen saturation (SpO2), electroencephalogram (EEG),</a:t>
            </a:r>
            <a:endParaRPr lang="en-US" altLang="zh-CN" sz="1200" b="1" dirty="0">
              <a:solidFill>
                <a:schemeClr val="tx1"/>
              </a:solidFill>
            </a:endParaRPr>
          </a:p>
          <a:p>
            <a:pPr defTabSz="1131570">
              <a:lnSpc>
                <a:spcPts val="1865"/>
              </a:lnSpc>
            </a:pPr>
            <a:r>
              <a:rPr lang="en-US" altLang="zh-CN" sz="1200" b="1" dirty="0">
                <a:solidFill>
                  <a:schemeClr val="tx1"/>
                </a:solidFill>
              </a:rPr>
              <a:t>electro-oculogram (EOG), </a:t>
            </a:r>
            <a:endParaRPr lang="en-US" altLang="zh-CN" sz="1200" b="1" dirty="0">
              <a:solidFill>
                <a:schemeClr val="tx1"/>
              </a:solidFill>
            </a:endParaRPr>
          </a:p>
          <a:p>
            <a:pPr defTabSz="1131570">
              <a:lnSpc>
                <a:spcPts val="1865"/>
              </a:lnSpc>
            </a:pPr>
            <a:r>
              <a:rPr lang="en-US" altLang="zh-CN" sz="1200" b="1" dirty="0">
                <a:solidFill>
                  <a:schemeClr val="tx1"/>
                </a:solidFill>
              </a:rPr>
              <a:t>electromyogram (EMG), electrocardiogram (ECG) and </a:t>
            </a:r>
            <a:endParaRPr lang="en-US" altLang="zh-CN" sz="1200" b="1" dirty="0">
              <a:solidFill>
                <a:schemeClr val="tx1"/>
              </a:solidFill>
            </a:endParaRPr>
          </a:p>
          <a:p>
            <a:pPr defTabSz="1131570">
              <a:lnSpc>
                <a:spcPts val="1865"/>
              </a:lnSpc>
            </a:pPr>
            <a:r>
              <a:rPr lang="en-US" altLang="zh-CN" sz="1200" b="1" dirty="0">
                <a:solidFill>
                  <a:schemeClr val="tx1"/>
                </a:solidFill>
              </a:rPr>
              <a:t>body position</a:t>
            </a:r>
            <a:endParaRPr lang="en-US" altLang="zh-CN" sz="1200" b="1" dirty="0">
              <a:solidFill>
                <a:schemeClr val="tx1"/>
              </a:solidFill>
              <a:latin typeface="微软雅黑" panose="020B0503020204020204" charset="-122"/>
            </a:endParaRPr>
          </a:p>
        </p:txBody>
      </p:sp>
      <p:sp>
        <p:nvSpPr>
          <p:cNvPr id="85" name="TextBox 84"/>
          <p:cNvSpPr txBox="1"/>
          <p:nvPr/>
        </p:nvSpPr>
        <p:spPr>
          <a:xfrm>
            <a:off x="5841421" y="5430402"/>
            <a:ext cx="638169" cy="492557"/>
          </a:xfrm>
          <a:prstGeom prst="rect">
            <a:avLst/>
          </a:prstGeom>
          <a:noFill/>
        </p:spPr>
        <p:txBody>
          <a:bodyPr wrap="square" lIns="0" tIns="0" rIns="0" bIns="0" rtlCol="0">
            <a:spAutoFit/>
          </a:bodyPr>
          <a:lstStyle/>
          <a:p>
            <a:pPr algn="ctr" defTabSz="1131570"/>
            <a:r>
              <a:rPr lang="en-US" altLang="zh-CN" sz="3200" b="1" dirty="0">
                <a:solidFill>
                  <a:srgbClr val="314371"/>
                </a:solidFill>
                <a:latin typeface="微软雅黑" panose="020B0503020204020204" charset="-122"/>
              </a:rPr>
              <a:t>03</a:t>
            </a:r>
            <a:endParaRPr lang="zh-CN" altLang="en-US" sz="3200" b="1" dirty="0">
              <a:solidFill>
                <a:srgbClr val="314371"/>
              </a:solidFill>
              <a:latin typeface="微软雅黑" panose="020B0503020204020204" charset="-122"/>
            </a:endParaRPr>
          </a:p>
        </p:txBody>
      </p:sp>
      <p:sp>
        <p:nvSpPr>
          <p:cNvPr id="86" name="TextBox 85"/>
          <p:cNvSpPr txBox="1"/>
          <p:nvPr/>
        </p:nvSpPr>
        <p:spPr>
          <a:xfrm>
            <a:off x="3779542" y="3403690"/>
            <a:ext cx="638169" cy="492557"/>
          </a:xfrm>
          <a:prstGeom prst="rect">
            <a:avLst/>
          </a:prstGeom>
          <a:noFill/>
        </p:spPr>
        <p:txBody>
          <a:bodyPr wrap="square" lIns="0" tIns="0" rIns="0" bIns="0" rtlCol="0">
            <a:spAutoFit/>
          </a:bodyPr>
          <a:lstStyle/>
          <a:p>
            <a:pPr algn="ctr" defTabSz="1131570"/>
            <a:r>
              <a:rPr lang="en-US" altLang="zh-CN" sz="3200" b="1" dirty="0">
                <a:solidFill>
                  <a:srgbClr val="314371"/>
                </a:solidFill>
                <a:latin typeface="微软雅黑" panose="020B0503020204020204" charset="-122"/>
              </a:rPr>
              <a:t>04</a:t>
            </a:r>
            <a:endParaRPr lang="zh-CN" altLang="en-US" sz="3200" b="1" dirty="0">
              <a:solidFill>
                <a:srgbClr val="314371"/>
              </a:solidFill>
              <a:latin typeface="微软雅黑" panose="020B0503020204020204" charset="-122"/>
            </a:endParaRPr>
          </a:p>
        </p:txBody>
      </p:sp>
      <p:cxnSp>
        <p:nvCxnSpPr>
          <p:cNvPr id="87" name="直接连接符 86"/>
          <p:cNvCxnSpPr/>
          <p:nvPr/>
        </p:nvCxnSpPr>
        <p:spPr>
          <a:xfrm>
            <a:off x="6826879" y="1203821"/>
            <a:ext cx="0" cy="1122807"/>
          </a:xfrm>
          <a:prstGeom prst="line">
            <a:avLst/>
          </a:prstGeom>
          <a:noFill/>
          <a:ln w="9525" cap="flat" cmpd="sng" algn="ctr">
            <a:solidFill>
              <a:sysClr val="window" lastClr="FFFFFF">
                <a:lumMod val="65000"/>
              </a:sysClr>
            </a:solidFill>
            <a:prstDash val="solid"/>
          </a:ln>
          <a:effectLst/>
        </p:spPr>
      </p:cxnSp>
      <p:cxnSp>
        <p:nvCxnSpPr>
          <p:cNvPr id="88" name="直接连接符 87"/>
          <p:cNvCxnSpPr>
            <a:stCxn id="81" idx="3"/>
          </p:cNvCxnSpPr>
          <p:nvPr/>
        </p:nvCxnSpPr>
        <p:spPr>
          <a:xfrm>
            <a:off x="6479590" y="1535434"/>
            <a:ext cx="352903" cy="0"/>
          </a:xfrm>
          <a:prstGeom prst="line">
            <a:avLst/>
          </a:prstGeom>
          <a:noFill/>
          <a:ln w="9525" cap="flat" cmpd="sng" algn="ctr">
            <a:solidFill>
              <a:sysClr val="window" lastClr="FFFFFF">
                <a:lumMod val="65000"/>
              </a:sysClr>
            </a:solidFill>
            <a:prstDash val="solid"/>
            <a:headEnd type="oval"/>
          </a:ln>
          <a:effectLst/>
        </p:spPr>
      </p:cxnSp>
      <p:cxnSp>
        <p:nvCxnSpPr>
          <p:cNvPr id="89" name="直接连接符 88"/>
          <p:cNvCxnSpPr/>
          <p:nvPr/>
        </p:nvCxnSpPr>
        <p:spPr>
          <a:xfrm>
            <a:off x="8928552" y="3075707"/>
            <a:ext cx="0" cy="1585236"/>
          </a:xfrm>
          <a:prstGeom prst="line">
            <a:avLst/>
          </a:prstGeom>
          <a:noFill/>
          <a:ln w="9525" cap="flat" cmpd="sng" algn="ctr">
            <a:solidFill>
              <a:sysClr val="window" lastClr="FFFFFF">
                <a:lumMod val="65000"/>
              </a:sysClr>
            </a:solidFill>
            <a:prstDash val="solid"/>
          </a:ln>
          <a:effectLst/>
        </p:spPr>
      </p:cxnSp>
      <p:cxnSp>
        <p:nvCxnSpPr>
          <p:cNvPr id="90" name="直接连接符 89"/>
          <p:cNvCxnSpPr/>
          <p:nvPr/>
        </p:nvCxnSpPr>
        <p:spPr>
          <a:xfrm>
            <a:off x="8581262" y="3620641"/>
            <a:ext cx="352903" cy="0"/>
          </a:xfrm>
          <a:prstGeom prst="line">
            <a:avLst/>
          </a:prstGeom>
          <a:noFill/>
          <a:ln w="9525" cap="flat" cmpd="sng" algn="ctr">
            <a:solidFill>
              <a:sysClr val="window" lastClr="FFFFFF">
                <a:lumMod val="65000"/>
              </a:sysClr>
            </a:solidFill>
            <a:prstDash val="solid"/>
            <a:headEnd type="oval"/>
          </a:ln>
          <a:effectLst/>
        </p:spPr>
      </p:cxnSp>
      <p:cxnSp>
        <p:nvCxnSpPr>
          <p:cNvPr id="91" name="直接连接符 90"/>
          <p:cNvCxnSpPr/>
          <p:nvPr/>
        </p:nvCxnSpPr>
        <p:spPr>
          <a:xfrm>
            <a:off x="5433107" y="5058316"/>
            <a:ext cx="0" cy="1063497"/>
          </a:xfrm>
          <a:prstGeom prst="line">
            <a:avLst/>
          </a:prstGeom>
          <a:noFill/>
          <a:ln w="9525" cap="flat" cmpd="sng" algn="ctr">
            <a:solidFill>
              <a:sysClr val="window" lastClr="FFFFFF">
                <a:lumMod val="65000"/>
              </a:sysClr>
            </a:solidFill>
            <a:prstDash val="solid"/>
          </a:ln>
          <a:effectLst/>
        </p:spPr>
      </p:cxnSp>
      <p:cxnSp>
        <p:nvCxnSpPr>
          <p:cNvPr id="92" name="直接连接符 91"/>
          <p:cNvCxnSpPr/>
          <p:nvPr/>
        </p:nvCxnSpPr>
        <p:spPr>
          <a:xfrm flipH="1">
            <a:off x="5433108" y="5676681"/>
            <a:ext cx="352903" cy="0"/>
          </a:xfrm>
          <a:prstGeom prst="line">
            <a:avLst/>
          </a:prstGeom>
          <a:noFill/>
          <a:ln w="9525" cap="flat" cmpd="sng" algn="ctr">
            <a:solidFill>
              <a:sysClr val="window" lastClr="FFFFFF">
                <a:lumMod val="65000"/>
              </a:sysClr>
            </a:solidFill>
            <a:prstDash val="solid"/>
            <a:headEnd type="oval"/>
          </a:ln>
          <a:effectLst/>
        </p:spPr>
      </p:cxnSp>
      <p:sp>
        <p:nvSpPr>
          <p:cNvPr id="93" name="TextBox 92"/>
          <p:cNvSpPr txBox="1"/>
          <p:nvPr/>
        </p:nvSpPr>
        <p:spPr>
          <a:xfrm>
            <a:off x="3444194" y="5016336"/>
            <a:ext cx="1852327" cy="276999"/>
          </a:xfrm>
          <a:prstGeom prst="rect">
            <a:avLst/>
          </a:prstGeom>
          <a:noFill/>
        </p:spPr>
        <p:txBody>
          <a:bodyPr wrap="square" lIns="0" tIns="0" rIns="0" bIns="0" rtlCol="0">
            <a:spAutoFit/>
          </a:bodyPr>
          <a:lstStyle/>
          <a:p>
            <a:pPr algn="r" defTabSz="1131570"/>
            <a:r>
              <a:rPr lang="en-US" altLang="zh-CN" sz="1800" b="1" dirty="0">
                <a:solidFill>
                  <a:srgbClr val="0070C0"/>
                </a:solidFill>
                <a:latin typeface="微软雅黑" panose="020B0503020204020204" charset="-122"/>
                <a:ea typeface="微软雅黑" panose="020B0503020204020204" charset="-122"/>
              </a:rPr>
              <a:t>PSG recording</a:t>
            </a:r>
            <a:endParaRPr lang="zh-CN" altLang="en-US" b="1" dirty="0">
              <a:solidFill>
                <a:srgbClr val="0070C0"/>
              </a:solidFill>
              <a:latin typeface="微软雅黑" panose="020B0503020204020204" charset="-122"/>
              <a:ea typeface="微软雅黑" panose="020B0503020204020204" charset="-122"/>
            </a:endParaRPr>
          </a:p>
        </p:txBody>
      </p:sp>
      <p:sp>
        <p:nvSpPr>
          <p:cNvPr id="94" name="TextBox 93"/>
          <p:cNvSpPr txBox="1"/>
          <p:nvPr/>
        </p:nvSpPr>
        <p:spPr>
          <a:xfrm>
            <a:off x="1391294" y="5471618"/>
            <a:ext cx="3886758" cy="974626"/>
          </a:xfrm>
          <a:prstGeom prst="rect">
            <a:avLst/>
          </a:prstGeom>
          <a:noFill/>
        </p:spPr>
        <p:txBody>
          <a:bodyPr wrap="square" lIns="0" tIns="0" rIns="0" bIns="0" rtlCol="0">
            <a:spAutoFit/>
          </a:bodyPr>
          <a:lstStyle/>
          <a:p>
            <a:pPr defTabSz="1131570">
              <a:lnSpc>
                <a:spcPts val="1865"/>
              </a:lnSpc>
            </a:pPr>
            <a:r>
              <a:rPr lang="en-US" altLang="zh-CN" sz="1600" b="1" dirty="0"/>
              <a:t>OSA is diagnosed if the patient has reported the indicated symptoms and presents 5 or more obstructive respiratory events per hour of sleep during a PSG recording.</a:t>
            </a:r>
            <a:endParaRPr lang="en-US" altLang="zh-CN" sz="1400" b="1" dirty="0">
              <a:solidFill>
                <a:srgbClr val="000000">
                  <a:lumMod val="65000"/>
                  <a:lumOff val="35000"/>
                </a:srgbClr>
              </a:solidFill>
              <a:latin typeface="微软雅黑" panose="020B0503020204020204" charset="-122"/>
            </a:endParaRPr>
          </a:p>
        </p:txBody>
      </p:sp>
      <p:cxnSp>
        <p:nvCxnSpPr>
          <p:cNvPr id="95" name="直接连接符 94"/>
          <p:cNvCxnSpPr/>
          <p:nvPr/>
        </p:nvCxnSpPr>
        <p:spPr>
          <a:xfrm>
            <a:off x="3391914" y="2551164"/>
            <a:ext cx="0" cy="1680906"/>
          </a:xfrm>
          <a:prstGeom prst="line">
            <a:avLst/>
          </a:prstGeom>
          <a:noFill/>
          <a:ln w="9525" cap="flat" cmpd="sng" algn="ctr">
            <a:solidFill>
              <a:sysClr val="window" lastClr="FFFFFF">
                <a:lumMod val="65000"/>
              </a:sysClr>
            </a:solidFill>
            <a:prstDash val="solid"/>
          </a:ln>
          <a:effectLst/>
        </p:spPr>
      </p:cxnSp>
      <p:cxnSp>
        <p:nvCxnSpPr>
          <p:cNvPr id="96" name="直接连接符 95"/>
          <p:cNvCxnSpPr/>
          <p:nvPr/>
        </p:nvCxnSpPr>
        <p:spPr>
          <a:xfrm flipH="1">
            <a:off x="3391915" y="3620641"/>
            <a:ext cx="352903" cy="0"/>
          </a:xfrm>
          <a:prstGeom prst="line">
            <a:avLst/>
          </a:prstGeom>
          <a:noFill/>
          <a:ln w="9525" cap="flat" cmpd="sng" algn="ctr">
            <a:solidFill>
              <a:sysClr val="window" lastClr="FFFFFF">
                <a:lumMod val="65000"/>
              </a:sysClr>
            </a:solidFill>
            <a:prstDash val="solid"/>
            <a:headEnd type="oval"/>
          </a:ln>
          <a:effectLst/>
        </p:spPr>
      </p:cxnSp>
      <p:sp>
        <p:nvSpPr>
          <p:cNvPr id="97" name="TextBox 96"/>
          <p:cNvSpPr txBox="1"/>
          <p:nvPr/>
        </p:nvSpPr>
        <p:spPr>
          <a:xfrm>
            <a:off x="539017" y="2566702"/>
            <a:ext cx="2733572" cy="276999"/>
          </a:xfrm>
          <a:prstGeom prst="rect">
            <a:avLst/>
          </a:prstGeom>
          <a:noFill/>
        </p:spPr>
        <p:txBody>
          <a:bodyPr wrap="square" lIns="0" tIns="0" rIns="0" bIns="0" rtlCol="0">
            <a:spAutoFit/>
          </a:bodyPr>
          <a:lstStyle/>
          <a:p>
            <a:pPr algn="r" defTabSz="1131570"/>
            <a:r>
              <a:rPr lang="en-US" altLang="zh-CN" b="1" dirty="0">
                <a:solidFill>
                  <a:srgbClr val="0070C0"/>
                </a:solidFill>
                <a:latin typeface="微软雅黑" panose="020B0503020204020204" charset="-122"/>
              </a:rPr>
              <a:t>Disadvantages of PSG</a:t>
            </a:r>
            <a:endParaRPr lang="zh-CN" altLang="en-US" b="1" dirty="0">
              <a:solidFill>
                <a:srgbClr val="0070C0"/>
              </a:solidFill>
              <a:latin typeface="微软雅黑" panose="020B0503020204020204" charset="-122"/>
            </a:endParaRPr>
          </a:p>
        </p:txBody>
      </p:sp>
      <p:sp>
        <p:nvSpPr>
          <p:cNvPr id="98" name="TextBox 97"/>
          <p:cNvSpPr txBox="1"/>
          <p:nvPr/>
        </p:nvSpPr>
        <p:spPr>
          <a:xfrm>
            <a:off x="1420805" y="2916432"/>
            <a:ext cx="2672513" cy="94756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defTabSz="1131570">
              <a:lnSpc>
                <a:spcPts val="1865"/>
              </a:lnSpc>
              <a:defRPr/>
            </a:pPr>
            <a:r>
              <a:rPr lang="en-US" altLang="zh-CN" sz="1800" b="1" dirty="0">
                <a:solidFill>
                  <a:schemeClr val="tx1"/>
                </a:solidFill>
                <a:latin typeface="+mn-lt"/>
              </a:rPr>
              <a:t>slow and expensive</a:t>
            </a:r>
            <a:endParaRPr lang="en-US" altLang="zh-CN" sz="1800" b="1" dirty="0">
              <a:solidFill>
                <a:schemeClr val="tx1"/>
              </a:solidFill>
              <a:latin typeface="+mn-lt"/>
            </a:endParaRPr>
          </a:p>
          <a:p>
            <a:pPr defTabSz="1131570">
              <a:lnSpc>
                <a:spcPts val="1865"/>
              </a:lnSpc>
              <a:defRPr/>
            </a:pPr>
            <a:r>
              <a:rPr lang="en-US" altLang="zh-CN" sz="1800" b="1" dirty="0">
                <a:solidFill>
                  <a:schemeClr val="tx1"/>
                </a:solidFill>
                <a:latin typeface="+mn-lt"/>
              </a:rPr>
              <a:t>Need professionals </a:t>
            </a:r>
            <a:endParaRPr lang="en-US" altLang="zh-CN" sz="1800" b="1" dirty="0">
              <a:solidFill>
                <a:schemeClr val="tx1"/>
              </a:solidFill>
              <a:latin typeface="+mn-lt"/>
            </a:endParaRPr>
          </a:p>
          <a:p>
            <a:pPr defTabSz="1131570">
              <a:lnSpc>
                <a:spcPts val="1865"/>
              </a:lnSpc>
              <a:defRPr/>
            </a:pPr>
            <a:r>
              <a:rPr lang="en-US" altLang="zh-CN" sz="1800" b="1" dirty="0">
                <a:solidFill>
                  <a:schemeClr val="tx1"/>
                </a:solidFill>
                <a:latin typeface="+mn-lt"/>
              </a:rPr>
              <a:t>Uncomfortable</a:t>
            </a:r>
            <a:endParaRPr lang="en-US" altLang="zh-CN" sz="1800" b="1" dirty="0">
              <a:solidFill>
                <a:schemeClr val="tx1"/>
              </a:solidFill>
              <a:latin typeface="+mn-lt"/>
            </a:endParaRPr>
          </a:p>
          <a:p>
            <a:pPr defTabSz="1131570">
              <a:lnSpc>
                <a:spcPts val="1865"/>
              </a:lnSpc>
              <a:defRPr/>
            </a:pPr>
            <a:endParaRPr lang="en-US" altLang="zh-CN" kern="0" dirty="0">
              <a:solidFill>
                <a:srgbClr val="000000">
                  <a:lumMod val="65000"/>
                  <a:lumOff val="35000"/>
                </a:srgbClr>
              </a:solidFill>
              <a:latin typeface="+mn-lt"/>
            </a:endParaRPr>
          </a:p>
        </p:txBody>
      </p:sp>
      <p:sp>
        <p:nvSpPr>
          <p:cNvPr id="99" name="Freeform 5"/>
          <p:cNvSpPr>
            <a:spLocks noEditPoints="1"/>
          </p:cNvSpPr>
          <p:nvPr/>
        </p:nvSpPr>
        <p:spPr bwMode="auto">
          <a:xfrm>
            <a:off x="5636606" y="2879304"/>
            <a:ext cx="1047802" cy="1541327"/>
          </a:xfrm>
          <a:custGeom>
            <a:avLst/>
            <a:gdLst>
              <a:gd name="T0" fmla="*/ 101 w 301"/>
              <a:gd name="T1" fmla="*/ 414 h 445"/>
              <a:gd name="T2" fmla="*/ 200 w 301"/>
              <a:gd name="T3" fmla="*/ 414 h 445"/>
              <a:gd name="T4" fmla="*/ 301 w 301"/>
              <a:gd name="T5" fmla="*/ 147 h 445"/>
              <a:gd name="T6" fmla="*/ 236 w 301"/>
              <a:gd name="T7" fmla="*/ 300 h 445"/>
              <a:gd name="T8" fmla="*/ 205 w 301"/>
              <a:gd name="T9" fmla="*/ 349 h 445"/>
              <a:gd name="T10" fmla="*/ 64 w 301"/>
              <a:gd name="T11" fmla="*/ 300 h 445"/>
              <a:gd name="T12" fmla="*/ 0 w 301"/>
              <a:gd name="T13" fmla="*/ 147 h 445"/>
              <a:gd name="T14" fmla="*/ 108 w 301"/>
              <a:gd name="T15" fmla="*/ 421 h 445"/>
              <a:gd name="T16" fmla="*/ 101 w 301"/>
              <a:gd name="T17" fmla="*/ 413 h 445"/>
              <a:gd name="T18" fmla="*/ 200 w 301"/>
              <a:gd name="T19" fmla="*/ 413 h 445"/>
              <a:gd name="T20" fmla="*/ 192 w 301"/>
              <a:gd name="T21" fmla="*/ 421 h 445"/>
              <a:gd name="T22" fmla="*/ 194 w 301"/>
              <a:gd name="T23" fmla="*/ 152 h 445"/>
              <a:gd name="T24" fmla="*/ 207 w 301"/>
              <a:gd name="T25" fmla="*/ 168 h 445"/>
              <a:gd name="T26" fmla="*/ 211 w 301"/>
              <a:gd name="T27" fmla="*/ 162 h 445"/>
              <a:gd name="T28" fmla="*/ 211 w 301"/>
              <a:gd name="T29" fmla="*/ 150 h 445"/>
              <a:gd name="T30" fmla="*/ 204 w 301"/>
              <a:gd name="T31" fmla="*/ 136 h 445"/>
              <a:gd name="T32" fmla="*/ 221 w 301"/>
              <a:gd name="T33" fmla="*/ 159 h 445"/>
              <a:gd name="T34" fmla="*/ 227 w 301"/>
              <a:gd name="T35" fmla="*/ 168 h 445"/>
              <a:gd name="T36" fmla="*/ 240 w 301"/>
              <a:gd name="T37" fmla="*/ 168 h 445"/>
              <a:gd name="T38" fmla="*/ 236 w 301"/>
              <a:gd name="T39" fmla="*/ 175 h 445"/>
              <a:gd name="T40" fmla="*/ 167 w 301"/>
              <a:gd name="T41" fmla="*/ 327 h 445"/>
              <a:gd name="T42" fmla="*/ 222 w 301"/>
              <a:gd name="T43" fmla="*/ 267 h 445"/>
              <a:gd name="T44" fmla="*/ 241 w 301"/>
              <a:gd name="T45" fmla="*/ 59 h 445"/>
              <a:gd name="T46" fmla="*/ 22 w 301"/>
              <a:gd name="T47" fmla="*/ 147 h 445"/>
              <a:gd name="T48" fmla="*/ 86 w 301"/>
              <a:gd name="T49" fmla="*/ 298 h 445"/>
              <a:gd name="T50" fmla="*/ 132 w 301"/>
              <a:gd name="T51" fmla="*/ 317 h 445"/>
              <a:gd name="T52" fmla="*/ 67 w 301"/>
              <a:gd name="T53" fmla="*/ 172 h 445"/>
              <a:gd name="T54" fmla="*/ 80 w 301"/>
              <a:gd name="T55" fmla="*/ 149 h 445"/>
              <a:gd name="T56" fmla="*/ 93 w 301"/>
              <a:gd name="T57" fmla="*/ 143 h 445"/>
              <a:gd name="T58" fmla="*/ 92 w 301"/>
              <a:gd name="T59" fmla="*/ 173 h 445"/>
              <a:gd name="T60" fmla="*/ 103 w 301"/>
              <a:gd name="T61" fmla="*/ 166 h 445"/>
              <a:gd name="T62" fmla="*/ 126 w 301"/>
              <a:gd name="T63" fmla="*/ 135 h 445"/>
              <a:gd name="T64" fmla="*/ 139 w 301"/>
              <a:gd name="T65" fmla="*/ 107 h 445"/>
              <a:gd name="T66" fmla="*/ 146 w 301"/>
              <a:gd name="T67" fmla="*/ 171 h 445"/>
              <a:gd name="T68" fmla="*/ 148 w 301"/>
              <a:gd name="T69" fmla="*/ 159 h 445"/>
              <a:gd name="T70" fmla="*/ 152 w 301"/>
              <a:gd name="T71" fmla="*/ 142 h 445"/>
              <a:gd name="T72" fmla="*/ 180 w 301"/>
              <a:gd name="T73" fmla="*/ 143 h 445"/>
              <a:gd name="T74" fmla="*/ 167 w 301"/>
              <a:gd name="T75" fmla="*/ 169 h 445"/>
              <a:gd name="T76" fmla="*/ 186 w 301"/>
              <a:gd name="T77" fmla="*/ 167 h 445"/>
              <a:gd name="T78" fmla="*/ 229 w 301"/>
              <a:gd name="T79" fmla="*/ 176 h 445"/>
              <a:gd name="T80" fmla="*/ 217 w 301"/>
              <a:gd name="T81" fmla="*/ 170 h 445"/>
              <a:gd name="T82" fmla="*/ 175 w 301"/>
              <a:gd name="T83" fmla="*/ 179 h 445"/>
              <a:gd name="T84" fmla="*/ 137 w 301"/>
              <a:gd name="T85" fmla="*/ 176 h 445"/>
              <a:gd name="T86" fmla="*/ 124 w 301"/>
              <a:gd name="T87" fmla="*/ 180 h 445"/>
              <a:gd name="T88" fmla="*/ 106 w 301"/>
              <a:gd name="T89" fmla="*/ 174 h 445"/>
              <a:gd name="T90" fmla="*/ 80 w 301"/>
              <a:gd name="T91" fmla="*/ 167 h 445"/>
              <a:gd name="T92" fmla="*/ 72 w 301"/>
              <a:gd name="T93" fmla="*/ 169 h 445"/>
              <a:gd name="T94" fmla="*/ 161 w 301"/>
              <a:gd name="T95" fmla="*/ 327 h 445"/>
              <a:gd name="T96" fmla="*/ 111 w 301"/>
              <a:gd name="T97" fmla="*/ 166 h 445"/>
              <a:gd name="T98" fmla="*/ 118 w 301"/>
              <a:gd name="T99" fmla="*/ 172 h 445"/>
              <a:gd name="T100" fmla="*/ 128 w 301"/>
              <a:gd name="T101" fmla="*/ 145 h 445"/>
              <a:gd name="T102" fmla="*/ 111 w 301"/>
              <a:gd name="T103" fmla="*/ 157 h 445"/>
              <a:gd name="T104" fmla="*/ 167 w 301"/>
              <a:gd name="T105" fmla="*/ 158 h 445"/>
              <a:gd name="T106" fmla="*/ 170 w 301"/>
              <a:gd name="T107" fmla="*/ 144 h 445"/>
              <a:gd name="T108" fmla="*/ 157 w 301"/>
              <a:gd name="T109" fmla="*/ 152 h 445"/>
              <a:gd name="T110" fmla="*/ 159 w 301"/>
              <a:gd name="T111" fmla="*/ 165 h 445"/>
              <a:gd name="T112" fmla="*/ 130 w 301"/>
              <a:gd name="T113" fmla="*/ 428 h 445"/>
              <a:gd name="T114" fmla="*/ 170 w 301"/>
              <a:gd name="T115" fmla="*/ 445 h 445"/>
              <a:gd name="T116" fmla="*/ 92 w 301"/>
              <a:gd name="T117" fmla="*/ 389 h 445"/>
              <a:gd name="T118" fmla="*/ 208 w 301"/>
              <a:gd name="T119" fmla="*/ 389 h 445"/>
              <a:gd name="T120" fmla="*/ 101 w 301"/>
              <a:gd name="T121" fmla="*/ 373 h 445"/>
              <a:gd name="T122" fmla="*/ 200 w 301"/>
              <a:gd name="T123" fmla="*/ 356 h 445"/>
              <a:gd name="T124" fmla="*/ 101 w 301"/>
              <a:gd name="T125" fmla="*/ 37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445">
                <a:moveTo>
                  <a:pt x="101" y="414"/>
                </a:moveTo>
                <a:cubicBezTo>
                  <a:pt x="101" y="414"/>
                  <a:pt x="101" y="414"/>
                  <a:pt x="101" y="414"/>
                </a:cubicBezTo>
                <a:cubicBezTo>
                  <a:pt x="101" y="414"/>
                  <a:pt x="101" y="414"/>
                  <a:pt x="101" y="414"/>
                </a:cubicBezTo>
                <a:close/>
                <a:moveTo>
                  <a:pt x="200" y="414"/>
                </a:moveTo>
                <a:cubicBezTo>
                  <a:pt x="200" y="414"/>
                  <a:pt x="200" y="414"/>
                  <a:pt x="200" y="414"/>
                </a:cubicBezTo>
                <a:cubicBezTo>
                  <a:pt x="200" y="414"/>
                  <a:pt x="200" y="414"/>
                  <a:pt x="200" y="414"/>
                </a:cubicBezTo>
                <a:close/>
                <a:moveTo>
                  <a:pt x="150" y="0"/>
                </a:moveTo>
                <a:cubicBezTo>
                  <a:pt x="192" y="0"/>
                  <a:pt x="229" y="17"/>
                  <a:pt x="257" y="43"/>
                </a:cubicBezTo>
                <a:cubicBezTo>
                  <a:pt x="284" y="69"/>
                  <a:pt x="301" y="106"/>
                  <a:pt x="301" y="147"/>
                </a:cubicBezTo>
                <a:cubicBezTo>
                  <a:pt x="301" y="197"/>
                  <a:pt x="284" y="218"/>
                  <a:pt x="266" y="239"/>
                </a:cubicBezTo>
                <a:cubicBezTo>
                  <a:pt x="258" y="249"/>
                  <a:pt x="249" y="260"/>
                  <a:pt x="243" y="275"/>
                </a:cubicBezTo>
                <a:cubicBezTo>
                  <a:pt x="238" y="286"/>
                  <a:pt x="237" y="294"/>
                  <a:pt x="236" y="300"/>
                </a:cubicBezTo>
                <a:cubicBezTo>
                  <a:pt x="235" y="313"/>
                  <a:pt x="234" y="323"/>
                  <a:pt x="213" y="346"/>
                </a:cubicBezTo>
                <a:cubicBezTo>
                  <a:pt x="211" y="348"/>
                  <a:pt x="208" y="349"/>
                  <a:pt x="205" y="349"/>
                </a:cubicBezTo>
                <a:cubicBezTo>
                  <a:pt x="205" y="349"/>
                  <a:pt x="205" y="349"/>
                  <a:pt x="205" y="349"/>
                </a:cubicBezTo>
                <a:cubicBezTo>
                  <a:pt x="95" y="349"/>
                  <a:pt x="95" y="349"/>
                  <a:pt x="95" y="349"/>
                </a:cubicBezTo>
                <a:cubicBezTo>
                  <a:pt x="92" y="349"/>
                  <a:pt x="89" y="348"/>
                  <a:pt x="86" y="345"/>
                </a:cubicBezTo>
                <a:cubicBezTo>
                  <a:pt x="67" y="323"/>
                  <a:pt x="65" y="313"/>
                  <a:pt x="64" y="300"/>
                </a:cubicBezTo>
                <a:cubicBezTo>
                  <a:pt x="63" y="294"/>
                  <a:pt x="63" y="286"/>
                  <a:pt x="58" y="275"/>
                </a:cubicBezTo>
                <a:cubicBezTo>
                  <a:pt x="52" y="260"/>
                  <a:pt x="43" y="249"/>
                  <a:pt x="34" y="239"/>
                </a:cubicBezTo>
                <a:cubicBezTo>
                  <a:pt x="17" y="218"/>
                  <a:pt x="0" y="197"/>
                  <a:pt x="0" y="147"/>
                </a:cubicBezTo>
                <a:cubicBezTo>
                  <a:pt x="0" y="106"/>
                  <a:pt x="17" y="69"/>
                  <a:pt x="44" y="43"/>
                </a:cubicBezTo>
                <a:cubicBezTo>
                  <a:pt x="71" y="17"/>
                  <a:pt x="109" y="0"/>
                  <a:pt x="150" y="0"/>
                </a:cubicBezTo>
                <a:close/>
                <a:moveTo>
                  <a:pt x="108" y="421"/>
                </a:moveTo>
                <a:cubicBezTo>
                  <a:pt x="104" y="421"/>
                  <a:pt x="101" y="418"/>
                  <a:pt x="101" y="414"/>
                </a:cubicBezTo>
                <a:cubicBezTo>
                  <a:pt x="101" y="413"/>
                  <a:pt x="101" y="413"/>
                  <a:pt x="101" y="413"/>
                </a:cubicBezTo>
                <a:cubicBezTo>
                  <a:pt x="101" y="413"/>
                  <a:pt x="101" y="413"/>
                  <a:pt x="101" y="413"/>
                </a:cubicBezTo>
                <a:cubicBezTo>
                  <a:pt x="101" y="408"/>
                  <a:pt x="104" y="404"/>
                  <a:pt x="108" y="404"/>
                </a:cubicBezTo>
                <a:cubicBezTo>
                  <a:pt x="192" y="404"/>
                  <a:pt x="192" y="404"/>
                  <a:pt x="192" y="404"/>
                </a:cubicBezTo>
                <a:cubicBezTo>
                  <a:pt x="196" y="404"/>
                  <a:pt x="200" y="408"/>
                  <a:pt x="200" y="413"/>
                </a:cubicBezTo>
                <a:cubicBezTo>
                  <a:pt x="200" y="413"/>
                  <a:pt x="200" y="413"/>
                  <a:pt x="200" y="414"/>
                </a:cubicBezTo>
                <a:cubicBezTo>
                  <a:pt x="200" y="414"/>
                  <a:pt x="200" y="414"/>
                  <a:pt x="200" y="414"/>
                </a:cubicBezTo>
                <a:cubicBezTo>
                  <a:pt x="199" y="418"/>
                  <a:pt x="196" y="421"/>
                  <a:pt x="192" y="421"/>
                </a:cubicBezTo>
                <a:cubicBezTo>
                  <a:pt x="108" y="421"/>
                  <a:pt x="108" y="421"/>
                  <a:pt x="108" y="421"/>
                </a:cubicBezTo>
                <a:close/>
                <a:moveTo>
                  <a:pt x="204" y="144"/>
                </a:moveTo>
                <a:cubicBezTo>
                  <a:pt x="199" y="144"/>
                  <a:pt x="195" y="147"/>
                  <a:pt x="194" y="152"/>
                </a:cubicBezTo>
                <a:cubicBezTo>
                  <a:pt x="193" y="154"/>
                  <a:pt x="192" y="156"/>
                  <a:pt x="192" y="157"/>
                </a:cubicBezTo>
                <a:cubicBezTo>
                  <a:pt x="193" y="159"/>
                  <a:pt x="193" y="161"/>
                  <a:pt x="194" y="163"/>
                </a:cubicBezTo>
                <a:cubicBezTo>
                  <a:pt x="196" y="166"/>
                  <a:pt x="200" y="168"/>
                  <a:pt x="207" y="168"/>
                </a:cubicBezTo>
                <a:cubicBezTo>
                  <a:pt x="209" y="168"/>
                  <a:pt x="210" y="165"/>
                  <a:pt x="211" y="162"/>
                </a:cubicBezTo>
                <a:cubicBezTo>
                  <a:pt x="211" y="162"/>
                  <a:pt x="211" y="162"/>
                  <a:pt x="211" y="162"/>
                </a:cubicBezTo>
                <a:cubicBezTo>
                  <a:pt x="211" y="162"/>
                  <a:pt x="211" y="162"/>
                  <a:pt x="211" y="162"/>
                </a:cubicBezTo>
                <a:cubicBezTo>
                  <a:pt x="212" y="161"/>
                  <a:pt x="212" y="159"/>
                  <a:pt x="212" y="158"/>
                </a:cubicBezTo>
                <a:cubicBezTo>
                  <a:pt x="212" y="157"/>
                  <a:pt x="212" y="156"/>
                  <a:pt x="212" y="154"/>
                </a:cubicBezTo>
                <a:cubicBezTo>
                  <a:pt x="211" y="153"/>
                  <a:pt x="211" y="151"/>
                  <a:pt x="211" y="150"/>
                </a:cubicBezTo>
                <a:cubicBezTo>
                  <a:pt x="209" y="147"/>
                  <a:pt x="207" y="144"/>
                  <a:pt x="204" y="144"/>
                </a:cubicBezTo>
                <a:close/>
                <a:moveTo>
                  <a:pt x="186" y="149"/>
                </a:moveTo>
                <a:cubicBezTo>
                  <a:pt x="189" y="141"/>
                  <a:pt x="195" y="136"/>
                  <a:pt x="204" y="136"/>
                </a:cubicBezTo>
                <a:cubicBezTo>
                  <a:pt x="208" y="136"/>
                  <a:pt x="213" y="138"/>
                  <a:pt x="215" y="141"/>
                </a:cubicBezTo>
                <a:cubicBezTo>
                  <a:pt x="218" y="130"/>
                  <a:pt x="225" y="134"/>
                  <a:pt x="226" y="139"/>
                </a:cubicBezTo>
                <a:cubicBezTo>
                  <a:pt x="227" y="143"/>
                  <a:pt x="219" y="153"/>
                  <a:pt x="221" y="159"/>
                </a:cubicBezTo>
                <a:cubicBezTo>
                  <a:pt x="221" y="160"/>
                  <a:pt x="221" y="162"/>
                  <a:pt x="222" y="163"/>
                </a:cubicBezTo>
                <a:cubicBezTo>
                  <a:pt x="223" y="164"/>
                  <a:pt x="223" y="165"/>
                  <a:pt x="224" y="166"/>
                </a:cubicBezTo>
                <a:cubicBezTo>
                  <a:pt x="225" y="167"/>
                  <a:pt x="226" y="168"/>
                  <a:pt x="227" y="168"/>
                </a:cubicBezTo>
                <a:cubicBezTo>
                  <a:pt x="228" y="168"/>
                  <a:pt x="230" y="168"/>
                  <a:pt x="231" y="168"/>
                </a:cubicBezTo>
                <a:cubicBezTo>
                  <a:pt x="232" y="168"/>
                  <a:pt x="233" y="167"/>
                  <a:pt x="234" y="167"/>
                </a:cubicBezTo>
                <a:cubicBezTo>
                  <a:pt x="236" y="166"/>
                  <a:pt x="238" y="166"/>
                  <a:pt x="240" y="168"/>
                </a:cubicBezTo>
                <a:cubicBezTo>
                  <a:pt x="241" y="171"/>
                  <a:pt x="240" y="173"/>
                  <a:pt x="238" y="174"/>
                </a:cubicBezTo>
                <a:cubicBezTo>
                  <a:pt x="238" y="174"/>
                  <a:pt x="237" y="175"/>
                  <a:pt x="237" y="175"/>
                </a:cubicBezTo>
                <a:cubicBezTo>
                  <a:pt x="236" y="175"/>
                  <a:pt x="236" y="175"/>
                  <a:pt x="236" y="175"/>
                </a:cubicBezTo>
                <a:cubicBezTo>
                  <a:pt x="234" y="179"/>
                  <a:pt x="231" y="183"/>
                  <a:pt x="229" y="186"/>
                </a:cubicBezTo>
                <a:cubicBezTo>
                  <a:pt x="201" y="228"/>
                  <a:pt x="173" y="273"/>
                  <a:pt x="167" y="320"/>
                </a:cubicBezTo>
                <a:cubicBezTo>
                  <a:pt x="167" y="322"/>
                  <a:pt x="167" y="325"/>
                  <a:pt x="167" y="327"/>
                </a:cubicBezTo>
                <a:cubicBezTo>
                  <a:pt x="200" y="327"/>
                  <a:pt x="200" y="327"/>
                  <a:pt x="200" y="327"/>
                </a:cubicBezTo>
                <a:cubicBezTo>
                  <a:pt x="212" y="312"/>
                  <a:pt x="213" y="306"/>
                  <a:pt x="214" y="298"/>
                </a:cubicBezTo>
                <a:cubicBezTo>
                  <a:pt x="215" y="290"/>
                  <a:pt x="216" y="281"/>
                  <a:pt x="222" y="267"/>
                </a:cubicBezTo>
                <a:cubicBezTo>
                  <a:pt x="229" y="249"/>
                  <a:pt x="239" y="236"/>
                  <a:pt x="249" y="225"/>
                </a:cubicBezTo>
                <a:cubicBezTo>
                  <a:pt x="264" y="207"/>
                  <a:pt x="278" y="189"/>
                  <a:pt x="278" y="147"/>
                </a:cubicBezTo>
                <a:cubicBezTo>
                  <a:pt x="278" y="112"/>
                  <a:pt x="264" y="81"/>
                  <a:pt x="241" y="59"/>
                </a:cubicBezTo>
                <a:cubicBezTo>
                  <a:pt x="218" y="37"/>
                  <a:pt x="186" y="23"/>
                  <a:pt x="150" y="23"/>
                </a:cubicBezTo>
                <a:cubicBezTo>
                  <a:pt x="115" y="23"/>
                  <a:pt x="83" y="37"/>
                  <a:pt x="60" y="59"/>
                </a:cubicBezTo>
                <a:cubicBezTo>
                  <a:pt x="36" y="81"/>
                  <a:pt x="22" y="112"/>
                  <a:pt x="22" y="147"/>
                </a:cubicBezTo>
                <a:cubicBezTo>
                  <a:pt x="22" y="189"/>
                  <a:pt x="37" y="207"/>
                  <a:pt x="51" y="225"/>
                </a:cubicBezTo>
                <a:cubicBezTo>
                  <a:pt x="61" y="236"/>
                  <a:pt x="71" y="249"/>
                  <a:pt x="79" y="267"/>
                </a:cubicBezTo>
                <a:cubicBezTo>
                  <a:pt x="85" y="281"/>
                  <a:pt x="86" y="290"/>
                  <a:pt x="86" y="298"/>
                </a:cubicBezTo>
                <a:cubicBezTo>
                  <a:pt x="87" y="306"/>
                  <a:pt x="88" y="312"/>
                  <a:pt x="100" y="327"/>
                </a:cubicBezTo>
                <a:cubicBezTo>
                  <a:pt x="133" y="327"/>
                  <a:pt x="133" y="327"/>
                  <a:pt x="133" y="327"/>
                </a:cubicBezTo>
                <a:cubicBezTo>
                  <a:pt x="133" y="324"/>
                  <a:pt x="133" y="320"/>
                  <a:pt x="132" y="317"/>
                </a:cubicBezTo>
                <a:cubicBezTo>
                  <a:pt x="129" y="293"/>
                  <a:pt x="121" y="270"/>
                  <a:pt x="110" y="246"/>
                </a:cubicBezTo>
                <a:cubicBezTo>
                  <a:pt x="100" y="224"/>
                  <a:pt x="87" y="202"/>
                  <a:pt x="74" y="182"/>
                </a:cubicBezTo>
                <a:cubicBezTo>
                  <a:pt x="71" y="179"/>
                  <a:pt x="69" y="175"/>
                  <a:pt x="67" y="172"/>
                </a:cubicBezTo>
                <a:cubicBezTo>
                  <a:pt x="65" y="172"/>
                  <a:pt x="64" y="172"/>
                  <a:pt x="63" y="170"/>
                </a:cubicBezTo>
                <a:cubicBezTo>
                  <a:pt x="61" y="168"/>
                  <a:pt x="62" y="166"/>
                  <a:pt x="64" y="164"/>
                </a:cubicBezTo>
                <a:cubicBezTo>
                  <a:pt x="73" y="157"/>
                  <a:pt x="77" y="154"/>
                  <a:pt x="80" y="149"/>
                </a:cubicBezTo>
                <a:cubicBezTo>
                  <a:pt x="81" y="142"/>
                  <a:pt x="83" y="137"/>
                  <a:pt x="84" y="135"/>
                </a:cubicBezTo>
                <a:cubicBezTo>
                  <a:pt x="84" y="135"/>
                  <a:pt x="89" y="128"/>
                  <a:pt x="93" y="136"/>
                </a:cubicBezTo>
                <a:cubicBezTo>
                  <a:pt x="94" y="137"/>
                  <a:pt x="94" y="140"/>
                  <a:pt x="93" y="143"/>
                </a:cubicBezTo>
                <a:cubicBezTo>
                  <a:pt x="92" y="145"/>
                  <a:pt x="91" y="148"/>
                  <a:pt x="89" y="152"/>
                </a:cubicBezTo>
                <a:cubicBezTo>
                  <a:pt x="88" y="159"/>
                  <a:pt x="88" y="164"/>
                  <a:pt x="89" y="167"/>
                </a:cubicBezTo>
                <a:cubicBezTo>
                  <a:pt x="89" y="172"/>
                  <a:pt x="91" y="172"/>
                  <a:pt x="92" y="173"/>
                </a:cubicBezTo>
                <a:cubicBezTo>
                  <a:pt x="94" y="173"/>
                  <a:pt x="97" y="170"/>
                  <a:pt x="101" y="168"/>
                </a:cubicBezTo>
                <a:cubicBezTo>
                  <a:pt x="101" y="167"/>
                  <a:pt x="101" y="167"/>
                  <a:pt x="101" y="167"/>
                </a:cubicBezTo>
                <a:cubicBezTo>
                  <a:pt x="102" y="167"/>
                  <a:pt x="102" y="166"/>
                  <a:pt x="103" y="166"/>
                </a:cubicBezTo>
                <a:cubicBezTo>
                  <a:pt x="102" y="163"/>
                  <a:pt x="102" y="159"/>
                  <a:pt x="103" y="155"/>
                </a:cubicBezTo>
                <a:cubicBezTo>
                  <a:pt x="105" y="143"/>
                  <a:pt x="111" y="137"/>
                  <a:pt x="117" y="135"/>
                </a:cubicBezTo>
                <a:cubicBezTo>
                  <a:pt x="120" y="134"/>
                  <a:pt x="123" y="134"/>
                  <a:pt x="126" y="135"/>
                </a:cubicBezTo>
                <a:cubicBezTo>
                  <a:pt x="128" y="136"/>
                  <a:pt x="131" y="137"/>
                  <a:pt x="133" y="139"/>
                </a:cubicBezTo>
                <a:cubicBezTo>
                  <a:pt x="133" y="139"/>
                  <a:pt x="133" y="139"/>
                  <a:pt x="133" y="139"/>
                </a:cubicBezTo>
                <a:cubicBezTo>
                  <a:pt x="134" y="127"/>
                  <a:pt x="137" y="115"/>
                  <a:pt x="139" y="107"/>
                </a:cubicBezTo>
                <a:cubicBezTo>
                  <a:pt x="142" y="96"/>
                  <a:pt x="155" y="95"/>
                  <a:pt x="148" y="119"/>
                </a:cubicBezTo>
                <a:cubicBezTo>
                  <a:pt x="146" y="128"/>
                  <a:pt x="142" y="137"/>
                  <a:pt x="141" y="147"/>
                </a:cubicBezTo>
                <a:cubicBezTo>
                  <a:pt x="141" y="151"/>
                  <a:pt x="139" y="172"/>
                  <a:pt x="146" y="171"/>
                </a:cubicBezTo>
                <a:cubicBezTo>
                  <a:pt x="147" y="170"/>
                  <a:pt x="148" y="170"/>
                  <a:pt x="148" y="170"/>
                </a:cubicBezTo>
                <a:cubicBezTo>
                  <a:pt x="149" y="170"/>
                  <a:pt x="150" y="169"/>
                  <a:pt x="151" y="169"/>
                </a:cubicBezTo>
                <a:cubicBezTo>
                  <a:pt x="150" y="166"/>
                  <a:pt x="149" y="163"/>
                  <a:pt x="148" y="159"/>
                </a:cubicBezTo>
                <a:cubicBezTo>
                  <a:pt x="148" y="156"/>
                  <a:pt x="148" y="153"/>
                  <a:pt x="149" y="150"/>
                </a:cubicBezTo>
                <a:cubicBezTo>
                  <a:pt x="148" y="150"/>
                  <a:pt x="148" y="150"/>
                  <a:pt x="148" y="150"/>
                </a:cubicBezTo>
                <a:cubicBezTo>
                  <a:pt x="149" y="147"/>
                  <a:pt x="150" y="144"/>
                  <a:pt x="152" y="142"/>
                </a:cubicBezTo>
                <a:cubicBezTo>
                  <a:pt x="155" y="138"/>
                  <a:pt x="158" y="135"/>
                  <a:pt x="163" y="135"/>
                </a:cubicBezTo>
                <a:cubicBezTo>
                  <a:pt x="168" y="134"/>
                  <a:pt x="172" y="135"/>
                  <a:pt x="175" y="137"/>
                </a:cubicBezTo>
                <a:cubicBezTo>
                  <a:pt x="177" y="138"/>
                  <a:pt x="179" y="141"/>
                  <a:pt x="180" y="143"/>
                </a:cubicBezTo>
                <a:cubicBezTo>
                  <a:pt x="181" y="146"/>
                  <a:pt x="181" y="149"/>
                  <a:pt x="181" y="152"/>
                </a:cubicBezTo>
                <a:cubicBezTo>
                  <a:pt x="180" y="156"/>
                  <a:pt x="177" y="161"/>
                  <a:pt x="173" y="164"/>
                </a:cubicBezTo>
                <a:cubicBezTo>
                  <a:pt x="171" y="166"/>
                  <a:pt x="169" y="168"/>
                  <a:pt x="167" y="169"/>
                </a:cubicBezTo>
                <a:cubicBezTo>
                  <a:pt x="170" y="170"/>
                  <a:pt x="173" y="171"/>
                  <a:pt x="175" y="171"/>
                </a:cubicBezTo>
                <a:cubicBezTo>
                  <a:pt x="180" y="171"/>
                  <a:pt x="183" y="170"/>
                  <a:pt x="187" y="167"/>
                </a:cubicBezTo>
                <a:cubicBezTo>
                  <a:pt x="187" y="167"/>
                  <a:pt x="187" y="167"/>
                  <a:pt x="186" y="167"/>
                </a:cubicBezTo>
                <a:cubicBezTo>
                  <a:pt x="185" y="164"/>
                  <a:pt x="184" y="161"/>
                  <a:pt x="184" y="158"/>
                </a:cubicBezTo>
                <a:cubicBezTo>
                  <a:pt x="184" y="155"/>
                  <a:pt x="185" y="151"/>
                  <a:pt x="186" y="149"/>
                </a:cubicBezTo>
                <a:close/>
                <a:moveTo>
                  <a:pt x="229" y="176"/>
                </a:moveTo>
                <a:cubicBezTo>
                  <a:pt x="228" y="177"/>
                  <a:pt x="227" y="176"/>
                  <a:pt x="226" y="176"/>
                </a:cubicBezTo>
                <a:cubicBezTo>
                  <a:pt x="223" y="176"/>
                  <a:pt x="220" y="174"/>
                  <a:pt x="218" y="171"/>
                </a:cubicBezTo>
                <a:cubicBezTo>
                  <a:pt x="217" y="171"/>
                  <a:pt x="217" y="171"/>
                  <a:pt x="217" y="170"/>
                </a:cubicBezTo>
                <a:cubicBezTo>
                  <a:pt x="215" y="174"/>
                  <a:pt x="212" y="176"/>
                  <a:pt x="208" y="176"/>
                </a:cubicBezTo>
                <a:cubicBezTo>
                  <a:pt x="201" y="177"/>
                  <a:pt x="196" y="176"/>
                  <a:pt x="193" y="173"/>
                </a:cubicBezTo>
                <a:cubicBezTo>
                  <a:pt x="188" y="178"/>
                  <a:pt x="182" y="179"/>
                  <a:pt x="175" y="179"/>
                </a:cubicBezTo>
                <a:cubicBezTo>
                  <a:pt x="169" y="179"/>
                  <a:pt x="163" y="177"/>
                  <a:pt x="158" y="175"/>
                </a:cubicBezTo>
                <a:cubicBezTo>
                  <a:pt x="156" y="176"/>
                  <a:pt x="153" y="177"/>
                  <a:pt x="151" y="178"/>
                </a:cubicBezTo>
                <a:cubicBezTo>
                  <a:pt x="146" y="180"/>
                  <a:pt x="140" y="179"/>
                  <a:pt x="137" y="176"/>
                </a:cubicBezTo>
                <a:cubicBezTo>
                  <a:pt x="137" y="176"/>
                  <a:pt x="137" y="176"/>
                  <a:pt x="137" y="176"/>
                </a:cubicBezTo>
                <a:cubicBezTo>
                  <a:pt x="136" y="175"/>
                  <a:pt x="135" y="173"/>
                  <a:pt x="135" y="171"/>
                </a:cubicBezTo>
                <a:cubicBezTo>
                  <a:pt x="132" y="176"/>
                  <a:pt x="128" y="179"/>
                  <a:pt x="124" y="180"/>
                </a:cubicBezTo>
                <a:cubicBezTo>
                  <a:pt x="122" y="181"/>
                  <a:pt x="119" y="181"/>
                  <a:pt x="116" y="181"/>
                </a:cubicBezTo>
                <a:cubicBezTo>
                  <a:pt x="114" y="180"/>
                  <a:pt x="111" y="179"/>
                  <a:pt x="109" y="177"/>
                </a:cubicBezTo>
                <a:cubicBezTo>
                  <a:pt x="108" y="176"/>
                  <a:pt x="107" y="175"/>
                  <a:pt x="106" y="174"/>
                </a:cubicBezTo>
                <a:cubicBezTo>
                  <a:pt x="106" y="174"/>
                  <a:pt x="106" y="174"/>
                  <a:pt x="106" y="174"/>
                </a:cubicBezTo>
                <a:cubicBezTo>
                  <a:pt x="101" y="178"/>
                  <a:pt x="97" y="181"/>
                  <a:pt x="92" y="181"/>
                </a:cubicBezTo>
                <a:cubicBezTo>
                  <a:pt x="87" y="180"/>
                  <a:pt x="81" y="179"/>
                  <a:pt x="80" y="167"/>
                </a:cubicBezTo>
                <a:cubicBezTo>
                  <a:pt x="80" y="166"/>
                  <a:pt x="80" y="164"/>
                  <a:pt x="80" y="163"/>
                </a:cubicBezTo>
                <a:cubicBezTo>
                  <a:pt x="78" y="165"/>
                  <a:pt x="76" y="166"/>
                  <a:pt x="74" y="167"/>
                </a:cubicBezTo>
                <a:cubicBezTo>
                  <a:pt x="74" y="168"/>
                  <a:pt x="73" y="168"/>
                  <a:pt x="72" y="169"/>
                </a:cubicBezTo>
                <a:cubicBezTo>
                  <a:pt x="87" y="192"/>
                  <a:pt x="103" y="218"/>
                  <a:pt x="115" y="244"/>
                </a:cubicBezTo>
                <a:cubicBezTo>
                  <a:pt x="128" y="271"/>
                  <a:pt x="137" y="299"/>
                  <a:pt x="139" y="327"/>
                </a:cubicBezTo>
                <a:cubicBezTo>
                  <a:pt x="161" y="327"/>
                  <a:pt x="161" y="327"/>
                  <a:pt x="161" y="327"/>
                </a:cubicBezTo>
                <a:cubicBezTo>
                  <a:pt x="165" y="273"/>
                  <a:pt x="198" y="223"/>
                  <a:pt x="229" y="176"/>
                </a:cubicBezTo>
                <a:close/>
                <a:moveTo>
                  <a:pt x="111" y="157"/>
                </a:moveTo>
                <a:cubicBezTo>
                  <a:pt x="110" y="160"/>
                  <a:pt x="110" y="163"/>
                  <a:pt x="111" y="166"/>
                </a:cubicBezTo>
                <a:cubicBezTo>
                  <a:pt x="111" y="166"/>
                  <a:pt x="112" y="166"/>
                  <a:pt x="112" y="167"/>
                </a:cubicBezTo>
                <a:cubicBezTo>
                  <a:pt x="112" y="168"/>
                  <a:pt x="113" y="170"/>
                  <a:pt x="115" y="171"/>
                </a:cubicBezTo>
                <a:cubicBezTo>
                  <a:pt x="116" y="171"/>
                  <a:pt x="117" y="172"/>
                  <a:pt x="118" y="172"/>
                </a:cubicBezTo>
                <a:cubicBezTo>
                  <a:pt x="119" y="173"/>
                  <a:pt x="121" y="173"/>
                  <a:pt x="122" y="172"/>
                </a:cubicBezTo>
                <a:cubicBezTo>
                  <a:pt x="126" y="171"/>
                  <a:pt x="129" y="167"/>
                  <a:pt x="131" y="158"/>
                </a:cubicBezTo>
                <a:cubicBezTo>
                  <a:pt x="132" y="152"/>
                  <a:pt x="131" y="147"/>
                  <a:pt x="128" y="145"/>
                </a:cubicBezTo>
                <a:cubicBezTo>
                  <a:pt x="126" y="144"/>
                  <a:pt x="125" y="144"/>
                  <a:pt x="124" y="143"/>
                </a:cubicBezTo>
                <a:cubicBezTo>
                  <a:pt x="123" y="143"/>
                  <a:pt x="121" y="143"/>
                  <a:pt x="120" y="143"/>
                </a:cubicBezTo>
                <a:cubicBezTo>
                  <a:pt x="116" y="144"/>
                  <a:pt x="113" y="149"/>
                  <a:pt x="111" y="157"/>
                </a:cubicBezTo>
                <a:close/>
                <a:moveTo>
                  <a:pt x="159" y="165"/>
                </a:moveTo>
                <a:cubicBezTo>
                  <a:pt x="159" y="164"/>
                  <a:pt x="160" y="164"/>
                  <a:pt x="160" y="164"/>
                </a:cubicBezTo>
                <a:cubicBezTo>
                  <a:pt x="163" y="162"/>
                  <a:pt x="165" y="160"/>
                  <a:pt x="167" y="158"/>
                </a:cubicBezTo>
                <a:cubicBezTo>
                  <a:pt x="170" y="156"/>
                  <a:pt x="172" y="153"/>
                  <a:pt x="172" y="150"/>
                </a:cubicBezTo>
                <a:cubicBezTo>
                  <a:pt x="173" y="149"/>
                  <a:pt x="173" y="148"/>
                  <a:pt x="172" y="146"/>
                </a:cubicBezTo>
                <a:cubicBezTo>
                  <a:pt x="172" y="145"/>
                  <a:pt x="171" y="145"/>
                  <a:pt x="170" y="144"/>
                </a:cubicBezTo>
                <a:cubicBezTo>
                  <a:pt x="169" y="143"/>
                  <a:pt x="167" y="143"/>
                  <a:pt x="164" y="143"/>
                </a:cubicBezTo>
                <a:cubicBezTo>
                  <a:pt x="162" y="143"/>
                  <a:pt x="160" y="145"/>
                  <a:pt x="159" y="146"/>
                </a:cubicBezTo>
                <a:cubicBezTo>
                  <a:pt x="158" y="148"/>
                  <a:pt x="157" y="150"/>
                  <a:pt x="157" y="152"/>
                </a:cubicBezTo>
                <a:cubicBezTo>
                  <a:pt x="157" y="152"/>
                  <a:pt x="157" y="152"/>
                  <a:pt x="157" y="152"/>
                </a:cubicBezTo>
                <a:cubicBezTo>
                  <a:pt x="156" y="154"/>
                  <a:pt x="156" y="156"/>
                  <a:pt x="157" y="158"/>
                </a:cubicBezTo>
                <a:cubicBezTo>
                  <a:pt x="157" y="161"/>
                  <a:pt x="158" y="163"/>
                  <a:pt x="159" y="165"/>
                </a:cubicBezTo>
                <a:close/>
                <a:moveTo>
                  <a:pt x="130" y="445"/>
                </a:moveTo>
                <a:cubicBezTo>
                  <a:pt x="125" y="445"/>
                  <a:pt x="122" y="441"/>
                  <a:pt x="122" y="436"/>
                </a:cubicBezTo>
                <a:cubicBezTo>
                  <a:pt x="122" y="432"/>
                  <a:pt x="125" y="428"/>
                  <a:pt x="130" y="428"/>
                </a:cubicBezTo>
                <a:cubicBezTo>
                  <a:pt x="170" y="428"/>
                  <a:pt x="170" y="428"/>
                  <a:pt x="170" y="428"/>
                </a:cubicBezTo>
                <a:cubicBezTo>
                  <a:pt x="175" y="428"/>
                  <a:pt x="179" y="432"/>
                  <a:pt x="179" y="436"/>
                </a:cubicBezTo>
                <a:cubicBezTo>
                  <a:pt x="179" y="441"/>
                  <a:pt x="175" y="445"/>
                  <a:pt x="170" y="445"/>
                </a:cubicBezTo>
                <a:cubicBezTo>
                  <a:pt x="130" y="445"/>
                  <a:pt x="130" y="445"/>
                  <a:pt x="130" y="445"/>
                </a:cubicBezTo>
                <a:close/>
                <a:moveTo>
                  <a:pt x="101" y="397"/>
                </a:moveTo>
                <a:cubicBezTo>
                  <a:pt x="96" y="397"/>
                  <a:pt x="92" y="393"/>
                  <a:pt x="92" y="389"/>
                </a:cubicBezTo>
                <a:cubicBezTo>
                  <a:pt x="92" y="384"/>
                  <a:pt x="96" y="380"/>
                  <a:pt x="101" y="380"/>
                </a:cubicBezTo>
                <a:cubicBezTo>
                  <a:pt x="200" y="380"/>
                  <a:pt x="200" y="380"/>
                  <a:pt x="200" y="380"/>
                </a:cubicBezTo>
                <a:cubicBezTo>
                  <a:pt x="204" y="380"/>
                  <a:pt x="208" y="384"/>
                  <a:pt x="208" y="389"/>
                </a:cubicBezTo>
                <a:cubicBezTo>
                  <a:pt x="208" y="393"/>
                  <a:pt x="204" y="397"/>
                  <a:pt x="200" y="397"/>
                </a:cubicBezTo>
                <a:cubicBezTo>
                  <a:pt x="101" y="397"/>
                  <a:pt x="101" y="397"/>
                  <a:pt x="101" y="397"/>
                </a:cubicBezTo>
                <a:close/>
                <a:moveTo>
                  <a:pt x="101" y="373"/>
                </a:moveTo>
                <a:cubicBezTo>
                  <a:pt x="96" y="373"/>
                  <a:pt x="92" y="369"/>
                  <a:pt x="92" y="365"/>
                </a:cubicBezTo>
                <a:cubicBezTo>
                  <a:pt x="92" y="360"/>
                  <a:pt x="96" y="356"/>
                  <a:pt x="101" y="356"/>
                </a:cubicBezTo>
                <a:cubicBezTo>
                  <a:pt x="200" y="356"/>
                  <a:pt x="200" y="356"/>
                  <a:pt x="200" y="356"/>
                </a:cubicBezTo>
                <a:cubicBezTo>
                  <a:pt x="204" y="356"/>
                  <a:pt x="208" y="360"/>
                  <a:pt x="208" y="365"/>
                </a:cubicBezTo>
                <a:cubicBezTo>
                  <a:pt x="208" y="369"/>
                  <a:pt x="204" y="373"/>
                  <a:pt x="200" y="373"/>
                </a:cubicBezTo>
                <a:lnTo>
                  <a:pt x="101" y="373"/>
                </a:lnTo>
                <a:close/>
              </a:path>
            </a:pathLst>
          </a:custGeom>
          <a:solidFill>
            <a:schemeClr val="bg1"/>
          </a:solidFill>
          <a:ln>
            <a:noFill/>
          </a:ln>
        </p:spPr>
        <p:txBody>
          <a:bodyPr vert="horz" wrap="square" lIns="121917" tIns="60958" rIns="121917" bIns="60958" numCol="1" anchor="t" anchorCtr="0" compatLnSpc="1"/>
          <a:lstStyle/>
          <a:p>
            <a:pPr defTabSz="1131570">
              <a:defRPr/>
            </a:pPr>
            <a:endParaRPr lang="zh-CN" altLang="en-US" sz="2300" kern="0">
              <a:solidFill>
                <a:srgbClr val="000000"/>
              </a:solidFill>
              <a:latin typeface="Calibri" panose="020F0502020204030204"/>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zh-CN" altLang="en-US" sz="1200" dirty="0">
                <a:solidFill>
                  <a:srgbClr val="314371"/>
                </a:solidFill>
                <a:latin typeface="微软雅黑" panose="020B0503020204020204" charset="-122"/>
                <a:ea typeface="微软雅黑" panose="020B0503020204020204" charset="-122"/>
              </a:rPr>
              <a:t>第 </a:t>
            </a:r>
            <a:fld id="{2EEF1883-7A0E-4F66-9932-E581691AD397}" type="slidenum">
              <a:rPr lang="zh-CN" altLang="en-US" sz="1200" dirty="0">
                <a:solidFill>
                  <a:srgbClr val="314371"/>
                </a:solidFill>
                <a:latin typeface="Arial" panose="020B0604020202090204"/>
                <a:ea typeface="微软雅黑" panose="020B0503020204020204" charset="-122"/>
              </a:rPr>
            </a:fld>
            <a:r>
              <a:rPr lang="zh-CN" altLang="en-US" sz="1200" dirty="0">
                <a:solidFill>
                  <a:srgbClr val="314371"/>
                </a:solidFill>
                <a:latin typeface="Arial" panose="020B0604020202090204"/>
                <a:ea typeface="微软雅黑" panose="020B0503020204020204" charset="-122"/>
              </a:rPr>
              <a:t>  </a:t>
            </a:r>
            <a:r>
              <a:rPr lang="zh-CN" altLang="en-US" sz="1200" dirty="0">
                <a:solidFill>
                  <a:srgbClr val="314371"/>
                </a:solidFill>
                <a:latin typeface="微软雅黑" panose="020B0503020204020204" charset="-122"/>
                <a:ea typeface="微软雅黑" panose="020B0503020204020204" charset="-122"/>
              </a:rPr>
              <a:t>页</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grpSp>
        <p:nvGrpSpPr>
          <p:cNvPr id="6" name="组合 5"/>
          <p:cNvGrpSpPr/>
          <p:nvPr/>
        </p:nvGrpSpPr>
        <p:grpSpPr>
          <a:xfrm>
            <a:off x="607853" y="286420"/>
            <a:ext cx="392005" cy="582206"/>
            <a:chOff x="2437632" y="1965988"/>
            <a:chExt cx="1529173" cy="2271132"/>
          </a:xfrm>
          <a:solidFill>
            <a:srgbClr val="31437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sp>
        <p:nvSpPr>
          <p:cNvPr id="10" name="文本框 38"/>
          <p:cNvSpPr txBox="1"/>
          <p:nvPr/>
        </p:nvSpPr>
        <p:spPr>
          <a:xfrm>
            <a:off x="1264217" y="346816"/>
            <a:ext cx="1744345" cy="521970"/>
          </a:xfrm>
          <a:prstGeom prst="rect">
            <a:avLst/>
          </a:prstGeom>
          <a:noFill/>
        </p:spPr>
        <p:txBody>
          <a:bodyPr wrap="none" rtlCol="0">
            <a:spAutoFit/>
          </a:bodyPr>
          <a:lstStyle/>
          <a:p>
            <a:r>
              <a:rPr lang="en-US" altLang="zh-CN" sz="2800" b="1" dirty="0">
                <a:latin typeface="Calibri (正文)" charset="0"/>
                <a:ea typeface="微软雅黑" panose="020B0503020204020204" charset="-122"/>
                <a:cs typeface="Calibri (正文)" charset="0"/>
                <a:sym typeface="微软雅黑" panose="020B0503020204020204" charset="-122"/>
              </a:rPr>
              <a:t>keywords</a:t>
            </a:r>
            <a:endParaRPr lang="zh-CN" altLang="en-US" sz="2800" b="1" dirty="0">
              <a:latin typeface="Calibri (正文)" charset="0"/>
              <a:ea typeface="微软雅黑" panose="020B0503020204020204" charset="-122"/>
              <a:cs typeface="Calibri (正文)" charset="0"/>
              <a:sym typeface="微软雅黑" panose="020B0503020204020204" charset="-122"/>
            </a:endParaRPr>
          </a:p>
        </p:txBody>
      </p:sp>
      <p:sp>
        <p:nvSpPr>
          <p:cNvPr id="24" name="文本框 23"/>
          <p:cNvSpPr txBox="1"/>
          <p:nvPr/>
        </p:nvSpPr>
        <p:spPr>
          <a:xfrm>
            <a:off x="899777" y="1898728"/>
            <a:ext cx="7603957" cy="2676525"/>
          </a:xfrm>
          <a:prstGeom prst="rect">
            <a:avLst/>
          </a:prstGeom>
          <a:noFill/>
        </p:spPr>
        <p:txBody>
          <a:bodyPr wrap="square">
            <a:spAutoFit/>
          </a:bodyPr>
          <a:lstStyle/>
          <a:p>
            <a:pPr marL="457200" indent="-457200">
              <a:buClr>
                <a:srgbClr val="FF0000"/>
              </a:buClr>
              <a:buFont typeface="Wingdings" panose="05000000000000000000" pitchFamily="2" charset="2"/>
              <a:buChar char="ü"/>
            </a:pPr>
            <a:r>
              <a:rPr lang="en-US" altLang="zh-CN" sz="2400" dirty="0"/>
              <a:t>“algorithm AND sleep apnea”</a:t>
            </a:r>
            <a:endParaRPr lang="en-US" altLang="zh-CN" sz="2400" dirty="0"/>
          </a:p>
          <a:p>
            <a:pPr marL="457200" indent="-457200">
              <a:buClr>
                <a:srgbClr val="FF0000"/>
              </a:buClr>
              <a:buFont typeface="Wingdings" panose="05000000000000000000" pitchFamily="2" charset="2"/>
              <a:buChar char="ü"/>
            </a:pPr>
            <a:r>
              <a:rPr lang="en-US" altLang="zh-CN" sz="2400" dirty="0"/>
              <a:t>“oximetry AND apnea”</a:t>
            </a:r>
            <a:endParaRPr lang="en-US" altLang="zh-CN" sz="2400" dirty="0"/>
          </a:p>
          <a:p>
            <a:pPr marL="457200" indent="-457200">
              <a:buClr>
                <a:srgbClr val="FF0000"/>
              </a:buClr>
              <a:buFont typeface="Wingdings" panose="05000000000000000000" pitchFamily="2" charset="2"/>
              <a:buChar char="ü"/>
            </a:pPr>
            <a:r>
              <a:rPr lang="en-US" altLang="zh-CN" sz="2400" dirty="0"/>
              <a:t>“ECG AND apnea”</a:t>
            </a:r>
            <a:endParaRPr lang="en-US" altLang="zh-CN" sz="2400" dirty="0"/>
          </a:p>
          <a:p>
            <a:pPr marL="457200" indent="-457200">
              <a:buClr>
                <a:srgbClr val="FF0000"/>
              </a:buClr>
              <a:buFont typeface="Wingdings" panose="05000000000000000000" pitchFamily="2" charset="2"/>
              <a:buChar char="ü"/>
            </a:pPr>
            <a:r>
              <a:rPr lang="en-US" altLang="zh-CN" sz="2400" dirty="0"/>
              <a:t>“Respiration analysis AND apnea”</a:t>
            </a:r>
            <a:endParaRPr lang="en-US" altLang="zh-CN" sz="2400" dirty="0"/>
          </a:p>
          <a:p>
            <a:pPr marL="457200" indent="-457200">
              <a:buClr>
                <a:srgbClr val="FF0000"/>
              </a:buClr>
              <a:buFont typeface="Wingdings" panose="05000000000000000000" pitchFamily="2" charset="2"/>
              <a:buChar char="ü"/>
            </a:pPr>
            <a:r>
              <a:rPr lang="en-US" altLang="zh-CN" sz="2400" dirty="0"/>
              <a:t>“snoring AND apnea”</a:t>
            </a:r>
            <a:endParaRPr lang="en-US" altLang="zh-CN" sz="2400" dirty="0"/>
          </a:p>
          <a:p>
            <a:pPr marL="457200" indent="-457200">
              <a:buClr>
                <a:srgbClr val="FF0000"/>
              </a:buClr>
              <a:buFont typeface="Wingdings" panose="05000000000000000000" pitchFamily="2" charset="2"/>
              <a:buChar char="ü"/>
            </a:pPr>
            <a:r>
              <a:rPr lang="en-US" altLang="zh-CN" sz="2400" dirty="0"/>
              <a:t>“sound AND apnea” </a:t>
            </a:r>
            <a:endParaRPr lang="en-US" altLang="zh-CN" sz="2400" dirty="0"/>
          </a:p>
          <a:p>
            <a:pPr marL="457200" indent="-457200">
              <a:buClr>
                <a:srgbClr val="FF0000"/>
              </a:buClr>
              <a:buFont typeface="Wingdings" panose="05000000000000000000" pitchFamily="2" charset="2"/>
              <a:buChar char="ü"/>
            </a:pPr>
            <a:r>
              <a:rPr lang="en-US" altLang="zh-CN" sz="2400" dirty="0"/>
              <a:t>“apnea AND deep”</a:t>
            </a:r>
            <a:endParaRPr lang="zh-CN" altLang="en-US" sz="2400" dirty="0"/>
          </a:p>
        </p:txBody>
      </p:sp>
      <p:sp>
        <p:nvSpPr>
          <p:cNvPr id="26" name="文本框 25"/>
          <p:cNvSpPr txBox="1"/>
          <p:nvPr/>
        </p:nvSpPr>
        <p:spPr>
          <a:xfrm>
            <a:off x="346509" y="1201754"/>
            <a:ext cx="7055317" cy="523220"/>
          </a:xfrm>
          <a:prstGeom prst="rect">
            <a:avLst/>
          </a:prstGeom>
          <a:noFill/>
        </p:spPr>
        <p:txBody>
          <a:bodyPr wrap="square">
            <a:spAutoFit/>
          </a:bodyPr>
          <a:lstStyle/>
          <a:p>
            <a:r>
              <a:rPr lang="en-US" altLang="zh-CN" sz="2800" b="1" dirty="0"/>
              <a:t>The keywords employed in the search</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2021915" y="2228566"/>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rPr>
              <a:t>2</a:t>
            </a:r>
            <a:endParaRPr kumimoji="0" lang="zh-CN" altLang="en-US" sz="9600" b="1" i="0" u="none" strike="noStrike" kern="0" cap="none" spc="0" normalizeH="0" baseline="0" noProof="0" dirty="0">
              <a:ln>
                <a:noFill/>
              </a:ln>
              <a:solidFill>
                <a:prstClr val="white"/>
              </a:solidFill>
              <a:effectLst/>
              <a:uLnTx/>
              <a:uFillTx/>
              <a:latin typeface="Arial" panose="020B0604020202090204"/>
              <a:ea typeface="微软雅黑" panose="020B0503020204020204" charset="-122"/>
              <a:cs typeface="+mn-cs"/>
            </a:endParaRPr>
          </a:p>
        </p:txBody>
      </p:sp>
      <p:sp>
        <p:nvSpPr>
          <p:cNvPr id="4" name="文本框 32"/>
          <p:cNvSpPr txBox="1"/>
          <p:nvPr/>
        </p:nvSpPr>
        <p:spPr>
          <a:xfrm>
            <a:off x="4385499" y="2585348"/>
            <a:ext cx="3703320" cy="768350"/>
          </a:xfrm>
          <a:prstGeom prst="rect">
            <a:avLst/>
          </a:prstGeom>
          <a:noFill/>
        </p:spPr>
        <p:txBody>
          <a:bodyPr wrap="none" rtlCol="0">
            <a:spAutoFit/>
          </a:bodyPr>
          <a:lstStyle/>
          <a:p>
            <a:r>
              <a:rPr lang="en-US" altLang="zh-CN" sz="4400" b="1" dirty="0">
                <a:solidFill>
                  <a:schemeClr val="tx1"/>
                </a:solidFill>
                <a:latin typeface="微软雅黑" panose="020B0503020204020204" charset="-122"/>
                <a:ea typeface="微软雅黑" panose="020B0503020204020204" charset="-122"/>
              </a:rPr>
              <a:t>WHY ECG </a:t>
            </a:r>
            <a:r>
              <a:rPr lang="zh-CN" altLang="en-US" sz="4400" b="1" dirty="0">
                <a:solidFill>
                  <a:schemeClr val="tx1"/>
                </a:solidFill>
                <a:latin typeface="微软雅黑" panose="020B0503020204020204" charset="-122"/>
                <a:ea typeface="微软雅黑" panose="020B0503020204020204" charset="-122"/>
              </a:rPr>
              <a:t>？</a:t>
            </a:r>
            <a:endParaRPr lang="zh-CN" altLang="en-US" sz="4400" b="1" dirty="0">
              <a:solidFill>
                <a:schemeClr val="tx1"/>
              </a:solidFill>
              <a:latin typeface="微软雅黑" panose="020B0503020204020204" charset="-122"/>
              <a:ea typeface="微软雅黑" panose="020B0503020204020204" charset="-122"/>
            </a:endParaRPr>
          </a:p>
        </p:txBody>
      </p:sp>
      <p:sp>
        <p:nvSpPr>
          <p:cNvPr id="16" name="矩形 42"/>
          <p:cNvSpPr/>
          <p:nvPr/>
        </p:nvSpPr>
        <p:spPr>
          <a:xfrm rot="16200000">
            <a:off x="3723422" y="1540798"/>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7"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MH" val="20160423223414"/>
  <p:tag name="MH_LIBRARY" val="GRAPHIC"/>
  <p:tag name="MH_TYPE" val="Other"/>
  <p:tag name="MH_ORDER" val="1"/>
</p:tagLst>
</file>

<file path=ppt/tags/tag3.xml><?xml version="1.0" encoding="utf-8"?>
<p:tagLst xmlns:p="http://schemas.openxmlformats.org/presentationml/2006/main">
  <p:tag name="MH" val="20160423223414"/>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5589</Words>
  <Application>WPS 演示</Application>
  <PresentationFormat>宽屏</PresentationFormat>
  <Paragraphs>262</Paragraphs>
  <Slides>23</Slides>
  <Notes>26</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23</vt:i4>
      </vt:variant>
    </vt:vector>
  </HeadingPairs>
  <TitlesOfParts>
    <vt:vector size="47" baseType="lpstr">
      <vt:lpstr>Arial</vt:lpstr>
      <vt:lpstr>宋体</vt:lpstr>
      <vt:lpstr>Wingdings</vt:lpstr>
      <vt:lpstr>Arial</vt:lpstr>
      <vt:lpstr>微软雅黑</vt:lpstr>
      <vt:lpstr>方正正大黑简体</vt:lpstr>
      <vt:lpstr>汉仪中黑KW</vt:lpstr>
      <vt:lpstr>汉仪旗黑</vt:lpstr>
      <vt:lpstr>微软雅黑</vt:lpstr>
      <vt:lpstr>Bebas Neue</vt:lpstr>
      <vt:lpstr>Calibri (正文)</vt:lpstr>
      <vt:lpstr>Calibri</vt:lpstr>
      <vt:lpstr>Helvetica Neue</vt:lpstr>
      <vt:lpstr>宋体</vt:lpstr>
      <vt:lpstr>Arial Unicode MS</vt:lpstr>
      <vt:lpstr>汉仪书宋二KW</vt:lpstr>
      <vt:lpstr>Calibri Light</vt:lpstr>
      <vt:lpstr>Calibri</vt:lpstr>
      <vt:lpstr>方正姚体</vt:lpstr>
      <vt:lpstr>Open Sans</vt:lpstr>
      <vt:lpstr>Open Sans</vt:lpstr>
      <vt:lpstr>苹方-简</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allenpandas</cp:lastModifiedBy>
  <cp:revision>82</cp:revision>
  <dcterms:created xsi:type="dcterms:W3CDTF">2024-02-03T03:48:37Z</dcterms:created>
  <dcterms:modified xsi:type="dcterms:W3CDTF">2024-02-03T03:48:37Z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2052-6.5.0.8619</vt:lpwstr>
  </property>
  <property fmtid="{D5CDD505-2E9C-101B-9397-08002B2CF9AE}" pid="3" name="ICV">
    <vt:lpwstr>087F6CD3CD1C6A4F95B7BD65A50E844A_42</vt:lpwstr>
  </property>
</Properties>
</file>