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260" r:id="rId3"/>
    <p:sldId id="257" r:id="rId5"/>
    <p:sldId id="258" r:id="rId6"/>
    <p:sldId id="261" r:id="rId7"/>
    <p:sldId id="262"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8500" y="642620"/>
            <a:ext cx="5899785" cy="3415030"/>
          </a:xfrm>
          <a:prstGeom prst="rect">
            <a:avLst/>
          </a:prstGeom>
          <a:noFill/>
        </p:spPr>
        <p:txBody>
          <a:bodyPr wrap="square" rtlCol="0">
            <a:spAutoFit/>
          </a:bodyPr>
          <a:p>
            <a:pPr algn="just"/>
            <a:r>
              <a:rPr lang="en-US" altLang="zh-CN" b="1">
                <a:latin typeface="Times New Roman Regular" panose="02020603050405020304" charset="0"/>
                <a:cs typeface="Times New Roman Regular" panose="02020603050405020304" charset="0"/>
              </a:rPr>
              <a:t>Q</a:t>
            </a:r>
            <a:r>
              <a:rPr lang="en-US" altLang="zh-CN" b="1">
                <a:latin typeface="Times New Roman Regular" panose="02020603050405020304" charset="0"/>
                <a:cs typeface="Times New Roman Regular" panose="02020603050405020304" charset="0"/>
              </a:rPr>
              <a:t>uestion 1</a:t>
            </a:r>
            <a:r>
              <a:rPr lang="en-US" altLang="zh-CN" b="1">
                <a:latin typeface="Times New Roman Regular" panose="02020603050405020304" charset="0"/>
                <a:cs typeface="Times New Roman Regular" panose="02020603050405020304" charset="0"/>
              </a:rPr>
              <a:t>:</a:t>
            </a:r>
            <a:endParaRPr lang="en-US" altLang="zh-CN" b="1">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rPr>
              <a:t>The content of the abstract should clearly describe the results of the study. It would be great if the author could write a sentence to describe the numerical result.</a:t>
            </a:r>
            <a:endParaRPr lang="zh-CN" altLang="en-US">
              <a:latin typeface="Times New Roman Regular" panose="02020603050405020304" charset="0"/>
              <a:cs typeface="Times New Roman Regular" panose="02020603050405020304" charset="0"/>
            </a:endParaRPr>
          </a:p>
          <a:p>
            <a:pPr algn="just"/>
            <a:endParaRPr lang="en-US" altLang="zh-CN" b="1">
              <a:latin typeface="Times New Roman Bold" panose="02020603050405020304" charset="0"/>
              <a:cs typeface="Times New Roman Bold" panose="02020603050405020304" charset="0"/>
              <a:sym typeface="+mn-ea"/>
            </a:endParaRPr>
          </a:p>
          <a:p>
            <a:pPr algn="just"/>
            <a:endParaRPr lang="en-US" altLang="zh-CN" b="1">
              <a:latin typeface="Times New Roman Bold" panose="02020603050405020304" charset="0"/>
              <a:cs typeface="Times New Roman Bold" panose="02020603050405020304" charset="0"/>
              <a:sym typeface="+mn-ea"/>
            </a:endParaRPr>
          </a:p>
          <a:p>
            <a:pPr algn="just"/>
            <a:endParaRPr lang="en-US" altLang="zh-CN" b="1">
              <a:latin typeface="Times New Roman Bold" panose="02020603050405020304" charset="0"/>
              <a:cs typeface="Times New Roman Bold" panose="02020603050405020304" charset="0"/>
              <a:sym typeface="+mn-ea"/>
            </a:endParaRPr>
          </a:p>
          <a:p>
            <a:pPr algn="just"/>
            <a:r>
              <a:rPr lang="en-US" altLang="zh-CN" b="1">
                <a:latin typeface="Times New Roman Bold" panose="02020603050405020304" charset="0"/>
                <a:cs typeface="Times New Roman Bold" panose="02020603050405020304" charset="0"/>
                <a:sym typeface="+mn-ea"/>
              </a:rPr>
              <a:t>Rebuttal:</a:t>
            </a:r>
            <a:endParaRPr lang="en-US" altLang="zh-CN" b="1">
              <a:latin typeface="Times New Roman Bold" panose="02020603050405020304" charset="0"/>
              <a:cs typeface="Times New Roman Bold" panose="02020603050405020304" charset="0"/>
            </a:endParaRPr>
          </a:p>
          <a:p>
            <a:pPr algn="just"/>
            <a:r>
              <a:rPr lang="zh-CN" altLang="en-US">
                <a:latin typeface="Times New Roman Regular" panose="02020603050405020304" charset="0"/>
                <a:cs typeface="Times New Roman Regular" panose="02020603050405020304" charset="0"/>
                <a:sym typeface="+mn-ea"/>
              </a:rPr>
              <a:t>A1: Thank you for your advice. We add “</a:t>
            </a:r>
            <a:r>
              <a:rPr lang="zh-CN" altLang="en-US">
                <a:solidFill>
                  <a:srgbClr val="FF0000"/>
                </a:solidFill>
                <a:latin typeface="Times New Roman Regular" panose="02020603050405020304" charset="0"/>
                <a:cs typeface="Times New Roman Regular" panose="02020603050405020304" charset="0"/>
                <a:sym typeface="+mn-ea"/>
              </a:rPr>
              <a:t>In the dataset consisting of 20,601 smart contracts, our method achieves 94.5% accuracy, with 15.6% improvements compared to the expert knowledge-based method</a:t>
            </a:r>
            <a:r>
              <a:rPr lang="zh-CN" altLang="en-US">
                <a:latin typeface="Times New Roman Regular" panose="02020603050405020304" charset="0"/>
                <a:cs typeface="Times New Roman Regular" panose="02020603050405020304" charset="0"/>
                <a:sym typeface="+mn-ea"/>
              </a:rPr>
              <a:t>.” in Abstract.</a:t>
            </a:r>
            <a:endParaRPr lang="zh-CN" altLang="en-US">
              <a:latin typeface="Times New Roman Regular" panose="02020603050405020304" charset="0"/>
              <a:cs typeface="Times New Roman Regular" panose="02020603050405020304" charset="0"/>
            </a:endParaRPr>
          </a:p>
        </p:txBody>
      </p:sp>
      <p:pic>
        <p:nvPicPr>
          <p:cNvPr id="4" name="图片 3"/>
          <p:cNvPicPr>
            <a:picLocks noChangeAspect="1"/>
          </p:cNvPicPr>
          <p:nvPr/>
        </p:nvPicPr>
        <p:blipFill>
          <a:blip r:embed="rId1"/>
          <a:stretch>
            <a:fillRect/>
          </a:stretch>
        </p:blipFill>
        <p:spPr>
          <a:xfrm>
            <a:off x="213995" y="420370"/>
            <a:ext cx="5401310" cy="6017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6680" y="314325"/>
            <a:ext cx="6654165" cy="6185535"/>
          </a:xfrm>
          <a:prstGeom prst="rect">
            <a:avLst/>
          </a:prstGeom>
          <a:noFill/>
        </p:spPr>
        <p:txBody>
          <a:bodyPr wrap="square" rtlCol="0">
            <a:spAutoFit/>
          </a:bodyPr>
          <a:p>
            <a:pPr algn="just"/>
            <a:r>
              <a:rPr lang="en-US" altLang="zh-CN" b="1">
                <a:latin typeface="Times New Roman Regular" panose="02020603050405020304" charset="0"/>
                <a:cs typeface="Times New Roman Regular" panose="02020603050405020304" charset="0"/>
                <a:sym typeface="+mn-ea"/>
              </a:rPr>
              <a:t>Question 2:</a:t>
            </a:r>
            <a:endParaRPr lang="en-US" altLang="zh-CN" b="1">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rPr>
              <a:t>The article lists three contributions. However, each contribution is described in so much detail that the point of innovation is not clear enough. It is suggested that the authors briefly summarize it.</a:t>
            </a:r>
            <a:endParaRPr lang="zh-CN" altLang="en-US">
              <a:latin typeface="Times New Roman Regular" panose="02020603050405020304" charset="0"/>
              <a:cs typeface="Times New Roman Regular" panose="02020603050405020304" charset="0"/>
            </a:endParaRPr>
          </a:p>
          <a:p>
            <a:pPr algn="just"/>
            <a:endParaRPr lang="zh-CN" altLang="en-US">
              <a:latin typeface="Times New Roman Regular" panose="02020603050405020304" charset="0"/>
              <a:cs typeface="Times New Roman Regular" panose="02020603050405020304" charset="0"/>
            </a:endParaRPr>
          </a:p>
          <a:p>
            <a:pPr algn="just"/>
            <a:r>
              <a:rPr lang="en-US" altLang="zh-CN" b="1">
                <a:latin typeface="Times New Roman Regular" panose="02020603050405020304" charset="0"/>
                <a:cs typeface="Times New Roman Regular" panose="02020603050405020304" charset="0"/>
                <a:sym typeface="+mn-ea"/>
              </a:rPr>
              <a:t>Rebuttal:</a:t>
            </a:r>
            <a:endParaRPr lang="en-US" altLang="zh-CN" b="1">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Many thanks for your suggestion. We reorganize the contributions as follows:</a:t>
            </a:r>
            <a:endParaRPr lang="zh-CN" altLang="en-US">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a:t>
            </a:r>
            <a:endParaRPr lang="zh-CN" altLang="en-US">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Our scheme brings in the following innovations:</a:t>
            </a:r>
            <a:endParaRPr lang="zh-CN" altLang="en-US">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To the best of our knowledge, we are the first to simultaneously undertaken a full-stack intralayer and cross-layer features fusion for smart contracts vulnerability assessment under static analysis, without any expert-based patterns.</a:t>
            </a:r>
            <a:endParaRPr lang="zh-CN" altLang="en-US">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We introduce a full-stack hierarchical fusion of static features, where each layer is associated to a modality and intramodality and cross-modality pooled features are automatically fused from state-of-the-art deep neural networks.</a:t>
            </a:r>
            <a:endParaRPr lang="zh-CN" altLang="en-US">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We publish a large smart contraction detection dataset consisting of 20,601 smart contractions. Extensive experiments are conducted on this dataset to validate the effectiveness of our method.</a:t>
            </a:r>
            <a:endParaRPr lang="zh-CN" altLang="en-US">
              <a:latin typeface="Times New Roman Regular" panose="02020603050405020304" charset="0"/>
              <a:cs typeface="Times New Roman Regular" panose="02020603050405020304" charset="0"/>
            </a:endParaRPr>
          </a:p>
          <a:p>
            <a:pPr algn="just"/>
            <a:r>
              <a:rPr lang="zh-CN" altLang="en-US">
                <a:latin typeface="Times New Roman Regular" panose="02020603050405020304" charset="0"/>
                <a:cs typeface="Times New Roman Regular" panose="02020603050405020304" charset="0"/>
                <a:sym typeface="+mn-ea"/>
              </a:rPr>
              <a:t>”</a:t>
            </a:r>
            <a:endParaRPr lang="zh-CN" altLang="en-US">
              <a:latin typeface="Times New Roman Regular" panose="02020603050405020304" charset="0"/>
              <a:cs typeface="Times New Roman Regular" panose="02020603050405020304" charset="0"/>
            </a:endParaRPr>
          </a:p>
        </p:txBody>
      </p:sp>
      <p:pic>
        <p:nvPicPr>
          <p:cNvPr id="8" name="图片 7"/>
          <p:cNvPicPr>
            <a:picLocks noChangeAspect="1"/>
          </p:cNvPicPr>
          <p:nvPr/>
        </p:nvPicPr>
        <p:blipFill>
          <a:blip r:embed="rId1"/>
          <a:stretch>
            <a:fillRect/>
          </a:stretch>
        </p:blipFill>
        <p:spPr>
          <a:xfrm>
            <a:off x="231775" y="343535"/>
            <a:ext cx="4954905" cy="6127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0995" y="267335"/>
            <a:ext cx="5380990" cy="5077460"/>
          </a:xfrm>
          <a:prstGeom prst="rect">
            <a:avLst/>
          </a:prstGeom>
          <a:noFill/>
        </p:spPr>
        <p:txBody>
          <a:bodyPr wrap="square" rtlCol="0">
            <a:spAutoFit/>
          </a:bodyPr>
          <a:p>
            <a:pPr algn="just" fontAlgn="auto">
              <a:lnSpc>
                <a:spcPct val="150000"/>
              </a:lnSpc>
            </a:pPr>
            <a:r>
              <a:rPr lang="en-US" altLang="zh-CN" b="1">
                <a:latin typeface="Times New Roman Regular" panose="02020603050405020304" charset="0"/>
                <a:cs typeface="Times New Roman Regular" panose="02020603050405020304" charset="0"/>
              </a:rPr>
              <a:t>Question 3:</a:t>
            </a:r>
            <a:endParaRPr lang="en-US" altLang="zh-CN" b="1">
              <a:latin typeface="Times New Roman Regular" panose="02020603050405020304" charset="0"/>
              <a:cs typeface="Times New Roman Regular" panose="02020603050405020304" charset="0"/>
            </a:endParaRPr>
          </a:p>
          <a:p>
            <a:pPr algn="just" fontAlgn="auto">
              <a:lnSpc>
                <a:spcPct val="150000"/>
              </a:lnSpc>
            </a:pPr>
            <a:r>
              <a:rPr lang="zh-CN" altLang="en-US">
                <a:latin typeface="Times New Roman Regular" panose="02020603050405020304" charset="0"/>
                <a:cs typeface="Times New Roman Regular" panose="02020603050405020304" charset="0"/>
              </a:rPr>
              <a:t>Detecting vulnerabilities is an important topic, this work needs to analyze the existing work.</a:t>
            </a:r>
            <a:endParaRPr lang="zh-CN" altLang="en-US">
              <a:latin typeface="Times New Roman Regular" panose="02020603050405020304" charset="0"/>
              <a:cs typeface="Times New Roman Regular" panose="02020603050405020304" charset="0"/>
            </a:endParaRPr>
          </a:p>
          <a:p>
            <a:pPr algn="just" fontAlgn="auto">
              <a:lnSpc>
                <a:spcPct val="150000"/>
              </a:lnSpc>
            </a:pPr>
            <a:endParaRPr lang="zh-CN" altLang="en-US">
              <a:latin typeface="Times New Roman Regular" panose="02020603050405020304" charset="0"/>
              <a:cs typeface="Times New Roman Regular" panose="02020603050405020304" charset="0"/>
            </a:endParaRPr>
          </a:p>
          <a:p>
            <a:pPr algn="just" fontAlgn="auto">
              <a:lnSpc>
                <a:spcPct val="150000"/>
              </a:lnSpc>
            </a:pPr>
            <a:r>
              <a:rPr lang="en-US" altLang="zh-CN" b="1">
                <a:latin typeface="Times New Roman Bold" panose="02020603050405020304" charset="0"/>
                <a:cs typeface="Times New Roman Bold" panose="02020603050405020304" charset="0"/>
                <a:sym typeface="+mn-ea"/>
              </a:rPr>
              <a:t>Rebuttal:</a:t>
            </a:r>
            <a:endParaRPr lang="en-US" altLang="zh-CN" b="1">
              <a:latin typeface="Times New Roman Bold" panose="02020603050405020304" charset="0"/>
              <a:cs typeface="Times New Roman Bold"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sym typeface="+mn-ea"/>
              </a:rPr>
              <a:t>We add more discussion of recent paper and present the differences with our paper in the </a:t>
            </a:r>
            <a:r>
              <a:rPr lang="en-US" altLang="zh-CN">
                <a:solidFill>
                  <a:srgbClr val="FF0000"/>
                </a:solidFill>
                <a:latin typeface="Times New Roman" panose="02020603050405020304" charset="0"/>
                <a:cs typeface="Times New Roman" panose="02020603050405020304" charset="0"/>
                <a:sym typeface="+mn-ea"/>
              </a:rPr>
              <a:t>Related Work Section</a:t>
            </a:r>
            <a:r>
              <a:rPr lang="en-US" altLang="zh-CN">
                <a:latin typeface="Times New Roman" panose="02020603050405020304" charset="0"/>
                <a:cs typeface="Times New Roman" panose="02020603050405020304" charset="0"/>
                <a:sym typeface="+mn-ea"/>
              </a:rPr>
              <a:t>. </a:t>
            </a:r>
            <a:endParaRPr lang="en-US" altLang="zh-CN">
              <a:latin typeface="Times New Roman" panose="02020603050405020304" charset="0"/>
              <a:cs typeface="Times New Roman"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sym typeface="+mn-ea"/>
              </a:rPr>
              <a:t>In summary, 1) the existing work does not simultaneously exploit the source code-based approach, the bytecode-based approach and the build-based approach; 2) the existing work are highly relying on expert-based rules and manual features fusion.</a:t>
            </a:r>
            <a:endParaRPr lang="zh-CN" altLang="en-US">
              <a:latin typeface="Times New Roman Regular" panose="02020603050405020304" charset="0"/>
              <a:cs typeface="Times New Roman Regular" panose="02020603050405020304" charset="0"/>
            </a:endParaRPr>
          </a:p>
        </p:txBody>
      </p:sp>
      <p:sp>
        <p:nvSpPr>
          <p:cNvPr id="4" name="文本框 3"/>
          <p:cNvSpPr txBox="1"/>
          <p:nvPr/>
        </p:nvSpPr>
        <p:spPr>
          <a:xfrm>
            <a:off x="6266180" y="267335"/>
            <a:ext cx="5662930" cy="6323965"/>
          </a:xfrm>
          <a:prstGeom prst="rect">
            <a:avLst/>
          </a:prstGeom>
          <a:noFill/>
        </p:spPr>
        <p:txBody>
          <a:bodyPr wrap="square" rtlCol="0">
            <a:spAutoFit/>
          </a:bodyPr>
          <a:p>
            <a:pPr algn="l" fontAlgn="auto">
              <a:lnSpc>
                <a:spcPct val="150000"/>
              </a:lnSpc>
            </a:pPr>
            <a:r>
              <a:rPr lang="zh-CN" altLang="en-US" b="1">
                <a:latin typeface="Times New Roman Bold" panose="02020603050405020304" charset="0"/>
                <a:cs typeface="Times New Roman Bold" panose="02020603050405020304" charset="0"/>
              </a:rPr>
              <a:t>Q</a:t>
            </a:r>
            <a:r>
              <a:rPr lang="en-US" altLang="zh-CN" b="1">
                <a:latin typeface="Times New Roman Bold" panose="02020603050405020304" charset="0"/>
                <a:cs typeface="Times New Roman Bold" panose="02020603050405020304" charset="0"/>
              </a:rPr>
              <a:t>uestion</a:t>
            </a:r>
            <a:r>
              <a:rPr lang="zh-CN" altLang="en-US" b="1">
                <a:latin typeface="Times New Roman Bold" panose="02020603050405020304" charset="0"/>
                <a:cs typeface="Times New Roman Bold" panose="02020603050405020304" charset="0"/>
              </a:rPr>
              <a:t>4: </a:t>
            </a:r>
            <a:endParaRPr lang="zh-CN" altLang="en-US" b="1">
              <a:latin typeface="Times New Roman Bold" panose="02020603050405020304" charset="0"/>
              <a:cs typeface="Times New Roman Bold" panose="02020603050405020304" charset="0"/>
            </a:endParaRPr>
          </a:p>
          <a:p>
            <a:pPr algn="l" fontAlgn="auto">
              <a:lnSpc>
                <a:spcPct val="150000"/>
              </a:lnSpc>
            </a:pPr>
            <a:r>
              <a:rPr lang="zh-CN" altLang="en-US">
                <a:latin typeface="Times New Roman Regular" panose="02020603050405020304" charset="0"/>
                <a:cs typeface="Times New Roman Regular" panose="02020603050405020304" charset="0"/>
              </a:rPr>
              <a:t>The problem should be verified experimentally and precisely, not by uncertain conjectures.</a:t>
            </a:r>
            <a:endParaRPr lang="zh-CN" altLang="en-US">
              <a:latin typeface="Times New Roman Regular" panose="02020603050405020304" charset="0"/>
              <a:cs typeface="Times New Roman Regular" panose="02020603050405020304" charset="0"/>
            </a:endParaRPr>
          </a:p>
          <a:p>
            <a:pPr algn="l" fontAlgn="auto">
              <a:lnSpc>
                <a:spcPct val="150000"/>
              </a:lnSpc>
            </a:pPr>
            <a:endParaRPr lang="en-US" altLang="zh-CN" b="1">
              <a:latin typeface="Times New Roman Bold" panose="02020603050405020304" charset="0"/>
              <a:cs typeface="Times New Roman Bold" panose="02020603050405020304" charset="0"/>
            </a:endParaRPr>
          </a:p>
          <a:p>
            <a:pPr algn="l" fontAlgn="auto">
              <a:lnSpc>
                <a:spcPct val="150000"/>
              </a:lnSpc>
            </a:pPr>
            <a:r>
              <a:rPr lang="en-US" altLang="zh-CN" b="1">
                <a:latin typeface="Times New Roman Bold" panose="02020603050405020304" charset="0"/>
                <a:cs typeface="Times New Roman Bold" panose="02020603050405020304" charset="0"/>
              </a:rPr>
              <a:t>Rebuttal:</a:t>
            </a:r>
            <a:r>
              <a:rPr lang="zh-CN" altLang="en-US" b="1">
                <a:latin typeface="Times New Roman Bold" panose="02020603050405020304" charset="0"/>
                <a:cs typeface="Times New Roman Bold" panose="02020603050405020304" charset="0"/>
              </a:rPr>
              <a:t> </a:t>
            </a:r>
            <a:endParaRPr lang="zh-CN" altLang="en-US" b="1">
              <a:latin typeface="Times New Roman Bold" panose="02020603050405020304" charset="0"/>
              <a:cs typeface="Times New Roman Bold" panose="02020603050405020304" charset="0"/>
            </a:endParaRPr>
          </a:p>
          <a:p>
            <a:pPr algn="just" fontAlgn="auto">
              <a:lnSpc>
                <a:spcPct val="150000"/>
              </a:lnSpc>
            </a:pPr>
            <a:r>
              <a:rPr lang="zh-CN" altLang="en-US">
                <a:latin typeface="Times New Roman Regular" panose="02020603050405020304" charset="0"/>
                <a:cs typeface="Times New Roman Regular" panose="02020603050405020304" charset="0"/>
              </a:rPr>
              <a:t>Thank you for your suggestion. </a:t>
            </a:r>
            <a:endParaRPr lang="zh-CN" altLang="en-US">
              <a:latin typeface="Times New Roman Regular" panose="02020603050405020304" charset="0"/>
              <a:cs typeface="Times New Roman Regular" panose="02020603050405020304" charset="0"/>
            </a:endParaRPr>
          </a:p>
          <a:p>
            <a:pPr algn="just" fontAlgn="auto">
              <a:lnSpc>
                <a:spcPct val="150000"/>
              </a:lnSpc>
            </a:pPr>
            <a:r>
              <a:rPr lang="zh-CN" altLang="en-US">
                <a:latin typeface="Times New Roman Regular" panose="02020603050405020304" charset="0"/>
                <a:cs typeface="Times New Roman Regular" panose="02020603050405020304" charset="0"/>
              </a:rPr>
              <a:t>We conducted the experiments on different solidity compiler and have verified the compilation errors are caused by the different compiler version. </a:t>
            </a:r>
            <a:endParaRPr lang="zh-CN" altLang="en-US">
              <a:latin typeface="Times New Roman Regular" panose="02020603050405020304" charset="0"/>
              <a:cs typeface="Times New Roman Regular" panose="02020603050405020304" charset="0"/>
            </a:endParaRPr>
          </a:p>
          <a:p>
            <a:pPr algn="just" fontAlgn="auto">
              <a:lnSpc>
                <a:spcPct val="150000"/>
              </a:lnSpc>
            </a:pPr>
            <a:r>
              <a:rPr lang="zh-CN" altLang="en-US">
                <a:latin typeface="Times New Roman Regular" panose="02020603050405020304" charset="0"/>
                <a:cs typeface="Times New Roman Regular" panose="02020603050405020304" charset="0"/>
              </a:rPr>
              <a:t>Thus, we change this sentence to “ </a:t>
            </a:r>
            <a:r>
              <a:rPr lang="zh-CN" altLang="en-US">
                <a:solidFill>
                  <a:srgbClr val="FF0000"/>
                </a:solidFill>
                <a:latin typeface="Times New Roman Regular" panose="02020603050405020304" charset="0"/>
                <a:cs typeface="Times New Roman Regular" panose="02020603050405020304" charset="0"/>
              </a:rPr>
              <a:t>By the extensive experimental verification, those compilation errors are due to the differences between the more advanced version of the solidity compiler used on the deployed and verified contracts, and the version of the solidity compiler implemented in our tools.</a:t>
            </a:r>
            <a:r>
              <a:rPr lang="zh-CN" altLang="en-US">
                <a:latin typeface="Times New Roman Regular" panose="02020603050405020304" charset="0"/>
                <a:cs typeface="Times New Roman Regular" panose="02020603050405020304" charset="0"/>
              </a:rPr>
              <a:t>”</a:t>
            </a:r>
            <a:endParaRPr lang="zh-CN" altLang="en-US">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9295" y="682625"/>
            <a:ext cx="10773410" cy="5492750"/>
          </a:xfrm>
          <a:prstGeom prst="rect">
            <a:avLst/>
          </a:prstGeom>
          <a:noFill/>
        </p:spPr>
        <p:txBody>
          <a:bodyPr wrap="square" rtlCol="0">
            <a:spAutoFit/>
          </a:bodyPr>
          <a:p>
            <a:pPr algn="just" fontAlgn="auto">
              <a:lnSpc>
                <a:spcPct val="150000"/>
              </a:lnSpc>
            </a:pPr>
            <a:r>
              <a:rPr lang="en-US" altLang="zh-CN" b="1">
                <a:latin typeface="Times New Roman Bold" panose="02020603050405020304" charset="0"/>
                <a:cs typeface="Times New Roman Bold" panose="02020603050405020304" charset="0"/>
              </a:rPr>
              <a:t>Question5: </a:t>
            </a:r>
            <a:endParaRPr lang="en-US" altLang="zh-CN" b="1">
              <a:latin typeface="Times New Roman Bold" panose="02020603050405020304" charset="0"/>
              <a:cs typeface="Times New Roman Bold" panose="02020603050405020304" charset="0"/>
            </a:endParaRPr>
          </a:p>
          <a:p>
            <a:pPr algn="just" fontAlgn="auto">
              <a:lnSpc>
                <a:spcPct val="150000"/>
              </a:lnSpc>
            </a:pPr>
            <a:r>
              <a:rPr lang="en-US" altLang="zh-CN">
                <a:latin typeface="Times New Roman Regular" panose="02020603050405020304" charset="0"/>
                <a:cs typeface="Times New Roman Regular" panose="02020603050405020304" charset="0"/>
              </a:rPr>
              <a:t>Whether there is a more accurate way to classify labels.</a:t>
            </a:r>
            <a:endParaRPr lang="en-US" altLang="zh-CN">
              <a:latin typeface="Times New Roman Regular" panose="02020603050405020304" charset="0"/>
              <a:cs typeface="Times New Roman Regular" panose="02020603050405020304" charset="0"/>
            </a:endParaRPr>
          </a:p>
          <a:p>
            <a:pPr algn="just" fontAlgn="auto">
              <a:lnSpc>
                <a:spcPct val="150000"/>
              </a:lnSpc>
            </a:pPr>
            <a:endParaRPr lang="en-US" altLang="zh-CN">
              <a:latin typeface="Times New Roman Regular" panose="02020603050405020304" charset="0"/>
              <a:cs typeface="Times New Roman Regular" panose="02020603050405020304" charset="0"/>
            </a:endParaRPr>
          </a:p>
          <a:p>
            <a:pPr algn="just" fontAlgn="auto">
              <a:lnSpc>
                <a:spcPct val="150000"/>
              </a:lnSpc>
            </a:pPr>
            <a:r>
              <a:rPr lang="en-US" altLang="zh-CN" b="1">
                <a:latin typeface="Times New Roman Bold" panose="02020603050405020304" charset="0"/>
                <a:cs typeface="Times New Roman Bold" panose="02020603050405020304" charset="0"/>
              </a:rPr>
              <a:t>Rebuttal: </a:t>
            </a:r>
            <a:endParaRPr lang="en-US" altLang="zh-CN" b="1">
              <a:latin typeface="Times New Roman Bold" panose="02020603050405020304" charset="0"/>
              <a:cs typeface="Times New Roman Bold" panose="02020603050405020304" charset="0"/>
            </a:endParaRPr>
          </a:p>
          <a:p>
            <a:pPr algn="just" fontAlgn="auto">
              <a:lnSpc>
                <a:spcPct val="150000"/>
              </a:lnSpc>
            </a:pPr>
            <a:r>
              <a:rPr lang="en-US" altLang="zh-CN">
                <a:latin typeface="Times New Roman Regular" panose="02020603050405020304" charset="0"/>
                <a:cs typeface="Times New Roman Regular" panose="02020603050405020304" charset="0"/>
              </a:rPr>
              <a:t>No. So far, Slither Static Analysis Tool is the state-of-the-art smart contract vulnerability detection tool and is adopted in many related work [1,2,3].</a:t>
            </a:r>
            <a:endParaRPr lang="en-US" altLang="zh-CN">
              <a:latin typeface="Times New Roman Regular" panose="02020603050405020304" charset="0"/>
              <a:cs typeface="Times New Roman Regular" panose="02020603050405020304" charset="0"/>
            </a:endParaRPr>
          </a:p>
          <a:p>
            <a:pPr algn="just" fontAlgn="auto">
              <a:lnSpc>
                <a:spcPct val="150000"/>
              </a:lnSpc>
            </a:pPr>
            <a:r>
              <a:rPr lang="en-US" altLang="zh-CN">
                <a:latin typeface="Times New Roman Regular" panose="02020603050405020304" charset="0"/>
                <a:cs typeface="Times New Roman Regular" panose="02020603050405020304" charset="0"/>
              </a:rPr>
              <a:t>[1] Xue Y, Ye J, Zhang W, et al. xFuzz: Machine Learning Guided Cross-Contract Fuzzing[J]. IEEE Transactions on Dependable and Secure Computing, 2022.</a:t>
            </a:r>
            <a:endParaRPr lang="en-US" altLang="zh-CN">
              <a:latin typeface="Times New Roman Regular" panose="02020603050405020304" charset="0"/>
              <a:cs typeface="Times New Roman Regular" panose="02020603050405020304" charset="0"/>
            </a:endParaRPr>
          </a:p>
          <a:p>
            <a:pPr algn="just" fontAlgn="auto">
              <a:lnSpc>
                <a:spcPct val="150000"/>
              </a:lnSpc>
            </a:pPr>
            <a:r>
              <a:rPr lang="en-US" altLang="zh-CN">
                <a:latin typeface="Times New Roman Regular" panose="02020603050405020304" charset="0"/>
                <a:cs typeface="Times New Roman Regular" panose="02020603050405020304" charset="0"/>
              </a:rPr>
              <a:t>[2] Wu H, Zhang Z, Wang S, et al. Peculiar: Smart contract vulnerability detection based on crucial data flow graph and pre-training techniques[C]//2021 IEEE 32nd International Symposium on Software Reliability Engineering (ISSRE). IEEE, 2021: 378-389.</a:t>
            </a:r>
            <a:endParaRPr lang="en-US" altLang="zh-CN">
              <a:latin typeface="Times New Roman Regular" panose="02020603050405020304" charset="0"/>
              <a:cs typeface="Times New Roman Regular" panose="02020603050405020304" charset="0"/>
            </a:endParaRPr>
          </a:p>
          <a:p>
            <a:pPr algn="just" fontAlgn="auto">
              <a:lnSpc>
                <a:spcPct val="150000"/>
              </a:lnSpc>
            </a:pPr>
            <a:r>
              <a:rPr lang="en-US" altLang="zh-CN">
                <a:latin typeface="Times New Roman Regular" panose="02020603050405020304" charset="0"/>
                <a:cs typeface="Times New Roman Regular" panose="02020603050405020304" charset="0"/>
              </a:rPr>
              <a:t>[3] Li B, Pan Z, Hu T. ReDefender: Detecting Reentrancy Vulnerabilities in Smart Contracts Automatically[J]. IEEE Transactions on Reliability, 2022.</a:t>
            </a:r>
            <a:endParaRPr lang="en-US" altLang="zh-CN">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9295" y="2816860"/>
            <a:ext cx="10773410" cy="3415030"/>
          </a:xfrm>
          <a:prstGeom prst="rect">
            <a:avLst/>
          </a:prstGeom>
          <a:noFill/>
        </p:spPr>
        <p:txBody>
          <a:bodyPr wrap="square" rtlCol="0">
            <a:spAutoFit/>
          </a:bodyPr>
          <a:p>
            <a:pPr algn="just" fontAlgn="auto">
              <a:lnSpc>
                <a:spcPct val="150000"/>
              </a:lnSpc>
            </a:pPr>
            <a:r>
              <a:rPr lang="en-US" altLang="zh-CN" b="1">
                <a:latin typeface="Times New Roman Bold" panose="02020603050405020304" charset="0"/>
                <a:cs typeface="Times New Roman Bold" panose="02020603050405020304" charset="0"/>
              </a:rPr>
              <a:t>Q</a:t>
            </a:r>
            <a:r>
              <a:rPr lang="en-US" altLang="zh-CN" b="1">
                <a:latin typeface="Times New Roman Bold" panose="02020603050405020304" charset="0"/>
                <a:cs typeface="Times New Roman Bold" panose="02020603050405020304" charset="0"/>
              </a:rPr>
              <a:t>uestion6: </a:t>
            </a:r>
            <a:endParaRPr lang="en-US" altLang="zh-CN" b="1">
              <a:latin typeface="Times New Roman Bold" panose="02020603050405020304" charset="0"/>
              <a:cs typeface="Times New Roman Bold"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rPr>
              <a:t>Writing issues.</a:t>
            </a:r>
            <a:endParaRPr lang="en-US" altLang="zh-CN" b="1">
              <a:latin typeface="Times New Roman Bold" panose="02020603050405020304" charset="0"/>
              <a:cs typeface="Times New Roman Bold" panose="02020603050405020304" charset="0"/>
            </a:endParaRPr>
          </a:p>
          <a:p>
            <a:pPr algn="just" fontAlgn="auto">
              <a:lnSpc>
                <a:spcPct val="150000"/>
              </a:lnSpc>
            </a:pPr>
            <a:r>
              <a:rPr lang="en-US" altLang="zh-CN" b="1">
                <a:latin typeface="Times New Roman Bold" panose="02020603050405020304" charset="0"/>
                <a:cs typeface="Times New Roman Bold" panose="02020603050405020304" charset="0"/>
              </a:rPr>
              <a:t>Rebuttal</a:t>
            </a:r>
            <a:r>
              <a:rPr lang="zh-CN" altLang="en-US" b="1">
                <a:latin typeface="Times New Roman Bold" panose="02020603050405020304" charset="0"/>
                <a:cs typeface="Times New Roman Bold" panose="02020603050405020304" charset="0"/>
              </a:rPr>
              <a:t>：</a:t>
            </a:r>
            <a:endParaRPr lang="en-US" altLang="zh-CN" b="1">
              <a:latin typeface="Times New Roman Bold" panose="02020603050405020304" charset="0"/>
              <a:cs typeface="Times New Roman Bold"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rPr>
              <a:t>Thank you for pointing out the writing issues. We go through the whole manuscript carefully to make necessary revisions for improving the readability. </a:t>
            </a:r>
            <a:endParaRPr lang="en-US" altLang="zh-CN">
              <a:latin typeface="Times New Roman" panose="02020603050405020304" charset="0"/>
              <a:cs typeface="Times New Roman"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rPr>
              <a:t>(1) We enlarge the figures and change the font to Times New Rome.</a:t>
            </a:r>
            <a:endParaRPr lang="en-US" altLang="zh-CN">
              <a:latin typeface="Times New Roman" panose="02020603050405020304" charset="0"/>
              <a:cs typeface="Times New Roman"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rPr>
              <a:t>(2) The references are polished carefully. </a:t>
            </a:r>
            <a:endParaRPr lang="en-US" altLang="zh-CN">
              <a:latin typeface="Times New Roman" panose="02020603050405020304" charset="0"/>
              <a:cs typeface="Times New Roman" panose="02020603050405020304" charset="0"/>
            </a:endParaRPr>
          </a:p>
          <a:p>
            <a:pPr algn="just" fontAlgn="auto">
              <a:lnSpc>
                <a:spcPct val="150000"/>
              </a:lnSpc>
            </a:pPr>
            <a:r>
              <a:rPr lang="en-US" altLang="zh-CN">
                <a:latin typeface="Times New Roman" panose="02020603050405020304" charset="0"/>
                <a:cs typeface="Times New Roman" panose="02020603050405020304" charset="0"/>
              </a:rPr>
              <a:t>(3) The typos and grammar mistakes are fixed. </a:t>
            </a:r>
            <a:endParaRPr lang="en-US" altLang="zh-CN">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1"/>
          <a:stretch>
            <a:fillRect/>
          </a:stretch>
        </p:blipFill>
        <p:spPr>
          <a:xfrm>
            <a:off x="3767455" y="576580"/>
            <a:ext cx="7715250" cy="31286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3584</Words>
  <Application>WPS 文字</Application>
  <PresentationFormat>宽屏</PresentationFormat>
  <Paragraphs>52</Paragraphs>
  <Slides>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宋体</vt:lpstr>
      <vt:lpstr>Wingdings</vt:lpstr>
      <vt:lpstr>Calibri</vt:lpstr>
      <vt:lpstr>Helvetica Neue</vt:lpstr>
      <vt:lpstr>汉仪书宋二KW</vt:lpstr>
      <vt:lpstr>微软雅黑</vt:lpstr>
      <vt:lpstr>汉仪旗黑</vt:lpstr>
      <vt:lpstr>宋体</vt:lpstr>
      <vt:lpstr>Arial Unicode MS</vt:lpstr>
      <vt:lpstr>Times New Roman Regular</vt:lpstr>
      <vt:lpstr>Times New Roman Bold</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allenpandas</dc:creator>
  <cp:lastModifiedBy>allenpandas</cp:lastModifiedBy>
  <cp:revision>29</cp:revision>
  <dcterms:created xsi:type="dcterms:W3CDTF">2022-10-11T13:34:36Z</dcterms:created>
  <dcterms:modified xsi:type="dcterms:W3CDTF">2022-10-11T13:34:36Z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011450CBD91958E8D057456361B5234A</vt:lpwstr>
  </property>
</Properties>
</file>