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609" r:id="rId3"/>
    <p:sldId id="461" r:id="rId5"/>
    <p:sldId id="583" r:id="rId6"/>
    <p:sldId id="610" r:id="rId7"/>
    <p:sldId id="611" r:id="rId8"/>
    <p:sldId id="612" r:id="rId9"/>
    <p:sldId id="613" r:id="rId10"/>
    <p:sldId id="614" r:id="rId11"/>
    <p:sldId id="637" r:id="rId12"/>
    <p:sldId id="616" r:id="rId13"/>
    <p:sldId id="617" r:id="rId14"/>
    <p:sldId id="618" r:id="rId15"/>
    <p:sldId id="619" r:id="rId16"/>
    <p:sldId id="642" r:id="rId17"/>
    <p:sldId id="621" r:id="rId18"/>
    <p:sldId id="622" r:id="rId19"/>
    <p:sldId id="623" r:id="rId20"/>
    <p:sldId id="643" r:id="rId21"/>
    <p:sldId id="625" r:id="rId22"/>
    <p:sldId id="626" r:id="rId23"/>
    <p:sldId id="627" r:id="rId24"/>
    <p:sldId id="644" r:id="rId25"/>
    <p:sldId id="629" r:id="rId26"/>
    <p:sldId id="630" r:id="rId27"/>
    <p:sldId id="631" r:id="rId28"/>
    <p:sldId id="632" r:id="rId29"/>
    <p:sldId id="633" r:id="rId30"/>
    <p:sldId id="646" r:id="rId31"/>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9404" autoAdjust="0"/>
    <p:restoredTop sz="94438" autoAdjust="0"/>
  </p:normalViewPr>
  <p:slideViewPr>
    <p:cSldViewPr snapToObjects="1">
      <p:cViewPr varScale="1">
        <p:scale>
          <a:sx n="55" d="100"/>
          <a:sy n="55" d="100"/>
        </p:scale>
        <p:origin x="66" y="1212"/>
      </p:cViewPr>
      <p:guideLst>
        <p:guide orient="horz" pos="2122"/>
        <p:guide pos="3838"/>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notesViewPr>
    <p:cSldViewPr snapToObjects="1">
      <p:cViewPr varScale="1">
        <p:scale>
          <a:sx n="81" d="100"/>
          <a:sy n="81" d="100"/>
        </p:scale>
        <p:origin x="-2088" y="-102"/>
      </p:cViewPr>
      <p:guideLst>
        <p:guide orient="horz" pos="2830"/>
        <p:guide pos="215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smtClean="0"/>
              <a:t>亮亮图文旗舰店</a:t>
            </a:r>
            <a:r>
              <a:rPr lang="en-US" altLang="zh-CN" dirty="0" smtClean="0"/>
              <a:t>https://liangliangtuwen.tmall.com</a:t>
            </a:r>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endParaRPr lang="zh-CN" noProof="0"/>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endParaRPr lang="zh-CN" noProof="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fld>
            <a:endParaRPr lang="zh-CN" altLang="en-US" sz="1400" dirty="0">
              <a:solidFill>
                <a:srgbClr val="F8F8F8"/>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49548" y="2784444"/>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smtClean="0">
                <a:solidFill>
                  <a:schemeClr val="accent1"/>
                </a:solidFill>
                <a:latin typeface="+mn-ea"/>
                <a:ea typeface="+mn-ea"/>
              </a:rPr>
              <a:t>北京交通大学</a:t>
            </a:r>
            <a:r>
              <a:rPr lang="en-US" altLang="zh-CN" sz="6000" b="1" dirty="0" smtClean="0">
                <a:solidFill>
                  <a:schemeClr val="accent1"/>
                </a:solidFill>
                <a:latin typeface="+mn-ea"/>
                <a:ea typeface="+mn-ea"/>
              </a:rPr>
              <a:t>PPT</a:t>
            </a:r>
            <a:r>
              <a:rPr lang="zh-CN" altLang="en-US" sz="6000" b="1" dirty="0" smtClean="0">
                <a:solidFill>
                  <a:schemeClr val="accent1"/>
                </a:solidFill>
                <a:latin typeface="+mn-ea"/>
                <a:ea typeface="+mn-ea"/>
              </a:rPr>
              <a:t>模板</a:t>
            </a:r>
            <a:endParaRPr lang="zh-CN" sz="6000" b="1" dirty="0">
              <a:solidFill>
                <a:schemeClr val="accent1"/>
              </a:solidFill>
              <a:latin typeface="+mn-ea"/>
              <a:ea typeface="+mn-ea"/>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smtClean="0">
                <a:solidFill>
                  <a:schemeClr val="accent1"/>
                </a:solidFill>
                <a:latin typeface="+mn-ea"/>
                <a:ea typeface="+mn-ea"/>
              </a:rPr>
              <a:t>姓名：小</a:t>
            </a:r>
            <a:r>
              <a:rPr lang="en-US" altLang="zh-CN" b="0" dirty="0" smtClean="0">
                <a:solidFill>
                  <a:schemeClr val="accent1"/>
                </a:solidFill>
                <a:latin typeface="+mn-ea"/>
                <a:ea typeface="+mn-ea"/>
              </a:rPr>
              <a:t>    </a:t>
            </a:r>
            <a:r>
              <a:rPr lang="zh-CN" altLang="en-US" b="0" dirty="0" smtClean="0">
                <a:solidFill>
                  <a:schemeClr val="accent1"/>
                </a:solidFill>
                <a:latin typeface="+mn-ea"/>
                <a:ea typeface="+mn-ea"/>
              </a:rPr>
              <a:t>红</a:t>
            </a:r>
            <a:r>
              <a:rPr lang="en-US" altLang="zh-CN" b="0" dirty="0" smtClean="0">
                <a:solidFill>
                  <a:schemeClr val="accent1"/>
                </a:solidFill>
                <a:latin typeface="+mn-ea"/>
                <a:ea typeface="+mn-ea"/>
              </a:rPr>
              <a:t>    </a:t>
            </a:r>
            <a:r>
              <a:rPr lang="zh-CN" altLang="en-US" b="0" dirty="0" smtClean="0">
                <a:solidFill>
                  <a:schemeClr val="accent1"/>
                </a:solidFill>
                <a:latin typeface="+mn-ea"/>
                <a:ea typeface="+mn-ea"/>
              </a:rPr>
              <a:t>果</a:t>
            </a:r>
            <a:endParaRPr lang="zh-CN" altLang="en-US" b="0" dirty="0" smtClean="0">
              <a:solidFill>
                <a:schemeClr val="accent1"/>
              </a:solidFill>
              <a:latin typeface="+mn-ea"/>
              <a:ea typeface="+mn-ea"/>
            </a:endParaRPr>
          </a:p>
        </p:txBody>
      </p:sp>
      <p:sp>
        <p:nvSpPr>
          <p:cNvPr id="36" name="Rectangle 4"/>
          <p:cNvSpPr txBox="1">
            <a:spLocks noChangeArrowheads="1"/>
          </p:cNvSpPr>
          <p:nvPr/>
        </p:nvSpPr>
        <p:spPr bwMode="auto">
          <a:xfrm>
            <a:off x="6603365" y="4528820"/>
            <a:ext cx="2808178"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smtClean="0">
                <a:solidFill>
                  <a:schemeClr val="accent1"/>
                </a:solidFill>
                <a:latin typeface="+mn-ea"/>
                <a:ea typeface="+mn-ea"/>
              </a:rPr>
              <a:t>学号：</a:t>
            </a:r>
            <a:r>
              <a:rPr lang="en-US" altLang="zh-CN" b="0" dirty="0" smtClean="0">
                <a:solidFill>
                  <a:schemeClr val="accent1"/>
                </a:solidFill>
                <a:latin typeface="+mn-ea"/>
                <a:ea typeface="+mn-ea"/>
              </a:rPr>
              <a:t>XXXXXXXX</a:t>
            </a:r>
            <a:r>
              <a:rPr lang="zh-CN" altLang="en-US" b="0" dirty="0" smtClean="0">
                <a:solidFill>
                  <a:schemeClr val="accent1"/>
                </a:solidFill>
                <a:latin typeface="+mn-ea"/>
                <a:ea typeface="+mn-ea"/>
              </a:rPr>
              <a:t> </a:t>
            </a:r>
            <a:endParaRPr lang="zh-CN" altLang="zh-CN" b="0" dirty="0">
              <a:solidFill>
                <a:schemeClr val="accent1"/>
              </a:solidFill>
              <a:latin typeface="+mn-ea"/>
              <a:ea typeface="+mn-ea"/>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9100" y="872366"/>
            <a:ext cx="1829644" cy="145761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2.1 </a:t>
            </a:r>
            <a:r>
              <a:rPr lang="zh-CN" altLang="en-US" dirty="0"/>
              <a:t>理论框架</a:t>
            </a:r>
            <a:endParaRPr lang="zh-CN" altLang="en-US" dirty="0"/>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Line 6"/>
          <p:cNvSpPr>
            <a:spLocks noChangeShapeType="1"/>
          </p:cNvSpPr>
          <p:nvPr/>
        </p:nvSpPr>
        <p:spPr bwMode="auto">
          <a:xfrm>
            <a:off x="4873958" y="4720162"/>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6" name="Line 5"/>
          <p:cNvSpPr>
            <a:spLocks noChangeShapeType="1"/>
          </p:cNvSpPr>
          <p:nvPr/>
        </p:nvSpPr>
        <p:spPr bwMode="auto">
          <a:xfrm flipH="1">
            <a:off x="4873958" y="1880867"/>
            <a:ext cx="1953608" cy="101640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7" name="Line 6"/>
          <p:cNvSpPr>
            <a:spLocks noChangeShapeType="1"/>
          </p:cNvSpPr>
          <p:nvPr/>
        </p:nvSpPr>
        <p:spPr bwMode="auto">
          <a:xfrm>
            <a:off x="4873958" y="2897270"/>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Line 7"/>
          <p:cNvSpPr>
            <a:spLocks noChangeShapeType="1"/>
          </p:cNvSpPr>
          <p:nvPr/>
        </p:nvSpPr>
        <p:spPr bwMode="auto">
          <a:xfrm flipH="1">
            <a:off x="4873958" y="3915544"/>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9" name="矩形 38"/>
          <p:cNvSpPr/>
          <p:nvPr/>
        </p:nvSpPr>
        <p:spPr>
          <a:xfrm>
            <a:off x="7296363" y="1381807"/>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中国文化概论</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0" name="矩形 39"/>
          <p:cNvSpPr/>
          <p:nvPr/>
        </p:nvSpPr>
        <p:spPr>
          <a:xfrm>
            <a:off x="7296362" y="1739515"/>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1" name="矩形 40"/>
          <p:cNvSpPr/>
          <p:nvPr/>
        </p:nvSpPr>
        <p:spPr>
          <a:xfrm>
            <a:off x="1418655" y="2501871"/>
            <a:ext cx="2928924"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社会学概论</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2" name="矩形 41"/>
          <p:cNvSpPr/>
          <p:nvPr/>
        </p:nvSpPr>
        <p:spPr>
          <a:xfrm>
            <a:off x="1336256" y="2859580"/>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3" name="矩形 42"/>
          <p:cNvSpPr/>
          <p:nvPr/>
        </p:nvSpPr>
        <p:spPr>
          <a:xfrm>
            <a:off x="7296363" y="3456419"/>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现代管理学</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7296362" y="3814127"/>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5" name="矩形 44"/>
          <p:cNvSpPr/>
          <p:nvPr/>
        </p:nvSpPr>
        <p:spPr>
          <a:xfrm>
            <a:off x="1390977" y="4495546"/>
            <a:ext cx="2956601"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行政法学</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6" name="矩形 45"/>
          <p:cNvSpPr/>
          <p:nvPr/>
        </p:nvSpPr>
        <p:spPr>
          <a:xfrm>
            <a:off x="1336256" y="4853254"/>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7" name="矩形 46"/>
          <p:cNvSpPr/>
          <p:nvPr/>
        </p:nvSpPr>
        <p:spPr>
          <a:xfrm>
            <a:off x="7296363" y="5232602"/>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行政组织理论</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48" name="矩形 47"/>
          <p:cNvSpPr/>
          <p:nvPr/>
        </p:nvSpPr>
        <p:spPr>
          <a:xfrm>
            <a:off x="7296362" y="5590310"/>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endParaRPr lang="zh-CN" altLang="en-US" dirty="0">
              <a:solidFill>
                <a:schemeClr val="accent1"/>
              </a:solidFill>
              <a:latin typeface="+mj-ea"/>
              <a:ea typeface="+mj-ea"/>
            </a:endParaRPr>
          </a:p>
        </p:txBody>
      </p:sp>
      <p:sp>
        <p:nvSpPr>
          <p:cNvPr id="49" name="Oval 18"/>
          <p:cNvSpPr>
            <a:spLocks noChangeArrowheads="1"/>
          </p:cNvSpPr>
          <p:nvPr/>
        </p:nvSpPr>
        <p:spPr bwMode="auto">
          <a:xfrm>
            <a:off x="6323785" y="1464519"/>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0" name="文本框 30"/>
          <p:cNvSpPr>
            <a:spLocks noChangeArrowheads="1"/>
          </p:cNvSpPr>
          <p:nvPr/>
        </p:nvSpPr>
        <p:spPr bwMode="auto">
          <a:xfrm>
            <a:off x="6628443" y="1571823"/>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1</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1" name="Oval 18"/>
          <p:cNvSpPr>
            <a:spLocks noChangeArrowheads="1"/>
          </p:cNvSpPr>
          <p:nvPr/>
        </p:nvSpPr>
        <p:spPr bwMode="auto">
          <a:xfrm>
            <a:off x="4438856" y="2443232"/>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2" name="文本框 30"/>
          <p:cNvSpPr>
            <a:spLocks noChangeArrowheads="1"/>
          </p:cNvSpPr>
          <p:nvPr/>
        </p:nvSpPr>
        <p:spPr bwMode="auto">
          <a:xfrm>
            <a:off x="4648930" y="256601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2</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3" name="Oval 18"/>
          <p:cNvSpPr>
            <a:spLocks noChangeArrowheads="1"/>
          </p:cNvSpPr>
          <p:nvPr/>
        </p:nvSpPr>
        <p:spPr bwMode="auto">
          <a:xfrm>
            <a:off x="6326731" y="3409862"/>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4" name="文本框 30"/>
          <p:cNvSpPr>
            <a:spLocks noChangeArrowheads="1"/>
          </p:cNvSpPr>
          <p:nvPr/>
        </p:nvSpPr>
        <p:spPr bwMode="auto">
          <a:xfrm>
            <a:off x="6580494" y="351759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3</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5" name="Oval 18"/>
          <p:cNvSpPr>
            <a:spLocks noChangeArrowheads="1"/>
          </p:cNvSpPr>
          <p:nvPr/>
        </p:nvSpPr>
        <p:spPr bwMode="auto">
          <a:xfrm>
            <a:off x="4420523" y="4388575"/>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6" name="文本框 30"/>
          <p:cNvSpPr>
            <a:spLocks noChangeArrowheads="1"/>
          </p:cNvSpPr>
          <p:nvPr/>
        </p:nvSpPr>
        <p:spPr bwMode="auto">
          <a:xfrm>
            <a:off x="4648929" y="4511777"/>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4</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7" name="Oval 18"/>
          <p:cNvSpPr>
            <a:spLocks noChangeArrowheads="1"/>
          </p:cNvSpPr>
          <p:nvPr/>
        </p:nvSpPr>
        <p:spPr bwMode="auto">
          <a:xfrm>
            <a:off x="6323785" y="5210211"/>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8" name="文本框 30"/>
          <p:cNvSpPr>
            <a:spLocks noChangeArrowheads="1"/>
          </p:cNvSpPr>
          <p:nvPr/>
        </p:nvSpPr>
        <p:spPr bwMode="auto">
          <a:xfrm>
            <a:off x="6588611" y="5297941"/>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5</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2.2 </a:t>
            </a:r>
            <a:r>
              <a:rPr lang="zh-CN" altLang="en-US" dirty="0"/>
              <a:t>研究思路</a:t>
            </a:r>
            <a:endParaRPr lang="zh-CN" altLang="en-US" dirty="0"/>
          </a:p>
        </p:txBody>
      </p:sp>
      <p:grpSp>
        <p:nvGrpSpPr>
          <p:cNvPr id="25"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Freeform 6"/>
          <p:cNvSpPr/>
          <p:nvPr/>
        </p:nvSpPr>
        <p:spPr bwMode="auto">
          <a:xfrm>
            <a:off x="6648450" y="3098250"/>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0" name="Freeform 7"/>
          <p:cNvSpPr/>
          <p:nvPr/>
        </p:nvSpPr>
        <p:spPr bwMode="auto">
          <a:xfrm>
            <a:off x="3794125" y="3098250"/>
            <a:ext cx="1374775"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1" name="Freeform 8"/>
          <p:cNvSpPr/>
          <p:nvPr/>
        </p:nvSpPr>
        <p:spPr bwMode="auto">
          <a:xfrm>
            <a:off x="4506913"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2" name="Freeform 9"/>
          <p:cNvSpPr/>
          <p:nvPr/>
        </p:nvSpPr>
        <p:spPr bwMode="auto">
          <a:xfrm>
            <a:off x="5937250"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3" name="Freeform 10"/>
          <p:cNvSpPr/>
          <p:nvPr/>
        </p:nvSpPr>
        <p:spPr bwMode="auto">
          <a:xfrm>
            <a:off x="4506913"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4" name="Freeform 11"/>
          <p:cNvSpPr/>
          <p:nvPr/>
        </p:nvSpPr>
        <p:spPr bwMode="auto">
          <a:xfrm>
            <a:off x="5937250"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5" name="Freeform 12"/>
          <p:cNvSpPr>
            <a:spLocks noEditPoints="1"/>
          </p:cNvSpPr>
          <p:nvPr/>
        </p:nvSpPr>
        <p:spPr bwMode="auto">
          <a:xfrm>
            <a:off x="4911725" y="4874662"/>
            <a:ext cx="598488" cy="446088"/>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6" name="Freeform 13"/>
          <p:cNvSpPr>
            <a:spLocks noEditPoints="1"/>
          </p:cNvSpPr>
          <p:nvPr/>
        </p:nvSpPr>
        <p:spPr bwMode="auto">
          <a:xfrm>
            <a:off x="7077075" y="3591962"/>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7" name="Freeform 14"/>
          <p:cNvSpPr>
            <a:spLocks noEditPoints="1"/>
          </p:cNvSpPr>
          <p:nvPr/>
        </p:nvSpPr>
        <p:spPr bwMode="auto">
          <a:xfrm>
            <a:off x="4995863" y="2288625"/>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8" name="Freeform 15"/>
          <p:cNvSpPr>
            <a:spLocks noEditPoints="1"/>
          </p:cNvSpPr>
          <p:nvPr/>
        </p:nvSpPr>
        <p:spPr bwMode="auto">
          <a:xfrm>
            <a:off x="6276975" y="2355300"/>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9" name="Freeform 16"/>
          <p:cNvSpPr>
            <a:spLocks noEditPoints="1"/>
          </p:cNvSpPr>
          <p:nvPr/>
        </p:nvSpPr>
        <p:spPr bwMode="auto">
          <a:xfrm>
            <a:off x="6292850" y="4844500"/>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0" name="Freeform 17"/>
          <p:cNvSpPr>
            <a:spLocks noEditPoints="1"/>
          </p:cNvSpPr>
          <p:nvPr/>
        </p:nvSpPr>
        <p:spPr bwMode="auto">
          <a:xfrm>
            <a:off x="4184650" y="3588787"/>
            <a:ext cx="612775" cy="614363"/>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1" name="TextBox 18"/>
          <p:cNvSpPr txBox="1"/>
          <p:nvPr/>
        </p:nvSpPr>
        <p:spPr>
          <a:xfrm>
            <a:off x="2187304" y="1925608"/>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标题文本一</a:t>
            </a:r>
            <a:endParaRPr lang="zh-CN" altLang="en-US" sz="2000" b="1" dirty="0">
              <a:solidFill>
                <a:schemeClr val="accent1"/>
              </a:solidFill>
              <a:latin typeface="+mj-ea"/>
              <a:ea typeface="+mj-ea"/>
            </a:endParaRPr>
          </a:p>
        </p:txBody>
      </p:sp>
      <p:sp>
        <p:nvSpPr>
          <p:cNvPr id="42" name="TextBox 19"/>
          <p:cNvSpPr txBox="1"/>
          <p:nvPr/>
        </p:nvSpPr>
        <p:spPr>
          <a:xfrm>
            <a:off x="795556" y="2319035"/>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43" name="TextBox 20"/>
          <p:cNvSpPr txBox="1"/>
          <p:nvPr/>
        </p:nvSpPr>
        <p:spPr>
          <a:xfrm>
            <a:off x="7498889" y="19256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标题文本二</a:t>
            </a:r>
            <a:endParaRPr lang="zh-CN" altLang="en-US" sz="2000" b="1" dirty="0">
              <a:solidFill>
                <a:schemeClr val="accent1"/>
              </a:solidFill>
              <a:latin typeface="+mj-ea"/>
              <a:ea typeface="+mj-ea"/>
            </a:endParaRPr>
          </a:p>
        </p:txBody>
      </p:sp>
      <p:sp>
        <p:nvSpPr>
          <p:cNvPr id="44" name="TextBox 21"/>
          <p:cNvSpPr txBox="1"/>
          <p:nvPr/>
        </p:nvSpPr>
        <p:spPr>
          <a:xfrm>
            <a:off x="7464370" y="23190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45" name="TextBox 22"/>
          <p:cNvSpPr txBox="1"/>
          <p:nvPr/>
        </p:nvSpPr>
        <p:spPr>
          <a:xfrm>
            <a:off x="8192572" y="3328739"/>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标题文本三</a:t>
            </a:r>
            <a:endParaRPr lang="zh-CN" altLang="en-US" sz="2000" b="1" dirty="0">
              <a:solidFill>
                <a:schemeClr val="accent1"/>
              </a:solidFill>
              <a:latin typeface="+mj-ea"/>
              <a:ea typeface="+mj-ea"/>
            </a:endParaRPr>
          </a:p>
        </p:txBody>
      </p:sp>
      <p:sp>
        <p:nvSpPr>
          <p:cNvPr id="46" name="TextBox 23"/>
          <p:cNvSpPr txBox="1"/>
          <p:nvPr/>
        </p:nvSpPr>
        <p:spPr>
          <a:xfrm>
            <a:off x="8158053" y="3722166"/>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47" name="TextBox 24"/>
          <p:cNvSpPr txBox="1"/>
          <p:nvPr/>
        </p:nvSpPr>
        <p:spPr>
          <a:xfrm>
            <a:off x="7467358" y="46688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标题文本四</a:t>
            </a:r>
            <a:endParaRPr lang="zh-CN" altLang="en-US" sz="2000" b="1" dirty="0">
              <a:solidFill>
                <a:schemeClr val="accent1"/>
              </a:solidFill>
              <a:latin typeface="+mj-ea"/>
              <a:ea typeface="+mj-ea"/>
            </a:endParaRPr>
          </a:p>
        </p:txBody>
      </p:sp>
      <p:sp>
        <p:nvSpPr>
          <p:cNvPr id="48" name="TextBox 26"/>
          <p:cNvSpPr txBox="1"/>
          <p:nvPr/>
        </p:nvSpPr>
        <p:spPr>
          <a:xfrm>
            <a:off x="7432839" y="50622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49" name="TextBox 27"/>
          <p:cNvSpPr txBox="1"/>
          <p:nvPr/>
        </p:nvSpPr>
        <p:spPr>
          <a:xfrm>
            <a:off x="2313429" y="4684574"/>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标题文本五</a:t>
            </a:r>
            <a:endParaRPr lang="zh-CN" altLang="en-US" sz="2000" b="1" dirty="0">
              <a:solidFill>
                <a:schemeClr val="accent1"/>
              </a:solidFill>
              <a:latin typeface="+mj-ea"/>
              <a:ea typeface="+mj-ea"/>
            </a:endParaRPr>
          </a:p>
        </p:txBody>
      </p:sp>
      <p:sp>
        <p:nvSpPr>
          <p:cNvPr id="50" name="TextBox 28"/>
          <p:cNvSpPr txBox="1"/>
          <p:nvPr/>
        </p:nvSpPr>
        <p:spPr>
          <a:xfrm>
            <a:off x="921681" y="5078001"/>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
        <p:nvSpPr>
          <p:cNvPr id="51" name="TextBox 31"/>
          <p:cNvSpPr txBox="1"/>
          <p:nvPr/>
        </p:nvSpPr>
        <p:spPr>
          <a:xfrm>
            <a:off x="1667043" y="3328740"/>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标题文本六</a:t>
            </a:r>
            <a:endParaRPr lang="zh-CN" altLang="en-US" sz="2000" b="1" dirty="0">
              <a:solidFill>
                <a:schemeClr val="accent1"/>
              </a:solidFill>
              <a:latin typeface="+mj-ea"/>
              <a:ea typeface="+mj-ea"/>
            </a:endParaRPr>
          </a:p>
        </p:txBody>
      </p:sp>
      <p:sp>
        <p:nvSpPr>
          <p:cNvPr id="52" name="TextBox 32"/>
          <p:cNvSpPr txBox="1"/>
          <p:nvPr/>
        </p:nvSpPr>
        <p:spPr>
          <a:xfrm>
            <a:off x="275295" y="3722167"/>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endParaRPr lang="zh-CN" altLang="en-US" dirty="0">
              <a:solidFill>
                <a:schemeClr val="accent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614889"/>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922257"/>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请在这里输入您的文字说明请在这里输入您的文字说请在这里输入您的文字说明请在这里输入您的文字说明</a:t>
            </a:r>
            <a:endParaRPr lang="zh-CN" altLang="en-US" dirty="0">
              <a:solidFill>
                <a:schemeClr val="bg1"/>
              </a:solidFill>
              <a:latin typeface="+mn-ea"/>
              <a:ea typeface="+mn-ea"/>
            </a:endParaRPr>
          </a:p>
        </p:txBody>
      </p:sp>
      <p:sp>
        <p:nvSpPr>
          <p:cNvPr id="96" name="Freeform 5"/>
          <p:cNvSpPr>
            <a:spLocks noEditPoints="1"/>
          </p:cNvSpPr>
          <p:nvPr/>
        </p:nvSpPr>
        <p:spPr bwMode="auto">
          <a:xfrm>
            <a:off x="898319" y="2258905"/>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2252289"/>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792723"/>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5101059"/>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5166722"/>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itchFamily="2" charset="-122"/>
            </a:endParaRPr>
          </a:p>
        </p:txBody>
      </p:sp>
      <p:sp>
        <p:nvSpPr>
          <p:cNvPr id="101" name="Freeform 10"/>
          <p:cNvSpPr>
            <a:spLocks noEditPoints="1"/>
          </p:cNvSpPr>
          <p:nvPr/>
        </p:nvSpPr>
        <p:spPr bwMode="auto">
          <a:xfrm>
            <a:off x="3076405" y="4509332"/>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396428" y="3648690"/>
            <a:ext cx="1620957" cy="523220"/>
          </a:xfrm>
          <a:prstGeom prst="rect">
            <a:avLst/>
          </a:prstGeom>
        </p:spPr>
        <p:txBody>
          <a:bodyPr wrap="none">
            <a:spAutoFit/>
          </a:bodyPr>
          <a:lstStyle/>
          <a:p>
            <a:pPr algn="ctr"/>
            <a:r>
              <a:rPr lang="zh-CN" altLang="en-US" sz="2800" dirty="0">
                <a:solidFill>
                  <a:schemeClr val="bg1"/>
                </a:solidFill>
                <a:latin typeface="+mj-ea"/>
                <a:ea typeface="+mj-ea"/>
              </a:rPr>
              <a:t>团队建设</a:t>
            </a:r>
            <a:endParaRPr lang="zh-CN" altLang="en-US" sz="2800" dirty="0">
              <a:solidFill>
                <a:schemeClr val="bg1"/>
              </a:solidFill>
              <a:latin typeface="+mj-ea"/>
              <a:ea typeface="+mj-ea"/>
            </a:endParaRPr>
          </a:p>
        </p:txBody>
      </p:sp>
      <p:sp>
        <p:nvSpPr>
          <p:cNvPr id="103" name="矩形 102"/>
          <p:cNvSpPr/>
          <p:nvPr/>
        </p:nvSpPr>
        <p:spPr>
          <a:xfrm>
            <a:off x="4358938" y="3648690"/>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endParaRPr lang="zh-CN" altLang="en-US" sz="2800" dirty="0">
              <a:solidFill>
                <a:schemeClr val="bg1"/>
              </a:solidFill>
              <a:latin typeface="+mj-ea"/>
              <a:ea typeface="+mj-ea"/>
            </a:endParaRPr>
          </a:p>
        </p:txBody>
      </p:sp>
      <p:sp>
        <p:nvSpPr>
          <p:cNvPr id="104" name="Freeform 19"/>
          <p:cNvSpPr>
            <a:spLocks noEditPoints="1"/>
          </p:cNvSpPr>
          <p:nvPr/>
        </p:nvSpPr>
        <p:spPr bwMode="auto">
          <a:xfrm>
            <a:off x="4900330" y="2945521"/>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542890"/>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990485"/>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9"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2.3 </a:t>
            </a:r>
            <a:r>
              <a:rPr lang="zh-CN" altLang="en-US" dirty="0"/>
              <a:t>采用某某研究方案</a:t>
            </a:r>
            <a:endParaRPr lang="zh-CN" altLang="en-US" dirty="0"/>
          </a:p>
        </p:txBody>
      </p:sp>
      <p:grpSp>
        <p:nvGrpSpPr>
          <p:cNvPr id="21" name="Group 9"/>
          <p:cNvGrpSpPr>
            <a:grpSpLocks noChangeAspect="1"/>
          </p:cNvGrpSpPr>
          <p:nvPr/>
        </p:nvGrpSpPr>
        <p:grpSpPr bwMode="auto">
          <a:xfrm>
            <a:off x="2311400" y="980886"/>
            <a:ext cx="7575550" cy="201688"/>
            <a:chOff x="1927" y="2201"/>
            <a:chExt cx="4019" cy="107"/>
          </a:xfrm>
        </p:grpSpPr>
        <p:sp>
          <p:nvSpPr>
            <p:cNvPr id="2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2.4 </a:t>
            </a:r>
            <a:r>
              <a:rPr lang="zh-CN" altLang="en-US" dirty="0"/>
              <a:t>可行性说明</a:t>
            </a:r>
            <a:endParaRPr lang="zh-CN" altLang="en-US" dirty="0"/>
          </a:p>
        </p:txBody>
      </p:sp>
      <p:grpSp>
        <p:nvGrpSpPr>
          <p:cNvPr id="38" name="Group 9"/>
          <p:cNvGrpSpPr>
            <a:grpSpLocks noChangeAspect="1"/>
          </p:cNvGrpSpPr>
          <p:nvPr/>
        </p:nvGrpSpPr>
        <p:grpSpPr bwMode="auto">
          <a:xfrm>
            <a:off x="2311400" y="980886"/>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6" name="Oval 4"/>
          <p:cNvSpPr>
            <a:spLocks noChangeArrowheads="1"/>
          </p:cNvSpPr>
          <p:nvPr/>
        </p:nvSpPr>
        <p:spPr bwMode="auto">
          <a:xfrm>
            <a:off x="652128" y="2248588"/>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7" name="Oval 6"/>
          <p:cNvSpPr>
            <a:spLocks noChangeArrowheads="1"/>
          </p:cNvSpPr>
          <p:nvPr/>
        </p:nvSpPr>
        <p:spPr bwMode="auto">
          <a:xfrm>
            <a:off x="4977109"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9" name="Oval 7"/>
          <p:cNvSpPr>
            <a:spLocks noChangeArrowheads="1"/>
          </p:cNvSpPr>
          <p:nvPr/>
        </p:nvSpPr>
        <p:spPr bwMode="auto">
          <a:xfrm>
            <a:off x="9241318"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3" name="Oval 8"/>
          <p:cNvSpPr>
            <a:spLocks noChangeArrowheads="1"/>
          </p:cNvSpPr>
          <p:nvPr/>
        </p:nvSpPr>
        <p:spPr bwMode="auto">
          <a:xfrm>
            <a:off x="2846023" y="1323060"/>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4" name="Oval 9"/>
          <p:cNvSpPr>
            <a:spLocks noChangeArrowheads="1"/>
          </p:cNvSpPr>
          <p:nvPr/>
        </p:nvSpPr>
        <p:spPr bwMode="auto">
          <a:xfrm>
            <a:off x="7108193" y="1333257"/>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5" name="Oval 5"/>
          <p:cNvSpPr>
            <a:spLocks noChangeArrowheads="1"/>
          </p:cNvSpPr>
          <p:nvPr/>
        </p:nvSpPr>
        <p:spPr bwMode="auto">
          <a:xfrm>
            <a:off x="1893254" y="4027611"/>
            <a:ext cx="1061261" cy="1063686"/>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6" name="Oval 5"/>
          <p:cNvSpPr>
            <a:spLocks noChangeArrowheads="1"/>
          </p:cNvSpPr>
          <p:nvPr/>
        </p:nvSpPr>
        <p:spPr bwMode="auto">
          <a:xfrm>
            <a:off x="1983801" y="4112845"/>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47" name="直接连接符 46"/>
          <p:cNvCxnSpPr>
            <a:stCxn id="45" idx="4"/>
          </p:cNvCxnSpPr>
          <p:nvPr/>
        </p:nvCxnSpPr>
        <p:spPr>
          <a:xfrm>
            <a:off x="2423885" y="5091297"/>
            <a:ext cx="0" cy="1738967"/>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Oval 5"/>
          <p:cNvSpPr>
            <a:spLocks noChangeArrowheads="1"/>
          </p:cNvSpPr>
          <p:nvPr/>
        </p:nvSpPr>
        <p:spPr bwMode="auto">
          <a:xfrm>
            <a:off x="3724561" y="3153765"/>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3" name="Oval 5"/>
          <p:cNvSpPr>
            <a:spLocks noChangeArrowheads="1"/>
          </p:cNvSpPr>
          <p:nvPr/>
        </p:nvSpPr>
        <p:spPr bwMode="auto">
          <a:xfrm>
            <a:off x="3815108" y="3238999"/>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54" name="直接连接符 53"/>
          <p:cNvCxnSpPr>
            <a:stCxn id="48" idx="4"/>
          </p:cNvCxnSpPr>
          <p:nvPr/>
        </p:nvCxnSpPr>
        <p:spPr>
          <a:xfrm>
            <a:off x="4255192" y="4217452"/>
            <a:ext cx="0" cy="26128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
          <p:cNvSpPr>
            <a:spLocks noChangeArrowheads="1"/>
          </p:cNvSpPr>
          <p:nvPr/>
        </p:nvSpPr>
        <p:spPr bwMode="auto">
          <a:xfrm>
            <a:off x="5545669" y="413463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6" name="Oval 5"/>
          <p:cNvSpPr>
            <a:spLocks noChangeArrowheads="1"/>
          </p:cNvSpPr>
          <p:nvPr/>
        </p:nvSpPr>
        <p:spPr bwMode="auto">
          <a:xfrm>
            <a:off x="5636216" y="421986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57" name="直接连接符 56"/>
          <p:cNvCxnSpPr/>
          <p:nvPr/>
        </p:nvCxnSpPr>
        <p:spPr>
          <a:xfrm>
            <a:off x="6091348" y="5226057"/>
            <a:ext cx="0" cy="16319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Oval 5"/>
          <p:cNvSpPr>
            <a:spLocks noChangeArrowheads="1"/>
          </p:cNvSpPr>
          <p:nvPr/>
        </p:nvSpPr>
        <p:spPr bwMode="auto">
          <a:xfrm>
            <a:off x="7368817" y="322166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9" name="Oval 5"/>
          <p:cNvSpPr>
            <a:spLocks noChangeArrowheads="1"/>
          </p:cNvSpPr>
          <p:nvPr/>
        </p:nvSpPr>
        <p:spPr bwMode="auto">
          <a:xfrm>
            <a:off x="7459364" y="330689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60" name="直接连接符 59"/>
          <p:cNvCxnSpPr>
            <a:stCxn id="58" idx="4"/>
          </p:cNvCxnSpPr>
          <p:nvPr/>
        </p:nvCxnSpPr>
        <p:spPr>
          <a:xfrm>
            <a:off x="7899448" y="4285351"/>
            <a:ext cx="0" cy="254491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Oval 5"/>
          <p:cNvSpPr>
            <a:spLocks noChangeArrowheads="1"/>
          </p:cNvSpPr>
          <p:nvPr/>
        </p:nvSpPr>
        <p:spPr bwMode="auto">
          <a:xfrm>
            <a:off x="9181770" y="4132219"/>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62" name="Oval 5"/>
          <p:cNvSpPr>
            <a:spLocks noChangeArrowheads="1"/>
          </p:cNvSpPr>
          <p:nvPr/>
        </p:nvSpPr>
        <p:spPr bwMode="auto">
          <a:xfrm>
            <a:off x="9272317" y="4217453"/>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itchFamily="2" charset="-122"/>
            </a:endParaRPr>
          </a:p>
        </p:txBody>
      </p:sp>
      <p:cxnSp>
        <p:nvCxnSpPr>
          <p:cNvPr id="63" name="直接连接符 62"/>
          <p:cNvCxnSpPr/>
          <p:nvPr/>
        </p:nvCxnSpPr>
        <p:spPr>
          <a:xfrm>
            <a:off x="9712401" y="5223642"/>
            <a:ext cx="0" cy="163435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 Box 19"/>
          <p:cNvSpPr txBox="1">
            <a:spLocks noChangeArrowheads="1"/>
          </p:cNvSpPr>
          <p:nvPr/>
        </p:nvSpPr>
        <p:spPr bwMode="auto">
          <a:xfrm>
            <a:off x="2055621" y="4350374"/>
            <a:ext cx="7569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3</a:t>
            </a:r>
            <a:endParaRPr lang="en-US" altLang="zh-CN" sz="2400" dirty="0">
              <a:solidFill>
                <a:srgbClr val="FFFFFF"/>
              </a:solidFill>
              <a:latin typeface="Lifeline JL" panose="00000400000000000000" pitchFamily="2" charset="0"/>
            </a:endParaRPr>
          </a:p>
        </p:txBody>
      </p:sp>
      <p:sp>
        <p:nvSpPr>
          <p:cNvPr id="65" name="Text Box 20"/>
          <p:cNvSpPr txBox="1">
            <a:spLocks noChangeArrowheads="1"/>
          </p:cNvSpPr>
          <p:nvPr/>
        </p:nvSpPr>
        <p:spPr bwMode="auto">
          <a:xfrm>
            <a:off x="3874192" y="3457153"/>
            <a:ext cx="762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4</a:t>
            </a:r>
            <a:endParaRPr lang="en-US" altLang="zh-CN" sz="2400" dirty="0">
              <a:solidFill>
                <a:srgbClr val="FFFFFF"/>
              </a:solidFill>
              <a:latin typeface="Lifeline JL" panose="00000400000000000000" pitchFamily="2" charset="0"/>
            </a:endParaRPr>
          </a:p>
        </p:txBody>
      </p:sp>
      <p:sp>
        <p:nvSpPr>
          <p:cNvPr id="66" name="Text Box 21"/>
          <p:cNvSpPr txBox="1">
            <a:spLocks noChangeArrowheads="1"/>
          </p:cNvSpPr>
          <p:nvPr/>
        </p:nvSpPr>
        <p:spPr bwMode="auto">
          <a:xfrm>
            <a:off x="5704619" y="4451976"/>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sz="2400" dirty="0">
                <a:solidFill>
                  <a:srgbClr val="FFFFFF"/>
                </a:solidFill>
                <a:latin typeface="Lifeline JL" panose="00000400000000000000" pitchFamily="2" charset="0"/>
              </a:rPr>
              <a:t>5</a:t>
            </a:r>
            <a:endParaRPr lang="en-US" sz="2400" dirty="0">
              <a:solidFill>
                <a:srgbClr val="FFFFFF"/>
              </a:solidFill>
              <a:latin typeface="Lifeline JL" panose="00000400000000000000" pitchFamily="2" charset="0"/>
            </a:endParaRPr>
          </a:p>
        </p:txBody>
      </p:sp>
      <p:sp>
        <p:nvSpPr>
          <p:cNvPr id="67" name="Text Box 22"/>
          <p:cNvSpPr txBox="1">
            <a:spLocks noChangeArrowheads="1"/>
          </p:cNvSpPr>
          <p:nvPr/>
        </p:nvSpPr>
        <p:spPr bwMode="auto">
          <a:xfrm>
            <a:off x="7522260" y="3537288"/>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6</a:t>
            </a:r>
            <a:endParaRPr lang="en-US" altLang="zh-CN" sz="2400" dirty="0">
              <a:solidFill>
                <a:srgbClr val="FFFFFF"/>
              </a:solidFill>
              <a:latin typeface="Lifeline JL" panose="00000400000000000000" pitchFamily="2" charset="0"/>
            </a:endParaRPr>
          </a:p>
        </p:txBody>
      </p:sp>
      <p:sp>
        <p:nvSpPr>
          <p:cNvPr id="68" name="Text Box 23"/>
          <p:cNvSpPr txBox="1">
            <a:spLocks noChangeArrowheads="1"/>
          </p:cNvSpPr>
          <p:nvPr/>
        </p:nvSpPr>
        <p:spPr bwMode="auto">
          <a:xfrm>
            <a:off x="9331719" y="4450258"/>
            <a:ext cx="7613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a:solidFill>
                  <a:srgbClr val="FFFFFF"/>
                </a:solidFill>
                <a:latin typeface="Lifeline JL" panose="00000400000000000000" pitchFamily="2" charset="0"/>
              </a:rPr>
              <a:t>201</a:t>
            </a:r>
            <a:r>
              <a:rPr lang="en-US" altLang="zh-CN" sz="2400">
                <a:solidFill>
                  <a:srgbClr val="FFFFFF"/>
                </a:solidFill>
                <a:latin typeface="Lifeline JL" panose="00000400000000000000" pitchFamily="2" charset="0"/>
              </a:rPr>
              <a:t>7</a:t>
            </a:r>
            <a:endParaRPr lang="en-US" altLang="zh-CN" sz="2400">
              <a:solidFill>
                <a:srgbClr val="FFFFFF"/>
              </a:solidFill>
              <a:latin typeface="Lifeline JL" panose="00000400000000000000" pitchFamily="2" charset="0"/>
            </a:endParaRPr>
          </a:p>
        </p:txBody>
      </p:sp>
      <p:sp>
        <p:nvSpPr>
          <p:cNvPr id="69" name="TextBox 76"/>
          <p:cNvSpPr txBox="1"/>
          <p:nvPr/>
        </p:nvSpPr>
        <p:spPr>
          <a:xfrm>
            <a:off x="1199804" y="2540497"/>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820983" y="2952446"/>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1" name="TextBox 76"/>
          <p:cNvSpPr txBox="1"/>
          <p:nvPr/>
        </p:nvSpPr>
        <p:spPr>
          <a:xfrm>
            <a:off x="3425646" y="1590002"/>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3046825" y="2001951"/>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3" name="TextBox 76"/>
          <p:cNvSpPr txBox="1"/>
          <p:nvPr/>
        </p:nvSpPr>
        <p:spPr>
          <a:xfrm>
            <a:off x="5531172" y="2636749"/>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152351" y="3048698"/>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5" name="TextBox 76"/>
          <p:cNvSpPr txBox="1"/>
          <p:nvPr/>
        </p:nvSpPr>
        <p:spPr>
          <a:xfrm>
            <a:off x="7660761" y="1662191"/>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7281940" y="2074140"/>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9766287" y="2720970"/>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9387466" y="3132919"/>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1994719" y="3198437"/>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关键技术和实践难点</a:t>
            </a:r>
            <a:endParaRPr lang="zh-CN" altLang="en-US" sz="6600" dirty="0">
              <a:solidFill>
                <a:schemeClr val="bg1"/>
              </a:solidFill>
              <a:latin typeface="+mj-ea"/>
            </a:endParaRP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关建技术</a:t>
            </a:r>
            <a:endParaRPr lang="zh-CN" altLang="en-US" dirty="0">
              <a:solidFill>
                <a:schemeClr val="bg1"/>
              </a:solidFill>
              <a:latin typeface="+mj-ea"/>
              <a:ea typeface="+mj-ea"/>
            </a:endParaRP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实践难点</a:t>
            </a:r>
            <a:endParaRPr lang="zh-CN" altLang="en-US" dirty="0">
              <a:solidFill>
                <a:schemeClr val="bg1"/>
              </a:solidFill>
              <a:latin typeface="+mj-ea"/>
              <a:ea typeface="+mj-ea"/>
            </a:endParaRP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案例对比分析</a:t>
            </a:r>
            <a:endParaRPr lang="zh-CN" altLang="en-US" dirty="0">
              <a:solidFill>
                <a:schemeClr val="bg1"/>
              </a:solidFill>
              <a:latin typeface="+mj-ea"/>
              <a:ea typeface="+mj-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517641"/>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2382383"/>
            <a:ext cx="1066800" cy="1058862"/>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3250227"/>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4135565"/>
            <a:ext cx="1066800" cy="1058863"/>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5033722"/>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87800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774495"/>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669327"/>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5419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57506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687558"/>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1" name="TextBox 21"/>
          <p:cNvSpPr txBox="1">
            <a:spLocks noChangeArrowheads="1"/>
          </p:cNvSpPr>
          <p:nvPr/>
        </p:nvSpPr>
        <p:spPr bwMode="auto">
          <a:xfrm flipH="1">
            <a:off x="6078562" y="2530869"/>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2" name="TextBox 22"/>
          <p:cNvSpPr txBox="1">
            <a:spLocks noChangeArrowheads="1"/>
          </p:cNvSpPr>
          <p:nvPr/>
        </p:nvSpPr>
        <p:spPr bwMode="auto">
          <a:xfrm flipH="1">
            <a:off x="5615755" y="3396638"/>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3" name="TextBox 23"/>
          <p:cNvSpPr txBox="1">
            <a:spLocks noChangeArrowheads="1"/>
          </p:cNvSpPr>
          <p:nvPr/>
        </p:nvSpPr>
        <p:spPr bwMode="auto">
          <a:xfrm flipH="1">
            <a:off x="6063838" y="4312626"/>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4" name="TextBox 24"/>
          <p:cNvSpPr txBox="1">
            <a:spLocks noChangeArrowheads="1"/>
          </p:cNvSpPr>
          <p:nvPr/>
        </p:nvSpPr>
        <p:spPr bwMode="auto">
          <a:xfrm flipH="1">
            <a:off x="5605328" y="520409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5" name="矩形 25"/>
          <p:cNvSpPr>
            <a:spLocks noChangeArrowheads="1"/>
          </p:cNvSpPr>
          <p:nvPr/>
        </p:nvSpPr>
        <p:spPr bwMode="auto">
          <a:xfrm>
            <a:off x="1406179" y="1927847"/>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6" name="矩形 55"/>
          <p:cNvSpPr>
            <a:spLocks noChangeArrowheads="1"/>
          </p:cNvSpPr>
          <p:nvPr/>
        </p:nvSpPr>
        <p:spPr bwMode="auto">
          <a:xfrm>
            <a:off x="7346974" y="2731554"/>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7" name="矩形 56"/>
          <p:cNvSpPr>
            <a:spLocks noChangeArrowheads="1"/>
          </p:cNvSpPr>
          <p:nvPr/>
        </p:nvSpPr>
        <p:spPr bwMode="auto">
          <a:xfrm>
            <a:off x="1346647" y="3749343"/>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8" name="矩形 57"/>
          <p:cNvSpPr>
            <a:spLocks noChangeArrowheads="1"/>
          </p:cNvSpPr>
          <p:nvPr/>
        </p:nvSpPr>
        <p:spPr bwMode="auto">
          <a:xfrm>
            <a:off x="7346974" y="4456240"/>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9" name="矩形 58"/>
          <p:cNvSpPr>
            <a:spLocks noChangeArrowheads="1"/>
          </p:cNvSpPr>
          <p:nvPr/>
        </p:nvSpPr>
        <p:spPr bwMode="auto">
          <a:xfrm>
            <a:off x="1406178" y="5543032"/>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60" name="矩形 3"/>
          <p:cNvSpPr>
            <a:spLocks noChangeArrowheads="1"/>
          </p:cNvSpPr>
          <p:nvPr/>
        </p:nvSpPr>
        <p:spPr bwMode="auto">
          <a:xfrm>
            <a:off x="1841191" y="1621918"/>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关键技术一</a:t>
            </a:r>
            <a:endParaRPr lang="zh-CN" altLang="en-US" sz="2000" b="1" dirty="0">
              <a:solidFill>
                <a:schemeClr val="bg1"/>
              </a:solidFill>
              <a:latin typeface="+mj-ea"/>
              <a:ea typeface="+mj-ea"/>
            </a:endParaRPr>
          </a:p>
        </p:txBody>
      </p:sp>
      <p:sp>
        <p:nvSpPr>
          <p:cNvPr id="61" name="矩形 33"/>
          <p:cNvSpPr>
            <a:spLocks noChangeArrowheads="1"/>
          </p:cNvSpPr>
          <p:nvPr/>
        </p:nvSpPr>
        <p:spPr bwMode="auto">
          <a:xfrm>
            <a:off x="7318399" y="2470074"/>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关键技术二</a:t>
            </a:r>
            <a:endParaRPr lang="zh-CN" altLang="en-US" sz="2000" b="1" dirty="0">
              <a:solidFill>
                <a:schemeClr val="bg1"/>
              </a:solidFill>
              <a:latin typeface="+mj-ea"/>
              <a:ea typeface="+mj-ea"/>
            </a:endParaRPr>
          </a:p>
        </p:txBody>
      </p:sp>
      <p:sp>
        <p:nvSpPr>
          <p:cNvPr id="62" name="矩形 34"/>
          <p:cNvSpPr>
            <a:spLocks noChangeArrowheads="1"/>
          </p:cNvSpPr>
          <p:nvPr/>
        </p:nvSpPr>
        <p:spPr bwMode="auto">
          <a:xfrm>
            <a:off x="1841191" y="3484688"/>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关键技术三</a:t>
            </a:r>
            <a:endParaRPr lang="zh-CN" altLang="en-US" sz="2000" b="1" dirty="0">
              <a:solidFill>
                <a:schemeClr val="bg1"/>
              </a:solidFill>
              <a:latin typeface="+mj-ea"/>
              <a:ea typeface="+mj-ea"/>
            </a:endParaRPr>
          </a:p>
        </p:txBody>
      </p:sp>
      <p:sp>
        <p:nvSpPr>
          <p:cNvPr id="63" name="矩形 35"/>
          <p:cNvSpPr>
            <a:spLocks noChangeArrowheads="1"/>
          </p:cNvSpPr>
          <p:nvPr/>
        </p:nvSpPr>
        <p:spPr bwMode="auto">
          <a:xfrm>
            <a:off x="7346974" y="4182061"/>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关键技术四</a:t>
            </a:r>
            <a:endParaRPr lang="zh-CN" altLang="en-US" sz="2000" b="1" dirty="0">
              <a:solidFill>
                <a:schemeClr val="bg1"/>
              </a:solidFill>
              <a:latin typeface="+mj-ea"/>
              <a:ea typeface="+mj-ea"/>
            </a:endParaRPr>
          </a:p>
        </p:txBody>
      </p:sp>
      <p:sp>
        <p:nvSpPr>
          <p:cNvPr id="64" name="矩形 36"/>
          <p:cNvSpPr>
            <a:spLocks noChangeArrowheads="1"/>
          </p:cNvSpPr>
          <p:nvPr/>
        </p:nvSpPr>
        <p:spPr bwMode="auto">
          <a:xfrm>
            <a:off x="1841191" y="5229165"/>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关键技术五</a:t>
            </a:r>
            <a:endParaRPr lang="zh-CN" altLang="en-US" sz="2000" b="1" dirty="0">
              <a:solidFill>
                <a:schemeClr val="bg1"/>
              </a:solidFill>
              <a:latin typeface="+mj-ea"/>
              <a:ea typeface="+mj-ea"/>
            </a:endParaRP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3.1 </a:t>
            </a:r>
            <a:r>
              <a:rPr lang="zh-CN" altLang="en-US" dirty="0"/>
              <a:t>关键技术</a:t>
            </a:r>
            <a:endParaRPr lang="zh-CN" altLang="en-US" dirty="0"/>
          </a:p>
        </p:txBody>
      </p:sp>
      <p:grpSp>
        <p:nvGrpSpPr>
          <p:cNvPr id="33" name="Group 9"/>
          <p:cNvGrpSpPr>
            <a:grpSpLocks noChangeAspect="1"/>
          </p:cNvGrpSpPr>
          <p:nvPr/>
        </p:nvGrpSpPr>
        <p:grpSpPr bwMode="auto">
          <a:xfrm>
            <a:off x="2311400" y="980886"/>
            <a:ext cx="7575550" cy="201688"/>
            <a:chOff x="1927" y="2201"/>
            <a:chExt cx="4019" cy="107"/>
          </a:xfrm>
        </p:grpSpPr>
        <p:sp>
          <p:nvSpPr>
            <p:cNvPr id="35"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00633" y="1686975"/>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670026"/>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3222434"/>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781915"/>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364" y="1670026"/>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坚持入门、中端、高端三款产品同步发力，满足不同层次需求的消费者的理念。</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364" y="3158384"/>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在某某市场方面继续发力，在未来三年培养成公司主要收入来源。</a:t>
            </a:r>
            <a:endParaRPr lang="zh-CN" altLang="en-US" dirty="0">
              <a:solidFill>
                <a:schemeClr val="bg1"/>
              </a:solidFill>
              <a:latin typeface="+mn-ea"/>
              <a:ea typeface="+mn-ea"/>
              <a:sym typeface="Arial" panose="020B0604020202020204" pitchFamily="34" charset="0"/>
            </a:endParaRPr>
          </a:p>
        </p:txBody>
      </p:sp>
      <p:sp>
        <p:nvSpPr>
          <p:cNvPr id="25" name="矩形 24"/>
          <p:cNvSpPr/>
          <p:nvPr/>
        </p:nvSpPr>
        <p:spPr>
          <a:xfrm>
            <a:off x="1808364" y="4781915"/>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加大到网络渠道的投入，天猫和京东旗舰店销售额力争上升到</a:t>
            </a:r>
            <a:r>
              <a:rPr lang="en-US" altLang="zh-CN" dirty="0">
                <a:solidFill>
                  <a:schemeClr val="bg1"/>
                </a:solidFill>
                <a:latin typeface="+mn-ea"/>
                <a:ea typeface="+mn-ea"/>
                <a:sym typeface="Arial" panose="020B0604020202020204" pitchFamily="34" charset="0"/>
              </a:rPr>
              <a:t>30%</a:t>
            </a:r>
            <a:r>
              <a:rPr lang="zh-CN" altLang="en-US" dirty="0">
                <a:solidFill>
                  <a:schemeClr val="bg1"/>
                </a:solidFill>
                <a:latin typeface="+mn-ea"/>
                <a:ea typeface="+mn-ea"/>
                <a:sym typeface="Arial" panose="020B0604020202020204" pitchFamily="34" charset="0"/>
              </a:rPr>
              <a:t>。</a:t>
            </a:r>
            <a:endParaRPr lang="zh-CN" altLang="en-US" dirty="0">
              <a:solidFill>
                <a:schemeClr val="bg1"/>
              </a:solidFill>
              <a:latin typeface="+mn-ea"/>
              <a:ea typeface="+mn-ea"/>
              <a:sym typeface="Arial" panose="020B0604020202020204" pitchFamily="34" charset="0"/>
            </a:endParaRPr>
          </a:p>
        </p:txBody>
      </p:sp>
      <p:sp>
        <p:nvSpPr>
          <p:cNvPr id="26" name="文本框 25"/>
          <p:cNvSpPr txBox="1"/>
          <p:nvPr/>
        </p:nvSpPr>
        <p:spPr>
          <a:xfrm>
            <a:off x="6561642" y="5747082"/>
            <a:ext cx="3672800" cy="338554"/>
          </a:xfrm>
          <a:prstGeom prst="rect">
            <a:avLst/>
          </a:prstGeom>
          <a:noFill/>
        </p:spPr>
        <p:txBody>
          <a:bodyPr wrap="none" rtlCol="0">
            <a:spAutoFit/>
          </a:bodyPr>
          <a:lstStyle/>
          <a:p>
            <a:r>
              <a:rPr lang="zh-CN" altLang="en-US" sz="1600" dirty="0">
                <a:solidFill>
                  <a:schemeClr val="bg1"/>
                </a:solidFill>
                <a:latin typeface="+mj-ea"/>
                <a:ea typeface="+mj-ea"/>
              </a:rPr>
              <a:t>这里可以用来展示相关图片或视频文件</a:t>
            </a:r>
            <a:endParaRPr lang="zh-CN" altLang="en-US" sz="1600" dirty="0">
              <a:solidFill>
                <a:schemeClr val="bg1"/>
              </a:solidFill>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5726" r="11940" b="6862"/>
          <a:stretch>
            <a:fillRect/>
          </a:stretch>
        </p:blipFill>
        <p:spPr>
          <a:xfrm>
            <a:off x="6239076" y="1919945"/>
            <a:ext cx="4317932" cy="3242650"/>
          </a:xfrm>
          <a:prstGeom prst="rect">
            <a:avLst/>
          </a:prstGeom>
        </p:spPr>
      </p:pic>
      <p:sp>
        <p:nvSpPr>
          <p:cNvPr id="1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3.2 </a:t>
            </a:r>
            <a:r>
              <a:rPr lang="zh-CN" altLang="en-US" dirty="0"/>
              <a:t>实践难点</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
          <p:cNvSpPr/>
          <p:nvPr/>
        </p:nvSpPr>
        <p:spPr>
          <a:xfrm flipH="1">
            <a:off x="3201300" y="3869646"/>
            <a:ext cx="2252381"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2" name="五边形 3"/>
          <p:cNvSpPr/>
          <p:nvPr/>
        </p:nvSpPr>
        <p:spPr>
          <a:xfrm flipH="1">
            <a:off x="4068450" y="4431718"/>
            <a:ext cx="1385210"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3" name="五边形 4"/>
          <p:cNvSpPr/>
          <p:nvPr/>
        </p:nvSpPr>
        <p:spPr>
          <a:xfrm flipH="1">
            <a:off x="3541483" y="4982157"/>
            <a:ext cx="1912176"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4" name="五边形 5"/>
          <p:cNvSpPr/>
          <p:nvPr/>
        </p:nvSpPr>
        <p:spPr>
          <a:xfrm flipH="1">
            <a:off x="2696529" y="5533457"/>
            <a:ext cx="2757132"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5" name="TextBox 159"/>
          <p:cNvSpPr txBox="1"/>
          <p:nvPr/>
        </p:nvSpPr>
        <p:spPr>
          <a:xfrm>
            <a:off x="4849874" y="3907559"/>
            <a:ext cx="529382"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73%</a:t>
            </a:r>
            <a:endParaRPr lang="zh-CN" altLang="en-US" dirty="0">
              <a:solidFill>
                <a:schemeClr val="bg2"/>
              </a:solidFill>
              <a:latin typeface="Lifeline JL" panose="00000400000000000000" pitchFamily="2" charset="0"/>
            </a:endParaRPr>
          </a:p>
        </p:txBody>
      </p:sp>
      <p:sp>
        <p:nvSpPr>
          <p:cNvPr id="26" name="TextBox 160"/>
          <p:cNvSpPr txBox="1"/>
          <p:nvPr/>
        </p:nvSpPr>
        <p:spPr>
          <a:xfrm>
            <a:off x="4844262" y="4473247"/>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30%</a:t>
            </a:r>
            <a:endParaRPr lang="zh-CN" altLang="en-US" dirty="0">
              <a:solidFill>
                <a:schemeClr val="bg2"/>
              </a:solidFill>
              <a:latin typeface="Lifeline JL" panose="00000400000000000000" pitchFamily="2" charset="0"/>
            </a:endParaRPr>
          </a:p>
        </p:txBody>
      </p:sp>
      <p:sp>
        <p:nvSpPr>
          <p:cNvPr id="27" name="TextBox 161"/>
          <p:cNvSpPr txBox="1"/>
          <p:nvPr/>
        </p:nvSpPr>
        <p:spPr>
          <a:xfrm>
            <a:off x="4845868" y="5023751"/>
            <a:ext cx="522970"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50%</a:t>
            </a:r>
            <a:endParaRPr lang="zh-CN" altLang="en-US" dirty="0">
              <a:solidFill>
                <a:schemeClr val="bg2"/>
              </a:solidFill>
              <a:latin typeface="Lifeline JL" panose="00000400000000000000" pitchFamily="2" charset="0"/>
            </a:endParaRPr>
          </a:p>
        </p:txBody>
      </p:sp>
      <p:sp>
        <p:nvSpPr>
          <p:cNvPr id="28" name="TextBox 162"/>
          <p:cNvSpPr txBox="1"/>
          <p:nvPr/>
        </p:nvSpPr>
        <p:spPr>
          <a:xfrm>
            <a:off x="4863504" y="5579493"/>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75%</a:t>
            </a:r>
            <a:endParaRPr lang="zh-CN" altLang="en-US" dirty="0">
              <a:solidFill>
                <a:schemeClr val="bg2"/>
              </a:solidFill>
              <a:latin typeface="Lifeline JL" panose="00000400000000000000" pitchFamily="2" charset="0"/>
            </a:endParaRPr>
          </a:p>
        </p:txBody>
      </p:sp>
      <p:sp>
        <p:nvSpPr>
          <p:cNvPr id="29" name="五边形 11"/>
          <p:cNvSpPr/>
          <p:nvPr/>
        </p:nvSpPr>
        <p:spPr>
          <a:xfrm>
            <a:off x="6531229" y="3871636"/>
            <a:ext cx="1149664"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五边形 12"/>
          <p:cNvSpPr/>
          <p:nvPr/>
        </p:nvSpPr>
        <p:spPr>
          <a:xfrm>
            <a:off x="6531230" y="4433709"/>
            <a:ext cx="217027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1" name="五边形 13"/>
          <p:cNvSpPr/>
          <p:nvPr/>
        </p:nvSpPr>
        <p:spPr>
          <a:xfrm>
            <a:off x="6531246" y="4984148"/>
            <a:ext cx="136081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五边形 14"/>
          <p:cNvSpPr/>
          <p:nvPr/>
        </p:nvSpPr>
        <p:spPr>
          <a:xfrm>
            <a:off x="6531246" y="5535448"/>
            <a:ext cx="2900981"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3" name="TextBox 173"/>
          <p:cNvSpPr txBox="1"/>
          <p:nvPr/>
        </p:nvSpPr>
        <p:spPr>
          <a:xfrm>
            <a:off x="6631085" y="3914027"/>
            <a:ext cx="522970"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20%</a:t>
            </a:r>
            <a:endParaRPr lang="zh-CN" altLang="en-US" dirty="0">
              <a:solidFill>
                <a:schemeClr val="bg2"/>
              </a:solidFill>
              <a:latin typeface="Lifeline JL" panose="00000400000000000000" pitchFamily="2" charset="0"/>
            </a:endParaRPr>
          </a:p>
        </p:txBody>
      </p:sp>
      <p:sp>
        <p:nvSpPr>
          <p:cNvPr id="34" name="TextBox 174"/>
          <p:cNvSpPr txBox="1"/>
          <p:nvPr/>
        </p:nvSpPr>
        <p:spPr>
          <a:xfrm>
            <a:off x="6632688" y="4468712"/>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56%</a:t>
            </a:r>
            <a:endParaRPr lang="zh-CN" altLang="en-US" dirty="0">
              <a:solidFill>
                <a:schemeClr val="bg2"/>
              </a:solidFill>
              <a:latin typeface="Lifeline JL" panose="00000400000000000000" pitchFamily="2" charset="0"/>
            </a:endParaRPr>
          </a:p>
        </p:txBody>
      </p:sp>
      <p:sp>
        <p:nvSpPr>
          <p:cNvPr id="35" name="TextBox 175"/>
          <p:cNvSpPr txBox="1"/>
          <p:nvPr/>
        </p:nvSpPr>
        <p:spPr>
          <a:xfrm>
            <a:off x="6632688" y="5023744"/>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29%</a:t>
            </a:r>
            <a:endParaRPr lang="zh-CN" altLang="en-US" dirty="0">
              <a:solidFill>
                <a:schemeClr val="bg2"/>
              </a:solidFill>
              <a:latin typeface="Lifeline JL" panose="00000400000000000000" pitchFamily="2" charset="0"/>
            </a:endParaRPr>
          </a:p>
        </p:txBody>
      </p:sp>
      <p:sp>
        <p:nvSpPr>
          <p:cNvPr id="36" name="TextBox 176"/>
          <p:cNvSpPr txBox="1"/>
          <p:nvPr/>
        </p:nvSpPr>
        <p:spPr>
          <a:xfrm>
            <a:off x="6639008" y="5577036"/>
            <a:ext cx="532588"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77%</a:t>
            </a:r>
            <a:endParaRPr lang="zh-CN" altLang="en-US" dirty="0">
              <a:solidFill>
                <a:schemeClr val="bg2"/>
              </a:solidFill>
              <a:latin typeface="Lifeline JL" panose="00000400000000000000" pitchFamily="2" charset="0"/>
            </a:endParaRPr>
          </a:p>
        </p:txBody>
      </p:sp>
      <p:sp>
        <p:nvSpPr>
          <p:cNvPr id="37" name="TextBox 180"/>
          <p:cNvSpPr txBox="1"/>
          <p:nvPr/>
        </p:nvSpPr>
        <p:spPr>
          <a:xfrm>
            <a:off x="5829755" y="394894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项目一</a:t>
            </a:r>
            <a:endParaRPr lang="zh-CN" altLang="en-US" sz="1400" b="1" dirty="0">
              <a:solidFill>
                <a:schemeClr val="bg1"/>
              </a:solidFill>
              <a:latin typeface="Lifeline JL" panose="00000400000000000000" pitchFamily="2" charset="0"/>
              <a:ea typeface="+mj-ea"/>
            </a:endParaRPr>
          </a:p>
        </p:txBody>
      </p:sp>
      <p:sp>
        <p:nvSpPr>
          <p:cNvPr id="38" name="TextBox 181"/>
          <p:cNvSpPr txBox="1"/>
          <p:nvPr/>
        </p:nvSpPr>
        <p:spPr>
          <a:xfrm>
            <a:off x="5829755" y="450779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项目二</a:t>
            </a:r>
            <a:endParaRPr lang="zh-CN" altLang="en-US" sz="1400" b="1" dirty="0">
              <a:solidFill>
                <a:schemeClr val="bg1"/>
              </a:solidFill>
              <a:latin typeface="Lifeline JL" panose="00000400000000000000" pitchFamily="2" charset="0"/>
              <a:ea typeface="+mj-ea"/>
            </a:endParaRPr>
          </a:p>
        </p:txBody>
      </p:sp>
      <p:sp>
        <p:nvSpPr>
          <p:cNvPr id="39" name="TextBox 182"/>
          <p:cNvSpPr txBox="1"/>
          <p:nvPr/>
        </p:nvSpPr>
        <p:spPr>
          <a:xfrm>
            <a:off x="5829932" y="5058233"/>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项目三</a:t>
            </a:r>
            <a:endParaRPr lang="zh-CN" altLang="en-US" sz="1400" b="1" dirty="0">
              <a:solidFill>
                <a:schemeClr val="bg1"/>
              </a:solidFill>
              <a:latin typeface="Lifeline JL" panose="00000400000000000000" pitchFamily="2" charset="0"/>
              <a:ea typeface="+mj-ea"/>
            </a:endParaRPr>
          </a:p>
        </p:txBody>
      </p:sp>
      <p:sp>
        <p:nvSpPr>
          <p:cNvPr id="40" name="TextBox 183"/>
          <p:cNvSpPr txBox="1"/>
          <p:nvPr/>
        </p:nvSpPr>
        <p:spPr>
          <a:xfrm>
            <a:off x="5829932" y="5611527"/>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项目四</a:t>
            </a:r>
            <a:endParaRPr lang="zh-CN" altLang="en-US" sz="1400" b="1" dirty="0">
              <a:solidFill>
                <a:schemeClr val="bg1"/>
              </a:solidFill>
              <a:latin typeface="Lifeline JL" panose="00000400000000000000" pitchFamily="2" charset="0"/>
              <a:ea typeface="+mj-ea"/>
            </a:endParaRPr>
          </a:p>
        </p:txBody>
      </p:sp>
      <p:sp>
        <p:nvSpPr>
          <p:cNvPr id="41" name="Oval 4"/>
          <p:cNvSpPr/>
          <p:nvPr/>
        </p:nvSpPr>
        <p:spPr>
          <a:xfrm>
            <a:off x="6426707" y="1555429"/>
            <a:ext cx="1043868" cy="9845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sz="2000" dirty="0">
                <a:solidFill>
                  <a:schemeClr val="tx2"/>
                </a:solidFill>
                <a:latin typeface="Lifeline JL" panose="00000400000000000000" pitchFamily="2" charset="0"/>
                <a:ea typeface="微软雅黑" panose="020B0503020204020204" pitchFamily="34" charset="-122"/>
              </a:rPr>
              <a:t>2017</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2" name="Oval 5"/>
          <p:cNvSpPr/>
          <p:nvPr/>
        </p:nvSpPr>
        <p:spPr>
          <a:xfrm>
            <a:off x="4529349" y="1555429"/>
            <a:ext cx="1043868" cy="9845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sz="2000" dirty="0">
                <a:solidFill>
                  <a:schemeClr val="tx2"/>
                </a:solidFill>
                <a:latin typeface="Lifeline JL" panose="00000400000000000000" pitchFamily="2" charset="0"/>
                <a:ea typeface="微软雅黑" panose="020B0503020204020204" pitchFamily="34" charset="-122"/>
              </a:rPr>
              <a:t>2016</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4" name="Text Box 10"/>
          <p:cNvSpPr txBox="1">
            <a:spLocks noChangeArrowheads="1"/>
          </p:cNvSpPr>
          <p:nvPr/>
        </p:nvSpPr>
        <p:spPr bwMode="auto">
          <a:xfrm>
            <a:off x="6531223" y="2540470"/>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5" name="Text Box 10"/>
          <p:cNvSpPr txBox="1">
            <a:spLocks noChangeArrowheads="1"/>
          </p:cNvSpPr>
          <p:nvPr/>
        </p:nvSpPr>
        <p:spPr bwMode="auto">
          <a:xfrm>
            <a:off x="1417862" y="2540468"/>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algn="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3.3 </a:t>
            </a:r>
            <a:r>
              <a:rPr lang="zh-CN" altLang="en-US" dirty="0"/>
              <a:t>案例对比分析</a:t>
            </a:r>
            <a:endParaRPr lang="zh-CN" altLang="en-US" dirty="0"/>
          </a:p>
        </p:txBody>
      </p:sp>
      <p:grpSp>
        <p:nvGrpSpPr>
          <p:cNvPr id="47" name="Group 9"/>
          <p:cNvGrpSpPr>
            <a:grpSpLocks noChangeAspect="1"/>
          </p:cNvGrpSpPr>
          <p:nvPr/>
        </p:nvGrpSpPr>
        <p:grpSpPr bwMode="auto">
          <a:xfrm>
            <a:off x="2311400" y="980886"/>
            <a:ext cx="7575550" cy="201688"/>
            <a:chOff x="1927" y="2201"/>
            <a:chExt cx="4019" cy="107"/>
          </a:xfrm>
        </p:grpSpPr>
        <p:sp>
          <p:nvSpPr>
            <p:cNvPr id="4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研究成果与应用前景</a:t>
            </a:r>
            <a:endParaRPr lang="zh-CN" altLang="en-US" sz="6600" dirty="0">
              <a:solidFill>
                <a:schemeClr val="bg1"/>
              </a:solidFill>
              <a:latin typeface="+mn-ea"/>
            </a:endParaRP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研究最终目标</a:t>
            </a:r>
            <a:endParaRPr lang="zh-CN" altLang="en-US" dirty="0">
              <a:solidFill>
                <a:schemeClr val="bg1"/>
              </a:solidFill>
              <a:latin typeface="+mj-ea"/>
              <a:ea typeface="+mj-ea"/>
            </a:endParaRP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应用前景</a:t>
            </a:r>
            <a:endParaRPr lang="zh-CN" altLang="en-US" dirty="0">
              <a:solidFill>
                <a:schemeClr val="bg1"/>
              </a:solidFill>
              <a:latin typeface="+mj-ea"/>
              <a:ea typeface="+mj-ea"/>
            </a:endParaRP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成果形式</a:t>
            </a:r>
            <a:endParaRPr lang="zh-CN" altLang="en-US" dirty="0">
              <a:solidFill>
                <a:schemeClr val="bg1"/>
              </a:solidFill>
              <a:latin typeface="+mj-ea"/>
              <a:ea typeface="+mj-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bwMode="auto">
          <a:xfrm>
            <a:off x="2505980" y="2938354"/>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
          <p:cNvSpPr/>
          <p:nvPr/>
        </p:nvSpPr>
        <p:spPr bwMode="auto">
          <a:xfrm>
            <a:off x="3725618" y="3298938"/>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6" name="TextBox 52"/>
          <p:cNvSpPr txBox="1"/>
          <p:nvPr/>
        </p:nvSpPr>
        <p:spPr>
          <a:xfrm>
            <a:off x="1787878" y="192955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分支目标一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7" name="TextBox 53"/>
          <p:cNvSpPr txBox="1"/>
          <p:nvPr/>
        </p:nvSpPr>
        <p:spPr>
          <a:xfrm>
            <a:off x="1066502" y="2245347"/>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ea"/>
              </a:rPr>
              <a:t>理清理论上的逻辑关系，克服关键技术难点。</a:t>
            </a:r>
            <a:endParaRPr lang="zh-CN" altLang="en-US" sz="1600" dirty="0">
              <a:solidFill>
                <a:schemeClr val="bg1"/>
              </a:solidFill>
              <a:latin typeface="+mn-ea"/>
            </a:endParaRPr>
          </a:p>
        </p:txBody>
      </p:sp>
      <p:sp>
        <p:nvSpPr>
          <p:cNvPr id="28" name="TextBox 54"/>
          <p:cNvSpPr txBox="1"/>
          <p:nvPr/>
        </p:nvSpPr>
        <p:spPr>
          <a:xfrm>
            <a:off x="8937080" y="1877452"/>
            <a:ext cx="1476664"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TextBox 55"/>
          <p:cNvSpPr txBox="1"/>
          <p:nvPr/>
        </p:nvSpPr>
        <p:spPr>
          <a:xfrm>
            <a:off x="8973111" y="2176552"/>
            <a:ext cx="2158736" cy="584775"/>
          </a:xfrm>
          <a:prstGeom prst="rect">
            <a:avLst/>
          </a:prstGeom>
          <a:noFill/>
        </p:spPr>
        <p:txBody>
          <a:bodyPr wrap="square">
            <a:spAutoFit/>
          </a:bodyPr>
          <a:lstStyle/>
          <a:p>
            <a:r>
              <a:rPr lang="zh-CN" altLang="en-US" sz="1600" dirty="0">
                <a:solidFill>
                  <a:schemeClr val="bg1"/>
                </a:solidFill>
                <a:latin typeface="+mn-ea"/>
              </a:rPr>
              <a:t>完成论文设计方案并通过评审。</a:t>
            </a:r>
            <a:endParaRPr lang="zh-CN" altLang="en-US" sz="1600" dirty="0">
              <a:solidFill>
                <a:schemeClr val="bg1"/>
              </a:solidFill>
              <a:latin typeface="+mn-ea"/>
            </a:endParaRPr>
          </a:p>
        </p:txBody>
      </p:sp>
      <p:sp>
        <p:nvSpPr>
          <p:cNvPr id="30" name="TextBox 56"/>
          <p:cNvSpPr txBox="1"/>
          <p:nvPr/>
        </p:nvSpPr>
        <p:spPr>
          <a:xfrm>
            <a:off x="1787879" y="4981648"/>
            <a:ext cx="1597832"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TextBox 57"/>
          <p:cNvSpPr txBox="1"/>
          <p:nvPr/>
        </p:nvSpPr>
        <p:spPr>
          <a:xfrm>
            <a:off x="1108705" y="5375545"/>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mn-ea"/>
              </a:rPr>
              <a:t>设计出工程样品，实现</a:t>
            </a:r>
            <a:r>
              <a:rPr lang="en-US" altLang="zh-CN">
                <a:solidFill>
                  <a:schemeClr val="bg1"/>
                </a:solidFill>
                <a:latin typeface="+mn-ea"/>
              </a:rPr>
              <a:t>80%</a:t>
            </a:r>
            <a:r>
              <a:rPr lang="zh-CN" altLang="en-US">
                <a:solidFill>
                  <a:schemeClr val="bg1"/>
                </a:solidFill>
                <a:latin typeface="+mn-ea"/>
              </a:rPr>
              <a:t>功能的设计功能。</a:t>
            </a:r>
            <a:endParaRPr lang="zh-CN" altLang="en-US" dirty="0">
              <a:solidFill>
                <a:schemeClr val="bg1"/>
              </a:solidFill>
              <a:latin typeface="+mn-ea"/>
            </a:endParaRPr>
          </a:p>
        </p:txBody>
      </p:sp>
      <p:sp>
        <p:nvSpPr>
          <p:cNvPr id="32" name="TextBox 61"/>
          <p:cNvSpPr txBox="1"/>
          <p:nvPr/>
        </p:nvSpPr>
        <p:spPr>
          <a:xfrm>
            <a:off x="9084240" y="4984139"/>
            <a:ext cx="1459480"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TextBox 62"/>
          <p:cNvSpPr txBox="1"/>
          <p:nvPr/>
        </p:nvSpPr>
        <p:spPr>
          <a:xfrm>
            <a:off x="8267521" y="5357600"/>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a:solidFill>
                  <a:schemeClr val="bg1"/>
                </a:solidFill>
                <a:latin typeface="+mn-ea"/>
              </a:rPr>
              <a:t>设计出工程样品，实现</a:t>
            </a:r>
            <a:r>
              <a:rPr lang="en-US" altLang="zh-CN" sz="1600">
                <a:solidFill>
                  <a:schemeClr val="bg1"/>
                </a:solidFill>
                <a:latin typeface="+mn-ea"/>
              </a:rPr>
              <a:t>80%</a:t>
            </a:r>
            <a:r>
              <a:rPr lang="zh-CN" altLang="en-US" sz="1600">
                <a:solidFill>
                  <a:schemeClr val="bg1"/>
                </a:solidFill>
                <a:latin typeface="+mn-ea"/>
              </a:rPr>
              <a:t>功能的设计功能。</a:t>
            </a:r>
            <a:endParaRPr lang="zh-CN" altLang="en-US" sz="1600" dirty="0">
              <a:solidFill>
                <a:schemeClr val="bg1"/>
              </a:solidFill>
              <a:latin typeface="+mn-ea"/>
            </a:endParaRPr>
          </a:p>
        </p:txBody>
      </p:sp>
      <p:sp>
        <p:nvSpPr>
          <p:cNvPr id="34" name="Freeform 6"/>
          <p:cNvSpPr/>
          <p:nvPr/>
        </p:nvSpPr>
        <p:spPr bwMode="auto">
          <a:xfrm>
            <a:off x="5071706" y="3724767"/>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Freeform 7"/>
          <p:cNvSpPr/>
          <p:nvPr/>
        </p:nvSpPr>
        <p:spPr bwMode="auto">
          <a:xfrm>
            <a:off x="3088625" y="3114323"/>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6" name="Freeform 8"/>
          <p:cNvSpPr/>
          <p:nvPr/>
        </p:nvSpPr>
        <p:spPr bwMode="auto">
          <a:xfrm>
            <a:off x="3088625" y="4634469"/>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7" name="Freeform 9"/>
          <p:cNvSpPr/>
          <p:nvPr/>
        </p:nvSpPr>
        <p:spPr bwMode="auto">
          <a:xfrm>
            <a:off x="8016776" y="4634469"/>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8" name="Freeform 10"/>
          <p:cNvSpPr/>
          <p:nvPr/>
        </p:nvSpPr>
        <p:spPr bwMode="auto">
          <a:xfrm>
            <a:off x="8016776" y="3114323"/>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9" name="Line 11"/>
          <p:cNvSpPr>
            <a:spLocks noChangeShapeType="1"/>
          </p:cNvSpPr>
          <p:nvPr/>
        </p:nvSpPr>
        <p:spPr bwMode="auto">
          <a:xfrm flipH="1">
            <a:off x="3891837" y="4254432"/>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0" name="Line 12"/>
          <p:cNvSpPr>
            <a:spLocks noChangeShapeType="1"/>
          </p:cNvSpPr>
          <p:nvPr/>
        </p:nvSpPr>
        <p:spPr bwMode="auto">
          <a:xfrm flipH="1">
            <a:off x="6815038" y="3366995"/>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1" name="Line 13"/>
          <p:cNvSpPr>
            <a:spLocks noChangeShapeType="1"/>
          </p:cNvSpPr>
          <p:nvPr/>
        </p:nvSpPr>
        <p:spPr bwMode="auto">
          <a:xfrm flipH="1" flipV="1">
            <a:off x="3891837" y="3366995"/>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2" name="Line 14"/>
          <p:cNvSpPr>
            <a:spLocks noChangeShapeType="1"/>
          </p:cNvSpPr>
          <p:nvPr/>
        </p:nvSpPr>
        <p:spPr bwMode="auto">
          <a:xfrm flipH="1" flipV="1">
            <a:off x="6815038" y="4268812"/>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44" name="组合 43"/>
          <p:cNvGrpSpPr/>
          <p:nvPr/>
        </p:nvGrpSpPr>
        <p:grpSpPr>
          <a:xfrm>
            <a:off x="5948714" y="2343093"/>
            <a:ext cx="1406386" cy="1672018"/>
            <a:chOff x="6205538" y="2856647"/>
            <a:chExt cx="1156365" cy="1374775"/>
          </a:xfrm>
          <a:effectLst>
            <a:outerShdw blurRad="76200" dir="13500000" sy="23000" kx="1200000" algn="br" rotWithShape="0">
              <a:prstClr val="black">
                <a:alpha val="20000"/>
              </a:prstClr>
            </a:outerShdw>
          </a:effectLst>
        </p:grpSpPr>
        <p:sp>
          <p:nvSpPr>
            <p:cNvPr id="45"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chemeClr val="tx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46" name="Rectangle 20"/>
            <p:cNvSpPr>
              <a:spLocks noChangeArrowheads="1"/>
            </p:cNvSpPr>
            <p:nvPr/>
          </p:nvSpPr>
          <p:spPr bwMode="auto">
            <a:xfrm>
              <a:off x="6205538" y="2856647"/>
              <a:ext cx="53975" cy="1374775"/>
            </a:xfrm>
            <a:prstGeom prst="rect">
              <a:avLst/>
            </a:prstGeom>
            <a:solidFill>
              <a:schemeClr val="bg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47" name="组合 46"/>
          <p:cNvGrpSpPr/>
          <p:nvPr/>
        </p:nvGrpSpPr>
        <p:grpSpPr>
          <a:xfrm>
            <a:off x="3281231" y="2221324"/>
            <a:ext cx="616941" cy="1018701"/>
            <a:chOff x="8066088" y="2327276"/>
            <a:chExt cx="719137" cy="1187450"/>
          </a:xfrm>
          <a:solidFill>
            <a:schemeClr val="tx2"/>
          </a:solidFill>
        </p:grpSpPr>
        <p:sp>
          <p:nvSpPr>
            <p:cNvPr id="4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9" name="矩形 48"/>
            <p:cNvSpPr/>
            <p:nvPr/>
          </p:nvSpPr>
          <p:spPr>
            <a:xfrm>
              <a:off x="8260327" y="2431982"/>
              <a:ext cx="314289" cy="609892"/>
            </a:xfrm>
            <a:prstGeom prst="rect">
              <a:avLst/>
            </a:prstGeom>
            <a:noFill/>
          </p:spPr>
          <p:txBody>
            <a:bodyPr wrap="none">
              <a:spAutoFit/>
            </a:bodyPr>
            <a:lstStyle/>
            <a:p>
              <a:r>
                <a:rPr lang="en-US" altLang="zh-CN" sz="2800" dirty="0">
                  <a:solidFill>
                    <a:schemeClr val="bg2"/>
                  </a:solidFill>
                  <a:latin typeface="Lifeline JL" panose="00000400000000000000" pitchFamily="2" charset="0"/>
                  <a:ea typeface="+mn-ea"/>
                </a:rPr>
                <a:t>1</a:t>
              </a:r>
              <a:endParaRPr lang="zh-CN" altLang="en-US" sz="2800" dirty="0">
                <a:solidFill>
                  <a:schemeClr val="bg2"/>
                </a:solidFill>
                <a:latin typeface="Lifeline JL" panose="00000400000000000000" pitchFamily="2" charset="0"/>
                <a:ea typeface="+mn-ea"/>
              </a:endParaRPr>
            </a:p>
          </p:txBody>
        </p:sp>
      </p:grpSp>
      <p:sp>
        <p:nvSpPr>
          <p:cNvPr id="50" name="矩形 49"/>
          <p:cNvSpPr/>
          <p:nvPr/>
        </p:nvSpPr>
        <p:spPr>
          <a:xfrm>
            <a:off x="6146406" y="2414683"/>
            <a:ext cx="772845" cy="707886"/>
          </a:xfrm>
          <a:prstGeom prst="rect">
            <a:avLst/>
          </a:prstGeom>
        </p:spPr>
        <p:txBody>
          <a:bodyPr wrap="square">
            <a:spAutoFit/>
          </a:bodyPr>
          <a:lstStyle/>
          <a:p>
            <a:pPr algn="ctr"/>
            <a:r>
              <a:rPr lang="zh-CN" altLang="en-US" sz="2000" b="1" dirty="0">
                <a:solidFill>
                  <a:schemeClr val="bg2"/>
                </a:solidFill>
                <a:latin typeface="+mn-ea"/>
                <a:ea typeface="+mn-ea"/>
              </a:rPr>
              <a:t>四个意义</a:t>
            </a:r>
            <a:endParaRPr lang="zh-CN" altLang="en-US" sz="2000" b="1" dirty="0">
              <a:solidFill>
                <a:schemeClr val="bg2"/>
              </a:solidFill>
              <a:latin typeface="+mn-ea"/>
              <a:ea typeface="+mn-ea"/>
            </a:endParaRPr>
          </a:p>
        </p:txBody>
      </p:sp>
      <p:grpSp>
        <p:nvGrpSpPr>
          <p:cNvPr id="51" name="组合 50"/>
          <p:cNvGrpSpPr/>
          <p:nvPr/>
        </p:nvGrpSpPr>
        <p:grpSpPr>
          <a:xfrm>
            <a:off x="8182963" y="2221324"/>
            <a:ext cx="616941" cy="1018701"/>
            <a:chOff x="8066088" y="2327276"/>
            <a:chExt cx="719137" cy="1187450"/>
          </a:xfrm>
        </p:grpSpPr>
        <p:sp>
          <p:nvSpPr>
            <p:cNvPr id="52"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3" name="矩形 52"/>
            <p:cNvSpPr/>
            <p:nvPr/>
          </p:nvSpPr>
          <p:spPr>
            <a:xfrm>
              <a:off x="8225872" y="2431982"/>
              <a:ext cx="443217"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2</a:t>
              </a:r>
              <a:endParaRPr lang="zh-CN" altLang="en-US" sz="2800" dirty="0">
                <a:solidFill>
                  <a:schemeClr val="bg2"/>
                </a:solidFill>
                <a:latin typeface="Lifeline JL" panose="00000400000000000000" pitchFamily="2" charset="0"/>
                <a:ea typeface="+mn-ea"/>
              </a:endParaRPr>
            </a:p>
          </p:txBody>
        </p:sp>
      </p:grpSp>
      <p:grpSp>
        <p:nvGrpSpPr>
          <p:cNvPr id="54" name="组合 53"/>
          <p:cNvGrpSpPr/>
          <p:nvPr/>
        </p:nvGrpSpPr>
        <p:grpSpPr>
          <a:xfrm>
            <a:off x="3281231" y="3716932"/>
            <a:ext cx="616941" cy="1018701"/>
            <a:chOff x="8066088" y="2327276"/>
            <a:chExt cx="719137" cy="1187450"/>
          </a:xfrm>
        </p:grpSpPr>
        <p:sp>
          <p:nvSpPr>
            <p:cNvPr id="55"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6" name="矩形 55"/>
            <p:cNvSpPr/>
            <p:nvPr/>
          </p:nvSpPr>
          <p:spPr>
            <a:xfrm>
              <a:off x="8203780" y="2431982"/>
              <a:ext cx="446954"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3</a:t>
              </a:r>
              <a:endParaRPr lang="zh-CN" altLang="en-US" sz="2800" dirty="0">
                <a:solidFill>
                  <a:schemeClr val="bg2"/>
                </a:solidFill>
                <a:latin typeface="Lifeline JL" panose="00000400000000000000" pitchFamily="2" charset="0"/>
                <a:ea typeface="+mn-ea"/>
              </a:endParaRPr>
            </a:p>
          </p:txBody>
        </p:sp>
      </p:grpSp>
      <p:grpSp>
        <p:nvGrpSpPr>
          <p:cNvPr id="57" name="组合 56"/>
          <p:cNvGrpSpPr/>
          <p:nvPr/>
        </p:nvGrpSpPr>
        <p:grpSpPr>
          <a:xfrm>
            <a:off x="8182963" y="3716932"/>
            <a:ext cx="616941" cy="1018701"/>
            <a:chOff x="8066088" y="2327276"/>
            <a:chExt cx="719137" cy="1187450"/>
          </a:xfrm>
        </p:grpSpPr>
        <p:sp>
          <p:nvSpPr>
            <p:cNvPr id="5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9" name="矩形 58"/>
            <p:cNvSpPr/>
            <p:nvPr/>
          </p:nvSpPr>
          <p:spPr>
            <a:xfrm>
              <a:off x="8203398" y="2431982"/>
              <a:ext cx="452561"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4</a:t>
              </a:r>
              <a:endParaRPr lang="zh-CN" altLang="en-US" sz="2800" dirty="0">
                <a:solidFill>
                  <a:schemeClr val="bg2"/>
                </a:solidFill>
                <a:latin typeface="Lifeline JL" panose="00000400000000000000" pitchFamily="2" charset="0"/>
                <a:ea typeface="+mn-ea"/>
              </a:endParaRPr>
            </a:p>
          </p:txBody>
        </p:sp>
      </p:grpSp>
      <p:sp>
        <p:nvSpPr>
          <p:cNvPr id="6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4.1 </a:t>
            </a:r>
            <a:r>
              <a:rPr lang="zh-CN" altLang="en-US" dirty="0"/>
              <a:t>研究目标</a:t>
            </a:r>
            <a:endParaRPr lang="zh-CN" altLang="en-US" dirty="0"/>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3200" dirty="0"/>
              <a:t>绪 论</a:t>
            </a:r>
            <a:endParaRPr lang="zh-CN" altLang="en-US" sz="3200" dirty="0"/>
          </a:p>
        </p:txBody>
      </p:sp>
      <p:sp>
        <p:nvSpPr>
          <p:cNvPr id="41" name="TextBox 48"/>
          <p:cNvSpPr txBox="1"/>
          <p:nvPr/>
        </p:nvSpPr>
        <p:spPr>
          <a:xfrm>
            <a:off x="5307087" y="223181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研究思路与方法</a:t>
            </a:r>
            <a:endParaRPr lang="zh-CN" altLang="en-US" dirty="0">
              <a:solidFill>
                <a:schemeClr val="accent1"/>
              </a:solidFill>
            </a:endParaRPr>
          </a:p>
        </p:txBody>
      </p:sp>
      <p:sp>
        <p:nvSpPr>
          <p:cNvPr id="67" name="TextBox 55"/>
          <p:cNvSpPr txBox="1"/>
          <p:nvPr/>
        </p:nvSpPr>
        <p:spPr>
          <a:xfrm>
            <a:off x="5307087" y="3092125"/>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关键技术和实践难点</a:t>
            </a:r>
            <a:endParaRPr lang="zh-CN" altLang="en-US" dirty="0">
              <a:solidFill>
                <a:schemeClr val="accent1"/>
              </a:solidFill>
            </a:endParaRP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研究成果与应用前景</a:t>
            </a:r>
            <a:endParaRPr lang="zh-CN" altLang="en-US" dirty="0">
              <a:solidFill>
                <a:schemeClr val="accent1"/>
              </a:solidFill>
            </a:endParaRP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相关建议与论文结论</a:t>
            </a:r>
            <a:endParaRPr lang="zh-CN" altLang="en-US" dirty="0">
              <a:solidFill>
                <a:schemeClr val="accent1"/>
              </a:solidFill>
            </a:endParaRP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7241"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4841"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6"/>
          <p:cNvSpPr>
            <a:spLocks noChangeArrowheads="1"/>
          </p:cNvSpPr>
          <p:nvPr/>
        </p:nvSpPr>
        <p:spPr bwMode="auto">
          <a:xfrm flipH="1">
            <a:off x="985428" y="2909777"/>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5" name="Freeform 7"/>
          <p:cNvSpPr/>
          <p:nvPr/>
        </p:nvSpPr>
        <p:spPr bwMode="auto">
          <a:xfrm flipH="1">
            <a:off x="3755477" y="1785644"/>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3428452" y="1347494"/>
            <a:ext cx="1219200" cy="122078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7" name="Oval 9"/>
          <p:cNvSpPr>
            <a:spLocks noChangeArrowheads="1"/>
          </p:cNvSpPr>
          <p:nvPr/>
        </p:nvSpPr>
        <p:spPr bwMode="auto">
          <a:xfrm flipH="1">
            <a:off x="4303164" y="3206457"/>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Oval 10"/>
          <p:cNvSpPr>
            <a:spLocks noChangeArrowheads="1"/>
          </p:cNvSpPr>
          <p:nvPr/>
        </p:nvSpPr>
        <p:spPr bwMode="auto">
          <a:xfrm flipH="1">
            <a:off x="3303039" y="5008269"/>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Line 11"/>
          <p:cNvSpPr>
            <a:spLocks noChangeShapeType="1"/>
          </p:cNvSpPr>
          <p:nvPr/>
        </p:nvSpPr>
        <p:spPr bwMode="auto">
          <a:xfrm flipH="1">
            <a:off x="2658672" y="2429695"/>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0" name="Line 13"/>
          <p:cNvSpPr>
            <a:spLocks noChangeShapeType="1"/>
          </p:cNvSpPr>
          <p:nvPr/>
        </p:nvSpPr>
        <p:spPr bwMode="auto">
          <a:xfrm flipH="1">
            <a:off x="3009352" y="3798594"/>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3049294"/>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542389"/>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410082"/>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工程样机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4" name="TextBox 13"/>
          <p:cNvSpPr txBox="1"/>
          <p:nvPr/>
        </p:nvSpPr>
        <p:spPr>
          <a:xfrm flipH="1">
            <a:off x="3476574" y="5202370"/>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设计报告</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3308184"/>
            <a:ext cx="1045036" cy="1077218"/>
          </a:xfrm>
          <a:prstGeom prst="rect">
            <a:avLst/>
          </a:prstGeom>
          <a:noFill/>
        </p:spPr>
        <p:txBody>
          <a:bodyPr wrap="square" rtlCol="0">
            <a:spAutoFit/>
          </a:bodyPr>
          <a:lstStyle/>
          <a:p>
            <a:pPr algn="ctr"/>
            <a:r>
              <a:rPr lang="zh-CN" altLang="en-US" sz="3200" b="1" dirty="0">
                <a:solidFill>
                  <a:schemeClr val="bg2"/>
                </a:solidFill>
                <a:latin typeface="+mn-ea"/>
                <a:ea typeface="+mn-ea"/>
              </a:rPr>
              <a:t>研究成果</a:t>
            </a:r>
            <a:endParaRPr lang="en-US" altLang="zh-CN" sz="3200" b="1" dirty="0">
              <a:solidFill>
                <a:schemeClr val="bg2"/>
              </a:solidFill>
              <a:latin typeface="+mn-ea"/>
              <a:ea typeface="+mn-ea"/>
            </a:endParaRPr>
          </a:p>
        </p:txBody>
      </p:sp>
      <p:sp>
        <p:nvSpPr>
          <p:cNvPr id="36" name="TextBox 15"/>
          <p:cNvSpPr txBox="1"/>
          <p:nvPr/>
        </p:nvSpPr>
        <p:spPr>
          <a:xfrm flipH="1">
            <a:off x="4679747" y="1462478"/>
            <a:ext cx="5955137" cy="646331"/>
          </a:xfrm>
          <a:prstGeom prst="rect">
            <a:avLst/>
          </a:prstGeom>
          <a:noFill/>
        </p:spPr>
        <p:txBody>
          <a:bodyPr wrap="square" rtlCol="0">
            <a:spAutoFit/>
          </a:bodyPr>
          <a:lstStyle/>
          <a:p>
            <a:pPr algn="just"/>
            <a:r>
              <a:rPr lang="zh-CN" altLang="en-US" dirty="0">
                <a:solidFill>
                  <a:schemeClr val="bg1"/>
                </a:solidFill>
                <a:latin typeface="+mj-ea"/>
                <a:ea typeface="+mj-ea"/>
              </a:rPr>
              <a:t>完成论文的设计工作完成论文的设计工作完成论文的设计工作完成论文的设计工作完成论文的设计工作</a:t>
            </a:r>
            <a:endParaRPr lang="zh-CN" altLang="en-US" dirty="0">
              <a:solidFill>
                <a:schemeClr val="bg1"/>
              </a:solidFill>
              <a:latin typeface="+mj-ea"/>
              <a:ea typeface="+mj-ea"/>
            </a:endParaRPr>
          </a:p>
        </p:txBody>
      </p:sp>
      <p:sp>
        <p:nvSpPr>
          <p:cNvPr id="37" name="TextBox 16"/>
          <p:cNvSpPr txBox="1"/>
          <p:nvPr/>
        </p:nvSpPr>
        <p:spPr>
          <a:xfrm flipH="1">
            <a:off x="5580500" y="3508945"/>
            <a:ext cx="5235987" cy="1477328"/>
          </a:xfrm>
          <a:prstGeom prst="rect">
            <a:avLst/>
          </a:prstGeom>
          <a:noFill/>
        </p:spPr>
        <p:txBody>
          <a:bodyPr wrap="square" rtlCol="0">
            <a:spAutoFit/>
          </a:bodyPr>
          <a:lstStyle/>
          <a:p>
            <a:pPr algn="just"/>
            <a:r>
              <a:rPr lang="zh-CN" altLang="en-US" dirty="0">
                <a:solidFill>
                  <a:schemeClr val="bg1"/>
                </a:solidFill>
                <a:latin typeface="+mj-ea"/>
                <a:ea typeface="+mj-ea"/>
              </a:rPr>
              <a:t>试制出测试样机试制出测试样机试制出测试样机试制出测试样机试制出测试样机试制出测试样机试制出测试样</a:t>
            </a:r>
            <a:r>
              <a:rPr lang="zh-CN" altLang="en-US" dirty="0" smtClean="0">
                <a:solidFill>
                  <a:schemeClr val="bg1"/>
                </a:solidFill>
                <a:latin typeface="+mj-ea"/>
                <a:ea typeface="+mj-ea"/>
              </a:rPr>
              <a:t>机亮亮图文旗舰店</a:t>
            </a:r>
            <a:r>
              <a:rPr lang="en-US" altLang="zh-CN" dirty="0" smtClean="0">
                <a:solidFill>
                  <a:schemeClr val="bg1"/>
                </a:solidFill>
                <a:latin typeface="+mj-ea"/>
                <a:ea typeface="+mj-ea"/>
              </a:rPr>
              <a:t>https://liangliangtuwen.tmall.com</a:t>
            </a:r>
            <a:endParaRPr lang="en-US" altLang="zh-CN" dirty="0" smtClean="0">
              <a:solidFill>
                <a:schemeClr val="bg1"/>
              </a:solidFill>
              <a:latin typeface="+mj-ea"/>
              <a:ea typeface="+mj-ea"/>
            </a:endParaRPr>
          </a:p>
          <a:p>
            <a:pPr algn="just"/>
            <a:endParaRPr lang="zh-CN" altLang="en-US" dirty="0">
              <a:solidFill>
                <a:schemeClr val="bg1"/>
              </a:solidFill>
              <a:latin typeface="+mj-ea"/>
              <a:ea typeface="+mj-ea"/>
            </a:endParaRPr>
          </a:p>
        </p:txBody>
      </p:sp>
      <p:sp>
        <p:nvSpPr>
          <p:cNvPr id="38" name="TextBox 17"/>
          <p:cNvSpPr txBox="1"/>
          <p:nvPr/>
        </p:nvSpPr>
        <p:spPr>
          <a:xfrm flipH="1">
            <a:off x="4570565" y="5343251"/>
            <a:ext cx="6064318" cy="646331"/>
          </a:xfrm>
          <a:prstGeom prst="rect">
            <a:avLst/>
          </a:prstGeom>
          <a:noFill/>
        </p:spPr>
        <p:txBody>
          <a:bodyPr wrap="square" rtlCol="0">
            <a:spAutoFit/>
          </a:bodyPr>
          <a:lstStyle/>
          <a:p>
            <a:pPr algn="just"/>
            <a:r>
              <a:rPr lang="zh-CN" altLang="en-US" dirty="0">
                <a:solidFill>
                  <a:schemeClr val="bg1"/>
                </a:solidFill>
                <a:latin typeface="+mj-ea"/>
                <a:ea typeface="+mj-ea"/>
              </a:rPr>
              <a:t>制作出设计报告制作出设计报告制作出设计报告制作出设计报告制作出设计报告制作出设计报告</a:t>
            </a:r>
            <a:endParaRPr lang="zh-CN" altLang="en-US" dirty="0">
              <a:solidFill>
                <a:schemeClr val="bg1"/>
              </a:solidFill>
              <a:latin typeface="+mj-ea"/>
              <a:ea typeface="+mj-ea"/>
            </a:endParaRPr>
          </a:p>
        </p:txBody>
      </p:sp>
      <p:sp>
        <p:nvSpPr>
          <p:cNvPr id="39" name="Line 11"/>
          <p:cNvSpPr>
            <a:spLocks noChangeShapeType="1"/>
          </p:cNvSpPr>
          <p:nvPr/>
        </p:nvSpPr>
        <p:spPr bwMode="auto">
          <a:xfrm flipH="1" flipV="1">
            <a:off x="2645025" y="4626985"/>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4.2 </a:t>
            </a:r>
            <a:r>
              <a:rPr lang="zh-CN" altLang="en-US" dirty="0"/>
              <a:t>成果形式</a:t>
            </a:r>
            <a:endParaRPr lang="zh-CN" altLang="en-US" dirty="0"/>
          </a:p>
        </p:txBody>
      </p:sp>
      <p:grpSp>
        <p:nvGrpSpPr>
          <p:cNvPr id="40" name="Group 9"/>
          <p:cNvGrpSpPr>
            <a:grpSpLocks noChangeAspect="1"/>
          </p:cNvGrpSpPr>
          <p:nvPr/>
        </p:nvGrpSpPr>
        <p:grpSpPr bwMode="auto">
          <a:xfrm>
            <a:off x="2311400" y="980886"/>
            <a:ext cx="7575550" cy="201688"/>
            <a:chOff x="1927" y="2201"/>
            <a:chExt cx="4019" cy="107"/>
          </a:xfrm>
        </p:grpSpPr>
        <p:sp>
          <p:nvSpPr>
            <p:cNvPr id="41"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13503" y="5410953"/>
            <a:ext cx="5588000" cy="6111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2" name="矩形 21"/>
          <p:cNvSpPr/>
          <p:nvPr/>
        </p:nvSpPr>
        <p:spPr>
          <a:xfrm>
            <a:off x="1429465" y="4550528"/>
            <a:ext cx="41751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3" name="矩形 22"/>
          <p:cNvSpPr/>
          <p:nvPr/>
        </p:nvSpPr>
        <p:spPr>
          <a:xfrm>
            <a:off x="2077165" y="3701215"/>
            <a:ext cx="28797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4" name="任意多边形 5"/>
          <p:cNvSpPr/>
          <p:nvPr/>
        </p:nvSpPr>
        <p:spPr>
          <a:xfrm>
            <a:off x="723028" y="5156953"/>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5" name="任意多边形 6"/>
          <p:cNvSpPr/>
          <p:nvPr/>
        </p:nvSpPr>
        <p:spPr>
          <a:xfrm>
            <a:off x="1413590" y="4296528"/>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6" name="右箭头 8"/>
          <p:cNvSpPr/>
          <p:nvPr/>
        </p:nvSpPr>
        <p:spPr>
          <a:xfrm rot="16200000">
            <a:off x="2554957" y="1105607"/>
            <a:ext cx="1906679" cy="2808288"/>
          </a:xfrm>
          <a:prstGeom prst="rightArrow">
            <a:avLst>
              <a:gd name="adj1" fmla="val 71174"/>
              <a:gd name="adj2" fmla="val 663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7" name="任意多边形 9"/>
          <p:cNvSpPr/>
          <p:nvPr/>
        </p:nvSpPr>
        <p:spPr>
          <a:xfrm>
            <a:off x="2077165" y="3447215"/>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8" name="文本框 20"/>
          <p:cNvSpPr txBox="1"/>
          <p:nvPr/>
        </p:nvSpPr>
        <p:spPr>
          <a:xfrm flipH="1">
            <a:off x="2753446" y="2459790"/>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企业品牌影响力提升</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0"/>
          <p:cNvSpPr txBox="1"/>
          <p:nvPr/>
        </p:nvSpPr>
        <p:spPr>
          <a:xfrm flipH="1">
            <a:off x="2565024" y="3788082"/>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产品曝光度增加</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文本框 20"/>
          <p:cNvSpPr txBox="1"/>
          <p:nvPr/>
        </p:nvSpPr>
        <p:spPr>
          <a:xfrm flipH="1">
            <a:off x="2553415" y="4632632"/>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活动间接收益</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文本框 20"/>
          <p:cNvSpPr txBox="1"/>
          <p:nvPr/>
        </p:nvSpPr>
        <p:spPr>
          <a:xfrm flipH="1">
            <a:off x="2539128" y="548829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活动直接收益</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32" name="直接连接符 31"/>
          <p:cNvCxnSpPr/>
          <p:nvPr/>
        </p:nvCxnSpPr>
        <p:spPr bwMode="auto">
          <a:xfrm>
            <a:off x="6316348" y="5716547"/>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5625228" y="4802147"/>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5056480" y="3959936"/>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696440" y="2600368"/>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7751187" y="5488294"/>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本资活动预计带来的广告收益、门票收入</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20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万元。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51187" y="4537799"/>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借助了合作伙伴和政府的影响力，为公司形象带来正面影响。</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51187" y="3707620"/>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新产品的推出，产品曝光度的增加，将大力提升产品销量。</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51187" y="2311957"/>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通过举办这次活动，使得企业的品牌形象得到提升，为公司的发展带来巨大的机遇。</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4.3 </a:t>
            </a:r>
            <a:r>
              <a:rPr lang="zh-CN" altLang="en-US" dirty="0"/>
              <a:t>应用前景</a:t>
            </a:r>
            <a:endParaRPr lang="zh-CN" altLang="en-US" dirty="0"/>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相关建议与论文结论</a:t>
            </a:r>
            <a:endParaRPr lang="zh-CN" altLang="en-US" sz="6600" dirty="0">
              <a:solidFill>
                <a:schemeClr val="bg1"/>
              </a:solidFill>
            </a:endParaRPr>
          </a:p>
        </p:txBody>
      </p:sp>
      <p:sp>
        <p:nvSpPr>
          <p:cNvPr id="24" name="Freeform 21"/>
          <p:cNvSpPr>
            <a:spLocks noEditPoints="1"/>
          </p:cNvSpPr>
          <p:nvPr/>
        </p:nvSpPr>
        <p:spPr bwMode="auto">
          <a:xfrm>
            <a:off x="2853950"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5" name="TextBox 28"/>
          <p:cNvSpPr txBox="1"/>
          <p:nvPr/>
        </p:nvSpPr>
        <p:spPr>
          <a:xfrm>
            <a:off x="3149307" y="4660151"/>
            <a:ext cx="2276661" cy="369332"/>
          </a:xfrm>
          <a:prstGeom prst="rect">
            <a:avLst/>
          </a:prstGeom>
          <a:noFill/>
        </p:spPr>
        <p:txBody>
          <a:bodyPr wrap="square" rtlCol="0">
            <a:spAutoFit/>
          </a:bodyPr>
          <a:lstStyle/>
          <a:p>
            <a:r>
              <a:rPr lang="zh-CN" altLang="en-US">
                <a:solidFill>
                  <a:schemeClr val="bg1"/>
                </a:solidFill>
                <a:latin typeface="+mj-ea"/>
                <a:ea typeface="+mj-ea"/>
              </a:rPr>
              <a:t>主要问题分析</a:t>
            </a:r>
            <a:endParaRPr lang="zh-CN" altLang="en-US" dirty="0">
              <a:solidFill>
                <a:schemeClr val="bg1"/>
              </a:solidFill>
              <a:latin typeface="+mj-ea"/>
              <a:ea typeface="+mj-ea"/>
            </a:endParaRPr>
          </a:p>
        </p:txBody>
      </p:sp>
      <p:sp>
        <p:nvSpPr>
          <p:cNvPr id="26" name="Freeform 21"/>
          <p:cNvSpPr>
            <a:spLocks noEditPoints="1"/>
          </p:cNvSpPr>
          <p:nvPr/>
        </p:nvSpPr>
        <p:spPr bwMode="auto">
          <a:xfrm>
            <a:off x="562425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7" name="TextBox 44"/>
          <p:cNvSpPr txBox="1"/>
          <p:nvPr/>
        </p:nvSpPr>
        <p:spPr>
          <a:xfrm>
            <a:off x="5919613" y="4660151"/>
            <a:ext cx="2276661" cy="369332"/>
          </a:xfrm>
          <a:prstGeom prst="rect">
            <a:avLst/>
          </a:prstGeom>
          <a:noFill/>
        </p:spPr>
        <p:txBody>
          <a:bodyPr wrap="square" rtlCol="0">
            <a:spAutoFit/>
          </a:bodyPr>
          <a:lstStyle/>
          <a:p>
            <a:r>
              <a:rPr lang="zh-CN" altLang="en-US">
                <a:solidFill>
                  <a:schemeClr val="bg1"/>
                </a:solidFill>
                <a:latin typeface="+mj-ea"/>
                <a:ea typeface="+mj-ea"/>
              </a:rPr>
              <a:t>问题评估</a:t>
            </a:r>
            <a:endParaRPr lang="zh-CN" altLang="en-US" dirty="0">
              <a:solidFill>
                <a:schemeClr val="bg1"/>
              </a:solidFill>
              <a:latin typeface="+mj-ea"/>
              <a:ea typeface="+mj-ea"/>
            </a:endParaRPr>
          </a:p>
        </p:txBody>
      </p:sp>
      <p:sp>
        <p:nvSpPr>
          <p:cNvPr id="28" name="Freeform 21"/>
          <p:cNvSpPr>
            <a:spLocks noEditPoints="1"/>
          </p:cNvSpPr>
          <p:nvPr/>
        </p:nvSpPr>
        <p:spPr bwMode="auto">
          <a:xfrm>
            <a:off x="2853950"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29" name="TextBox 46"/>
          <p:cNvSpPr txBox="1"/>
          <p:nvPr/>
        </p:nvSpPr>
        <p:spPr>
          <a:xfrm>
            <a:off x="3149307"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研究总结</a:t>
            </a:r>
            <a:endParaRPr lang="zh-CN" altLang="en-US" dirty="0">
              <a:solidFill>
                <a:schemeClr val="bg1"/>
              </a:solidFill>
              <a:latin typeface="+mj-ea"/>
              <a:ea typeface="+mj-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itchFamily="2" charset="-122"/>
                <a:cs typeface="+mn-cs"/>
              </a:endParaRPr>
            </a:p>
          </p:txBody>
        </p:sp>
      </p:grpSp>
      <p:sp>
        <p:nvSpPr>
          <p:cNvPr id="35" name="Freeform 21"/>
          <p:cNvSpPr>
            <a:spLocks noEditPoints="1"/>
          </p:cNvSpPr>
          <p:nvPr/>
        </p:nvSpPr>
        <p:spPr bwMode="auto">
          <a:xfrm>
            <a:off x="770571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36" name="TextBox 44"/>
          <p:cNvSpPr txBox="1"/>
          <p:nvPr/>
        </p:nvSpPr>
        <p:spPr>
          <a:xfrm>
            <a:off x="8001076" y="4660151"/>
            <a:ext cx="2276661" cy="369332"/>
          </a:xfrm>
          <a:prstGeom prst="rect">
            <a:avLst/>
          </a:prstGeom>
          <a:noFill/>
        </p:spPr>
        <p:txBody>
          <a:bodyPr wrap="square" rtlCol="0">
            <a:spAutoFit/>
          </a:bodyPr>
          <a:lstStyle/>
          <a:p>
            <a:r>
              <a:rPr lang="zh-CN" altLang="en-US" dirty="0">
                <a:solidFill>
                  <a:schemeClr val="bg1"/>
                </a:solidFill>
                <a:latin typeface="+mj-ea"/>
                <a:ea typeface="+mj-ea"/>
              </a:rPr>
              <a:t>相关建议</a:t>
            </a:r>
            <a:endParaRPr lang="zh-CN" altLang="en-US" dirty="0">
              <a:solidFill>
                <a:schemeClr val="bg1"/>
              </a:solidFill>
              <a:latin typeface="+mj-ea"/>
              <a:ea typeface="+mj-ea"/>
            </a:endParaRPr>
          </a:p>
        </p:txBody>
      </p:sp>
      <p:sp>
        <p:nvSpPr>
          <p:cNvPr id="37" name="Freeform 21"/>
          <p:cNvSpPr>
            <a:spLocks noEditPoints="1"/>
          </p:cNvSpPr>
          <p:nvPr/>
        </p:nvSpPr>
        <p:spPr bwMode="auto">
          <a:xfrm>
            <a:off x="5624256"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itchFamily="2" charset="-122"/>
              <a:cs typeface="+mn-cs"/>
            </a:endParaRPr>
          </a:p>
        </p:txBody>
      </p:sp>
      <p:sp>
        <p:nvSpPr>
          <p:cNvPr id="38" name="TextBox 46"/>
          <p:cNvSpPr txBox="1"/>
          <p:nvPr/>
        </p:nvSpPr>
        <p:spPr>
          <a:xfrm>
            <a:off x="5919613" y="5095925"/>
            <a:ext cx="2276661" cy="369332"/>
          </a:xfrm>
          <a:prstGeom prst="rect">
            <a:avLst/>
          </a:prstGeom>
          <a:noFill/>
        </p:spPr>
        <p:txBody>
          <a:bodyPr wrap="square" rtlCol="0">
            <a:spAutoFit/>
          </a:bodyPr>
          <a:lstStyle/>
          <a:p>
            <a:r>
              <a:rPr lang="zh-CN" altLang="en-US" dirty="0">
                <a:solidFill>
                  <a:schemeClr val="bg1"/>
                </a:solidFill>
                <a:latin typeface="+mj-ea"/>
                <a:ea typeface="+mj-ea"/>
              </a:rPr>
              <a:t>亮点与不足</a:t>
            </a:r>
            <a:endParaRPr lang="zh-CN" altLang="en-US"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右箭头 41"/>
          <p:cNvSpPr/>
          <p:nvPr/>
        </p:nvSpPr>
        <p:spPr>
          <a:xfrm>
            <a:off x="6296939"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0" name="圆角右箭头 52"/>
          <p:cNvSpPr/>
          <p:nvPr/>
        </p:nvSpPr>
        <p:spPr>
          <a:xfrm flipH="1">
            <a:off x="4353763"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1" name="圆角右箭头 61"/>
          <p:cNvSpPr/>
          <p:nvPr/>
        </p:nvSpPr>
        <p:spPr>
          <a:xfrm>
            <a:off x="6711918"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2" name="圆角右箭头 83"/>
          <p:cNvSpPr/>
          <p:nvPr/>
        </p:nvSpPr>
        <p:spPr>
          <a:xfrm flipH="1">
            <a:off x="3942187"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3" name="上箭头 45"/>
          <p:cNvSpPr/>
          <p:nvPr/>
        </p:nvSpPr>
        <p:spPr>
          <a:xfrm>
            <a:off x="5677875" y="2761599"/>
            <a:ext cx="693899" cy="3662507"/>
          </a:xfrm>
          <a:prstGeom prst="upArrow">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4" name="TextBox 9"/>
          <p:cNvSpPr txBox="1"/>
          <p:nvPr/>
        </p:nvSpPr>
        <p:spPr>
          <a:xfrm>
            <a:off x="1810767"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5" name="TextBox 10"/>
          <p:cNvSpPr txBox="1"/>
          <p:nvPr/>
        </p:nvSpPr>
        <p:spPr>
          <a:xfrm>
            <a:off x="900994" y="4499868"/>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Box 9"/>
          <p:cNvSpPr txBox="1"/>
          <p:nvPr/>
        </p:nvSpPr>
        <p:spPr>
          <a:xfrm>
            <a:off x="2456597" y="2843100"/>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7" name="TextBox 10"/>
          <p:cNvSpPr txBox="1"/>
          <p:nvPr/>
        </p:nvSpPr>
        <p:spPr>
          <a:xfrm>
            <a:off x="1546824" y="3199389"/>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TextBox 9"/>
          <p:cNvSpPr txBox="1"/>
          <p:nvPr/>
        </p:nvSpPr>
        <p:spPr>
          <a:xfrm>
            <a:off x="5237540" y="170352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9" name="TextBox 10"/>
          <p:cNvSpPr txBox="1"/>
          <p:nvPr/>
        </p:nvSpPr>
        <p:spPr>
          <a:xfrm>
            <a:off x="4444052" y="2059814"/>
            <a:ext cx="32202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Box 9"/>
          <p:cNvSpPr txBox="1"/>
          <p:nvPr/>
        </p:nvSpPr>
        <p:spPr>
          <a:xfrm>
            <a:off x="7966242" y="251205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71" name="TextBox 10"/>
          <p:cNvSpPr txBox="1"/>
          <p:nvPr/>
        </p:nvSpPr>
        <p:spPr>
          <a:xfrm>
            <a:off x="7702299" y="2868344"/>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Box 9"/>
          <p:cNvSpPr txBox="1"/>
          <p:nvPr/>
        </p:nvSpPr>
        <p:spPr>
          <a:xfrm>
            <a:off x="8640532"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73" name="TextBox 10"/>
          <p:cNvSpPr txBox="1"/>
          <p:nvPr/>
        </p:nvSpPr>
        <p:spPr>
          <a:xfrm>
            <a:off x="8376589" y="4499868"/>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5.1 </a:t>
            </a:r>
            <a:r>
              <a:rPr lang="zh-CN" altLang="en-US" dirty="0"/>
              <a:t>主要问题分析</a:t>
            </a:r>
            <a:endParaRPr lang="zh-CN" altLang="en-US" dirty="0"/>
          </a:p>
        </p:txBody>
      </p:sp>
      <p:grpSp>
        <p:nvGrpSpPr>
          <p:cNvPr id="26"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ie 10"/>
          <p:cNvSpPr/>
          <p:nvPr/>
        </p:nvSpPr>
        <p:spPr>
          <a:xfrm>
            <a:off x="3871739" y="2403930"/>
            <a:ext cx="1878745" cy="1878745"/>
          </a:xfrm>
          <a:prstGeom prst="pie">
            <a:avLst>
              <a:gd name="adj1" fmla="val 2888642"/>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0" name="Pie 11"/>
          <p:cNvSpPr/>
          <p:nvPr/>
        </p:nvSpPr>
        <p:spPr>
          <a:xfrm>
            <a:off x="6441516" y="2403930"/>
            <a:ext cx="1878745" cy="1878745"/>
          </a:xfrm>
          <a:prstGeom prst="pie">
            <a:avLst>
              <a:gd name="adj1" fmla="val 10635691"/>
              <a:gd name="adj2" fmla="val 149458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1" name="Pie 12"/>
          <p:cNvSpPr/>
          <p:nvPr/>
        </p:nvSpPr>
        <p:spPr>
          <a:xfrm>
            <a:off x="9011291" y="2403930"/>
            <a:ext cx="1878745" cy="1878745"/>
          </a:xfrm>
          <a:prstGeom prst="pie">
            <a:avLst>
              <a:gd name="adj1" fmla="val 20443643"/>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2" name="Pie 9"/>
          <p:cNvSpPr/>
          <p:nvPr/>
        </p:nvSpPr>
        <p:spPr>
          <a:xfrm>
            <a:off x="1301963" y="2403930"/>
            <a:ext cx="1878745" cy="1878745"/>
          </a:xfrm>
          <a:prstGeom prst="pie">
            <a:avLst>
              <a:gd name="adj1" fmla="val 11220407"/>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4" name="Oval 1"/>
          <p:cNvSpPr/>
          <p:nvPr/>
        </p:nvSpPr>
        <p:spPr>
          <a:xfrm>
            <a:off x="1638612"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5" name="Oval 2"/>
          <p:cNvSpPr/>
          <p:nvPr/>
        </p:nvSpPr>
        <p:spPr>
          <a:xfrm>
            <a:off x="4208388"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6" name="Oval 3"/>
          <p:cNvSpPr/>
          <p:nvPr/>
        </p:nvSpPr>
        <p:spPr>
          <a:xfrm>
            <a:off x="6778164"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7" name="Oval 7"/>
          <p:cNvSpPr/>
          <p:nvPr/>
        </p:nvSpPr>
        <p:spPr>
          <a:xfrm>
            <a:off x="9347940"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8" name="TextBox 29"/>
          <p:cNvSpPr txBox="1"/>
          <p:nvPr/>
        </p:nvSpPr>
        <p:spPr>
          <a:xfrm>
            <a:off x="1807562"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22%</a:t>
            </a:r>
            <a:endPar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endParaRPr>
          </a:p>
        </p:txBody>
      </p:sp>
      <p:sp>
        <p:nvSpPr>
          <p:cNvPr id="49" name="TextBox 30"/>
          <p:cNvSpPr txBox="1"/>
          <p:nvPr/>
        </p:nvSpPr>
        <p:spPr>
          <a:xfrm>
            <a:off x="4377338"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60%</a:t>
            </a:r>
            <a:endPar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endParaRPr>
          </a:p>
        </p:txBody>
      </p:sp>
      <p:sp>
        <p:nvSpPr>
          <p:cNvPr id="50" name="TextBox 31"/>
          <p:cNvSpPr txBox="1"/>
          <p:nvPr/>
        </p:nvSpPr>
        <p:spPr>
          <a:xfrm>
            <a:off x="6947115"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20%</a:t>
            </a:r>
            <a:endPar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endParaRPr>
          </a:p>
        </p:txBody>
      </p:sp>
      <p:sp>
        <p:nvSpPr>
          <p:cNvPr id="51" name="TextBox 32"/>
          <p:cNvSpPr txBox="1"/>
          <p:nvPr/>
        </p:nvSpPr>
        <p:spPr>
          <a:xfrm>
            <a:off x="9514485" y="3031152"/>
            <a:ext cx="87235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83%</a:t>
            </a:r>
            <a:endPar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endParaRPr>
          </a:p>
        </p:txBody>
      </p:sp>
      <p:sp>
        <p:nvSpPr>
          <p:cNvPr id="52" name="TextBox 76"/>
          <p:cNvSpPr txBox="1"/>
          <p:nvPr/>
        </p:nvSpPr>
        <p:spPr>
          <a:xfrm>
            <a:off x="1122181" y="4497597"/>
            <a:ext cx="205852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活动安排是否周到</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868805"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，包含来宾接待、会场安排、安保措施、后勤等。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4" name="TextBox 76"/>
          <p:cNvSpPr txBox="1"/>
          <p:nvPr/>
        </p:nvSpPr>
        <p:spPr>
          <a:xfrm>
            <a:off x="3856599" y="4497597"/>
            <a:ext cx="202575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活动内容质量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586838" y="4858070"/>
            <a:ext cx="256528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rPr>
              <a:t>，包含嘉宾演讲质量、文艺演出质量、现场气氛、参与者感受等。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6653424" y="4497597"/>
            <a:ext cx="16668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宣传推广</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283017" y="4858070"/>
            <a:ext cx="2407652"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，包含宣传是否及时、内容是否有感染力，方法方式是否多样等。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8" name="TextBox 76"/>
          <p:cNvSpPr txBox="1"/>
          <p:nvPr/>
        </p:nvSpPr>
        <p:spPr>
          <a:xfrm>
            <a:off x="9613660" y="4497597"/>
            <a:ext cx="1098541"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应急措施</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8880291"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10%</a:t>
            </a:r>
            <a:r>
              <a:rPr lang="zh-CN" altLang="en-US" sz="1600" dirty="0">
                <a:solidFill>
                  <a:schemeClr val="bg1"/>
                </a:solidFill>
                <a:latin typeface="微软雅黑" panose="020B0503020204020204" pitchFamily="34" charset="-122"/>
                <a:ea typeface="微软雅黑" panose="020B0503020204020204" pitchFamily="34" charset="-122"/>
              </a:rPr>
              <a:t>，包含安保、消防、应急措施等是否周到。</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0" name="TextBox 76"/>
          <p:cNvSpPr txBox="1"/>
          <p:nvPr/>
        </p:nvSpPr>
        <p:spPr>
          <a:xfrm>
            <a:off x="2616554" y="1558478"/>
            <a:ext cx="6963654"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活动评估标准主要参照以下四项指标</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5.2 </a:t>
            </a:r>
            <a:r>
              <a:rPr lang="zh-CN" altLang="en-US" dirty="0"/>
              <a:t>问题评估</a:t>
            </a:r>
            <a:endParaRPr lang="zh-CN" altLang="en-US" dirty="0"/>
          </a:p>
        </p:txBody>
      </p:sp>
      <p:grpSp>
        <p:nvGrpSpPr>
          <p:cNvPr id="29" name="Group 9"/>
          <p:cNvGrpSpPr>
            <a:grpSpLocks noChangeAspect="1"/>
          </p:cNvGrpSpPr>
          <p:nvPr/>
        </p:nvGrpSpPr>
        <p:grpSpPr bwMode="auto">
          <a:xfrm>
            <a:off x="2311400" y="980886"/>
            <a:ext cx="7575550" cy="201688"/>
            <a:chOff x="1927" y="2201"/>
            <a:chExt cx="4019" cy="107"/>
          </a:xfrm>
        </p:grpSpPr>
        <p:sp>
          <p:nvSpPr>
            <p:cNvPr id="3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869367"/>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2070736"/>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7" name="矩形 6"/>
          <p:cNvSpPr/>
          <p:nvPr/>
        </p:nvSpPr>
        <p:spPr bwMode="auto">
          <a:xfrm>
            <a:off x="1006490" y="1869367"/>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8" name="矩形 7"/>
          <p:cNvSpPr/>
          <p:nvPr/>
        </p:nvSpPr>
        <p:spPr bwMode="auto">
          <a:xfrm>
            <a:off x="3440971" y="295891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316028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10" name="矩形 9"/>
          <p:cNvSpPr/>
          <p:nvPr/>
        </p:nvSpPr>
        <p:spPr bwMode="auto">
          <a:xfrm>
            <a:off x="1006490" y="295891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4053879"/>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4255248"/>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13" name="矩形 12"/>
          <p:cNvSpPr/>
          <p:nvPr/>
        </p:nvSpPr>
        <p:spPr bwMode="auto">
          <a:xfrm>
            <a:off x="1006490" y="4053879"/>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4" name="矩形 13"/>
          <p:cNvSpPr/>
          <p:nvPr/>
        </p:nvSpPr>
        <p:spPr bwMode="auto">
          <a:xfrm>
            <a:off x="3440971" y="5191164"/>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5" name="右箭头 16"/>
          <p:cNvSpPr/>
          <p:nvPr/>
        </p:nvSpPr>
        <p:spPr bwMode="auto">
          <a:xfrm>
            <a:off x="3219371" y="5392533"/>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itchFamily="2" charset="-122"/>
            </a:endParaRPr>
          </a:p>
        </p:txBody>
      </p:sp>
      <p:sp>
        <p:nvSpPr>
          <p:cNvPr id="16" name="矩形 15"/>
          <p:cNvSpPr/>
          <p:nvPr/>
        </p:nvSpPr>
        <p:spPr bwMode="auto">
          <a:xfrm>
            <a:off x="1006490" y="5191164"/>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2070736"/>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前台接待人员招聘</a:t>
            </a:r>
            <a:endParaRPr lang="zh-CN" altLang="en-US" sz="2000" dirty="0">
              <a:solidFill>
                <a:schemeClr val="bg2"/>
              </a:solidFill>
              <a:latin typeface="+mj-ea"/>
              <a:ea typeface="+mj-ea"/>
            </a:endParaRPr>
          </a:p>
        </p:txBody>
      </p:sp>
      <p:sp>
        <p:nvSpPr>
          <p:cNvPr id="18" name="TextBox 19"/>
          <p:cNvSpPr txBox="1"/>
          <p:nvPr/>
        </p:nvSpPr>
        <p:spPr>
          <a:xfrm>
            <a:off x="3877078" y="1931381"/>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在开业前两个月招聘形象气质佳的人员，送往海东市关系较好的店进行标准化学习，再进行考核筛选。</a:t>
            </a:r>
            <a:endParaRPr lang="zh-CN" altLang="en-US" dirty="0">
              <a:solidFill>
                <a:schemeClr val="bg1"/>
              </a:solidFill>
              <a:latin typeface="+mj-ea"/>
              <a:ea typeface="+mj-ea"/>
            </a:endParaRPr>
          </a:p>
        </p:txBody>
      </p:sp>
      <p:sp>
        <p:nvSpPr>
          <p:cNvPr id="19" name="TextBox 20"/>
          <p:cNvSpPr txBox="1"/>
          <p:nvPr/>
        </p:nvSpPr>
        <p:spPr>
          <a:xfrm>
            <a:off x="1111428" y="316876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技术人员招聘渠道</a:t>
            </a:r>
            <a:endParaRPr lang="zh-CN" altLang="en-US" sz="2000" dirty="0">
              <a:solidFill>
                <a:schemeClr val="bg2"/>
              </a:solidFill>
            </a:endParaRPr>
          </a:p>
        </p:txBody>
      </p:sp>
      <p:sp>
        <p:nvSpPr>
          <p:cNvPr id="20" name="TextBox 21"/>
          <p:cNvSpPr txBox="1"/>
          <p:nvPr/>
        </p:nvSpPr>
        <p:spPr>
          <a:xfrm>
            <a:off x="3877078" y="3005629"/>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在开业前一个月将人员招聘到位。管理人员和技术人员来自高端品牌店技术人员。</a:t>
            </a:r>
            <a:endParaRPr lang="zh-CN" altLang="en-US" dirty="0">
              <a:solidFill>
                <a:schemeClr val="bg1"/>
              </a:solidFill>
              <a:latin typeface="+mj-ea"/>
              <a:ea typeface="+mj-ea"/>
            </a:endParaRPr>
          </a:p>
        </p:txBody>
      </p:sp>
      <p:sp>
        <p:nvSpPr>
          <p:cNvPr id="21" name="TextBox 22"/>
          <p:cNvSpPr txBox="1"/>
          <p:nvPr/>
        </p:nvSpPr>
        <p:spPr>
          <a:xfrm>
            <a:off x="1111428" y="4255248"/>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零配件供应渠道</a:t>
            </a:r>
            <a:endParaRPr lang="zh-CN" altLang="en-US" sz="2000" dirty="0">
              <a:solidFill>
                <a:schemeClr val="bg2"/>
              </a:solidFill>
            </a:endParaRPr>
          </a:p>
        </p:txBody>
      </p:sp>
      <p:sp>
        <p:nvSpPr>
          <p:cNvPr id="22" name="TextBox 23"/>
          <p:cNvSpPr txBox="1"/>
          <p:nvPr/>
        </p:nvSpPr>
        <p:spPr>
          <a:xfrm>
            <a:off x="3877078" y="4100592"/>
            <a:ext cx="7200800" cy="646331"/>
          </a:xfrm>
          <a:prstGeom prst="rect">
            <a:avLst/>
          </a:prstGeom>
          <a:noFill/>
        </p:spPr>
        <p:txBody>
          <a:bodyPr wrap="square" rtlCol="0">
            <a:spAutoFit/>
          </a:bodyPr>
          <a:lstStyle/>
          <a:p>
            <a:r>
              <a:rPr lang="zh-CN" altLang="en-US" dirty="0">
                <a:solidFill>
                  <a:schemeClr val="bg1"/>
                </a:solidFill>
                <a:latin typeface="+mj-ea"/>
                <a:ea typeface="+mj-ea"/>
              </a:rPr>
              <a:t>一部分从成都大经销商处购买，另一部分则根据以前积累的供应商，从全国范围采购，然后以空运的方式托运。</a:t>
            </a:r>
            <a:endParaRPr lang="zh-CN" altLang="en-US" dirty="0">
              <a:solidFill>
                <a:schemeClr val="bg1"/>
              </a:solidFill>
              <a:latin typeface="+mj-ea"/>
              <a:ea typeface="+mj-ea"/>
            </a:endParaRPr>
          </a:p>
        </p:txBody>
      </p:sp>
      <p:sp>
        <p:nvSpPr>
          <p:cNvPr id="23" name="TextBox 24"/>
          <p:cNvSpPr txBox="1"/>
          <p:nvPr/>
        </p:nvSpPr>
        <p:spPr>
          <a:xfrm>
            <a:off x="1111428" y="5392079"/>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零配件供应时间</a:t>
            </a:r>
            <a:endParaRPr lang="zh-CN" altLang="en-US" sz="2000" dirty="0">
              <a:solidFill>
                <a:schemeClr val="bg2"/>
              </a:solidFill>
            </a:endParaRPr>
          </a:p>
        </p:txBody>
      </p:sp>
      <p:sp>
        <p:nvSpPr>
          <p:cNvPr id="24" name="TextBox 25"/>
          <p:cNvSpPr txBox="1"/>
          <p:nvPr/>
        </p:nvSpPr>
        <p:spPr>
          <a:xfrm>
            <a:off x="3877078" y="5233486"/>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很多零配件要第二天才能到货，这会造成满意度的降低。在前期做口碑期间，物流无法当天送达的公司自行到成都取货。</a:t>
            </a:r>
            <a:endParaRPr lang="zh-CN" altLang="en-US" dirty="0">
              <a:solidFill>
                <a:schemeClr val="bg1"/>
              </a:solidFill>
              <a:latin typeface="+mj-ea"/>
              <a:ea typeface="+mj-ea"/>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5.3 </a:t>
            </a:r>
            <a:r>
              <a:rPr lang="zh-CN" altLang="en-US" dirty="0"/>
              <a:t>相关建议</a:t>
            </a:r>
            <a:endParaRPr lang="zh-CN" altLang="en-US" dirty="0"/>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泪滴形 26"/>
          <p:cNvSpPr/>
          <p:nvPr/>
        </p:nvSpPr>
        <p:spPr>
          <a:xfrm>
            <a:off x="6027167" y="1907581"/>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泪滴形 27"/>
          <p:cNvSpPr/>
          <p:nvPr/>
        </p:nvSpPr>
        <p:spPr>
          <a:xfrm flipH="1">
            <a:off x="4066364" y="1907581"/>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泪滴形 28"/>
          <p:cNvSpPr/>
          <p:nvPr/>
        </p:nvSpPr>
        <p:spPr>
          <a:xfrm flipH="1" flipV="1">
            <a:off x="4066364" y="3831758"/>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泪滴形 29"/>
          <p:cNvSpPr/>
          <p:nvPr/>
        </p:nvSpPr>
        <p:spPr>
          <a:xfrm flipV="1">
            <a:off x="6027167" y="3831758"/>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Oval 6"/>
          <p:cNvSpPr>
            <a:spLocks noChangeArrowheads="1"/>
          </p:cNvSpPr>
          <p:nvPr/>
        </p:nvSpPr>
        <p:spPr bwMode="auto">
          <a:xfrm>
            <a:off x="4536212"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3" name="文本框 32"/>
          <p:cNvSpPr txBox="1"/>
          <p:nvPr/>
        </p:nvSpPr>
        <p:spPr>
          <a:xfrm>
            <a:off x="4674281" y="2429634"/>
            <a:ext cx="468398"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01</a:t>
            </a:r>
            <a:endParaRPr lang="zh-CN" altLang="en-US" sz="2800" dirty="0">
              <a:solidFill>
                <a:schemeClr val="bg1"/>
              </a:solidFill>
              <a:latin typeface="Lifeline JL" panose="00000400000000000000" pitchFamily="2" charset="0"/>
            </a:endParaRPr>
          </a:p>
        </p:txBody>
      </p:sp>
      <p:sp>
        <p:nvSpPr>
          <p:cNvPr id="34" name="Oval 6"/>
          <p:cNvSpPr>
            <a:spLocks noChangeArrowheads="1"/>
          </p:cNvSpPr>
          <p:nvPr/>
        </p:nvSpPr>
        <p:spPr bwMode="auto">
          <a:xfrm>
            <a:off x="6541475"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5" name="文本框 34"/>
          <p:cNvSpPr txBox="1"/>
          <p:nvPr/>
        </p:nvSpPr>
        <p:spPr>
          <a:xfrm>
            <a:off x="6666727" y="2429634"/>
            <a:ext cx="579005"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02</a:t>
            </a:r>
            <a:endParaRPr lang="zh-CN" altLang="en-US" sz="2800" dirty="0">
              <a:solidFill>
                <a:schemeClr val="bg1"/>
              </a:solidFill>
              <a:latin typeface="Lifeline JL" panose="00000400000000000000" pitchFamily="2" charset="0"/>
            </a:endParaRPr>
          </a:p>
        </p:txBody>
      </p:sp>
      <p:sp>
        <p:nvSpPr>
          <p:cNvPr id="36" name="Oval 6"/>
          <p:cNvSpPr>
            <a:spLocks noChangeArrowheads="1"/>
          </p:cNvSpPr>
          <p:nvPr/>
        </p:nvSpPr>
        <p:spPr bwMode="auto">
          <a:xfrm>
            <a:off x="4536212"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7" name="文本框 36"/>
          <p:cNvSpPr txBox="1"/>
          <p:nvPr/>
        </p:nvSpPr>
        <p:spPr>
          <a:xfrm>
            <a:off x="4617374" y="4402813"/>
            <a:ext cx="582211"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03</a:t>
            </a:r>
            <a:endParaRPr lang="zh-CN" altLang="en-US" sz="2800" dirty="0">
              <a:solidFill>
                <a:schemeClr val="bg1"/>
              </a:solidFill>
              <a:latin typeface="Lifeline JL" panose="00000400000000000000" pitchFamily="2" charset="0"/>
            </a:endParaRPr>
          </a:p>
        </p:txBody>
      </p:sp>
      <p:sp>
        <p:nvSpPr>
          <p:cNvPr id="38" name="Oval 6"/>
          <p:cNvSpPr>
            <a:spLocks noChangeArrowheads="1"/>
          </p:cNvSpPr>
          <p:nvPr/>
        </p:nvSpPr>
        <p:spPr bwMode="auto">
          <a:xfrm>
            <a:off x="6541475"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9" name="文本框 38"/>
          <p:cNvSpPr txBox="1"/>
          <p:nvPr/>
        </p:nvSpPr>
        <p:spPr>
          <a:xfrm>
            <a:off x="6641803" y="4402813"/>
            <a:ext cx="587020"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04</a:t>
            </a:r>
            <a:endParaRPr lang="zh-CN" altLang="en-US" sz="2800" dirty="0">
              <a:solidFill>
                <a:schemeClr val="bg1"/>
              </a:solidFill>
              <a:latin typeface="Lifeline JL" panose="00000400000000000000" pitchFamily="2" charset="0"/>
            </a:endParaRPr>
          </a:p>
        </p:txBody>
      </p:sp>
      <p:sp>
        <p:nvSpPr>
          <p:cNvPr id="40" name="TextBox 52"/>
          <p:cNvSpPr txBox="1"/>
          <p:nvPr/>
        </p:nvSpPr>
        <p:spPr>
          <a:xfrm>
            <a:off x="2454724"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1" name="TextBox 53"/>
          <p:cNvSpPr txBox="1"/>
          <p:nvPr/>
        </p:nvSpPr>
        <p:spPr>
          <a:xfrm>
            <a:off x="914599" y="2144860"/>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a:t>
            </a:r>
            <a:endParaRPr lang="zh-CN" altLang="en-US" sz="1600" dirty="0">
              <a:solidFill>
                <a:schemeClr val="bg1"/>
              </a:solidFill>
            </a:endParaRPr>
          </a:p>
        </p:txBody>
      </p:sp>
      <p:sp>
        <p:nvSpPr>
          <p:cNvPr id="42" name="TextBox 52"/>
          <p:cNvSpPr txBox="1"/>
          <p:nvPr/>
        </p:nvSpPr>
        <p:spPr>
          <a:xfrm>
            <a:off x="7879058"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3" name="TextBox 53"/>
          <p:cNvSpPr txBox="1"/>
          <p:nvPr/>
        </p:nvSpPr>
        <p:spPr>
          <a:xfrm>
            <a:off x="8021252" y="2144860"/>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endParaRPr lang="zh-CN" altLang="en-US" sz="1600" dirty="0">
              <a:solidFill>
                <a:schemeClr val="bg1"/>
              </a:solidFill>
            </a:endParaRPr>
          </a:p>
        </p:txBody>
      </p:sp>
      <p:sp>
        <p:nvSpPr>
          <p:cNvPr id="44" name="TextBox 52"/>
          <p:cNvSpPr txBox="1"/>
          <p:nvPr/>
        </p:nvSpPr>
        <p:spPr>
          <a:xfrm>
            <a:off x="2454724"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5" name="TextBox 53"/>
          <p:cNvSpPr txBox="1"/>
          <p:nvPr/>
        </p:nvSpPr>
        <p:spPr>
          <a:xfrm>
            <a:off x="914599" y="4791807"/>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smtClean="0">
                <a:solidFill>
                  <a:schemeClr val="bg1"/>
                </a:solidFill>
              </a:rPr>
              <a:t>亮亮图文旗舰店</a:t>
            </a:r>
            <a:r>
              <a:rPr lang="en-US" altLang="zh-CN" sz="1600" dirty="0" smtClean="0">
                <a:solidFill>
                  <a:schemeClr val="bg1"/>
                </a:solidFill>
              </a:rPr>
              <a:t>https://liangliangtuwen.tmall.com</a:t>
            </a:r>
            <a:endParaRPr lang="en-US" altLang="zh-CN" sz="1600" dirty="0">
              <a:solidFill>
                <a:schemeClr val="bg1"/>
              </a:solidFill>
            </a:endParaRPr>
          </a:p>
        </p:txBody>
      </p:sp>
      <p:sp>
        <p:nvSpPr>
          <p:cNvPr id="46" name="TextBox 52"/>
          <p:cNvSpPr txBox="1"/>
          <p:nvPr/>
        </p:nvSpPr>
        <p:spPr>
          <a:xfrm>
            <a:off x="7879058"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7" name="TextBox 53"/>
          <p:cNvSpPr txBox="1"/>
          <p:nvPr/>
        </p:nvSpPr>
        <p:spPr>
          <a:xfrm>
            <a:off x="8021252" y="4791807"/>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endParaRPr lang="zh-CN" altLang="en-US" sz="1600" dirty="0">
              <a:solidFill>
                <a:schemeClr val="bg1"/>
              </a:solidFill>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5.4 </a:t>
            </a:r>
            <a:r>
              <a:rPr lang="zh-CN" altLang="en-US" dirty="0"/>
              <a:t>研究总结</a:t>
            </a:r>
            <a:endParaRPr lang="zh-CN" altLang="en-US" dirty="0"/>
          </a:p>
        </p:txBody>
      </p:sp>
      <p:grpSp>
        <p:nvGrpSpPr>
          <p:cNvPr id="31" name="Group 9"/>
          <p:cNvGrpSpPr>
            <a:grpSpLocks noChangeAspect="1"/>
          </p:cNvGrpSpPr>
          <p:nvPr/>
        </p:nvGrpSpPr>
        <p:grpSpPr bwMode="auto">
          <a:xfrm>
            <a:off x="2311400" y="980886"/>
            <a:ext cx="7575550" cy="201688"/>
            <a:chOff x="1927" y="2201"/>
            <a:chExt cx="4019" cy="107"/>
          </a:xfrm>
        </p:grpSpPr>
        <p:sp>
          <p:nvSpPr>
            <p:cNvPr id="48"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6" name="矩形 15"/>
          <p:cNvSpPr/>
          <p:nvPr/>
        </p:nvSpPr>
        <p:spPr bwMode="auto">
          <a:xfrm>
            <a:off x="6217599"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4924"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467"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2427299" y="1925903"/>
            <a:ext cx="1723549" cy="461665"/>
          </a:xfrm>
          <a:prstGeom prst="rect">
            <a:avLst/>
          </a:prstGeom>
        </p:spPr>
        <p:txBody>
          <a:bodyPr wrap="none">
            <a:spAutoFit/>
          </a:bodyPr>
          <a:lstStyle/>
          <a:p>
            <a:pPr algn="ctr"/>
            <a:r>
              <a:rPr lang="zh-CN" altLang="en-US" sz="2400" b="1" dirty="0">
                <a:solidFill>
                  <a:schemeClr val="bg2"/>
                </a:solidFill>
                <a:latin typeface="+mj-ea"/>
                <a:ea typeface="+mj-ea"/>
              </a:rPr>
              <a:t>收获的成绩</a:t>
            </a:r>
            <a:endParaRPr lang="zh-CN" altLang="en-US" sz="2400" b="1" dirty="0">
              <a:solidFill>
                <a:schemeClr val="bg2"/>
              </a:solidFill>
              <a:latin typeface="+mj-ea"/>
              <a:ea typeface="+mj-ea"/>
            </a:endParaRPr>
          </a:p>
        </p:txBody>
      </p:sp>
      <p:sp>
        <p:nvSpPr>
          <p:cNvPr id="21" name="Freeform 6"/>
          <p:cNvSpPr/>
          <p:nvPr/>
        </p:nvSpPr>
        <p:spPr bwMode="auto">
          <a:xfrm>
            <a:off x="6607103"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22" name="Freeform 7"/>
          <p:cNvSpPr/>
          <p:nvPr/>
        </p:nvSpPr>
        <p:spPr bwMode="auto">
          <a:xfrm>
            <a:off x="6887646"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sp>
        <p:nvSpPr>
          <p:cNvPr id="23" name="矩形 22"/>
          <p:cNvSpPr/>
          <p:nvPr/>
        </p:nvSpPr>
        <p:spPr>
          <a:xfrm>
            <a:off x="7519819" y="1920579"/>
            <a:ext cx="2467788" cy="461665"/>
          </a:xfrm>
          <a:prstGeom prst="rect">
            <a:avLst/>
          </a:prstGeom>
        </p:spPr>
        <p:txBody>
          <a:bodyPr wrap="square">
            <a:spAutoFit/>
          </a:bodyPr>
          <a:lstStyle/>
          <a:p>
            <a:pPr algn="ctr"/>
            <a:r>
              <a:rPr lang="zh-CN" altLang="en-US" sz="2400" b="1" dirty="0">
                <a:solidFill>
                  <a:schemeClr val="bg2"/>
                </a:solidFill>
                <a:latin typeface="+mj-ea"/>
                <a:ea typeface="+mj-ea"/>
              </a:rPr>
              <a:t>存在的不足</a:t>
            </a:r>
            <a:endParaRPr lang="zh-CN" altLang="en-US" sz="2400" b="1" dirty="0">
              <a:solidFill>
                <a:schemeClr val="bg2"/>
              </a:solidFill>
              <a:latin typeface="+mj-ea"/>
              <a:ea typeface="+mj-ea"/>
            </a:endParaRPr>
          </a:p>
        </p:txBody>
      </p:sp>
      <p:sp>
        <p:nvSpPr>
          <p:cNvPr id="9" name="TextBox 10"/>
          <p:cNvSpPr txBox="1"/>
          <p:nvPr/>
        </p:nvSpPr>
        <p:spPr>
          <a:xfrm>
            <a:off x="1383626"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成绩一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成绩二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成绩三</a:t>
            </a:r>
            <a:r>
              <a:rPr lang="zh-CN" altLang="en-US" dirty="0">
                <a:solidFill>
                  <a:schemeClr val="bg1"/>
                </a:solidFill>
                <a:latin typeface="+mn-ea"/>
                <a:ea typeface="+mn-ea"/>
              </a:rPr>
              <a:t>：这里输入您的成绩这里输入您的成绩这里输入您的成绩这里输入您的成绩这里输入您的成绩</a:t>
            </a:r>
            <a:endParaRPr lang="zh-CN" altLang="en-US" dirty="0">
              <a:solidFill>
                <a:schemeClr val="bg1"/>
              </a:solidFill>
              <a:latin typeface="+mn-ea"/>
              <a:ea typeface="+mn-ea"/>
            </a:endParaRPr>
          </a:p>
        </p:txBody>
      </p:sp>
      <p:sp>
        <p:nvSpPr>
          <p:cNvPr id="14" name="TextBox 15"/>
          <p:cNvSpPr txBox="1"/>
          <p:nvPr/>
        </p:nvSpPr>
        <p:spPr>
          <a:xfrm>
            <a:off x="6760614"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不足一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不足二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不足三</a:t>
            </a:r>
            <a:r>
              <a:rPr lang="zh-CN" altLang="en-US" dirty="0">
                <a:solidFill>
                  <a:schemeClr val="bg1"/>
                </a:solidFill>
                <a:latin typeface="+mn-ea"/>
                <a:ea typeface="+mn-ea"/>
              </a:rPr>
              <a:t>：这里输入您的成绩这里输入您的成绩这里输入您的成绩这里输入您的成绩这里输入您的成绩</a:t>
            </a:r>
            <a:endParaRPr lang="zh-CN" altLang="en-US" dirty="0">
              <a:solidFill>
                <a:schemeClr val="bg1"/>
              </a:solidFill>
              <a:latin typeface="+mn-ea"/>
              <a:ea typeface="+mn-ea"/>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5.5 </a:t>
            </a:r>
            <a:r>
              <a:rPr lang="zh-CN" altLang="en-US" dirty="0"/>
              <a:t>亮点与不足</a:t>
            </a:r>
            <a:endParaRPr lang="zh-CN" altLang="en-US" dirty="0"/>
          </a:p>
        </p:txBody>
      </p:sp>
      <p:grpSp>
        <p:nvGrpSpPr>
          <p:cNvPr id="24"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49548" y="2509002"/>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6000" b="1" dirty="0" smtClean="0">
                <a:solidFill>
                  <a:schemeClr val="accent1"/>
                </a:solidFill>
                <a:latin typeface="+mn-ea"/>
                <a:ea typeface="+mn-ea"/>
              </a:rPr>
              <a:t>北京交通大学</a:t>
            </a:r>
            <a:r>
              <a:rPr lang="en-US" altLang="zh-CN" sz="6000" b="1" dirty="0" smtClean="0">
                <a:solidFill>
                  <a:schemeClr val="accent1"/>
                </a:solidFill>
                <a:latin typeface="+mn-ea"/>
                <a:ea typeface="+mn-ea"/>
              </a:rPr>
              <a:t>PPT</a:t>
            </a:r>
            <a:r>
              <a:rPr lang="zh-CN" altLang="en-US" sz="6000" b="1" dirty="0" smtClean="0">
                <a:solidFill>
                  <a:schemeClr val="accent1"/>
                </a:solidFill>
                <a:latin typeface="+mn-ea"/>
                <a:ea typeface="+mn-ea"/>
              </a:rPr>
              <a:t>模板</a:t>
            </a:r>
            <a:endParaRPr lang="zh-CN" sz="6000" b="1" dirty="0">
              <a:solidFill>
                <a:schemeClr val="accent1"/>
              </a:solidFill>
              <a:latin typeface="+mn-ea"/>
              <a:ea typeface="+mn-ea"/>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smtClean="0">
                <a:solidFill>
                  <a:schemeClr val="accent1"/>
                </a:solidFill>
                <a:latin typeface="+mn-ea"/>
                <a:ea typeface="+mn-ea"/>
              </a:rPr>
              <a:t>姓名：小</a:t>
            </a:r>
            <a:r>
              <a:rPr lang="en-US" altLang="zh-CN" b="0" dirty="0" smtClean="0">
                <a:solidFill>
                  <a:schemeClr val="accent1"/>
                </a:solidFill>
                <a:latin typeface="+mn-ea"/>
                <a:ea typeface="+mn-ea"/>
              </a:rPr>
              <a:t>    </a:t>
            </a:r>
            <a:r>
              <a:rPr lang="zh-CN" altLang="en-US" b="0" dirty="0" smtClean="0">
                <a:solidFill>
                  <a:schemeClr val="accent1"/>
                </a:solidFill>
                <a:latin typeface="+mn-ea"/>
                <a:ea typeface="+mn-ea"/>
              </a:rPr>
              <a:t>红</a:t>
            </a:r>
            <a:r>
              <a:rPr lang="en-US" altLang="zh-CN" b="0" dirty="0" smtClean="0">
                <a:solidFill>
                  <a:schemeClr val="accent1"/>
                </a:solidFill>
                <a:latin typeface="+mn-ea"/>
                <a:ea typeface="+mn-ea"/>
              </a:rPr>
              <a:t>    </a:t>
            </a:r>
            <a:r>
              <a:rPr lang="zh-CN" altLang="en-US" b="0" dirty="0" smtClean="0">
                <a:solidFill>
                  <a:schemeClr val="accent1"/>
                </a:solidFill>
                <a:latin typeface="+mn-ea"/>
                <a:ea typeface="+mn-ea"/>
              </a:rPr>
              <a:t>果</a:t>
            </a:r>
            <a:endParaRPr lang="en-US" altLang="zh-CN" b="0" dirty="0" smtClean="0">
              <a:solidFill>
                <a:schemeClr val="accent1"/>
              </a:solidFill>
              <a:latin typeface="+mn-ea"/>
              <a:ea typeface="+mn-ea"/>
            </a:endParaRPr>
          </a:p>
        </p:txBody>
      </p:sp>
      <p:sp>
        <p:nvSpPr>
          <p:cNvPr id="36" name="Rectangle 4"/>
          <p:cNvSpPr txBox="1">
            <a:spLocks noChangeArrowheads="1"/>
          </p:cNvSpPr>
          <p:nvPr/>
        </p:nvSpPr>
        <p:spPr bwMode="auto">
          <a:xfrm>
            <a:off x="6603365" y="4528820"/>
            <a:ext cx="2808178"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smtClean="0">
                <a:solidFill>
                  <a:schemeClr val="accent1"/>
                </a:solidFill>
                <a:latin typeface="+mn-ea"/>
                <a:ea typeface="+mn-ea"/>
              </a:rPr>
              <a:t>学号：</a:t>
            </a:r>
            <a:r>
              <a:rPr lang="en-US" altLang="zh-CN" b="0" dirty="0" smtClean="0">
                <a:solidFill>
                  <a:schemeClr val="accent1"/>
                </a:solidFill>
                <a:latin typeface="+mn-ea"/>
                <a:ea typeface="+mn-ea"/>
              </a:rPr>
              <a:t>XXXXXXXX</a:t>
            </a:r>
            <a:r>
              <a:rPr lang="zh-CN" altLang="en-US" b="0" dirty="0" smtClean="0">
                <a:solidFill>
                  <a:schemeClr val="accent1"/>
                </a:solidFill>
                <a:latin typeface="+mn-ea"/>
                <a:ea typeface="+mn-ea"/>
              </a:rPr>
              <a:t> </a:t>
            </a:r>
            <a:endParaRPr lang="zh-CN" altLang="zh-CN" b="0" dirty="0">
              <a:solidFill>
                <a:schemeClr val="accent1"/>
              </a:solidFill>
              <a:latin typeface="+mn-ea"/>
              <a:ea typeface="+mn-ea"/>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9100" y="872366"/>
            <a:ext cx="1829644" cy="145761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endParaRPr lang="zh-CN" altLang="en-US" sz="9600" b="1" dirty="0">
              <a:solidFill>
                <a:schemeClr val="bg1"/>
              </a:solidFill>
              <a:latin typeface="+mj-ea"/>
              <a:ea typeface="+mj-ea"/>
            </a:endParaRP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endParaRPr lang="zh-CN" altLang="en-US" sz="6600" dirty="0">
              <a:solidFill>
                <a:schemeClr val="bg1"/>
              </a:solidFill>
            </a:endParaRPr>
          </a:p>
        </p:txBody>
      </p:sp>
      <p:sp>
        <p:nvSpPr>
          <p:cNvPr id="21" name="Freeform 21"/>
          <p:cNvSpPr>
            <a:spLocks noEditPoints="1"/>
          </p:cNvSpPr>
          <p:nvPr/>
        </p:nvSpPr>
        <p:spPr bwMode="auto">
          <a:xfrm>
            <a:off x="282864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3" name="TextBox 28"/>
          <p:cNvSpPr txBox="1"/>
          <p:nvPr/>
        </p:nvSpPr>
        <p:spPr>
          <a:xfrm>
            <a:off x="3124006"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endParaRPr lang="zh-CN" altLang="en-US" dirty="0">
              <a:solidFill>
                <a:schemeClr val="bg1"/>
              </a:solidFill>
              <a:latin typeface="+mj-ea"/>
              <a:ea typeface="+mj-ea"/>
            </a:endParaRPr>
          </a:p>
        </p:txBody>
      </p:sp>
      <p:sp>
        <p:nvSpPr>
          <p:cNvPr id="34" name="Freeform 21"/>
          <p:cNvSpPr>
            <a:spLocks noEditPoints="1"/>
          </p:cNvSpPr>
          <p:nvPr/>
        </p:nvSpPr>
        <p:spPr bwMode="auto">
          <a:xfrm>
            <a:off x="561498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5" name="TextBox 44"/>
          <p:cNvSpPr txBox="1"/>
          <p:nvPr/>
        </p:nvSpPr>
        <p:spPr>
          <a:xfrm>
            <a:off x="5910343" y="4660151"/>
            <a:ext cx="2276661" cy="369332"/>
          </a:xfrm>
          <a:prstGeom prst="rect">
            <a:avLst/>
          </a:prstGeom>
          <a:noFill/>
        </p:spPr>
        <p:txBody>
          <a:bodyPr wrap="square" rtlCol="0">
            <a:spAutoFit/>
          </a:bodyPr>
          <a:lstStyle/>
          <a:p>
            <a:r>
              <a:rPr lang="zh-CN" altLang="en-US" dirty="0">
                <a:solidFill>
                  <a:schemeClr val="bg1"/>
                </a:solidFill>
                <a:latin typeface="+mj-ea"/>
                <a:ea typeface="+mj-ea"/>
              </a:rPr>
              <a:t>参考文献</a:t>
            </a:r>
            <a:endParaRPr lang="zh-CN" altLang="en-US" dirty="0">
              <a:solidFill>
                <a:schemeClr val="bg1"/>
              </a:solidFill>
              <a:latin typeface="+mj-ea"/>
              <a:ea typeface="+mj-ea"/>
            </a:endParaRPr>
          </a:p>
        </p:txBody>
      </p:sp>
      <p:sp>
        <p:nvSpPr>
          <p:cNvPr id="36" name="Freeform 21"/>
          <p:cNvSpPr>
            <a:spLocks noEditPoints="1"/>
          </p:cNvSpPr>
          <p:nvPr/>
        </p:nvSpPr>
        <p:spPr bwMode="auto">
          <a:xfrm>
            <a:off x="2828649"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7" name="TextBox 46"/>
          <p:cNvSpPr txBox="1"/>
          <p:nvPr/>
        </p:nvSpPr>
        <p:spPr>
          <a:xfrm>
            <a:off x="3124006" y="5028640"/>
            <a:ext cx="2276661" cy="369332"/>
          </a:xfrm>
          <a:prstGeom prst="rect">
            <a:avLst/>
          </a:prstGeom>
          <a:noFill/>
        </p:spPr>
        <p:txBody>
          <a:bodyPr wrap="square" rtlCol="0">
            <a:spAutoFit/>
          </a:bodyPr>
          <a:lstStyle/>
          <a:p>
            <a:r>
              <a:rPr lang="zh-CN" altLang="en-US" dirty="0">
                <a:solidFill>
                  <a:schemeClr val="bg1"/>
                </a:solidFill>
                <a:latin typeface="+mj-ea"/>
                <a:ea typeface="+mj-ea"/>
              </a:rPr>
              <a:t>国内外相关研究状况</a:t>
            </a:r>
            <a:endParaRPr lang="zh-CN" altLang="en-US" dirty="0">
              <a:solidFill>
                <a:schemeClr val="bg1"/>
              </a:solidFill>
              <a:latin typeface="+mj-ea"/>
              <a:ea typeface="+mj-ea"/>
            </a:endParaRPr>
          </a:p>
        </p:txBody>
      </p:sp>
      <p:sp>
        <p:nvSpPr>
          <p:cNvPr id="38" name="Freeform 21"/>
          <p:cNvSpPr>
            <a:spLocks noEditPoints="1"/>
          </p:cNvSpPr>
          <p:nvPr/>
        </p:nvSpPr>
        <p:spPr bwMode="auto">
          <a:xfrm>
            <a:off x="5614986"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9" name="TextBox 48"/>
          <p:cNvSpPr txBox="1"/>
          <p:nvPr/>
        </p:nvSpPr>
        <p:spPr>
          <a:xfrm>
            <a:off x="5910343" y="5028640"/>
            <a:ext cx="2276661" cy="369332"/>
          </a:xfrm>
          <a:prstGeom prst="rect">
            <a:avLst/>
          </a:prstGeom>
          <a:noFill/>
        </p:spPr>
        <p:txBody>
          <a:bodyPr wrap="square" rtlCol="0">
            <a:spAutoFit/>
          </a:bodyPr>
          <a:lstStyle/>
          <a:p>
            <a:r>
              <a:rPr lang="zh-CN" altLang="en-US" dirty="0">
                <a:solidFill>
                  <a:schemeClr val="bg1"/>
                </a:solidFill>
                <a:latin typeface="+mj-ea"/>
                <a:ea typeface="+mj-ea"/>
              </a:rPr>
              <a:t>主要贡献与创新</a:t>
            </a:r>
            <a:endParaRPr lang="zh-CN" altLang="en-US" dirty="0">
              <a:solidFill>
                <a:schemeClr val="bg1"/>
              </a:solidFill>
              <a:latin typeface="+mj-ea"/>
              <a:ea typeface="+mj-ea"/>
            </a:endParaRPr>
          </a:p>
        </p:txBody>
      </p:sp>
      <p:sp>
        <p:nvSpPr>
          <p:cNvPr id="41" name="Freeform 21"/>
          <p:cNvSpPr>
            <a:spLocks noEditPoints="1"/>
          </p:cNvSpPr>
          <p:nvPr/>
        </p:nvSpPr>
        <p:spPr bwMode="auto">
          <a:xfrm>
            <a:off x="8221061" y="4706551"/>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45" name="TextBox 50"/>
          <p:cNvSpPr txBox="1"/>
          <p:nvPr/>
        </p:nvSpPr>
        <p:spPr>
          <a:xfrm>
            <a:off x="8516418" y="4656029"/>
            <a:ext cx="1543197" cy="369332"/>
          </a:xfrm>
          <a:prstGeom prst="rect">
            <a:avLst/>
          </a:prstGeom>
          <a:noFill/>
        </p:spPr>
        <p:txBody>
          <a:bodyPr wrap="square" rtlCol="0">
            <a:spAutoFit/>
          </a:bodyPr>
          <a:lstStyle/>
          <a:p>
            <a:r>
              <a:rPr lang="zh-CN" altLang="en-US" dirty="0">
                <a:solidFill>
                  <a:schemeClr val="bg1"/>
                </a:solidFill>
                <a:latin typeface="+mj-ea"/>
                <a:ea typeface="+mj-ea"/>
              </a:rPr>
              <a:t>研究意义</a:t>
            </a:r>
            <a:endParaRPr lang="zh-CN" altLang="en-US" dirty="0">
              <a:solidFill>
                <a:schemeClr val="bg1"/>
              </a:solidFill>
              <a:latin typeface="+mj-ea"/>
              <a:ea typeface="+mj-ea"/>
            </a:endParaRP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itchFamily="2" charset="-122"/>
              </a:defRPr>
            </a:lvl1pPr>
          </a:lstStyle>
          <a:p>
            <a:pPr algn="ctr"/>
            <a:r>
              <a:rPr lang="en-US" altLang="zh-CN" b="0" dirty="0">
                <a:solidFill>
                  <a:schemeClr val="bg1"/>
                </a:solidFill>
              </a:rPr>
              <a:t>1.1 </a:t>
            </a:r>
            <a:r>
              <a:rPr lang="zh-CN" altLang="en-US" b="0" dirty="0">
                <a:solidFill>
                  <a:schemeClr val="bg1"/>
                </a:solidFill>
              </a:rPr>
              <a:t>研究背景</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735212"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73000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657670" y="221303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发展趋势</a:t>
            </a:r>
            <a:endParaRPr lang="zh-CN" altLang="en-US" sz="2400" b="1" dirty="0">
              <a:solidFill>
                <a:schemeClr val="bg2"/>
              </a:solidFill>
              <a:latin typeface="+mj-ea"/>
              <a:ea typeface="+mj-ea"/>
            </a:endParaRPr>
          </a:p>
        </p:txBody>
      </p:sp>
      <p:sp>
        <p:nvSpPr>
          <p:cNvPr id="57" name="文本框 56"/>
          <p:cNvSpPr txBox="1"/>
          <p:nvPr/>
        </p:nvSpPr>
        <p:spPr>
          <a:xfrm>
            <a:off x="5406757"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b="1" dirty="0">
                <a:solidFill>
                  <a:schemeClr val="bg2"/>
                </a:solidFill>
                <a:latin typeface="微软雅黑" panose="020B0503020204020204" pitchFamily="34" charset="-122"/>
                <a:ea typeface="微软雅黑" panose="020B0503020204020204" pitchFamily="34" charset="-122"/>
              </a:rPr>
              <a:t>形势</a:t>
            </a:r>
            <a:r>
              <a:rPr lang="zh-CN" altLang="en-US" sz="2400" dirty="0">
                <a:solidFill>
                  <a:schemeClr val="bg2"/>
                </a:solidFill>
                <a:latin typeface="微软雅黑" panose="020B0503020204020204" pitchFamily="34" charset="-122"/>
                <a:ea typeface="微软雅黑" panose="020B0503020204020204" pitchFamily="34" charset="-122"/>
              </a:rPr>
              <a:t>倒逼</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8" name="TextBox 10"/>
          <p:cNvSpPr txBox="1"/>
          <p:nvPr/>
        </p:nvSpPr>
        <p:spPr>
          <a:xfrm>
            <a:off x="1253381" y="3012259"/>
            <a:ext cx="274863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根据事物运动规律和行业发展趋势，某某某问题是行业发展的趋势。</a:t>
            </a:r>
            <a:endParaRPr lang="zh-CN" altLang="en-US" dirty="0"/>
          </a:p>
        </p:txBody>
      </p:sp>
      <p:sp>
        <p:nvSpPr>
          <p:cNvPr id="60" name="TextBox 10"/>
          <p:cNvSpPr txBox="1"/>
          <p:nvPr/>
        </p:nvSpPr>
        <p:spPr>
          <a:xfrm>
            <a:off x="5018348" y="2982842"/>
            <a:ext cx="2559300" cy="14773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在实际运作中，常常遇到某某问题，且有愈发严重的态势，形势倒逼我们不得不进行重视该问题。</a:t>
            </a:r>
            <a:endParaRPr lang="zh-CN" altLang="en-US" dirty="0"/>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内在</a:t>
            </a:r>
            <a:r>
              <a:rPr lang="zh-CN" altLang="en-US" sz="2400" b="1" dirty="0">
                <a:solidFill>
                  <a:schemeClr val="bg2"/>
                </a:solidFill>
                <a:latin typeface="微软雅黑" panose="020B0503020204020204" pitchFamily="34" charset="-122"/>
                <a:ea typeface="微软雅黑" panose="020B0503020204020204" pitchFamily="34" charset="-122"/>
              </a:rPr>
              <a:t>需求</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66" name="TextBox 10"/>
          <p:cNvSpPr txBox="1"/>
          <p:nvPr/>
        </p:nvSpPr>
        <p:spPr>
          <a:xfrm>
            <a:off x="8583669" y="2982842"/>
            <a:ext cx="2559300"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行业发展遇到了瓶颈，必需要重视理论的创新和探索，某某问题是行业发展的内在需求。</a:t>
            </a:r>
            <a:endParaRPr lang="zh-CN" altLang="en-US" dirty="0"/>
          </a:p>
        </p:txBody>
      </p:sp>
      <p:sp>
        <p:nvSpPr>
          <p:cNvPr id="69" name="文本框 68"/>
          <p:cNvSpPr txBox="1"/>
          <p:nvPr/>
        </p:nvSpPr>
        <p:spPr>
          <a:xfrm>
            <a:off x="2263348" y="1595588"/>
            <a:ext cx="635466" cy="52322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884939"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565655"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起步</a:t>
            </a:r>
            <a:r>
              <a:rPr lang="zh-CN" altLang="en-US" sz="1600">
                <a:solidFill>
                  <a:schemeClr val="bg1"/>
                </a:solidFill>
                <a:latin typeface="+mj-ea"/>
                <a:ea typeface="+mj-ea"/>
              </a:rPr>
              <a:t>于上世纪</a:t>
            </a:r>
            <a:r>
              <a:rPr lang="en-US" altLang="zh-CN" sz="1600" dirty="0">
                <a:solidFill>
                  <a:schemeClr val="bg1"/>
                </a:solidFill>
                <a:latin typeface="+mj-ea"/>
                <a:ea typeface="+mj-ea"/>
              </a:rPr>
              <a:t>90</a:t>
            </a:r>
            <a:r>
              <a:rPr lang="zh-CN" altLang="en-US" sz="1600" dirty="0">
                <a:solidFill>
                  <a:schemeClr val="bg1"/>
                </a:solidFill>
                <a:latin typeface="+mj-ea"/>
                <a:ea typeface="+mj-ea"/>
              </a:rPr>
              <a:t>初，总共</a:t>
            </a:r>
            <a:r>
              <a:rPr lang="zh-CN" altLang="en-US" sz="1600">
                <a:solidFill>
                  <a:schemeClr val="bg1"/>
                </a:solidFill>
                <a:latin typeface="+mj-ea"/>
                <a:ea typeface="+mj-ea"/>
              </a:rPr>
              <a:t>发展不过</a:t>
            </a:r>
            <a:r>
              <a:rPr lang="en-US" altLang="zh-CN" sz="1600" dirty="0">
                <a:solidFill>
                  <a:schemeClr val="bg1"/>
                </a:solidFill>
                <a:latin typeface="+mj-ea"/>
                <a:ea typeface="+mj-ea"/>
              </a:rPr>
              <a:t>20</a:t>
            </a:r>
            <a:r>
              <a:rPr lang="zh-CN" altLang="en-US" sz="1600" dirty="0">
                <a:solidFill>
                  <a:schemeClr val="bg1"/>
                </a:solidFill>
                <a:latin typeface="+mj-ea"/>
                <a:ea typeface="+mj-ea"/>
              </a:rPr>
              <a:t>余年时间。</a:t>
            </a:r>
            <a:endParaRPr lang="zh-CN" altLang="en-US" sz="1600" dirty="0">
              <a:solidFill>
                <a:schemeClr val="bg1"/>
              </a:solidFill>
              <a:latin typeface="+mj-ea"/>
              <a:ea typeface="+mj-ea"/>
            </a:endParaRPr>
          </a:p>
        </p:txBody>
      </p:sp>
      <p:sp>
        <p:nvSpPr>
          <p:cNvPr id="56" name="矩形 55"/>
          <p:cNvSpPr/>
          <p:nvPr/>
        </p:nvSpPr>
        <p:spPr>
          <a:xfrm>
            <a:off x="1573280" y="1541827"/>
            <a:ext cx="1107996" cy="369332"/>
          </a:xfrm>
          <a:prstGeom prst="rect">
            <a:avLst/>
          </a:prstGeom>
        </p:spPr>
        <p:txBody>
          <a:bodyPr wrap="none">
            <a:spAutoFit/>
          </a:bodyPr>
          <a:lstStyle/>
          <a:p>
            <a:r>
              <a:rPr lang="zh-CN" altLang="en-US" b="1" dirty="0">
                <a:solidFill>
                  <a:schemeClr val="bg1"/>
                </a:solidFill>
                <a:latin typeface="+mj-ea"/>
                <a:ea typeface="+mj-ea"/>
              </a:rPr>
              <a:t>起步较晚</a:t>
            </a:r>
            <a:endParaRPr lang="zh-CN" altLang="en-US" b="1" dirty="0">
              <a:solidFill>
                <a:schemeClr val="bg1"/>
              </a:solidFill>
              <a:latin typeface="+mj-ea"/>
              <a:ea typeface="+mj-ea"/>
            </a:endParaRP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538577"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法律法规制订比较滞后，适用的法规还是上世纪</a:t>
            </a:r>
            <a:r>
              <a:rPr lang="en-US" altLang="zh-CN" sz="1600" dirty="0">
                <a:solidFill>
                  <a:schemeClr val="bg1"/>
                </a:solidFill>
                <a:latin typeface="+mj-ea"/>
                <a:ea typeface="+mj-ea"/>
              </a:rPr>
              <a:t>80</a:t>
            </a:r>
            <a:r>
              <a:rPr lang="zh-CN" altLang="en-US" sz="1600" dirty="0">
                <a:solidFill>
                  <a:schemeClr val="bg1"/>
                </a:solidFill>
                <a:latin typeface="+mj-ea"/>
                <a:ea typeface="+mj-ea"/>
              </a:rPr>
              <a:t>年代的</a:t>
            </a:r>
            <a:r>
              <a:rPr lang="en-US" altLang="zh-CN" sz="1600" dirty="0">
                <a:solidFill>
                  <a:schemeClr val="bg1"/>
                </a:solidFill>
                <a:latin typeface="+mj-ea"/>
                <a:ea typeface="+mj-ea"/>
              </a:rPr>
              <a:t>XXXX</a:t>
            </a:r>
            <a:r>
              <a:rPr lang="zh-CN" altLang="en-US" sz="1600" dirty="0">
                <a:solidFill>
                  <a:schemeClr val="bg1"/>
                </a:solidFill>
                <a:latin typeface="+mj-ea"/>
                <a:ea typeface="+mj-ea"/>
              </a:rPr>
              <a:t>标准</a:t>
            </a:r>
            <a:endParaRPr lang="zh-CN" altLang="en-US" sz="1600" dirty="0">
              <a:solidFill>
                <a:schemeClr val="bg1"/>
              </a:solidFill>
              <a:latin typeface="+mj-ea"/>
              <a:ea typeface="+mj-ea"/>
            </a:endParaRPr>
          </a:p>
        </p:txBody>
      </p:sp>
      <p:sp>
        <p:nvSpPr>
          <p:cNvPr id="86" name="矩形 85"/>
          <p:cNvSpPr/>
          <p:nvPr/>
        </p:nvSpPr>
        <p:spPr>
          <a:xfrm>
            <a:off x="3589025" y="4777901"/>
            <a:ext cx="2031325" cy="369332"/>
          </a:xfrm>
          <a:prstGeom prst="rect">
            <a:avLst/>
          </a:prstGeom>
        </p:spPr>
        <p:txBody>
          <a:bodyPr wrap="none">
            <a:spAutoFit/>
          </a:bodyPr>
          <a:lstStyle/>
          <a:p>
            <a:r>
              <a:rPr lang="zh-CN" altLang="en-US" b="1" dirty="0">
                <a:solidFill>
                  <a:schemeClr val="bg1"/>
                </a:solidFill>
                <a:latin typeface="+mj-ea"/>
                <a:ea typeface="+mj-ea"/>
              </a:rPr>
              <a:t>政策法规制定滞后</a:t>
            </a:r>
            <a:endParaRPr lang="zh-CN" altLang="en-US" b="1" dirty="0">
              <a:solidFill>
                <a:schemeClr val="bg1"/>
              </a:solidFill>
              <a:latin typeface="+mj-ea"/>
              <a:ea typeface="+mj-ea"/>
            </a:endParaRPr>
          </a:p>
        </p:txBody>
      </p:sp>
      <p:sp>
        <p:nvSpPr>
          <p:cNvPr id="87" name="矩形 86"/>
          <p:cNvSpPr/>
          <p:nvPr/>
        </p:nvSpPr>
        <p:spPr>
          <a:xfrm>
            <a:off x="5270898"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目前本行业对人才的逐年增长，人才缺口较大。</a:t>
            </a:r>
            <a:endParaRPr lang="zh-CN" altLang="en-US" sz="1600" dirty="0">
              <a:solidFill>
                <a:schemeClr val="bg1"/>
              </a:solidFill>
              <a:latin typeface="+mj-ea"/>
              <a:ea typeface="+mj-ea"/>
            </a:endParaRPr>
          </a:p>
        </p:txBody>
      </p:sp>
      <p:sp>
        <p:nvSpPr>
          <p:cNvPr id="88" name="矩形 87"/>
          <p:cNvSpPr/>
          <p:nvPr/>
        </p:nvSpPr>
        <p:spPr>
          <a:xfrm>
            <a:off x="5278523" y="1541827"/>
            <a:ext cx="1107996" cy="369332"/>
          </a:xfrm>
          <a:prstGeom prst="rect">
            <a:avLst/>
          </a:prstGeom>
        </p:spPr>
        <p:txBody>
          <a:bodyPr wrap="none">
            <a:spAutoFit/>
          </a:bodyPr>
          <a:lstStyle/>
          <a:p>
            <a:r>
              <a:rPr lang="zh-CN" altLang="en-US" b="1">
                <a:solidFill>
                  <a:schemeClr val="bg1"/>
                </a:solidFill>
                <a:latin typeface="+mj-ea"/>
              </a:rPr>
              <a:t>人才缺乏</a:t>
            </a:r>
            <a:endParaRPr lang="zh-CN" altLang="en-US" b="1" dirty="0">
              <a:solidFill>
                <a:schemeClr val="bg1"/>
              </a:solidFill>
              <a:latin typeface="+mj-ea"/>
            </a:endParaRPr>
          </a:p>
        </p:txBody>
      </p:sp>
      <p:sp>
        <p:nvSpPr>
          <p:cNvPr id="89" name="矩形 88"/>
          <p:cNvSpPr/>
          <p:nvPr/>
        </p:nvSpPr>
        <p:spPr>
          <a:xfrm>
            <a:off x="7027281"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行业规模每年以</a:t>
            </a:r>
            <a:r>
              <a:rPr lang="en-US" altLang="zh-CN" sz="1600" dirty="0">
                <a:solidFill>
                  <a:schemeClr val="bg1"/>
                </a:solidFill>
                <a:latin typeface="+mj-ea"/>
                <a:ea typeface="+mj-ea"/>
              </a:rPr>
              <a:t>300%</a:t>
            </a:r>
            <a:r>
              <a:rPr lang="zh-CN" altLang="en-US" sz="1600" dirty="0">
                <a:solidFill>
                  <a:schemeClr val="bg1"/>
                </a:solidFill>
                <a:latin typeface="+mj-ea"/>
                <a:ea typeface="+mj-ea"/>
              </a:rPr>
              <a:t>的速度快速增长，远高于国外</a:t>
            </a:r>
            <a:r>
              <a:rPr lang="en-US" altLang="zh-CN" sz="1600" dirty="0">
                <a:solidFill>
                  <a:schemeClr val="bg1"/>
                </a:solidFill>
                <a:latin typeface="+mj-ea"/>
                <a:ea typeface="+mj-ea"/>
              </a:rPr>
              <a:t>50%</a:t>
            </a:r>
            <a:r>
              <a:rPr lang="zh-CN" altLang="en-US" sz="1600" dirty="0">
                <a:solidFill>
                  <a:schemeClr val="bg1"/>
                </a:solidFill>
                <a:latin typeface="+mj-ea"/>
                <a:ea typeface="+mj-ea"/>
              </a:rPr>
              <a:t>的平均增速。</a:t>
            </a:r>
            <a:endParaRPr lang="zh-CN" altLang="en-US" sz="1600" dirty="0">
              <a:solidFill>
                <a:schemeClr val="bg1"/>
              </a:solidFill>
              <a:latin typeface="+mj-ea"/>
              <a:ea typeface="+mj-ea"/>
            </a:endParaRPr>
          </a:p>
        </p:txBody>
      </p:sp>
      <p:sp>
        <p:nvSpPr>
          <p:cNvPr id="90" name="矩形 89"/>
          <p:cNvSpPr/>
          <p:nvPr/>
        </p:nvSpPr>
        <p:spPr>
          <a:xfrm>
            <a:off x="7060295" y="4777901"/>
            <a:ext cx="1107996" cy="369332"/>
          </a:xfrm>
          <a:prstGeom prst="rect">
            <a:avLst/>
          </a:prstGeom>
        </p:spPr>
        <p:txBody>
          <a:bodyPr wrap="none">
            <a:spAutoFit/>
          </a:bodyPr>
          <a:lstStyle/>
          <a:p>
            <a:r>
              <a:rPr lang="zh-CN" altLang="en-US" b="1" dirty="0">
                <a:solidFill>
                  <a:schemeClr val="bg1"/>
                </a:solidFill>
                <a:latin typeface="+mj-ea"/>
              </a:rPr>
              <a:t>发展较快</a:t>
            </a:r>
            <a:endParaRPr lang="zh-CN" altLang="en-US" b="1" dirty="0">
              <a:solidFill>
                <a:schemeClr val="bg1"/>
              </a:solidFill>
              <a:latin typeface="+mj-ea"/>
            </a:endParaRPr>
          </a:p>
        </p:txBody>
      </p:sp>
      <p:sp>
        <p:nvSpPr>
          <p:cNvPr id="91" name="矩形 90"/>
          <p:cNvSpPr/>
          <p:nvPr/>
        </p:nvSpPr>
        <p:spPr>
          <a:xfrm>
            <a:off x="8591183" y="1865749"/>
            <a:ext cx="2297688" cy="830997"/>
          </a:xfrm>
          <a:prstGeom prst="rect">
            <a:avLst/>
          </a:prstGeom>
          <a:noFill/>
        </p:spPr>
        <p:txBody>
          <a:bodyPr wrap="square" rtlCol="0">
            <a:spAutoFit/>
          </a:bodyPr>
          <a:lstStyle/>
          <a:p>
            <a:r>
              <a:rPr lang="zh-CN" altLang="en-US" sz="1600" dirty="0">
                <a:solidFill>
                  <a:schemeClr val="bg1"/>
                </a:solidFill>
                <a:latin typeface="+mj-ea"/>
                <a:ea typeface="+mj-ea"/>
              </a:rPr>
              <a:t>相关配套的产业不完善，还需从多面着手构建完整产业体系。</a:t>
            </a:r>
            <a:endParaRPr lang="zh-CN" altLang="en-US" sz="1600" dirty="0">
              <a:solidFill>
                <a:schemeClr val="bg1"/>
              </a:solidFill>
              <a:latin typeface="+mj-ea"/>
              <a:ea typeface="+mj-ea"/>
            </a:endParaRPr>
          </a:p>
        </p:txBody>
      </p:sp>
      <p:sp>
        <p:nvSpPr>
          <p:cNvPr id="92" name="矩形 91"/>
          <p:cNvSpPr/>
          <p:nvPr/>
        </p:nvSpPr>
        <p:spPr>
          <a:xfrm>
            <a:off x="8598806" y="1541827"/>
            <a:ext cx="1338828" cy="369332"/>
          </a:xfrm>
          <a:prstGeom prst="rect">
            <a:avLst/>
          </a:prstGeom>
        </p:spPr>
        <p:txBody>
          <a:bodyPr wrap="none">
            <a:spAutoFit/>
          </a:bodyPr>
          <a:lstStyle/>
          <a:p>
            <a:r>
              <a:rPr lang="zh-CN" altLang="en-US" b="1" dirty="0">
                <a:solidFill>
                  <a:schemeClr val="bg1"/>
                </a:solidFill>
                <a:latin typeface="+mj-ea"/>
              </a:rPr>
              <a:t>配套不成熟</a:t>
            </a:r>
            <a:endParaRPr lang="zh-CN" altLang="en-US" b="1" dirty="0">
              <a:solidFill>
                <a:schemeClr val="bg1"/>
              </a:solidFill>
              <a:latin typeface="+mj-ea"/>
            </a:endParaRP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1.2 </a:t>
            </a:r>
            <a:r>
              <a:rPr lang="zh-CN" altLang="en-US" dirty="0"/>
              <a:t>国内相关研究情况</a:t>
            </a:r>
            <a:endParaRPr lang="zh-CN" altLang="en-US" dirty="0"/>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995977"/>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6" name="Line 7"/>
          <p:cNvSpPr>
            <a:spLocks noChangeShapeType="1"/>
          </p:cNvSpPr>
          <p:nvPr/>
        </p:nvSpPr>
        <p:spPr bwMode="auto">
          <a:xfrm flipV="1">
            <a:off x="2690813" y="216253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892914"/>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613981"/>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1407606"/>
            <a:ext cx="3581400" cy="422275"/>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0" name="Rectangle 11"/>
          <p:cNvSpPr>
            <a:spLocks noChangeArrowheads="1"/>
          </p:cNvSpPr>
          <p:nvPr/>
        </p:nvSpPr>
        <p:spPr bwMode="auto">
          <a:xfrm>
            <a:off x="3751263" y="3278551"/>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3070589"/>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2" name="Line 13"/>
          <p:cNvSpPr>
            <a:spLocks noChangeShapeType="1"/>
          </p:cNvSpPr>
          <p:nvPr/>
        </p:nvSpPr>
        <p:spPr bwMode="auto">
          <a:xfrm>
            <a:off x="2690813" y="478508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941533"/>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735158"/>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5" name="TextBox 16"/>
          <p:cNvSpPr txBox="1"/>
          <p:nvPr/>
        </p:nvSpPr>
        <p:spPr>
          <a:xfrm>
            <a:off x="5294452" y="1407606"/>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学术研究价值</a:t>
            </a:r>
            <a:endParaRPr lang="en-US" altLang="zh-CN" sz="2200" b="1" dirty="0">
              <a:solidFill>
                <a:schemeClr val="bg2"/>
              </a:solidFill>
              <a:latin typeface="+mn-ea"/>
              <a:ea typeface="+mn-ea"/>
            </a:endParaRPr>
          </a:p>
        </p:txBody>
      </p:sp>
      <p:sp>
        <p:nvSpPr>
          <p:cNvPr id="16" name="TextBox 17"/>
          <p:cNvSpPr txBox="1"/>
          <p:nvPr/>
        </p:nvSpPr>
        <p:spPr>
          <a:xfrm>
            <a:off x="3938141" y="1939757"/>
            <a:ext cx="5760640" cy="646331"/>
          </a:xfrm>
          <a:prstGeom prst="rect">
            <a:avLst/>
          </a:prstGeom>
          <a:noFill/>
        </p:spPr>
        <p:txBody>
          <a:bodyPr wrap="square" rtlCol="0">
            <a:spAutoFit/>
          </a:bodyPr>
          <a:lstStyle/>
          <a:p>
            <a:r>
              <a:rPr lang="zh-CN" altLang="en-US" dirty="0">
                <a:solidFill>
                  <a:schemeClr val="bg1"/>
                </a:solidFill>
                <a:latin typeface="+mn-ea"/>
                <a:ea typeface="+mn-ea"/>
              </a:rPr>
              <a:t>本课题具有较高的学术研究价值，可以某某某研究提供相应的理论基础。</a:t>
            </a:r>
            <a:endParaRPr lang="zh-CN" altLang="en-US" dirty="0">
              <a:solidFill>
                <a:schemeClr val="bg1"/>
              </a:solidFill>
              <a:latin typeface="+mn-ea"/>
              <a:ea typeface="+mn-ea"/>
            </a:endParaRPr>
          </a:p>
        </p:txBody>
      </p:sp>
      <p:sp>
        <p:nvSpPr>
          <p:cNvPr id="17" name="TextBox 18"/>
          <p:cNvSpPr txBox="1"/>
          <p:nvPr/>
        </p:nvSpPr>
        <p:spPr>
          <a:xfrm>
            <a:off x="5294452" y="307937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589755"/>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本课题能有效地提高工作效率，降低成本，经济效益比较明显。</a:t>
            </a:r>
            <a:endParaRPr lang="zh-CN" altLang="en-US" dirty="0">
              <a:solidFill>
                <a:schemeClr val="bg1"/>
              </a:solidFill>
            </a:endParaRPr>
          </a:p>
        </p:txBody>
      </p:sp>
      <p:sp>
        <p:nvSpPr>
          <p:cNvPr id="19" name="TextBox 20"/>
          <p:cNvSpPr txBox="1"/>
          <p:nvPr/>
        </p:nvSpPr>
        <p:spPr>
          <a:xfrm>
            <a:off x="5294452" y="4738254"/>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248638"/>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请在这里输入您的文字请在这里输入您的文字请在这里输入您的文字请在这里输入您的文字</a:t>
            </a:r>
            <a:endParaRPr lang="zh-CN" altLang="en-US" dirty="0">
              <a:solidFill>
                <a:schemeClr val="bg1"/>
              </a:solidFill>
            </a:endParaRPr>
          </a:p>
        </p:txBody>
      </p:sp>
      <p:sp>
        <p:nvSpPr>
          <p:cNvPr id="21" name="TextBox 22"/>
          <p:cNvSpPr txBox="1"/>
          <p:nvPr/>
        </p:nvSpPr>
        <p:spPr>
          <a:xfrm>
            <a:off x="1438197" y="3324498"/>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1.3 </a:t>
            </a:r>
            <a:r>
              <a:rPr lang="zh-CN" altLang="en-US" dirty="0"/>
              <a:t>研究意义</a:t>
            </a:r>
            <a:endParaRPr lang="zh-CN" altLang="en-US" dirty="0"/>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25431" y="1357291"/>
            <a:ext cx="5944486"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刘思强：中小企业企业文化建设初探</a:t>
            </a:r>
            <a:r>
              <a:rPr lang="en-US" altLang="zh-CN" sz="1800" dirty="0"/>
              <a:t>[J].</a:t>
            </a:r>
            <a:r>
              <a:rPr lang="zh-CN" altLang="en-US" sz="1800" dirty="0"/>
              <a:t>湖南社会科学，</a:t>
            </a:r>
            <a:r>
              <a:rPr lang="en-US" altLang="zh-CN" sz="1800" dirty="0"/>
              <a:t>2002(5).</a:t>
            </a:r>
            <a:endParaRPr lang="en-US" altLang="zh-CN" sz="1800" dirty="0"/>
          </a:p>
        </p:txBody>
      </p:sp>
      <p:sp>
        <p:nvSpPr>
          <p:cNvPr id="6" name="TextBox 7"/>
          <p:cNvSpPr txBox="1"/>
          <p:nvPr/>
        </p:nvSpPr>
        <p:spPr>
          <a:xfrm>
            <a:off x="5225431" y="2205789"/>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德鲁克：知识管理</a:t>
            </a:r>
            <a:r>
              <a:rPr lang="en-US" altLang="zh-CN" sz="1800" dirty="0"/>
              <a:t>.</a:t>
            </a:r>
            <a:r>
              <a:rPr lang="zh-CN" altLang="en-US" sz="1800" dirty="0"/>
              <a:t>中国人民大学出版社，</a:t>
            </a:r>
            <a:r>
              <a:rPr lang="en-US" altLang="zh-CN" sz="1800" dirty="0"/>
              <a:t>2000.</a:t>
            </a:r>
            <a:endParaRPr lang="en-US" altLang="zh-CN" sz="1800" dirty="0"/>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1</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62066" y="216048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2</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225431" y="282332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韩文辉，吴戚戚：国外企业文化理论主要流派述评</a:t>
            </a:r>
            <a:r>
              <a:rPr lang="en-US" altLang="zh-CN" sz="1800" dirty="0"/>
              <a:t>.</a:t>
            </a:r>
            <a:r>
              <a:rPr lang="zh-CN" altLang="en-US" sz="1800" dirty="0"/>
              <a:t>哈尔滨工业大学学报，</a:t>
            </a:r>
            <a:r>
              <a:rPr lang="en-US" altLang="zh-CN" sz="1800" dirty="0"/>
              <a:t>2000</a:t>
            </a:r>
            <a:r>
              <a:rPr lang="zh-CN" altLang="en-US" sz="1800" dirty="0"/>
              <a:t>（</a:t>
            </a:r>
            <a:r>
              <a:rPr lang="en-US" altLang="zh-CN" sz="1800" dirty="0"/>
              <a:t>4</a:t>
            </a:r>
            <a:r>
              <a:rPr lang="zh-CN" altLang="en-US" sz="1800" dirty="0"/>
              <a:t>）</a:t>
            </a:r>
            <a:r>
              <a:rPr lang="en-US" altLang="zh-CN" sz="1800" dirty="0"/>
              <a:t>23.</a:t>
            </a:r>
            <a:endParaRPr lang="en-US" altLang="zh-CN" sz="1800" dirty="0"/>
          </a:p>
        </p:txBody>
      </p:sp>
      <p:sp>
        <p:nvSpPr>
          <p:cNvPr id="10" name="Oval 13"/>
          <p:cNvSpPr>
            <a:spLocks noChangeArrowheads="1"/>
          </p:cNvSpPr>
          <p:nvPr/>
        </p:nvSpPr>
        <p:spPr bwMode="auto">
          <a:xfrm>
            <a:off x="4762066" y="294554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3</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225431" y="3698809"/>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迈克尔</a:t>
            </a:r>
            <a:r>
              <a:rPr lang="en-US" altLang="zh-CN" sz="1800" dirty="0"/>
              <a:t>·</a:t>
            </a:r>
            <a:r>
              <a:rPr lang="zh-CN" altLang="en-US" sz="1800" dirty="0"/>
              <a:t>茨维尔：创造基于能力的企业文化</a:t>
            </a:r>
            <a:r>
              <a:rPr lang="en-US" altLang="zh-CN" sz="1800" dirty="0"/>
              <a:t>.</a:t>
            </a:r>
            <a:r>
              <a:rPr lang="zh-CN" altLang="en-US" sz="1800" dirty="0"/>
              <a:t>华夏出版社，</a:t>
            </a:r>
            <a:r>
              <a:rPr lang="en-US" altLang="zh-CN" sz="1800" dirty="0"/>
              <a:t>2002.</a:t>
            </a:r>
            <a:endParaRPr lang="en-US" altLang="zh-CN" sz="1800" dirty="0"/>
          </a:p>
        </p:txBody>
      </p:sp>
      <p:sp>
        <p:nvSpPr>
          <p:cNvPr id="12" name="Oval 13"/>
          <p:cNvSpPr>
            <a:spLocks noChangeArrowheads="1"/>
          </p:cNvSpPr>
          <p:nvPr/>
        </p:nvSpPr>
        <p:spPr bwMode="auto">
          <a:xfrm>
            <a:off x="4762066" y="3821023"/>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4</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3" name="TextBox 14"/>
          <p:cNvSpPr txBox="1"/>
          <p:nvPr/>
        </p:nvSpPr>
        <p:spPr>
          <a:xfrm>
            <a:off x="5225431" y="459585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王成荣：企业文化学教程</a:t>
            </a:r>
            <a:r>
              <a:rPr lang="en-US" altLang="zh-CN" sz="1800" dirty="0"/>
              <a:t>[M].</a:t>
            </a:r>
            <a:r>
              <a:rPr lang="zh-CN" altLang="en-US" sz="1800" dirty="0"/>
              <a:t>中国人民大学出版社，</a:t>
            </a:r>
            <a:r>
              <a:rPr lang="en-US" altLang="zh-CN" sz="1800" dirty="0"/>
              <a:t>2003.</a:t>
            </a:r>
            <a:endParaRPr lang="en-US" altLang="zh-CN" sz="1800" dirty="0"/>
          </a:p>
        </p:txBody>
      </p:sp>
      <p:sp>
        <p:nvSpPr>
          <p:cNvPr id="14" name="Oval 13"/>
          <p:cNvSpPr>
            <a:spLocks noChangeArrowheads="1"/>
          </p:cNvSpPr>
          <p:nvPr/>
        </p:nvSpPr>
        <p:spPr bwMode="auto">
          <a:xfrm>
            <a:off x="4762066" y="4616639"/>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5</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5" name="TextBox 16"/>
          <p:cNvSpPr txBox="1"/>
          <p:nvPr/>
        </p:nvSpPr>
        <p:spPr>
          <a:xfrm>
            <a:off x="5225431" y="5414571"/>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秦梦华：中小企业文化建设的现状及构建方略研究</a:t>
            </a:r>
            <a:r>
              <a:rPr lang="en-US" altLang="zh-CN" sz="1800" dirty="0"/>
              <a:t>[J].</a:t>
            </a:r>
            <a:endParaRPr lang="en-US" altLang="zh-CN" sz="1800" dirty="0"/>
          </a:p>
        </p:txBody>
      </p:sp>
      <p:sp>
        <p:nvSpPr>
          <p:cNvPr id="16" name="Oval 13"/>
          <p:cNvSpPr>
            <a:spLocks noChangeArrowheads="1"/>
          </p:cNvSpPr>
          <p:nvPr/>
        </p:nvSpPr>
        <p:spPr bwMode="auto">
          <a:xfrm>
            <a:off x="4762066" y="541225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6</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1.4 </a:t>
            </a:r>
            <a:r>
              <a:rPr lang="zh-CN" altLang="en-US" dirty="0"/>
              <a:t>参考文献</a:t>
            </a:r>
            <a:endParaRPr lang="zh-CN" altLang="en-US" dirty="0"/>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42220"/>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主形象贯穿</a:t>
            </a:r>
            <a:endParaRPr lang="zh-CN" altLang="en-US" sz="2000" b="1" dirty="0">
              <a:solidFill>
                <a:schemeClr val="bg1"/>
              </a:solidFill>
              <a:ea typeface="微软雅黑" panose="020B0503020204020204" pitchFamily="34" charset="-122"/>
            </a:endParaRPr>
          </a:p>
        </p:txBody>
      </p:sp>
      <p:sp>
        <p:nvSpPr>
          <p:cNvPr id="13" name="矩形 12"/>
          <p:cNvSpPr/>
          <p:nvPr/>
        </p:nvSpPr>
        <p:spPr>
          <a:xfrm>
            <a:off x="2811180" y="1420109"/>
            <a:ext cx="1342725"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创意领军</a:t>
            </a:r>
            <a:endParaRPr lang="zh-CN" altLang="en-US" sz="2000" b="1" dirty="0">
              <a:solidFill>
                <a:schemeClr val="bg1"/>
              </a:solidFill>
              <a:ea typeface="微软雅黑" panose="020B0503020204020204" pitchFamily="34" charset="-122"/>
            </a:endParaRPr>
          </a:p>
        </p:txBody>
      </p:sp>
      <p:sp>
        <p:nvSpPr>
          <p:cNvPr id="14" name="矩形 13"/>
          <p:cNvSpPr/>
          <p:nvPr/>
        </p:nvSpPr>
        <p:spPr>
          <a:xfrm>
            <a:off x="8029542" y="1451039"/>
            <a:ext cx="134272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赢在细节</a:t>
            </a:r>
            <a:endParaRPr lang="zh-CN" altLang="en-US" sz="2000" b="1" dirty="0">
              <a:solidFill>
                <a:schemeClr val="bg1"/>
              </a:solidFill>
              <a:ea typeface="微软雅黑" panose="020B0503020204020204" pitchFamily="34" charset="-122"/>
            </a:endParaRP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科技严谨</a:t>
            </a:r>
            <a:endParaRPr lang="zh-CN" altLang="en-US" sz="2000" b="1" dirty="0">
              <a:solidFill>
                <a:schemeClr val="bg1"/>
              </a:solidFill>
              <a:ea typeface="微软雅黑" panose="020B0503020204020204" pitchFamily="34" charset="-122"/>
            </a:endParaRPr>
          </a:p>
        </p:txBody>
      </p:sp>
      <p:sp>
        <p:nvSpPr>
          <p:cNvPr id="16" name="矩形 25"/>
          <p:cNvSpPr>
            <a:spLocks noChangeArrowheads="1"/>
          </p:cNvSpPr>
          <p:nvPr/>
        </p:nvSpPr>
        <p:spPr bwMode="auto">
          <a:xfrm>
            <a:off x="769789" y="3746000"/>
            <a:ext cx="2593262"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与主题相匹配的画面和现场装饰效果，精心打造欢娱晚宴氛围，</a:t>
            </a:r>
            <a:r>
              <a:rPr lang="zh-CN" altLang="en-US" sz="1600" dirty="0">
                <a:solidFill>
                  <a:schemeClr val="bg1"/>
                </a:solidFill>
                <a:latin typeface="+mj-ea"/>
                <a:ea typeface="+mj-ea"/>
                <a:sym typeface="Arial" panose="020B0604020202020204" pitchFamily="34" charset="0"/>
              </a:rPr>
              <a:t>使所有员工感受到企业的关怀和温暖；</a:t>
            </a:r>
            <a:endParaRPr lang="zh-CN" altLang="en-US" sz="1600" dirty="0">
              <a:solidFill>
                <a:schemeClr val="bg1"/>
              </a:solidFill>
              <a:latin typeface="+mj-ea"/>
              <a:ea typeface="+mj-ea"/>
            </a:endParaRPr>
          </a:p>
        </p:txBody>
      </p:sp>
      <p:sp>
        <p:nvSpPr>
          <p:cNvPr id="17" name="矩形 25"/>
          <p:cNvSpPr>
            <a:spLocks noChangeArrowheads="1"/>
          </p:cNvSpPr>
          <p:nvPr/>
        </p:nvSpPr>
        <p:spPr bwMode="auto">
          <a:xfrm>
            <a:off x="769789" y="1727677"/>
            <a:ext cx="3389333"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立意高远，体</a:t>
            </a:r>
            <a:r>
              <a:rPr lang="zh-CN" altLang="en-US" sz="1600" dirty="0">
                <a:solidFill>
                  <a:schemeClr val="bg1"/>
                </a:solidFill>
                <a:latin typeface="+mj-ea"/>
                <a:ea typeface="+mj-ea"/>
                <a:sym typeface="Arial" panose="020B0604020202020204" pitchFamily="34" charset="0"/>
              </a:rPr>
              <a:t>现公司的</a:t>
            </a:r>
            <a:r>
              <a:rPr lang="zh-CN" altLang="en-US" sz="1600" dirty="0">
                <a:solidFill>
                  <a:schemeClr val="bg1"/>
                </a:solidFill>
                <a:latin typeface="+mj-ea"/>
                <a:ea typeface="+mj-ea"/>
              </a:rPr>
              <a:t>精神风貌，树立鲜明的品牌形象，赢得内部的团结力和凝聚力；</a:t>
            </a:r>
            <a:endParaRPr lang="zh-CN" altLang="en-US" sz="1600" dirty="0">
              <a:solidFill>
                <a:schemeClr val="bg1"/>
              </a:solidFill>
              <a:latin typeface="+mj-ea"/>
              <a:ea typeface="+mj-ea"/>
            </a:endParaRPr>
          </a:p>
        </p:txBody>
      </p:sp>
      <p:sp>
        <p:nvSpPr>
          <p:cNvPr id="18" name="矩形 25"/>
          <p:cNvSpPr>
            <a:spLocks noChangeArrowheads="1"/>
          </p:cNvSpPr>
          <p:nvPr/>
        </p:nvSpPr>
        <p:spPr bwMode="auto">
          <a:xfrm>
            <a:off x="8029541" y="1756092"/>
            <a:ext cx="3397431"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整个流程中用精致的</a:t>
            </a:r>
            <a:r>
              <a:rPr lang="zh-CN" altLang="en-US" sz="1600" dirty="0">
                <a:solidFill>
                  <a:schemeClr val="bg1"/>
                </a:solidFill>
                <a:latin typeface="+mj-ea"/>
                <a:ea typeface="+mj-ea"/>
                <a:sym typeface="Arial" panose="020B0604020202020204" pitchFamily="34" charset="0"/>
              </a:rPr>
              <a:t>细节提升兴通监理的形象，激励员工在未来能更好的与公司携手并进；</a:t>
            </a:r>
            <a:endParaRPr lang="zh-CN" altLang="en-US" sz="1600" dirty="0">
              <a:solidFill>
                <a:schemeClr val="bg1"/>
              </a:solidFill>
              <a:latin typeface="+mj-ea"/>
              <a:ea typeface="+mj-ea"/>
              <a:sym typeface="Arial" panose="020B0604020202020204" pitchFamily="34" charset="0"/>
            </a:endParaRP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着重体现产品的科技含量，体现公司的科学严谨的形象。</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itchFamily="2" charset="-122"/>
              </a:defRPr>
            </a:lvl1pPr>
          </a:lstStyle>
          <a:p>
            <a:r>
              <a:rPr lang="en-US" altLang="zh-CN" dirty="0"/>
              <a:t>1.5 </a:t>
            </a:r>
            <a:r>
              <a:rPr lang="zh-CN" altLang="en-US" dirty="0"/>
              <a:t>主要贡献与创新</a:t>
            </a:r>
            <a:endParaRPr lang="zh-CN" altLang="en-US" dirty="0"/>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1"/>
                </a:solidFill>
              </a:rPr>
              <a:t>研究思路与方法</a:t>
            </a:r>
            <a:endParaRPr lang="zh-CN" altLang="en-US" sz="6600" dirty="0">
              <a:solidFill>
                <a:schemeClr val="bg1"/>
              </a:solidFill>
            </a:endParaRP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理论基础</a:t>
            </a:r>
            <a:endParaRPr lang="zh-CN" altLang="en-US" dirty="0">
              <a:solidFill>
                <a:schemeClr val="bg1"/>
              </a:solidFill>
              <a:latin typeface="+mj-ea"/>
              <a:ea typeface="+mj-ea"/>
            </a:endParaRP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采用某某方案</a:t>
            </a:r>
            <a:endParaRPr lang="zh-CN" altLang="en-US" dirty="0">
              <a:solidFill>
                <a:schemeClr val="bg1"/>
              </a:solidFill>
              <a:latin typeface="+mj-ea"/>
              <a:ea typeface="+mj-ea"/>
            </a:endParaRP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研究思路</a:t>
            </a:r>
            <a:endParaRPr lang="zh-CN" altLang="en-US" dirty="0">
              <a:solidFill>
                <a:schemeClr val="bg1"/>
              </a:solidFill>
              <a:latin typeface="+mj-ea"/>
              <a:ea typeface="+mj-ea"/>
            </a:endParaRPr>
          </a:p>
        </p:txBody>
      </p:sp>
      <p:sp>
        <p:nvSpPr>
          <p:cNvPr id="30" name="Freeform 21"/>
          <p:cNvSpPr>
            <a:spLocks noEditPoints="1"/>
          </p:cNvSpPr>
          <p:nvPr/>
        </p:nvSpPr>
        <p:spPr bwMode="auto">
          <a:xfrm>
            <a:off x="6958813"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1" name="TextBox 48"/>
          <p:cNvSpPr txBox="1"/>
          <p:nvPr/>
        </p:nvSpPr>
        <p:spPr>
          <a:xfrm>
            <a:off x="7254170" y="5095925"/>
            <a:ext cx="2276661" cy="369332"/>
          </a:xfrm>
          <a:prstGeom prst="rect">
            <a:avLst/>
          </a:prstGeom>
          <a:noFill/>
        </p:spPr>
        <p:txBody>
          <a:bodyPr wrap="square" rtlCol="0">
            <a:spAutoFit/>
          </a:bodyPr>
          <a:lstStyle/>
          <a:p>
            <a:r>
              <a:rPr lang="zh-CN" altLang="en-US" dirty="0">
                <a:solidFill>
                  <a:schemeClr val="bg1"/>
                </a:solidFill>
                <a:latin typeface="+mj-ea"/>
                <a:ea typeface="+mj-ea"/>
              </a:rPr>
              <a:t>可行性说明</a:t>
            </a:r>
            <a:endParaRPr lang="zh-CN" altLang="en-US" dirty="0">
              <a:solidFill>
                <a:schemeClr val="bg1"/>
              </a:solidFill>
              <a:latin typeface="+mj-ea"/>
              <a:ea typeface="+mj-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3787</Words>
  <Application>WPS 演示</Application>
  <PresentationFormat>自定义</PresentationFormat>
  <Paragraphs>566</Paragraphs>
  <Slides>28</Slides>
  <Notes>28</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28</vt:i4>
      </vt:variant>
    </vt:vector>
  </HeadingPairs>
  <TitlesOfParts>
    <vt:vector size="51" baseType="lpstr">
      <vt:lpstr>Arial</vt:lpstr>
      <vt:lpstr>宋体</vt:lpstr>
      <vt:lpstr>Wingdings</vt:lpstr>
      <vt:lpstr>汉仪书宋二KW</vt:lpstr>
      <vt:lpstr>微软雅黑</vt:lpstr>
      <vt:lpstr>汉仪旗黑</vt:lpstr>
      <vt:lpstr>仿宋_GB2312</vt:lpstr>
      <vt:lpstr>方正仿宋_GBK</vt:lpstr>
      <vt:lpstr>Calibri</vt:lpstr>
      <vt:lpstr>Helvetica Neue</vt:lpstr>
      <vt:lpstr>Lifeline JL</vt:lpstr>
      <vt:lpstr>苹方-简</vt:lpstr>
      <vt:lpstr>Segoe UI Light</vt:lpstr>
      <vt:lpstr>华文细黑</vt:lpstr>
      <vt:lpstr>Open Sans</vt:lpstr>
      <vt:lpstr>华文隶书</vt:lpstr>
      <vt:lpstr>Arial Rounded MT Bold</vt:lpstr>
      <vt:lpstr>黑体-简</vt:lpstr>
      <vt:lpstr>报隶-简</vt:lpstr>
      <vt:lpstr>宋体</vt:lpstr>
      <vt:lpstr>Arial Unicode MS</vt:lpstr>
      <vt:lpstr>微软雅黑</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allenpandas</cp:lastModifiedBy>
  <cp:revision>595</cp:revision>
  <dcterms:created xsi:type="dcterms:W3CDTF">2022-12-17T06:44:15Z</dcterms:created>
  <dcterms:modified xsi:type="dcterms:W3CDTF">2022-12-17T06:44:15Z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46531F8F71132F501C659D633D4EBD92</vt:lpwstr>
  </property>
</Properties>
</file>