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66" r:id="rId7"/>
    <p:sldId id="259" r:id="rId8"/>
    <p:sldId id="279" r:id="rId9"/>
    <p:sldId id="262" r:id="rId10"/>
    <p:sldId id="263" r:id="rId11"/>
    <p:sldId id="264" r:id="rId12"/>
    <p:sldId id="260" r:id="rId13"/>
    <p:sldId id="280" r:id="rId14"/>
    <p:sldId id="265" r:id="rId15"/>
    <p:sldId id="261" r:id="rId16"/>
    <p:sldId id="281" r:id="rId17"/>
    <p:sldId id="276" r:id="rId18"/>
    <p:sldId id="267" r:id="rId19"/>
    <p:sldId id="268" r:id="rId20"/>
    <p:sldId id="269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592"/>
  </p:normalViewPr>
  <p:slideViewPr>
    <p:cSldViewPr>
      <p:cViewPr>
        <p:scale>
          <a:sx n="157" d="100"/>
          <a:sy n="157" d="100"/>
        </p:scale>
        <p:origin x="1200" y="2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9F25C-3B04-104C-85B0-C15C22E7B50C}" type="datetimeFigureOut">
              <a:rPr kumimoji="1" lang="zh-CN" altLang="en-US" smtClean="0"/>
              <a:t>15-7-18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EE934-1FF2-E641-8A3D-247C275F0A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4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66</a:t>
            </a:r>
            <a:r>
              <a:rPr kumimoji="1" lang="zh-CN" altLang="en-US" dirty="0" smtClean="0"/>
              <a:t>段</a:t>
            </a:r>
            <a:r>
              <a:rPr kumimoji="1" lang="en-US" altLang="zh-CN" dirty="0" smtClean="0"/>
              <a:t>  73</a:t>
            </a:r>
            <a:r>
              <a:rPr kumimoji="1" lang="zh-CN" altLang="en-US" dirty="0" smtClean="0"/>
              <a:t>段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服务器</a:t>
            </a:r>
            <a:r>
              <a:rPr kumimoji="1" lang="en-US" altLang="zh-CN" smtClean="0"/>
              <a:t>59  99 45 85 94 86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E934-1FF2-E641-8A3D-247C275F0A8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84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扫描行为不是监控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解释扫描行为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E934-1FF2-E641-8A3D-247C275F0A8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50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28713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19400"/>
            <a:ext cx="7772400" cy="990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74638"/>
            <a:ext cx="203835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96265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74638"/>
            <a:ext cx="5257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530820CF-B880-4189-942D-D702A7CBA730}" type="datetimeFigureOut">
              <a:rPr lang="zh-CN" altLang="en-US" smtClean="0"/>
              <a:t>15-7-17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172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rgbClr val="009900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ChinaVis</a:t>
            </a:r>
            <a:r>
              <a:rPr lang="en-US" altLang="zh-CN" dirty="0"/>
              <a:t> 2015 </a:t>
            </a:r>
            <a:r>
              <a:rPr lang="zh-CN" altLang="en-US" dirty="0" smtClean="0"/>
              <a:t>竞赛题目介绍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5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客户端答案举例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10520"/>
              </p:ext>
            </p:extLst>
          </p:nvPr>
        </p:nvGraphicFramePr>
        <p:xfrm>
          <a:off x="252000" y="1772816"/>
          <a:ext cx="8640000" cy="410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10.66.148.181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10.66.4.212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10.66.187.85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10.66.115.241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10.66.21.91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10.66.249.226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10.66.232.247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10.66.36.16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10.66.204.111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effectLst/>
                        </a:rPr>
                        <a:t>10.66.115.103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10.66.167.168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10.66.185.127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10.66.63.126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10.66.232.124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10.66.146.200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10.66.232.113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10.66.36.113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10.66.21.25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10.66.185.198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10.66.0.7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10.66.204.110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10.66.26.226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10.66.10.181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10.66.207.145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10.66.245.187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10.66.146.188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10.66.115.151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10.66.120.214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10.66.60.82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10.66.232.11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10.66.115.249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10.66.12.110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10.66.70.123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10.66.63.10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10.66.85.16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10.66.146.218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10.66.95.199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10.66.191.93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10.66.204.174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10.66.47.85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10.66.47.2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10.66.207.201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10.66.18.124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10.66.245.141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10.66.4.229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10.66.204.175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10.66.95.203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10.66.10.144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10.66.63.5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10.66.187.68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10.66.0.218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10.66.73.246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10.66.27.2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10.66.249.164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10.66.18.142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10.66.18.206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10.66.208.177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10.66.112.209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10.66.167.113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10.66.47.142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10.66.112.134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10.66.187.225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10.66.195.218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10.66.4.174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10.66.21.7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10.66.98.151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10.66.18.160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10.66.207.62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10.66.4.81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10.66.245.105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10.66.232.9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10.66.208.25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10.66.131.216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10.66.146.225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10.66.73.224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10.66.47.29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10.66.38.16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10.66.249.191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10.66.18.131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10.66.4.41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10.66.26.41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10.66.95.106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10.66.54.19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10.66.92.244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10.66.73.102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10.66.0.30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10.66.118.90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10.66.146.10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10.66.36.152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10.66.36.226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10.66.63.217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10.66.10.201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10.66.168.171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10.66.207.25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10.66.21.112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10.66.112.180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10.66.204.220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10.66.10.199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10.66.92.239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10.66.73.170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10.66.43.205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10.66.63.252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10.66.73.247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10.66.115.239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10.66.26.143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10.66.120.90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10.66.141.171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10.66.21.0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10.66.10.129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10.66.113.16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10.66.95.220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10.66.115.176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10.66.185.219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10.66.115.138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10.66.148.209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10.66.4.231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10.66.98.137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10.66.204.123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10.66.208.226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10.66.148.184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10.66.112.42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10.66.12.93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10.66.115.89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10.66.36.184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10.66.208.174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10.66.249.82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10.66.27.228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10.66.230.220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10.66.187.116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10.66.131.166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10.66.92.211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10.66.112.59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10.66.245.111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10.66.185.174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10.66.204.85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10.66.92.124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10.66.115.0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10.66.34.118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10.66.98.141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10.66.4.131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10.66.34.72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10.66.191.115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10.66.185.197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10.66.18.202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8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1.1</a:t>
            </a:r>
            <a:r>
              <a:rPr lang="zh-CN" altLang="en-US" b="1" dirty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服务器答案举例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97358"/>
              </p:ext>
            </p:extLst>
          </p:nvPr>
        </p:nvGraphicFramePr>
        <p:xfrm>
          <a:off x="252000" y="1844824"/>
          <a:ext cx="8640000" cy="410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10.59.21.10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10.59.253.30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10.59.81.153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10.59.126.118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10.59.223.45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10.59.223.32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10.59.216.139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10.59.216.147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smtClean="0">
                          <a:effectLst/>
                        </a:rPr>
                        <a:t>10.59.207.121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effectLst/>
                        </a:rPr>
                        <a:t>10.59.216.145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10.59.45.245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10.59.171.218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10.59.58.228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10.59.179.30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10.59.231.4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10.59.207.220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10.59.207.45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10.59.22.149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10.59.148.126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10.59.216.202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10.59.215.120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10.59.181.180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10.59.231.16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10.59.137.192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10.59.81.213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10.59.223.28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10.59.240.194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10.59.20.191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10.59.181.221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10.59.20.203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10.59.137.53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10.59.231.201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10.59.181.242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10.59.181.62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10.59.81.75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10.59.180.181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10.59.212.16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10.59.20.136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10.59.36.180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10.59.212.2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10.59.207.16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10.59.146.4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10.59.181.185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10.59.148.45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10.59.45.122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10.59.166.228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10.59.253.96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10.59.216.167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10.59.207.194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10.59.56.35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10.59.207.218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10.59.174.201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10.59.126.205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10.73.28.8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10.59.45.75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10.59.180.205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10.59.81.81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10.59.180.177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10.59.45.43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10.59.36.246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10.59.223.203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10.59.216.92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10.59.231.170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10.59.56.253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10.59.81.227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10.59.126.187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10.59.36.96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10.59.216.234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10.59.216.185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10.59.180.143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10.59.174.194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10.59.126.247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10.59.181.107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10.59.216.61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10.59.212.56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10.59.88.157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10.59.88.121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10.59.126.199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10.59.20.39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10.59.216.184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10.59.253.228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10.59.212.44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10.59.45.188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10.59.22.194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10.59.253.187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10.59.223.156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10.59.137.151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10.59.216.173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10.59.212.244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10.59.216.181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10.59.166.16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10.59.174.4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10.59.126.171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10.59.223.247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10.59.181.247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10.59.223.255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10.59.137.109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10.59.253.177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10.59.43.118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10.59.126.220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10.59.126.110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10.59.43.121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10.59.88.194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10.59.253.115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10.59.137.140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10.59.216.210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smtClean="0">
                          <a:effectLst/>
                        </a:rPr>
                        <a:t>10.59.58.170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10.59.223.147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7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zh-CN" altLang="zh-CN" dirty="0" smtClean="0"/>
              <a:t>对</a:t>
            </a:r>
            <a:r>
              <a:rPr lang="en-US" altLang="zh-CN" dirty="0" err="1"/>
              <a:t>TSZNet</a:t>
            </a:r>
            <a:r>
              <a:rPr lang="zh-CN" altLang="zh-CN" dirty="0"/>
              <a:t>公司内部网络中的服务器进行分类，分类标准不限，比如按照功能、按时间特点、按行为特点、按流量特点</a:t>
            </a:r>
            <a:r>
              <a:rPr lang="zh-CN" altLang="zh-CN" dirty="0" smtClean="0"/>
              <a:t>等等</a:t>
            </a:r>
            <a:endParaRPr lang="en-US" altLang="zh-CN" dirty="0" smtClean="0"/>
          </a:p>
          <a:p>
            <a:r>
              <a:rPr lang="zh-CN" altLang="en-US" dirty="0"/>
              <a:t>答卷中出现的错误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/>
              <a:t>监控服务器（实际是扫描器，周期性，多协议的进行扫描，目的是为了</a:t>
            </a:r>
            <a:r>
              <a:rPr lang="zh-CN" altLang="en-US" dirty="0" smtClean="0"/>
              <a:t>确认服务器</a:t>
            </a:r>
            <a:r>
              <a:rPr lang="zh-CN" altLang="en-US" dirty="0"/>
              <a:t>是否存在可能被入侵的漏洞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/>
              <a:t>转发接口服务器（实际是代理服务器</a:t>
            </a:r>
            <a:r>
              <a:rPr lang="zh-CN" altLang="en-US" dirty="0" smtClean="0"/>
              <a:t>）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14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1.2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STHeitiSC-Light" charset="-122"/>
              <a:buChar char="－"/>
            </a:pPr>
            <a:r>
              <a:rPr lang="zh-CN" altLang="en-US" dirty="0"/>
              <a:t>转发接口服务器（实际是代理服务器</a:t>
            </a:r>
            <a:r>
              <a:rPr lang="zh-CN" altLang="en-US" dirty="0" smtClean="0"/>
              <a:t>）</a:t>
            </a:r>
          </a:p>
          <a:p>
            <a:pPr marL="457200" lvl="1" indent="-457200">
              <a:buFont typeface="STHeitiSC-Light" charset="-122"/>
              <a:buChar char="－"/>
            </a:pPr>
            <a:r>
              <a:rPr lang="zh-CN" altLang="en-US" dirty="0"/>
              <a:t>存在</a:t>
            </a:r>
            <a:r>
              <a:rPr lang="en-US" altLang="zh-CN" dirty="0" err="1"/>
              <a:t>ssh</a:t>
            </a:r>
            <a:r>
              <a:rPr lang="zh-CN" altLang="en-US" dirty="0"/>
              <a:t>通信或者</a:t>
            </a:r>
            <a:r>
              <a:rPr lang="en-US" altLang="zh-CN" dirty="0" err="1"/>
              <a:t>ssl</a:t>
            </a:r>
            <a:r>
              <a:rPr lang="zh-CN" altLang="en-US" dirty="0"/>
              <a:t>加密的服务器是通信加密服务器或者认证安全服务器（这种分类方法是有误的，任何一台服务器都可以通过</a:t>
            </a:r>
            <a:r>
              <a:rPr lang="en-US" altLang="zh-CN" dirty="0" err="1"/>
              <a:t>ssh</a:t>
            </a:r>
            <a:r>
              <a:rPr lang="zh-CN" altLang="en-US" dirty="0"/>
              <a:t>协议或者</a:t>
            </a:r>
            <a:r>
              <a:rPr lang="en-US" altLang="zh-CN" dirty="0" err="1"/>
              <a:t>ssl</a:t>
            </a:r>
            <a:r>
              <a:rPr lang="zh-CN" altLang="en-US" dirty="0"/>
              <a:t>协议进行加密通信</a:t>
            </a:r>
            <a:r>
              <a:rPr lang="zh-CN" altLang="en-US" dirty="0" smtClean="0"/>
              <a:t>）</a:t>
            </a:r>
          </a:p>
          <a:p>
            <a:pPr marL="457200" lvl="1" indent="-457200">
              <a:buFont typeface="STHeitiSC-Light" charset="-122"/>
              <a:buChar char="－"/>
            </a:pPr>
            <a:r>
              <a:rPr lang="zh-CN" altLang="en-US" dirty="0"/>
              <a:t>未对目的</a:t>
            </a:r>
            <a:r>
              <a:rPr lang="en-US" altLang="zh-CN" dirty="0"/>
              <a:t>IP</a:t>
            </a:r>
            <a:r>
              <a:rPr lang="zh-CN" altLang="en-US" dirty="0"/>
              <a:t>进行分析误认为该公司内部存在</a:t>
            </a:r>
            <a:r>
              <a:rPr lang="en-US" altLang="zh-CN" dirty="0"/>
              <a:t>BT</a:t>
            </a:r>
            <a:r>
              <a:rPr lang="zh-CN" altLang="en-US" dirty="0"/>
              <a:t>下载服务器（实际是下载工具的“下载”行为记录）</a:t>
            </a:r>
            <a:endParaRPr lang="zh-CN" altLang="en-US" dirty="0" smtClean="0"/>
          </a:p>
          <a:p>
            <a:r>
              <a:rPr lang="zh-CN" altLang="en-US" dirty="0" smtClean="0"/>
              <a:t>本题</a:t>
            </a:r>
            <a:r>
              <a:rPr lang="zh-CN" altLang="en-US" dirty="0"/>
              <a:t>得分最高：山东大学</a:t>
            </a:r>
            <a:r>
              <a:rPr lang="en-US" altLang="zh-CN" dirty="0"/>
              <a:t>——</a:t>
            </a:r>
            <a:r>
              <a:rPr lang="zh-CN" altLang="en-US" dirty="0"/>
              <a:t>魏国</a:t>
            </a:r>
            <a:r>
              <a:rPr lang="zh-CN" altLang="en-US" dirty="0" smtClean="0"/>
              <a:t>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1.2</a:t>
            </a:r>
            <a:r>
              <a:rPr lang="zh-CN" altLang="en-US" b="1" dirty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服务器</a:t>
            </a:r>
            <a:r>
              <a:rPr lang="zh-CN" altLang="en-US" dirty="0" smtClean="0"/>
              <a:t>按功能分类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92498"/>
              </p:ext>
            </p:extLst>
          </p:nvPr>
        </p:nvGraphicFramePr>
        <p:xfrm>
          <a:off x="1332000" y="1772816"/>
          <a:ext cx="6480000" cy="4240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DNS(10)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DB(25)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HTTP(170)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FTP(1)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SMB(2)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MAIL(1)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10.99.216.254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10.59.253.30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10.59.21.10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10.59.22.199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10.59.216.254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10.59.253.201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10.59.216.254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10.59.21.10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10.59.45.245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10.59.81.153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10.99.216.132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10.45.35.187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10.59.212.2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10.85.216.254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10.59.45.122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10.59.174.62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10.59.253.123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10.59.207.218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10.59.137.72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10.94.216.254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10.59.137.255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10.59.174.29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10.86.216.254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10.59.253.10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10.59.174.245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10.59.231.170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10.59.223.186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10.59.223.26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10.84.216.254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10.59.126.220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10.59.81.213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10.59.126.90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10.59.212.201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10.59.148.126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10.59.174.187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10.59.137.187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10.59.174.81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10.59.126.152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10.59.174.143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10.59.137.117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10.59.223.31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10.59.179.8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10.59.253.58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200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10.59.223.116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10.59.174.170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6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问题：</a:t>
            </a:r>
            <a:r>
              <a:rPr lang="zh-CN" altLang="zh-CN" dirty="0" smtClean="0"/>
              <a:t>说明</a:t>
            </a:r>
            <a:r>
              <a:rPr lang="en-US" altLang="zh-CN" dirty="0" err="1"/>
              <a:t>TSZNet</a:t>
            </a:r>
            <a:r>
              <a:rPr lang="zh-CN" altLang="zh-CN" dirty="0"/>
              <a:t>公司内部网络的“客户端</a:t>
            </a:r>
            <a:r>
              <a:rPr lang="en-US" altLang="zh-CN" dirty="0"/>
              <a:t>-</a:t>
            </a:r>
            <a:r>
              <a:rPr lang="zh-CN" altLang="zh-CN" dirty="0"/>
              <a:t>服务器”，“客户端</a:t>
            </a:r>
            <a:r>
              <a:rPr lang="en-US" altLang="zh-CN" dirty="0"/>
              <a:t>-</a:t>
            </a:r>
            <a:r>
              <a:rPr lang="zh-CN" altLang="zh-CN" dirty="0"/>
              <a:t>客户端”，“服务器</a:t>
            </a:r>
            <a:r>
              <a:rPr lang="en-US" altLang="zh-CN" dirty="0"/>
              <a:t>-</a:t>
            </a:r>
            <a:r>
              <a:rPr lang="zh-CN" altLang="zh-CN" dirty="0"/>
              <a:t>服务器”之间的常规通信</a:t>
            </a:r>
            <a:r>
              <a:rPr lang="zh-CN" altLang="zh-CN" dirty="0" smtClean="0"/>
              <a:t>模式</a:t>
            </a:r>
            <a:endParaRPr lang="zh-CN" altLang="en-US" dirty="0" smtClean="0"/>
          </a:p>
          <a:p>
            <a:r>
              <a:rPr lang="zh-CN" altLang="en-US" dirty="0"/>
              <a:t>答卷中出现的错误：</a:t>
            </a:r>
          </a:p>
          <a:p>
            <a:pPr lvl="1"/>
            <a:r>
              <a:rPr lang="zh-CN" altLang="en-US" dirty="0"/>
              <a:t>内部客户端不能直接访问外部服务器，需要通过代理服务器进行跳转（实际是通过</a:t>
            </a:r>
            <a:r>
              <a:rPr lang="en-US" altLang="zh-CN" dirty="0"/>
              <a:t>ACL</a:t>
            </a:r>
            <a:r>
              <a:rPr lang="zh-CN" altLang="en-US" dirty="0"/>
              <a:t>控制，不需要代理服务器即可直接访问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-</a:t>
            </a:r>
            <a:r>
              <a:rPr lang="zh-CN" altLang="en-US" dirty="0"/>
              <a:t>服务器之间一对多、多对多转发模式，组通信模式，总线通信模式，单播通信模式</a:t>
            </a:r>
            <a:r>
              <a:rPr lang="zh-CN" altLang="en-US" dirty="0" smtClean="0"/>
              <a:t>（这种通行模式是链路层的表现，在数据中仅存在网络层和应用层的日志记录，这类模式划分不合理而且不能说明服务器之间存在哪些异同）</a:t>
            </a:r>
          </a:p>
          <a:p>
            <a:pPr lvl="1"/>
            <a:endParaRPr lang="zh-CN" altLang="zh-CN" sz="3300" dirty="0"/>
          </a:p>
        </p:txBody>
      </p:sp>
    </p:spTree>
    <p:extLst>
      <p:ext uri="{BB962C8B-B14F-4D97-AF65-F5344CB8AC3E}">
        <p14:creationId xmlns:p14="http://schemas.microsoft.com/office/powerpoint/2010/main" val="424377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1.3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314528"/>
          </a:xfrm>
        </p:spPr>
        <p:txBody>
          <a:bodyPr/>
          <a:lstStyle/>
          <a:p>
            <a:pPr>
              <a:buFont typeface="STHeitiSC-Light" charset="-122"/>
              <a:buChar char="－"/>
            </a:pPr>
            <a:r>
              <a:rPr lang="zh-CN" altLang="en-US" sz="2800" dirty="0"/>
              <a:t>服务器</a:t>
            </a:r>
            <a:r>
              <a:rPr lang="en-US" altLang="zh-CN" sz="2800" dirty="0"/>
              <a:t>-</a:t>
            </a:r>
            <a:r>
              <a:rPr lang="zh-CN" altLang="en-US" sz="2800" dirty="0"/>
              <a:t>客户端之间广播通信</a:t>
            </a:r>
            <a:r>
              <a:rPr lang="zh-CN" altLang="en-US" sz="2800" dirty="0" smtClean="0"/>
              <a:t>模式（同上）</a:t>
            </a:r>
            <a:endParaRPr lang="zh-CN" altLang="en-US" sz="2800" dirty="0"/>
          </a:p>
          <a:p>
            <a:r>
              <a:rPr lang="zh-CN" altLang="en-US" dirty="0" smtClean="0"/>
              <a:t>答案（思路、模式划分的方法举例）：</a:t>
            </a:r>
          </a:p>
          <a:p>
            <a:pPr marL="857250" lvl="2" indent="-457200">
              <a:buFont typeface="STHeitiSC-Light" charset="-122"/>
              <a:buChar char="－"/>
            </a:pPr>
            <a:r>
              <a:rPr lang="zh-CN" altLang="en-US" sz="2800" dirty="0" smtClean="0"/>
              <a:t>客户</a:t>
            </a:r>
            <a:r>
              <a:rPr lang="zh-CN" altLang="en-US" sz="2800" dirty="0"/>
              <a:t>端之间的通信相对较弱，将客户端进行</a:t>
            </a:r>
            <a:r>
              <a:rPr lang="zh-CN" altLang="en-US" sz="2800" dirty="0" smtClean="0"/>
              <a:t>分组</a:t>
            </a:r>
          </a:p>
          <a:p>
            <a:pPr marL="857250" lvl="2" indent="-457200">
              <a:buFont typeface="STHeitiSC-Light" charset="-122"/>
              <a:buChar char="－"/>
            </a:pPr>
            <a:r>
              <a:rPr lang="zh-CN" altLang="en-US" sz="2800" dirty="0"/>
              <a:t>被大多数客户端组访问的服务器属于公共服务器，例如</a:t>
            </a:r>
            <a:r>
              <a:rPr lang="en-US" altLang="zh-CN" sz="2800" dirty="0">
                <a:solidFill>
                  <a:srgbClr val="000000"/>
                </a:solidFill>
              </a:rPr>
              <a:t>10.59.253.201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zh-CN" altLang="en-US" sz="2800" dirty="0"/>
              <a:t>邮件服务器</a:t>
            </a:r>
            <a:r>
              <a:rPr lang="zh-CN" altLang="en-US" sz="2800" dirty="0" smtClean="0"/>
              <a:t>）</a:t>
            </a:r>
          </a:p>
          <a:p>
            <a:pPr marL="857250" lvl="2" indent="-457200">
              <a:buFont typeface="STHeitiSC-Light" charset="-122"/>
              <a:buChar char="－"/>
            </a:pPr>
            <a:r>
              <a:rPr lang="zh-CN" altLang="en-US" sz="2800" dirty="0" smtClean="0"/>
              <a:t>被个别客户端组访问的服务器属于该组（部门）的私有服务器，可能是研发服务器或者内部业务服务器</a:t>
            </a:r>
          </a:p>
          <a:p>
            <a:pPr marL="857250" lvl="2" indent="-457200">
              <a:buFont typeface="STHeitiSC-Light" charset="-122"/>
              <a:buChar char="－"/>
            </a:pPr>
            <a:r>
              <a:rPr lang="zh-CN" altLang="en-US" sz="2800" dirty="0" smtClean="0"/>
              <a:t>服务器主动“广播”的，例如：扫描器</a:t>
            </a:r>
            <a:r>
              <a:rPr lang="en-US" altLang="zh-CN" sz="2800" dirty="0" smtClean="0"/>
              <a:t>10.59.21.10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10.59.212.16</a:t>
            </a:r>
            <a:endParaRPr lang="zh-CN" altLang="en-US" sz="2800" dirty="0"/>
          </a:p>
          <a:p>
            <a:pPr marL="857250" lvl="2" indent="-457200">
              <a:buFont typeface="STHeitiSC-Light" charset="-122"/>
              <a:buChar char="－"/>
            </a:pPr>
            <a:endParaRPr lang="zh-CN" altLang="en-US" sz="2800" dirty="0" smtClean="0"/>
          </a:p>
          <a:p>
            <a:pPr marL="857250" lvl="2" indent="-457200">
              <a:buFont typeface="STHeitiSC-Light" charset="-122"/>
              <a:buChar char="－"/>
            </a:pPr>
            <a:endParaRPr lang="zh-CN" altLang="en-US" sz="2800" dirty="0" smtClean="0"/>
          </a:p>
          <a:p>
            <a:pPr marL="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19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挑战二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2</a:t>
            </a:r>
            <a:r>
              <a:rPr lang="zh-CN" altLang="zh-CN" b="1" dirty="0"/>
              <a:t>（</a:t>
            </a:r>
            <a:r>
              <a:rPr lang="en-US" altLang="zh-CN" b="1" dirty="0"/>
              <a:t>mini challenge 2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b="1" dirty="0"/>
              <a:t>介绍</a:t>
            </a:r>
            <a:r>
              <a:rPr lang="zh-CN" altLang="zh-CN" dirty="0"/>
              <a:t>：本题关注对</a:t>
            </a:r>
            <a:r>
              <a:rPr lang="en-US" altLang="zh-CN" dirty="0"/>
              <a:t>“</a:t>
            </a:r>
            <a:r>
              <a:rPr lang="zh-CN" altLang="zh-CN" dirty="0"/>
              <a:t>安全问题</a:t>
            </a:r>
            <a:r>
              <a:rPr lang="en-US" altLang="zh-CN" dirty="0"/>
              <a:t>”</a:t>
            </a:r>
            <a:r>
              <a:rPr lang="zh-CN" altLang="zh-CN" dirty="0"/>
              <a:t>的分析。公司同时提供了两周四种网络安全日志数据，希望参赛者通过对这些数据的协同分析，找出网络中异常的通信模式和事件，并综合分析这次</a:t>
            </a:r>
            <a:r>
              <a:rPr lang="en-US" altLang="zh-CN" dirty="0"/>
              <a:t>”</a:t>
            </a:r>
            <a:r>
              <a:rPr lang="zh-CN" altLang="zh-CN" dirty="0"/>
              <a:t>安全问题</a:t>
            </a:r>
            <a:r>
              <a:rPr lang="en-US" altLang="zh-CN" dirty="0"/>
              <a:t>“</a:t>
            </a:r>
            <a:r>
              <a:rPr lang="zh-CN" altLang="zh-CN" dirty="0"/>
              <a:t>发生的原因、时间、相关网络资源、演化过程以及造成的结果。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19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41168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b="1" dirty="0"/>
              <a:t>数据</a:t>
            </a:r>
            <a:r>
              <a:rPr lang="zh-CN" altLang="zh-CN" dirty="0"/>
              <a:t>：两周的</a:t>
            </a:r>
            <a:r>
              <a:rPr lang="en-US" altLang="zh-CN" dirty="0" err="1">
                <a:solidFill>
                  <a:srgbClr val="FF0000"/>
                </a:solidFill>
              </a:rPr>
              <a:t>tcpflow</a:t>
            </a:r>
            <a:r>
              <a:rPr lang="zh-CN" altLang="zh-CN" dirty="0"/>
              <a:t>日志，</a:t>
            </a:r>
            <a:r>
              <a:rPr lang="en-US" altLang="zh-CN" dirty="0">
                <a:solidFill>
                  <a:srgbClr val="FF0000"/>
                </a:solidFill>
              </a:rPr>
              <a:t>flow</a:t>
            </a:r>
            <a:r>
              <a:rPr lang="zh-CN" altLang="zh-CN" dirty="0"/>
              <a:t>（</a:t>
            </a:r>
            <a:r>
              <a:rPr lang="en-US" altLang="zh-CN" dirty="0"/>
              <a:t>HTTP Header</a:t>
            </a:r>
            <a:r>
              <a:rPr lang="zh-CN" altLang="zh-CN" dirty="0"/>
              <a:t>数据记录）日志，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zh-CN" altLang="zh-CN" dirty="0">
                <a:solidFill>
                  <a:srgbClr val="FF0000"/>
                </a:solidFill>
              </a:rPr>
              <a:t>行为</a:t>
            </a:r>
            <a:r>
              <a:rPr lang="zh-CN" altLang="zh-CN" dirty="0"/>
              <a:t>（</a:t>
            </a:r>
            <a:r>
              <a:rPr lang="en-US" altLang="zh-CN" dirty="0"/>
              <a:t>SQL</a:t>
            </a:r>
            <a:r>
              <a:rPr lang="zh-CN" altLang="zh-CN" dirty="0"/>
              <a:t>语句执行记录）日志，</a:t>
            </a:r>
            <a:r>
              <a:rPr lang="zh-CN" altLang="zh-CN" dirty="0">
                <a:solidFill>
                  <a:srgbClr val="FF0000"/>
                </a:solidFill>
              </a:rPr>
              <a:t>登录结果</a:t>
            </a:r>
            <a:r>
              <a:rPr lang="zh-CN" altLang="zh-CN" dirty="0"/>
              <a:t>类（</a:t>
            </a:r>
            <a:r>
              <a:rPr lang="en-US" altLang="zh-CN" dirty="0"/>
              <a:t>FTP</a:t>
            </a:r>
            <a:r>
              <a:rPr lang="zh-CN" altLang="zh-CN" dirty="0"/>
              <a:t>、</a:t>
            </a:r>
            <a:r>
              <a:rPr lang="en-US" altLang="zh-CN" dirty="0"/>
              <a:t>SMTP</a:t>
            </a:r>
            <a:r>
              <a:rPr lang="zh-CN" altLang="zh-CN" dirty="0"/>
              <a:t>、</a:t>
            </a:r>
            <a:r>
              <a:rPr lang="en-US" altLang="zh-CN" dirty="0"/>
              <a:t>POP</a:t>
            </a:r>
            <a:r>
              <a:rPr lang="zh-CN" altLang="zh-CN" dirty="0"/>
              <a:t>、</a:t>
            </a:r>
            <a:r>
              <a:rPr lang="en-US" altLang="zh-CN" dirty="0"/>
              <a:t>SMB</a:t>
            </a:r>
            <a:r>
              <a:rPr lang="zh-CN" altLang="zh-CN" dirty="0"/>
              <a:t>、</a:t>
            </a:r>
            <a:r>
              <a:rPr lang="en-US" altLang="zh-CN" dirty="0" err="1"/>
              <a:t>DataBase</a:t>
            </a:r>
            <a:r>
              <a:rPr lang="zh-CN" altLang="zh-CN" dirty="0"/>
              <a:t>登录记录）日志，包含正常和异常流量</a:t>
            </a:r>
          </a:p>
          <a:p>
            <a:pPr lvl="1"/>
            <a:r>
              <a:rPr lang="en-US" altLang="zh-CN" dirty="0" err="1"/>
              <a:t>tcpflow</a:t>
            </a:r>
            <a:r>
              <a:rPr lang="zh-CN" altLang="zh-CN" dirty="0"/>
              <a:t>日志字段：</a:t>
            </a:r>
            <a:r>
              <a:rPr lang="en-US" altLang="zh-CN" dirty="0"/>
              <a:t> time</a:t>
            </a:r>
            <a:r>
              <a:rPr lang="zh-CN" altLang="zh-CN" dirty="0"/>
              <a:t>（时间），</a:t>
            </a:r>
            <a:r>
              <a:rPr lang="en-US" altLang="zh-CN" dirty="0"/>
              <a:t>sip</a:t>
            </a:r>
            <a:r>
              <a:rPr lang="zh-CN" altLang="zh-CN" dirty="0"/>
              <a:t>（源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dip</a:t>
            </a:r>
            <a:r>
              <a:rPr lang="zh-CN" altLang="zh-CN" dirty="0"/>
              <a:t>（目的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proto</a:t>
            </a:r>
            <a:r>
              <a:rPr lang="zh-CN" altLang="zh-CN" dirty="0"/>
              <a:t>（协议），</a:t>
            </a:r>
            <a:r>
              <a:rPr lang="en-US" altLang="zh-CN" dirty="0" err="1"/>
              <a:t>dport</a:t>
            </a:r>
            <a:r>
              <a:rPr lang="zh-CN" altLang="zh-CN" dirty="0"/>
              <a:t>（目的端口），</a:t>
            </a:r>
            <a:r>
              <a:rPr lang="en-US" altLang="zh-CN" dirty="0" err="1"/>
              <a:t>uplen</a:t>
            </a:r>
            <a:r>
              <a:rPr lang="zh-CN" altLang="zh-CN" dirty="0"/>
              <a:t>（上行字节数），</a:t>
            </a:r>
            <a:r>
              <a:rPr lang="en-US" altLang="zh-CN" dirty="0" err="1"/>
              <a:t>downlen</a:t>
            </a:r>
            <a:r>
              <a:rPr lang="zh-CN" altLang="zh-CN" dirty="0"/>
              <a:t>（下行字节数）</a:t>
            </a:r>
          </a:p>
          <a:p>
            <a:pPr lvl="1"/>
            <a:r>
              <a:rPr lang="en-US" altLang="zh-CN" dirty="0"/>
              <a:t>flow</a:t>
            </a:r>
            <a:r>
              <a:rPr lang="zh-CN" altLang="zh-CN" dirty="0"/>
              <a:t>日志字段：</a:t>
            </a:r>
            <a:r>
              <a:rPr lang="en-US" altLang="zh-CN" dirty="0"/>
              <a:t>time(</a:t>
            </a:r>
            <a:r>
              <a:rPr lang="zh-CN" altLang="zh-CN" dirty="0"/>
              <a:t>时间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sip</a:t>
            </a:r>
            <a:r>
              <a:rPr lang="zh-CN" altLang="zh-CN" dirty="0"/>
              <a:t>（源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sport</a:t>
            </a:r>
            <a:r>
              <a:rPr lang="zh-CN" altLang="zh-CN" dirty="0"/>
              <a:t>（源端口），</a:t>
            </a:r>
            <a:r>
              <a:rPr lang="en-US" altLang="zh-CN" dirty="0"/>
              <a:t>dip</a:t>
            </a:r>
            <a:r>
              <a:rPr lang="zh-CN" altLang="zh-CN" dirty="0"/>
              <a:t>（目的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 err="1"/>
              <a:t>dport</a:t>
            </a:r>
            <a:r>
              <a:rPr lang="zh-CN" altLang="zh-CN" dirty="0"/>
              <a:t>（目的端口），</a:t>
            </a:r>
            <a:r>
              <a:rPr lang="en-US" altLang="zh-CN" dirty="0"/>
              <a:t>method</a:t>
            </a:r>
            <a:r>
              <a:rPr lang="zh-CN" altLang="zh-CN" dirty="0"/>
              <a:t>（请求类型），</a:t>
            </a:r>
            <a:r>
              <a:rPr lang="en-US" altLang="zh-CN" dirty="0" err="1"/>
              <a:t>uri</a:t>
            </a:r>
            <a:r>
              <a:rPr lang="zh-CN" altLang="zh-CN" dirty="0"/>
              <a:t>（统一资源标识符），</a:t>
            </a:r>
            <a:r>
              <a:rPr lang="en-US" altLang="zh-CN" dirty="0"/>
              <a:t>host</a:t>
            </a:r>
            <a:r>
              <a:rPr lang="zh-CN" altLang="zh-CN" dirty="0"/>
              <a:t>（域名），</a:t>
            </a:r>
            <a:r>
              <a:rPr lang="en-US" altLang="zh-CN" dirty="0" err="1"/>
              <a:t>UserAgent</a:t>
            </a:r>
            <a:r>
              <a:rPr lang="zh-CN" altLang="zh-CN" dirty="0"/>
              <a:t>（浏览器端的用户代理）</a:t>
            </a:r>
          </a:p>
          <a:p>
            <a:pPr lvl="1"/>
            <a:r>
              <a:rPr lang="en-US" altLang="zh-CN" dirty="0"/>
              <a:t>DB</a:t>
            </a:r>
            <a:r>
              <a:rPr lang="zh-CN" altLang="zh-CN" dirty="0"/>
              <a:t>行为日志字段：</a:t>
            </a:r>
            <a:r>
              <a:rPr lang="en-US" altLang="zh-CN" dirty="0"/>
              <a:t>time</a:t>
            </a:r>
            <a:r>
              <a:rPr lang="zh-CN" altLang="zh-CN" dirty="0"/>
              <a:t>（时间），</a:t>
            </a:r>
            <a:r>
              <a:rPr lang="en-US" altLang="zh-CN" dirty="0"/>
              <a:t>sip</a:t>
            </a:r>
            <a:r>
              <a:rPr lang="zh-CN" altLang="zh-CN" dirty="0"/>
              <a:t>（源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dip</a:t>
            </a:r>
            <a:r>
              <a:rPr lang="zh-CN" altLang="zh-CN" dirty="0"/>
              <a:t>（目的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proto</a:t>
            </a:r>
            <a:r>
              <a:rPr lang="zh-CN" altLang="zh-CN" dirty="0"/>
              <a:t>（协议），</a:t>
            </a:r>
            <a:r>
              <a:rPr lang="en-US" altLang="zh-CN" dirty="0" err="1"/>
              <a:t>dport</a:t>
            </a:r>
            <a:r>
              <a:rPr lang="zh-CN" altLang="zh-CN" dirty="0"/>
              <a:t>（目的端口），</a:t>
            </a:r>
            <a:r>
              <a:rPr lang="en-US" altLang="zh-CN" dirty="0" err="1"/>
              <a:t>sql_info</a:t>
            </a:r>
            <a:r>
              <a:rPr lang="zh-CN" altLang="zh-CN" dirty="0"/>
              <a:t>（</a:t>
            </a:r>
            <a:r>
              <a:rPr lang="en-US" altLang="zh-CN" dirty="0" err="1"/>
              <a:t>sql</a:t>
            </a:r>
            <a:r>
              <a:rPr lang="zh-CN" altLang="zh-CN" dirty="0"/>
              <a:t>语句）</a:t>
            </a:r>
          </a:p>
          <a:p>
            <a:pPr lvl="1"/>
            <a:r>
              <a:rPr lang="zh-CN" altLang="zh-CN" dirty="0" smtClean="0"/>
              <a:t>登录类</a:t>
            </a:r>
            <a:r>
              <a:rPr lang="zh-CN" altLang="zh-CN" dirty="0"/>
              <a:t>日志字段：</a:t>
            </a:r>
            <a:r>
              <a:rPr lang="en-US" altLang="zh-CN" dirty="0"/>
              <a:t>time(</a:t>
            </a:r>
            <a:r>
              <a:rPr lang="zh-CN" altLang="zh-CN" dirty="0"/>
              <a:t>时间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sip</a:t>
            </a:r>
            <a:r>
              <a:rPr lang="zh-CN" altLang="zh-CN" dirty="0"/>
              <a:t>（源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/>
              <a:t>sport</a:t>
            </a:r>
            <a:r>
              <a:rPr lang="zh-CN" altLang="zh-CN" dirty="0"/>
              <a:t>（源端口），</a:t>
            </a:r>
            <a:r>
              <a:rPr lang="en-US" altLang="zh-CN" dirty="0"/>
              <a:t>dip</a:t>
            </a:r>
            <a:r>
              <a:rPr lang="zh-CN" altLang="zh-CN" dirty="0"/>
              <a:t>（目的</a:t>
            </a:r>
            <a:r>
              <a:rPr lang="en-US" altLang="zh-CN" dirty="0"/>
              <a:t>IP</a:t>
            </a:r>
            <a:r>
              <a:rPr lang="zh-CN" altLang="zh-CN" dirty="0"/>
              <a:t>），</a:t>
            </a:r>
            <a:r>
              <a:rPr lang="en-US" altLang="zh-CN" dirty="0" err="1"/>
              <a:t>dport</a:t>
            </a:r>
            <a:r>
              <a:rPr lang="zh-CN" altLang="zh-CN" dirty="0"/>
              <a:t>（目的端口），</a:t>
            </a:r>
            <a:r>
              <a:rPr lang="en-US" altLang="zh-CN" dirty="0"/>
              <a:t>proto</a:t>
            </a:r>
            <a:r>
              <a:rPr lang="zh-CN" altLang="zh-CN" dirty="0"/>
              <a:t>（协议），</a:t>
            </a:r>
            <a:r>
              <a:rPr lang="en-US" altLang="zh-CN" dirty="0" err="1"/>
              <a:t>passwd</a:t>
            </a:r>
            <a:r>
              <a:rPr lang="zh-CN" altLang="zh-CN" dirty="0"/>
              <a:t>（登录密码），</a:t>
            </a:r>
            <a:r>
              <a:rPr lang="en-US" altLang="zh-CN" dirty="0"/>
              <a:t>info</a:t>
            </a:r>
            <a:r>
              <a:rPr lang="zh-CN" altLang="zh-CN" dirty="0"/>
              <a:t>（登录信息），</a:t>
            </a:r>
            <a:r>
              <a:rPr lang="en-US" altLang="zh-CN" dirty="0"/>
              <a:t>user</a:t>
            </a:r>
            <a:r>
              <a:rPr lang="zh-CN" altLang="zh-CN" dirty="0"/>
              <a:t>（登陆用户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2191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TSZNet</a:t>
            </a:r>
            <a:r>
              <a:rPr lang="zh-CN" altLang="zh-CN" sz="2800" dirty="0"/>
              <a:t>公司是一家知名的互联网公司，起初的核心业务是为普通用户提供互联网服务，随着技术的成熟和规模的扩大，近几年开始为企业和政府机构提供定制化的互联网服务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该</a:t>
            </a:r>
            <a:r>
              <a:rPr lang="zh-CN" altLang="zh-CN" sz="2800" dirty="0"/>
              <a:t>公司内部运行着很多业务系统，比如人事管理平台，内部</a:t>
            </a:r>
            <a:r>
              <a:rPr lang="en-US" altLang="zh-CN" sz="2800" dirty="0"/>
              <a:t>BBS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WiKi</a:t>
            </a:r>
            <a:r>
              <a:rPr lang="zh-CN" altLang="zh-CN" sz="2800" dirty="0"/>
              <a:t>等等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这些</a:t>
            </a:r>
            <a:r>
              <a:rPr lang="zh-CN" altLang="zh-CN" sz="2800" dirty="0"/>
              <a:t>内部业务系统每天都有很大的流量。不幸的是，某几天，公司内部某个系统出现了安全问题，导致该公司的内部数据遭到泄露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9027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问题</a:t>
            </a:r>
            <a:r>
              <a:rPr lang="zh-CN" altLang="zh-CN" dirty="0"/>
              <a:t>：（</a:t>
            </a:r>
            <a:r>
              <a:rPr lang="en-US" altLang="zh-CN" dirty="0"/>
              <a:t>1</a:t>
            </a:r>
            <a:r>
              <a:rPr lang="zh-CN" altLang="zh-CN" dirty="0"/>
              <a:t>）找出这两周可能存在的异常通信模式（异常事件），异常标准不限，如访问或被访问量突变、周期行为模式、连接模式变化、活跃时段变化、行为不符合主机角色等等；（</a:t>
            </a:r>
            <a:r>
              <a:rPr lang="en-US" altLang="zh-CN" dirty="0"/>
              <a:t>2</a:t>
            </a:r>
            <a:r>
              <a:rPr lang="zh-CN" altLang="zh-CN" dirty="0"/>
              <a:t>）找出这些异常通信模式中最可能与本次“安全问题”相关的模式，并分析本次“安全事件”发生的时间、相关的网络资源、演化过程、原因和结果；（</a:t>
            </a:r>
            <a:r>
              <a:rPr lang="en-US" altLang="zh-CN" dirty="0"/>
              <a:t>3</a:t>
            </a:r>
            <a:r>
              <a:rPr lang="zh-CN" altLang="zh-CN" dirty="0"/>
              <a:t>）请给</a:t>
            </a:r>
            <a:r>
              <a:rPr lang="en-US" altLang="zh-CN" dirty="0" err="1"/>
              <a:t>TSZNet</a:t>
            </a:r>
            <a:r>
              <a:rPr lang="zh-CN" altLang="zh-CN" dirty="0"/>
              <a:t>公司提出可能的网络安全改进方案。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0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攻击</a:t>
            </a:r>
            <a:r>
              <a:rPr lang="zh-CN" altLang="en-US" b="1" dirty="0"/>
              <a:t>拓扑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7" y="1052735"/>
            <a:ext cx="7692787" cy="505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8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攻击路径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攻击时间：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  <a:r>
              <a:rPr lang="en-US" altLang="zh-CN" dirty="0"/>
              <a:t>17</a:t>
            </a:r>
            <a:r>
              <a:rPr lang="zh-CN" altLang="en-US" dirty="0"/>
              <a:t>时</a:t>
            </a:r>
            <a:r>
              <a:rPr lang="en-US" altLang="zh-CN" dirty="0"/>
              <a:t>-22</a:t>
            </a:r>
            <a:r>
              <a:rPr lang="zh-CN" altLang="en-US" dirty="0"/>
              <a:t>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利用漏洞：</a:t>
            </a:r>
            <a:r>
              <a:rPr lang="en-US" altLang="zh-CN" dirty="0"/>
              <a:t>SQL</a:t>
            </a:r>
            <a:r>
              <a:rPr lang="zh-CN" altLang="en-US" dirty="0"/>
              <a:t>注入、任意代码执行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攻击过程：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黑客通过</a:t>
            </a:r>
            <a:r>
              <a:rPr lang="en-US" altLang="zh-CN" dirty="0" err="1"/>
              <a:t>sql</a:t>
            </a:r>
            <a:r>
              <a:rPr lang="zh-CN" altLang="en-US" dirty="0"/>
              <a:t>注入漏洞，获取数据库当中的信息，每次攻击都是一次</a:t>
            </a:r>
            <a:r>
              <a:rPr lang="en-US" altLang="zh-CN" dirty="0"/>
              <a:t>HTTP</a:t>
            </a:r>
            <a:r>
              <a:rPr lang="zh-CN" altLang="en-US" dirty="0"/>
              <a:t>请求，再此过程中，</a:t>
            </a:r>
            <a:r>
              <a:rPr lang="zh-CN" altLang="en-US" dirty="0" smtClean="0"/>
              <a:t>在日</a:t>
            </a:r>
            <a:r>
              <a:rPr lang="zh-CN" altLang="en-US" dirty="0"/>
              <a:t>志当中应该会看到大量的</a:t>
            </a:r>
            <a:r>
              <a:rPr lang="en-US" altLang="zh-CN" dirty="0"/>
              <a:t>SQL</a:t>
            </a:r>
            <a:r>
              <a:rPr lang="zh-CN" altLang="en-US" dirty="0"/>
              <a:t>语句请求，对图中的源站</a:t>
            </a:r>
            <a:r>
              <a:rPr lang="en-US" altLang="zh-CN" dirty="0"/>
              <a:t>10.49.223.189</a:t>
            </a:r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随后黑客发现网站存在任意代码执行漏洞，利用此漏洞执行了系统命令，遍历系统目录以及文件上传、文件下载等操作，不过这些动作都是经过</a:t>
            </a:r>
            <a:r>
              <a:rPr lang="en-US" altLang="zh-CN" dirty="0"/>
              <a:t>base64</a:t>
            </a:r>
            <a:r>
              <a:rPr lang="zh-CN" altLang="en-US" dirty="0"/>
              <a:t>编码的，而且请求方式是</a:t>
            </a:r>
            <a:r>
              <a:rPr lang="en-US" altLang="zh-CN" dirty="0"/>
              <a:t>POST</a:t>
            </a:r>
            <a:r>
              <a:rPr lang="zh-CN" altLang="en-US" dirty="0"/>
              <a:t>，对应到天眼日志当中应该会看到大量类似</a:t>
            </a:r>
            <a:r>
              <a:rPr lang="en-US" altLang="zh-CN" dirty="0"/>
              <a:t>c=%40eval%01%28base64_decode%28%24_POST%5Bz0%5D%29%29%3B&amp;z0=</a:t>
            </a:r>
            <a:r>
              <a:rPr lang="en-US" altLang="zh-CN" dirty="0" err="1"/>
              <a:t>Qglua</a:t>
            </a:r>
            <a:r>
              <a:rPr lang="en-US" altLang="zh-CN" dirty="0"/>
              <a:t>….</a:t>
            </a:r>
            <a:r>
              <a:rPr lang="zh-CN" altLang="en-US" dirty="0"/>
              <a:t>这样的</a:t>
            </a:r>
            <a:r>
              <a:rPr lang="zh-CN" altLang="en-US" dirty="0" smtClean="0"/>
              <a:t>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52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挑战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攻击路径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攻击者在拿到</a:t>
            </a:r>
            <a:r>
              <a:rPr lang="en-US" altLang="zh-CN" dirty="0"/>
              <a:t>WEB</a:t>
            </a:r>
            <a:r>
              <a:rPr lang="zh-CN" altLang="en-US" dirty="0"/>
              <a:t>服务器的控制权之后尝试内网渗透测试，利用</a:t>
            </a:r>
            <a:r>
              <a:rPr lang="en-US" altLang="zh-CN" dirty="0" err="1"/>
              <a:t>nmap</a:t>
            </a:r>
            <a:r>
              <a:rPr lang="zh-CN" altLang="en-US" dirty="0"/>
              <a:t>、</a:t>
            </a:r>
            <a:r>
              <a:rPr lang="en-US" altLang="zh-CN" dirty="0"/>
              <a:t>hydra</a:t>
            </a:r>
            <a:r>
              <a:rPr lang="zh-CN" altLang="en-US" dirty="0"/>
              <a:t>等软件，扫描内网</a:t>
            </a:r>
            <a:r>
              <a:rPr lang="en-US" altLang="zh-CN" dirty="0"/>
              <a:t>C</a:t>
            </a:r>
            <a:r>
              <a:rPr lang="zh-CN" altLang="en-US" dirty="0"/>
              <a:t>段，这里对应日志应该可以看到大利用针对不同协议、不同端口、不同</a:t>
            </a:r>
            <a:r>
              <a:rPr lang="en-US" altLang="zh-CN" dirty="0"/>
              <a:t>IP</a:t>
            </a:r>
            <a:r>
              <a:rPr lang="zh-CN" altLang="en-US" dirty="0"/>
              <a:t>的扫描行为以及密码暴力猜解行为，对应图中的</a:t>
            </a:r>
            <a:r>
              <a:rPr lang="en-US" altLang="zh-CN" dirty="0"/>
              <a:t>10.49.253.0/24</a:t>
            </a:r>
            <a:r>
              <a:rPr lang="zh-CN" altLang="en-US" dirty="0"/>
              <a:t>网段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暴力猜测得到</a:t>
            </a:r>
            <a:r>
              <a:rPr lang="en-US" altLang="zh-CN" dirty="0"/>
              <a:t>C</a:t>
            </a:r>
            <a:r>
              <a:rPr lang="zh-CN" altLang="en-US" dirty="0"/>
              <a:t>段中一台</a:t>
            </a:r>
            <a:r>
              <a:rPr lang="en-US" altLang="zh-CN" dirty="0" err="1"/>
              <a:t>mysql</a:t>
            </a:r>
            <a:r>
              <a:rPr lang="zh-CN" altLang="en-US" dirty="0"/>
              <a:t>服务器的</a:t>
            </a:r>
            <a:r>
              <a:rPr lang="en-US" altLang="zh-CN" dirty="0"/>
              <a:t>root</a:t>
            </a:r>
            <a:r>
              <a:rPr lang="zh-CN" altLang="en-US" dirty="0"/>
              <a:t>口令，随后攻击者利用得到的口令登陆</a:t>
            </a:r>
            <a:r>
              <a:rPr lang="en-US" altLang="zh-CN" dirty="0" err="1"/>
              <a:t>mysql</a:t>
            </a:r>
            <a:r>
              <a:rPr lang="zh-CN" altLang="en-US" dirty="0"/>
              <a:t>，执行了一些操作，例如</a:t>
            </a:r>
            <a:r>
              <a:rPr lang="en-US" altLang="zh-CN" dirty="0"/>
              <a:t>select</a:t>
            </a:r>
            <a:r>
              <a:rPr lang="zh-CN" altLang="en-US" dirty="0"/>
              <a:t>等，</a:t>
            </a:r>
            <a:r>
              <a:rPr lang="en-US" altLang="zh-CN" dirty="0" err="1"/>
              <a:t>mysql</a:t>
            </a:r>
            <a:r>
              <a:rPr lang="zh-CN" altLang="en-US" dirty="0"/>
              <a:t>是图中的</a:t>
            </a:r>
            <a:r>
              <a:rPr lang="en-US" altLang="zh-CN" dirty="0"/>
              <a:t>10.49.253.30</a:t>
            </a:r>
            <a:r>
              <a:rPr lang="zh-CN" altLang="en-US" dirty="0"/>
              <a:t>，</a:t>
            </a:r>
            <a:r>
              <a:rPr lang="zh-CN" altLang="en-US" dirty="0" smtClean="0"/>
              <a:t>对应日</a:t>
            </a:r>
            <a:r>
              <a:rPr lang="zh-CN" altLang="en-US" dirty="0"/>
              <a:t>志中有</a:t>
            </a:r>
            <a:r>
              <a:rPr lang="en-US" altLang="zh-CN" dirty="0" err="1"/>
              <a:t>mysql</a:t>
            </a:r>
            <a:r>
              <a:rPr lang="zh-CN" altLang="en-US" dirty="0"/>
              <a:t>登陆行为，以及黑客执行的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74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该</a:t>
            </a:r>
            <a:r>
              <a:rPr lang="zh-CN" altLang="zh-CN" sz="2800" dirty="0"/>
              <a:t>公司想了解那几天到底发生了什么事情，流量中存在哪些模式，随着时间的推移，这些模式发生了哪些变化，变化的动机是什么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r>
              <a:rPr lang="zh-CN" altLang="zh-CN" sz="2800" dirty="0" smtClean="0"/>
              <a:t>但</a:t>
            </a:r>
            <a:r>
              <a:rPr lang="zh-CN" altLang="zh-CN" sz="2800" dirty="0"/>
              <a:t>分析大量的多源网络安全日志数据是一个巨大的挑战，因此，公司将这次“安全问题“相关的网络安全日志数据提供出来，希望参赛者能以网络安全分析人员的身份，采用可视分析技术对这些数据进行分析，帮助公司找到上述问题的答案，并为公司提供网络安全改进方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65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</a:t>
            </a:r>
            <a:r>
              <a:rPr lang="zh-CN" altLang="zh-CN" b="1" dirty="0"/>
              <a:t>（</a:t>
            </a:r>
            <a:r>
              <a:rPr lang="en-US" altLang="zh-CN" b="1" dirty="0"/>
              <a:t>mini challenge 1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zh-CN" altLang="zh-CN" b="1" dirty="0"/>
              <a:t>介绍：</a:t>
            </a:r>
            <a:r>
              <a:rPr lang="zh-CN" altLang="zh-CN" dirty="0"/>
              <a:t>本题关注对正常网络流量日志数据的分析。公司将提供一周的</a:t>
            </a:r>
            <a:r>
              <a:rPr lang="en-US" altLang="zh-CN" dirty="0" err="1"/>
              <a:t>tcpflow</a:t>
            </a:r>
            <a:r>
              <a:rPr lang="zh-CN" altLang="zh-CN" dirty="0"/>
              <a:t>日志数据，希望参赛者找到公司内部网络的客户端和服务器，分析公司内网的网络体系结构，总结公司内网的正常网络通信模式有哪些。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47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数据：</a:t>
            </a:r>
            <a:r>
              <a:rPr lang="zh-CN" altLang="zh-CN" dirty="0"/>
              <a:t>一周</a:t>
            </a:r>
            <a:r>
              <a:rPr lang="zh-CN" altLang="zh-CN" dirty="0" smtClean="0"/>
              <a:t>的</a:t>
            </a:r>
            <a:r>
              <a:rPr lang="en-US" altLang="zh-CN" dirty="0"/>
              <a:t>TCP </a:t>
            </a:r>
            <a:r>
              <a:rPr lang="en-US" altLang="zh-CN" dirty="0" smtClean="0"/>
              <a:t>flow</a:t>
            </a:r>
            <a:r>
              <a:rPr lang="zh-CN" altLang="zh-CN" dirty="0"/>
              <a:t>（</a:t>
            </a:r>
            <a:r>
              <a:rPr lang="en-US" altLang="zh-CN" dirty="0"/>
              <a:t>TCP</a:t>
            </a:r>
            <a:r>
              <a:rPr lang="zh-CN" altLang="zh-CN" dirty="0"/>
              <a:t>协议层的数据传输记录</a:t>
            </a:r>
            <a:r>
              <a:rPr lang="zh-CN" altLang="zh-CN" dirty="0" smtClean="0"/>
              <a:t>）</a:t>
            </a:r>
            <a:r>
              <a:rPr lang="zh-CN" altLang="en-US" dirty="0" smtClean="0"/>
              <a:t>部分</a:t>
            </a:r>
            <a:r>
              <a:rPr lang="zh-CN" altLang="zh-CN" dirty="0" smtClean="0"/>
              <a:t>日志</a:t>
            </a:r>
            <a:r>
              <a:rPr lang="zh-CN" altLang="en-US" dirty="0" smtClean="0"/>
              <a:t>，隐藏真实</a:t>
            </a:r>
            <a:r>
              <a:rPr lang="en-US" altLang="zh-CN" dirty="0" smtClean="0"/>
              <a:t>IP</a:t>
            </a:r>
            <a:endParaRPr lang="zh-CN" altLang="zh-CN" dirty="0"/>
          </a:p>
          <a:p>
            <a:r>
              <a:rPr lang="en-US" altLang="zh-CN" dirty="0" err="1"/>
              <a:t>Tcpflow</a:t>
            </a:r>
            <a:r>
              <a:rPr lang="zh-CN" altLang="zh-CN" dirty="0"/>
              <a:t>日志字段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zh-CN" dirty="0"/>
              <a:t>（时间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sip</a:t>
            </a:r>
            <a:r>
              <a:rPr lang="zh-CN" altLang="zh-CN" dirty="0"/>
              <a:t>（源</a:t>
            </a:r>
            <a:r>
              <a:rPr lang="en-US" altLang="zh-CN" dirty="0"/>
              <a:t>IP</a:t>
            </a:r>
            <a:r>
              <a:rPr lang="zh-CN" altLang="zh-CN" dirty="0" smtClean="0"/>
              <a:t>）</a:t>
            </a:r>
            <a:r>
              <a:rPr lang="en-US" altLang="zh-CN" dirty="0" smtClean="0"/>
              <a:t>dip</a:t>
            </a:r>
            <a:r>
              <a:rPr lang="zh-CN" altLang="zh-CN" dirty="0"/>
              <a:t>（目的</a:t>
            </a:r>
            <a:r>
              <a:rPr lang="en-US" altLang="zh-CN" dirty="0"/>
              <a:t>IP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dport</a:t>
            </a:r>
            <a:r>
              <a:rPr lang="zh-CN" altLang="zh-CN" dirty="0"/>
              <a:t>（目的端口）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proto</a:t>
            </a:r>
            <a:r>
              <a:rPr lang="zh-CN" altLang="zh-CN" dirty="0"/>
              <a:t>（协议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uplen</a:t>
            </a:r>
            <a:r>
              <a:rPr lang="zh-CN" altLang="zh-CN" dirty="0"/>
              <a:t>（上行字节数），</a:t>
            </a:r>
            <a:r>
              <a:rPr lang="en-US" altLang="zh-CN" dirty="0" err="1"/>
              <a:t>downlen</a:t>
            </a:r>
            <a:r>
              <a:rPr lang="zh-CN" altLang="zh-CN" dirty="0"/>
              <a:t>（下行字节数）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82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与正确答案对比，计算</a:t>
            </a:r>
            <a:r>
              <a:rPr lang="en-US" altLang="zh-CN" dirty="0" smtClean="0"/>
              <a:t>F-score</a:t>
            </a:r>
            <a:r>
              <a:rPr lang="zh-CN" altLang="en-US" dirty="0" smtClean="0"/>
              <a:t>，最后对每题的</a:t>
            </a:r>
            <a:r>
              <a:rPr lang="en-US" altLang="zh-CN" dirty="0" smtClean="0"/>
              <a:t>F-score</a:t>
            </a:r>
            <a:r>
              <a:rPr lang="zh-CN" altLang="en-US" dirty="0" smtClean="0"/>
              <a:t>求加权平均值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计算公式：</a:t>
            </a:r>
            <a:endParaRPr lang="en-US" altLang="zh-CN" dirty="0" smtClean="0"/>
          </a:p>
          <a:p>
            <a:endParaRPr lang="en-US" altLang="zh-CN" b="0" dirty="0" smtClean="0"/>
          </a:p>
          <a:p>
            <a:endParaRPr lang="en-US" altLang="zh-CN" dirty="0"/>
          </a:p>
          <a:p>
            <a:r>
              <a:rPr lang="en-US" altLang="zh-CN" dirty="0" smtClean="0"/>
              <a:t>P: 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r>
              <a:rPr lang="en-US" altLang="zh-CN" dirty="0" smtClean="0"/>
              <a:t>R: </a:t>
            </a:r>
            <a:r>
              <a:rPr lang="zh-CN" altLang="en-US" dirty="0" smtClean="0"/>
              <a:t>召回率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90" y="3501008"/>
            <a:ext cx="557022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3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 smtClean="0"/>
              <a:t>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zh-CN" altLang="zh-CN" dirty="0" smtClean="0"/>
              <a:t>：找出</a:t>
            </a:r>
            <a:r>
              <a:rPr lang="en-US" altLang="zh-CN" dirty="0" err="1"/>
              <a:t>TSZNet</a:t>
            </a:r>
            <a:r>
              <a:rPr lang="zh-CN" altLang="zh-CN" dirty="0"/>
              <a:t>公司内部网络中的客户端与服务器，并给出该公司网络的体系结构</a:t>
            </a:r>
            <a:r>
              <a:rPr lang="zh-CN" altLang="zh-CN" dirty="0" smtClean="0"/>
              <a:t>拓扑图</a:t>
            </a:r>
            <a:endParaRPr lang="zh-CN" altLang="en-US" dirty="0" smtClean="0"/>
          </a:p>
          <a:p>
            <a:r>
              <a:rPr lang="zh-CN" altLang="en-US" dirty="0" smtClean="0"/>
              <a:t>答卷中出现的错误：</a:t>
            </a:r>
          </a:p>
          <a:p>
            <a:pPr lvl="1">
              <a:buFont typeface="STHeitiSC-Light" charset="-122"/>
              <a:buChar char="－"/>
            </a:pPr>
            <a:r>
              <a:rPr lang="zh-CN" altLang="en-US" dirty="0" smtClean="0"/>
              <a:t>出度</a:t>
            </a:r>
            <a:r>
              <a:rPr lang="zh-CN" altLang="en-US" dirty="0"/>
              <a:t>大于入度的</a:t>
            </a:r>
            <a:r>
              <a:rPr lang="en-US" altLang="zh-CN" dirty="0"/>
              <a:t>IP</a:t>
            </a:r>
            <a:r>
              <a:rPr lang="zh-CN" altLang="en-US" dirty="0"/>
              <a:t>是服务器（实际可能恰恰相反，也可能差不多</a:t>
            </a:r>
            <a:r>
              <a:rPr lang="zh-CN" altLang="en-US" dirty="0" smtClean="0"/>
              <a:t>）</a:t>
            </a:r>
          </a:p>
          <a:p>
            <a:pPr lvl="1">
              <a:buFont typeface="STHeitiSC-Light" charset="-122"/>
              <a:buChar char="－"/>
            </a:pPr>
            <a:r>
              <a:rPr lang="zh-CN" altLang="en-US" dirty="0" smtClean="0"/>
              <a:t> 该</a:t>
            </a:r>
            <a:r>
              <a:rPr lang="zh-CN" altLang="en-US" dirty="0"/>
              <a:t>公司内网与公网的通信是通过代理服务器（实际是该公司具有公网</a:t>
            </a:r>
            <a:r>
              <a:rPr lang="en-US" altLang="zh-CN" dirty="0"/>
              <a:t>IP</a:t>
            </a:r>
            <a:r>
              <a:rPr lang="zh-CN" altLang="en-US" dirty="0"/>
              <a:t>，通过地址转换进行通信，代理服务器针对特殊资源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46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挑战</a:t>
            </a:r>
            <a:r>
              <a:rPr lang="en-US" altLang="zh-CN" b="1" dirty="0"/>
              <a:t>1.1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</a:t>
            </a:r>
            <a:r>
              <a:rPr lang="zh-CN" altLang="en-US" dirty="0"/>
              <a:t>得分最高：山东大学</a:t>
            </a:r>
            <a:r>
              <a:rPr lang="en-US" altLang="zh-CN" dirty="0"/>
              <a:t>——</a:t>
            </a:r>
            <a:r>
              <a:rPr lang="zh-CN" altLang="en-US" dirty="0"/>
              <a:t>李国</a:t>
            </a:r>
            <a:r>
              <a:rPr lang="zh-CN" altLang="en-US" dirty="0" smtClean="0"/>
              <a:t>政</a:t>
            </a:r>
          </a:p>
          <a:p>
            <a:r>
              <a:rPr lang="zh-CN" altLang="en-US" dirty="0"/>
              <a:t>答案：</a:t>
            </a:r>
            <a:endParaRPr lang="en-US" altLang="zh-CN" dirty="0"/>
          </a:p>
          <a:p>
            <a:pPr lvl="1"/>
            <a:r>
              <a:rPr lang="zh-CN" altLang="zh-CN" dirty="0"/>
              <a:t>客户端</a:t>
            </a:r>
            <a:r>
              <a:rPr lang="zh-CN" altLang="en-US" dirty="0"/>
              <a:t>数量：</a:t>
            </a:r>
            <a:r>
              <a:rPr lang="en-US" altLang="zh-CN" dirty="0"/>
              <a:t>2998</a:t>
            </a:r>
          </a:p>
          <a:p>
            <a:pPr lvl="1"/>
            <a:r>
              <a:rPr lang="zh-CN" altLang="en-US" dirty="0"/>
              <a:t>服务器数量：</a:t>
            </a:r>
            <a:r>
              <a:rPr lang="en-US" altLang="zh-CN" dirty="0" smtClean="0"/>
              <a:t>486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51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时间和流量上的特点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服务器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普通办公主机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844824"/>
            <a:ext cx="8640000" cy="1728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509120"/>
            <a:ext cx="8640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60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360</Template>
  <TotalTime>1564</TotalTime>
  <Words>1619</Words>
  <Application>Microsoft Macintosh PowerPoint</Application>
  <PresentationFormat>全屏显示(4:3)</PresentationFormat>
  <Paragraphs>541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360</vt:lpstr>
      <vt:lpstr>ChinaVis 2015 竞赛题目介绍</vt:lpstr>
      <vt:lpstr>背景介绍</vt:lpstr>
      <vt:lpstr>背景介绍</vt:lpstr>
      <vt:lpstr>挑战1介绍</vt:lpstr>
      <vt:lpstr>挑战1数据</vt:lpstr>
      <vt:lpstr>评分方法</vt:lpstr>
      <vt:lpstr>挑战1.1</vt:lpstr>
      <vt:lpstr>挑战1.1</vt:lpstr>
      <vt:lpstr>时间和流量上的特点</vt:lpstr>
      <vt:lpstr>挑战1.1答案</vt:lpstr>
      <vt:lpstr>挑战1.1答案</vt:lpstr>
      <vt:lpstr>挑战1.2</vt:lpstr>
      <vt:lpstr>挑战1.2</vt:lpstr>
      <vt:lpstr>挑战1.2答案</vt:lpstr>
      <vt:lpstr>挑战1.3</vt:lpstr>
      <vt:lpstr>挑战1.3</vt:lpstr>
      <vt:lpstr>挑战二</vt:lpstr>
      <vt:lpstr>挑战2介绍</vt:lpstr>
      <vt:lpstr>挑战2数据</vt:lpstr>
      <vt:lpstr>挑战2问题</vt:lpstr>
      <vt:lpstr>挑战2攻击拓扑</vt:lpstr>
      <vt:lpstr>挑战2攻击路径</vt:lpstr>
      <vt:lpstr>挑战2攻击路径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王占一</dc:creator>
  <cp:lastModifiedBy>zhuo zhang</cp:lastModifiedBy>
  <cp:revision>58</cp:revision>
  <dcterms:created xsi:type="dcterms:W3CDTF">2015-07-16T04:26:57Z</dcterms:created>
  <dcterms:modified xsi:type="dcterms:W3CDTF">2015-07-18T05:17:00Z</dcterms:modified>
</cp:coreProperties>
</file>