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509" r:id="rId3"/>
    <p:sldId id="490" r:id="rId4"/>
    <p:sldId id="467" r:id="rId5"/>
    <p:sldId id="510" r:id="rId6"/>
    <p:sldId id="496" r:id="rId7"/>
    <p:sldId id="497" r:id="rId8"/>
    <p:sldId id="499" r:id="rId9"/>
    <p:sldId id="511" r:id="rId10"/>
    <p:sldId id="512" r:id="rId11"/>
    <p:sldId id="519" r:id="rId12"/>
    <p:sldId id="500" r:id="rId13"/>
    <p:sldId id="501" r:id="rId14"/>
    <p:sldId id="503" r:id="rId15"/>
    <p:sldId id="502" r:id="rId16"/>
    <p:sldId id="521" r:id="rId17"/>
    <p:sldId id="513" r:id="rId18"/>
    <p:sldId id="508" r:id="rId19"/>
    <p:sldId id="515" r:id="rId20"/>
    <p:sldId id="486" r:id="rId21"/>
    <p:sldId id="514" r:id="rId22"/>
    <p:sldId id="516" r:id="rId23"/>
    <p:sldId id="504" r:id="rId24"/>
    <p:sldId id="505" r:id="rId25"/>
    <p:sldId id="506" r:id="rId26"/>
    <p:sldId id="518" r:id="rId27"/>
    <p:sldId id="522" r:id="rId28"/>
    <p:sldId id="491" r:id="rId29"/>
    <p:sldId id="52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E2"/>
    <a:srgbClr val="01A0C6"/>
    <a:srgbClr val="C00000"/>
    <a:srgbClr val="404040"/>
    <a:srgbClr val="16D2FE"/>
    <a:srgbClr val="01A2C8"/>
    <a:srgbClr val="6EC2D6"/>
    <a:srgbClr val="01A2C9"/>
    <a:srgbClr val="D4C3A3"/>
    <a:srgbClr val="5F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-125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2BD8-0554-4619-B2ED-136051349C93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00E0F-A38C-451A-9451-E52467DCC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0E0F-A38C-451A-9451-E52467DCCA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6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0E0F-A38C-451A-9451-E52467DCCA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3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0E0F-A38C-451A-9451-E52467DCCA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8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0E0F-A38C-451A-9451-E52467DCCA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69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0E0F-A38C-451A-9451-E52467DCCA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0E0F-A38C-451A-9451-E52467DCCA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2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0E0F-A38C-451A-9451-E52467DCCA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2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Ising</a:t>
            </a:r>
            <a:r>
              <a:rPr lang="en-US" altLang="zh-CN" dirty="0"/>
              <a:t> spin flip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0E0F-A38C-451A-9451-E52467DCCA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0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00E0F-A38C-451A-9451-E52467DCCA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5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6CBB-A18B-4D81-915C-84A3046E3442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2278-D8C3-42E9-A2C3-30C6F021930B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81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3647-DEC4-4C9A-99B7-ABE783B4B9D2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B9F1-30BE-4781-9E4F-FDD1F52C9D4D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4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B19B-4CB8-4060-8C27-7D76C31C9ACE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7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1201-F145-46D6-972F-65880A4A7DC0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8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DACF-789D-4D69-A1DA-7481B7F1CD06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9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7A0-4C9D-4786-ABD2-70588CBCE6CC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59A-2321-47D1-BE59-9C7D49D32D84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6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6588-D45B-42C9-BEB8-B111A29A1ECC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7357-060D-43E4-A319-948947E4186D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6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0F0F-0448-4A8F-AF37-61C55ABB087B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46DF-0628-4A98-BB99-AF2F7CF43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Relationship Id="rId9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ABB5326-8EBC-4576-B229-A6703DCB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-381104"/>
            <a:ext cx="12191999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7DBAAC-D8DB-419E-BBBF-B2C1B4770ACB}"/>
              </a:ext>
            </a:extLst>
          </p:cNvPr>
          <p:cNvSpPr/>
          <p:nvPr/>
        </p:nvSpPr>
        <p:spPr>
          <a:xfrm>
            <a:off x="0" y="794083"/>
            <a:ext cx="12192000" cy="53550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E2414C-3F95-41B5-B7A2-6FAB03FA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97" y="561480"/>
            <a:ext cx="11847006" cy="32476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lt"/>
              </a:rPr>
              <a:t>Connections and Combinations of Generative Models</a:t>
            </a:r>
            <a:endParaRPr lang="zh-CN" altLang="en-US" sz="28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866A0-F281-4B1D-A2CC-DB4F36DE2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450" y="3627615"/>
            <a:ext cx="10193096" cy="2521531"/>
          </a:xfrm>
        </p:spPr>
        <p:txBody>
          <a:bodyPr>
            <a:normAutofit/>
          </a:bodyPr>
          <a:lstStyle/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Junhan Chang</a:t>
            </a:r>
            <a:r>
              <a:rPr lang="en-US" altLang="zh-CN" sz="2000" b="1" baseline="30000" dirty="0">
                <a:solidFill>
                  <a:schemeClr val="bg1"/>
                </a:solidFill>
              </a:rPr>
              <a:t>1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i="1" baseline="30000" dirty="0">
                <a:solidFill>
                  <a:schemeClr val="bg1"/>
                </a:solidFill>
              </a:rPr>
              <a:t>1</a:t>
            </a:r>
            <a:r>
              <a:rPr lang="en-US" altLang="zh-CN" sz="2000" i="1" dirty="0">
                <a:solidFill>
                  <a:schemeClr val="bg1"/>
                </a:solidFill>
              </a:rPr>
              <a:t>College of Chemistry and Molecular Engineering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2020.03.17 Advanced Deep Learning Seminar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2E4B1-EFEC-4226-A54D-6DC71274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16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681FC-570E-4A7F-A885-E0B75E66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Flows in High Dimensions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13E29-F000-4A18-8099-554F418F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Needs </a:t>
            </a:r>
            <a:r>
              <a:rPr lang="en-US" altLang="zh-CN" b="1" dirty="0">
                <a:solidFill>
                  <a:srgbClr val="C00000"/>
                </a:solidFill>
              </a:rPr>
              <a:t>Triangular Jacobian </a:t>
            </a:r>
            <a:r>
              <a:rPr lang="en-US" altLang="zh-CN" dirty="0"/>
              <a:t>for efficient evaluation of </a:t>
            </a:r>
            <a:r>
              <a:rPr lang="en-US" altLang="zh-CN" b="1" dirty="0">
                <a:solidFill>
                  <a:srgbClr val="C00000"/>
                </a:solidFill>
              </a:rPr>
              <a:t>log-likelihoods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Affine flows, elementwise flows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Coupling layers. NICE/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RealNVP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/>
              <a:t>Constructions based on </a:t>
            </a:r>
            <a:r>
              <a:rPr lang="en-US" altLang="zh-CN" b="1" dirty="0">
                <a:solidFill>
                  <a:srgbClr val="C00000"/>
                </a:solidFill>
              </a:rPr>
              <a:t>directed graphical models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(Masked) Autoregressive Flows 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Inverse Autoregressive Flows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More types of flows: invertible 1x1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convs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, FFJORD, etc.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B779E-A1B0-4688-8D4B-B74ADCA4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6C1EF-BD5A-4D0D-909D-1A9CFF8B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Autoregressive Models as Flow 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EE8967-C2EF-46A4-B9E7-597EDA4E7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10900" cy="5032375"/>
              </a:xfrm>
            </p:spPr>
            <p:txBody>
              <a:bodyPr>
                <a:normAutofit/>
              </a:bodyPr>
              <a:lstStyle/>
              <a:p>
                <a:r>
                  <a:rPr lang="it-IT" altLang="zh-CN" dirty="0"/>
                  <a:t>Consider a Gausian autoregressive model:</a:t>
                </a:r>
              </a:p>
              <a:p>
                <a:endParaRPr lang="it-IT" altLang="zh-CN" dirty="0"/>
              </a:p>
              <a:p>
                <a:endParaRPr lang="it-IT" altLang="zh-CN" dirty="0"/>
              </a:p>
              <a:p>
                <a:endParaRPr lang="it-IT" altLang="zh-CN" dirty="0"/>
              </a:p>
              <a:p>
                <a:r>
                  <a:rPr lang="en-US" altLang="zh-CN" dirty="0"/>
                  <a:t>Sampler for this model:</a:t>
                </a:r>
              </a:p>
              <a:p>
                <a:pPr lvl="1"/>
                <a:r>
                  <a:rPr lang="pt-BR" altLang="zh-CN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pt-BR" i="1" dirty="0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1) </m:t>
                    </m:r>
                  </m:oMath>
                </a14:m>
                <a:r>
                  <a:rPr lang="pt-BR" altLang="zh-CN" dirty="0"/>
                  <a:t>for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altLang="zh-CN" dirty="0"/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nl-NL" altLang="zh-CN" dirty="0"/>
                  <a:t>...</a:t>
                </a:r>
              </a:p>
              <a:p>
                <a:r>
                  <a:rPr lang="en-US" altLang="zh-CN" b="1" dirty="0"/>
                  <a:t>Flow interpretation: </a:t>
                </a:r>
                <a:r>
                  <a:rPr lang="en-US" altLang="zh-CN" dirty="0"/>
                  <a:t>transforms samples from the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standard Gaussian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to those generated from the model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via invertible transformations (parameterized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  <a:endParaRPr lang="nl-NL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EE8967-C2EF-46A4-B9E7-597EDA4E7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10900" cy="5032375"/>
              </a:xfrm>
              <a:blipFill>
                <a:blip r:embed="rId2"/>
                <a:stretch>
                  <a:fillRect l="-775" t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172F6-E45B-40FF-8A94-F9617467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A0DEC-DC91-4815-86D8-D4B1B5729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43" b="66885"/>
          <a:stretch/>
        </p:blipFill>
        <p:spPr>
          <a:xfrm>
            <a:off x="4761410" y="2246855"/>
            <a:ext cx="2669179" cy="799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0AAEE8-813B-4B15-B31A-676425462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646" y="3046336"/>
            <a:ext cx="6486706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7DDD-7DAC-439B-ABFC-8BC0691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8F3D7-F824-4034-A1C2-B791D42C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B264E-8E7A-4732-AC45-6151CB1D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B2B52-35D2-41D1-982D-A3EF0A50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548390"/>
            <a:ext cx="11179509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0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8EFA2-4A93-450C-86CB-35E7BC01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54BCD-127F-419E-A5C5-EE49F1A8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305A7B-20DD-4FB5-B492-A9AE3998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5C3CA4-14DE-41F8-8584-E2E0CCBE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1" y="594114"/>
            <a:ext cx="10813717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4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6955-8D60-4E93-9ECB-D3137A5F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IAF is inverse of MAF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405B8-C969-4AC8-8584-CD7FB89C5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Interchanging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dirty="0"/>
                  <a:t> in the inverse transformation of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MAF</a:t>
                </a:r>
                <a:r>
                  <a:rPr lang="en-US" altLang="zh-CN" dirty="0"/>
                  <a:t> gives the forward transformation of </a:t>
                </a:r>
                <a:r>
                  <a:rPr lang="en-US" altLang="zh-CN" b="1" dirty="0">
                    <a:solidFill>
                      <a:srgbClr val="0097E2"/>
                    </a:solidFill>
                  </a:rPr>
                  <a:t>IAF</a:t>
                </a:r>
              </a:p>
              <a:p>
                <a:r>
                  <a:rPr lang="en-US" altLang="zh-CN" dirty="0"/>
                  <a:t>Similarly, forward transformation of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MAF</a:t>
                </a:r>
                <a:r>
                  <a:rPr lang="en-US" altLang="zh-CN" dirty="0"/>
                  <a:t> is inverse transformation of </a:t>
                </a:r>
                <a:r>
                  <a:rPr lang="en-US" altLang="zh-CN" b="1" dirty="0">
                    <a:solidFill>
                      <a:srgbClr val="0097E2"/>
                    </a:solidFill>
                  </a:rPr>
                  <a:t>IAF</a:t>
                </a:r>
                <a:endParaRPr lang="zh-CN" altLang="en-US" b="1" dirty="0">
                  <a:solidFill>
                    <a:srgbClr val="0097E2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405B8-C969-4AC8-8584-CD7FB89C5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8E922-7C39-43EC-BCB2-48CFEF6E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A1CE12-82AA-47A2-B109-A21FBD571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81" b="33845"/>
          <a:stretch/>
        </p:blipFill>
        <p:spPr>
          <a:xfrm>
            <a:off x="1660775" y="1350963"/>
            <a:ext cx="8870449" cy="32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FB377-FD17-47BA-A0F8-C78BD48D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MAF vs IAF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3AAD8-08EA-4EA8-97E4-EAACFE97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Computational tradeoffs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MAF: </a:t>
            </a:r>
            <a:r>
              <a:rPr lang="en-US" altLang="zh-CN" dirty="0"/>
              <a:t>Fast likelihood evaluation, slow sampling</a:t>
            </a:r>
          </a:p>
          <a:p>
            <a:r>
              <a:rPr lang="en-US" altLang="zh-CN" b="1" dirty="0">
                <a:solidFill>
                  <a:srgbClr val="0097E2"/>
                </a:solidFill>
              </a:rPr>
              <a:t>IAF: </a:t>
            </a:r>
            <a:r>
              <a:rPr lang="en-US" altLang="zh-CN" dirty="0"/>
              <a:t>Fast sampling, slow likelihood evaluation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MAF</a:t>
            </a:r>
            <a:r>
              <a:rPr lang="en-US" altLang="zh-CN" dirty="0"/>
              <a:t> more suited for training based on MLE, density estimation</a:t>
            </a:r>
          </a:p>
          <a:p>
            <a:r>
              <a:rPr lang="en-US" altLang="zh-CN" dirty="0">
                <a:solidFill>
                  <a:srgbClr val="0097E2"/>
                </a:solidFill>
              </a:rPr>
              <a:t>IAF</a:t>
            </a:r>
            <a:r>
              <a:rPr lang="en-US" altLang="zh-CN" dirty="0"/>
              <a:t> more suited for real-time generation</a:t>
            </a:r>
          </a:p>
          <a:p>
            <a:endParaRPr lang="en-US" altLang="zh-CN" dirty="0"/>
          </a:p>
          <a:p>
            <a:r>
              <a:rPr lang="en-US" altLang="zh-CN" dirty="0"/>
              <a:t>There are models (Parallel </a:t>
            </a:r>
            <a:r>
              <a:rPr lang="en-US" altLang="zh-CN" dirty="0" err="1"/>
              <a:t>Wavenet</a:t>
            </a:r>
            <a:r>
              <a:rPr lang="en-US" altLang="zh-CN" dirty="0"/>
              <a:t>, IAF-VAE) that exploit IAF’s fast sampling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620FAD-1A1D-4D90-A96A-E1FADF9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1BE6-057D-494B-94BB-FEA8C9BC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</a:t>
            </a:r>
            <a:r>
              <a:rPr lang="en-US" altLang="zh-CN" dirty="0" err="1"/>
              <a:t>Wavenet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DD9E3-2B6F-4056-996E-17F4E363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part training with a teacher and student model</a:t>
            </a:r>
          </a:p>
          <a:p>
            <a:pPr lvl="1"/>
            <a:r>
              <a:rPr lang="en-US" altLang="zh-CN" dirty="0"/>
              <a:t>Step 1: Train </a:t>
            </a:r>
            <a:r>
              <a:rPr lang="en-US" altLang="zh-CN" b="1" dirty="0">
                <a:solidFill>
                  <a:srgbClr val="C00000"/>
                </a:solidFill>
              </a:rPr>
              <a:t>teacher model (MAF) </a:t>
            </a:r>
            <a:r>
              <a:rPr lang="en-US" altLang="zh-CN" dirty="0"/>
              <a:t>via MLE</a:t>
            </a:r>
          </a:p>
          <a:p>
            <a:pPr lvl="1"/>
            <a:r>
              <a:rPr lang="en-US" altLang="zh-CN" dirty="0"/>
              <a:t>Step 2: Train </a:t>
            </a:r>
            <a:r>
              <a:rPr lang="en-US" altLang="zh-CN" b="1" dirty="0">
                <a:solidFill>
                  <a:srgbClr val="0097E2"/>
                </a:solidFill>
              </a:rPr>
              <a:t>student model (IAF) </a:t>
            </a:r>
            <a:r>
              <a:rPr lang="en-US" altLang="zh-CN" dirty="0"/>
              <a:t>to minimize KL divergence with teacher</a:t>
            </a:r>
          </a:p>
          <a:p>
            <a:r>
              <a:rPr lang="en-US" altLang="zh-CN" dirty="0"/>
              <a:t>Test-time: Use student model for testing</a:t>
            </a:r>
          </a:p>
          <a:p>
            <a:r>
              <a:rPr lang="en-US" altLang="zh-CN" dirty="0"/>
              <a:t>Improves sampling efficiency over original </a:t>
            </a:r>
            <a:r>
              <a:rPr lang="en-US" altLang="zh-CN" dirty="0" err="1"/>
              <a:t>Wavenet</a:t>
            </a:r>
            <a:r>
              <a:rPr lang="en-US" altLang="zh-CN" dirty="0"/>
              <a:t> (vanilla autoregressive model) by 1000x!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19C8A-72F0-41A3-A1AF-F39E17CA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6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FAFF8-2A7B-4FB0-8CB0-A4951FCD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77625" cy="1325563"/>
          </a:xfrm>
        </p:spPr>
        <p:txBody>
          <a:bodyPr/>
          <a:lstStyle/>
          <a:p>
            <a:r>
              <a:rPr lang="en-US" altLang="zh-CN" dirty="0"/>
              <a:t>Energy-Based Models		Latent Variable Models (VAE)</a:t>
            </a:r>
            <a:endParaRPr lang="zh-CN" altLang="en-US" dirty="0"/>
          </a:p>
        </p:txBody>
      </p:sp>
      <p:sp>
        <p:nvSpPr>
          <p:cNvPr id="35" name="灯片编号占位符 34">
            <a:extLst>
              <a:ext uri="{FF2B5EF4-FFF2-40B4-BE49-F238E27FC236}">
                <a16:creationId xmlns:a16="http://schemas.microsoft.com/office/drawing/2014/main" id="{D4DBCFC4-CB67-4E73-AADE-A897F5A9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1C46DF-0628-4A98-BB99-AF2F7CF43859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AC7A16C-A041-411E-B05D-1847E0D05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350" y="1825624"/>
                <a:ext cx="5704384" cy="2603501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CN" dirty="0"/>
              </a:p>
              <a:p>
                <a:r>
                  <a:rPr lang="en-US" altLang="zh-CN" dirty="0"/>
                  <a:t>Pros:</a:t>
                </a:r>
              </a:p>
              <a:p>
                <a:pPr lvl="1"/>
                <a:r>
                  <a:rPr lang="en-US" altLang="zh-CN" dirty="0"/>
                  <a:t>Flexible to catch large variations in probability</a:t>
                </a:r>
              </a:p>
              <a:p>
                <a:pPr lvl="1"/>
                <a:r>
                  <a:rPr lang="en-US" altLang="zh-CN" dirty="0"/>
                  <a:t>Flexible to combine factors in energy</a:t>
                </a:r>
              </a:p>
              <a:p>
                <a:r>
                  <a:rPr lang="en-US" altLang="zh-CN" dirty="0"/>
                  <a:t>Cons:</a:t>
                </a:r>
              </a:p>
              <a:p>
                <a:pPr lvl="1"/>
                <a:r>
                  <a:rPr lang="en-US" altLang="zh-CN" b="1" dirty="0"/>
                  <a:t>Curse of Dimensionality: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Intractable partition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AC7A16C-A041-411E-B05D-1847E0D0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350" y="1825624"/>
                <a:ext cx="5704384" cy="2603501"/>
              </a:xfrm>
              <a:blipFill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34090C2-CE05-495F-B482-613564D097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2374"/>
          <a:stretch/>
        </p:blipFill>
        <p:spPr>
          <a:xfrm>
            <a:off x="294184" y="1544738"/>
            <a:ext cx="4382590" cy="719390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D2A95CA0-08B2-47BD-8078-85C50875A120}"/>
              </a:ext>
            </a:extLst>
          </p:cNvPr>
          <p:cNvSpPr txBox="1">
            <a:spLocks/>
          </p:cNvSpPr>
          <p:nvPr/>
        </p:nvSpPr>
        <p:spPr>
          <a:xfrm>
            <a:off x="6316168" y="1825624"/>
            <a:ext cx="570438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Pros:</a:t>
            </a:r>
          </a:p>
          <a:p>
            <a:pPr lvl="1"/>
            <a:r>
              <a:rPr lang="en-US" altLang="zh-CN" dirty="0"/>
              <a:t>Easy to build flexible models</a:t>
            </a:r>
          </a:p>
          <a:p>
            <a:pPr lvl="1"/>
            <a:r>
              <a:rPr lang="en-US" altLang="zh-CN" dirty="0"/>
              <a:t>Suitable for unsupervised learning</a:t>
            </a:r>
          </a:p>
          <a:p>
            <a:r>
              <a:rPr lang="en-US" altLang="zh-CN" dirty="0"/>
              <a:t>Cons:</a:t>
            </a:r>
          </a:p>
          <a:p>
            <a:pPr lvl="1"/>
            <a:r>
              <a:rPr lang="en-US" altLang="zh-CN" b="1" dirty="0"/>
              <a:t>Curse of Dimensionality: </a:t>
            </a:r>
            <a:r>
              <a:rPr lang="en-US" altLang="zh-CN" dirty="0"/>
              <a:t>Intractable posterior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95E3802-1C60-43E5-9541-79E46F6574A9}"/>
              </a:ext>
            </a:extLst>
          </p:cNvPr>
          <p:cNvSpPr txBox="1">
            <a:spLocks/>
          </p:cNvSpPr>
          <p:nvPr/>
        </p:nvSpPr>
        <p:spPr>
          <a:xfrm>
            <a:off x="514350" y="4429125"/>
            <a:ext cx="11506202" cy="260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Approximation methods: </a:t>
            </a:r>
            <a:r>
              <a:rPr lang="en-US" altLang="zh-CN" b="1" dirty="0">
                <a:solidFill>
                  <a:srgbClr val="C00000"/>
                </a:solidFill>
              </a:rPr>
              <a:t>Variational Inference </a:t>
            </a:r>
            <a:r>
              <a:rPr lang="en-US" altLang="zh-CN" dirty="0"/>
              <a:t>/ </a:t>
            </a:r>
            <a:r>
              <a:rPr lang="en-US" altLang="zh-CN" b="1" dirty="0">
                <a:solidFill>
                  <a:srgbClr val="C00000"/>
                </a:solidFill>
              </a:rPr>
              <a:t>Monte Carlo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Or: factorization / change of variables</a:t>
            </a:r>
          </a:p>
          <a:p>
            <a:r>
              <a:rPr lang="en-US" altLang="zh-CN" dirty="0"/>
              <a:t>Alternatives: Give up KL-divergence and likelihoods (GAN)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6D29006-6AE2-4F79-BE92-C610453B0366}"/>
              </a:ext>
            </a:extLst>
          </p:cNvPr>
          <p:cNvCxnSpPr>
            <a:cxnSpLocks/>
          </p:cNvCxnSpPr>
          <p:nvPr/>
        </p:nvCxnSpPr>
        <p:spPr>
          <a:xfrm>
            <a:off x="6218101" y="267052"/>
            <a:ext cx="0" cy="399415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51AD14C-5556-4D4B-A4BD-06F88F7A80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639" r="45414"/>
          <a:stretch/>
        </p:blipFill>
        <p:spPr>
          <a:xfrm>
            <a:off x="6267451" y="1495344"/>
            <a:ext cx="2535829" cy="6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0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46A18-8BC8-4340-80DF-B009FCD6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Autoregressive Energy Machine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9FDF0C-9FD7-49B8-923C-7103C787D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Context 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the vector of parameters for the </a:t>
                </a:r>
                <a:r>
                  <a:rPr lang="en-US" altLang="zh-CN" dirty="0" err="1"/>
                  <a:t>d</a:t>
                </a:r>
                <a:r>
                  <a:rPr lang="en-US" altLang="zh-CN" baseline="30000" dirty="0" err="1"/>
                  <a:t>th</a:t>
                </a:r>
                <a:r>
                  <a:rPr lang="en-US" altLang="zh-CN" dirty="0"/>
                  <a:t> proposal conditional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9FDF0C-9FD7-49B8-923C-7103C787D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9A448B-01AD-4A44-B586-E195A4CE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D3D8BF-6D06-45AA-AD8C-AE46D559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641021" cy="2648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365E40-7D0F-48A1-8BDB-AE7B6B254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692" y="4945214"/>
            <a:ext cx="883996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FD6B97-440D-44B0-B91E-0FBA5797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8" y="1386366"/>
            <a:ext cx="10455546" cy="54716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92F960-7EA4-4A82-8656-63B2D35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Model Zoo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CFA40-0058-4980-9040-C43D60FF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8CD4EBB-21EC-4F8E-A6BF-0EB04DF6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317E57-00BE-485D-86DE-7A80D7F57565}"/>
              </a:ext>
            </a:extLst>
          </p:cNvPr>
          <p:cNvCxnSpPr>
            <a:cxnSpLocks/>
          </p:cNvCxnSpPr>
          <p:nvPr/>
        </p:nvCxnSpPr>
        <p:spPr>
          <a:xfrm flipH="1">
            <a:off x="5899321" y="5378067"/>
            <a:ext cx="171448" cy="583407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8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F960-7EA4-4A82-8656-63B2D35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Model Zoo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CFA40-0058-4980-9040-C43D60FF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8CD4EBB-21EC-4F8E-A6BF-0EB04DF6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467BCFD-71B9-429B-AD33-B1E16A5F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5477"/>
            <a:ext cx="10455546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9D89048-594C-4D2B-8E31-D1E0961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6D057F-D1D7-4C36-B2D8-E897B4F1E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70" y="1624587"/>
            <a:ext cx="10905165" cy="4366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6366D356-AA7F-4F39-8219-7C512CD8BC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9786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Sampling in Energy-Based Models with VI + (AR or Flow)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FE605B-0685-43BE-8A13-AA0D98C5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515" y="3529085"/>
            <a:ext cx="5540220" cy="2827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2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FAFF8-2A7B-4FB0-8CB0-A4951FCD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192287"/>
            <a:ext cx="11180795" cy="994172"/>
          </a:xfrm>
        </p:spPr>
        <p:txBody>
          <a:bodyPr>
            <a:normAutofit/>
          </a:bodyPr>
          <a:lstStyle/>
          <a:p>
            <a:r>
              <a:rPr lang="en-US" altLang="zh-CN" dirty="0"/>
              <a:t>Methods (Framework using Deep Learning)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07C8CA7F-3E36-42B2-822D-B88533FFB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132" y="1176733"/>
                <a:ext cx="10995712" cy="517961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 </a:t>
                </a:r>
                <a:r>
                  <a:rPr lang="en-US" altLang="zh-CN" sz="2400" dirty="0"/>
                  <a:t>Variational Free Energy (approximate Boltzmann distribution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𝒑</m:t>
                    </m:r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(</m:t>
                    </m:r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𝐬</m:t>
                    </m:r>
                    <m:r>
                      <a:rPr lang="en-US" altLang="zh-CN" sz="2400" b="1" i="0" smtClean="0">
                        <a:solidFill>
                          <a:srgbClr val="C00000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C00000"/>
                    </a:solidFill>
                    <a:latin typeface="XITS Math" panose="02000503000000000000" pitchFamily="50" charset="0"/>
                    <a:ea typeface="XITS Math" panose="02000503000000000000" pitchFamily="50" charset="0"/>
                    <a:cs typeface="XITS Math" panose="02000503000000000000" pitchFamily="50" charset="0"/>
                  </a:rPr>
                  <a:t> </a:t>
                </a:r>
                <a:r>
                  <a:rPr lang="en-US" altLang="zh-CN" sz="2400" dirty="0"/>
                  <a:t>using 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𝐬</m:t>
                        </m:r>
                      </m:e>
                    </m:d>
                  </m:oMath>
                </a14:m>
                <a:r>
                  <a:rPr lang="en-US" altLang="zh-CN" sz="2400" dirty="0"/>
                  <a:t>)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Gradient</a:t>
                </a:r>
              </a:p>
              <a:p>
                <a:pPr lvl="1"/>
                <a:r>
                  <a:rPr lang="en-US" altLang="zh-CN" sz="2000" dirty="0"/>
                  <a:t>Log-derivative trick</a:t>
                </a:r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en-US" altLang="zh-CN" sz="2000" dirty="0"/>
                  <a:t>Computing by sampling</a:t>
                </a:r>
              </a:p>
              <a:p>
                <a:pPr lvl="1"/>
                <a:endParaRPr lang="en-US" altLang="zh-CN" sz="1000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07C8CA7F-3E36-42B2-822D-B88533FFB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132" y="1176733"/>
                <a:ext cx="10995712" cy="5179618"/>
              </a:xfrm>
              <a:blipFill>
                <a:blip r:embed="rId3"/>
                <a:stretch>
                  <a:fillRect l="-721" t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9D89048-594C-4D2B-8E31-D1E0961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867748D-8FB0-40DC-BC94-E123DC3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9646" y="2876046"/>
            <a:ext cx="6866450" cy="26807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20157D-D252-40F2-9AD9-3C0AC676E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6870" y="1565368"/>
            <a:ext cx="8195982" cy="1211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48CC97-CE38-4B0A-8AEA-667C70097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132" y="3730910"/>
            <a:ext cx="427519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D2826-8FAC-4E9D-A806-9129A066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Variational Inference + </a:t>
            </a:r>
            <a:br>
              <a:rPr lang="en-US" altLang="zh-CN" dirty="0"/>
            </a:br>
            <a:r>
              <a:rPr lang="en-US" altLang="zh-CN" dirty="0"/>
              <a:t>(Autoregressive /  Flow)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983DF-B180-493E-A4AA-0085496C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51A17-5C74-4F75-9474-CB42B3D5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D1D7AD-8916-4BE2-9CB8-14A1FB13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6" y="3002429"/>
            <a:ext cx="5433531" cy="3604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A600C5-208D-4E02-BBA3-F8B93C8E9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6" y="250998"/>
            <a:ext cx="4506058" cy="6356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10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82C97-3ED7-47E3-A76B-63854C4B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PixelVAE</a:t>
            </a:r>
            <a:r>
              <a:rPr lang="en-US" altLang="zh-CN" dirty="0"/>
              <a:t> (</a:t>
            </a:r>
            <a:r>
              <a:rPr lang="en-US" altLang="zh-CN" dirty="0" err="1"/>
              <a:t>Gulrajani</a:t>
            </a:r>
            <a:r>
              <a:rPr lang="en-US" altLang="zh-CN" dirty="0"/>
              <a:t> et al., 2017)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B6E439-3256-4FD2-B07D-F47C0E13C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5149"/>
                <a:ext cx="10515600" cy="5032375"/>
              </a:xfrm>
            </p:spPr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resolution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image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Autoregressive</a:t>
                </a:r>
                <a:r>
                  <a:rPr lang="en-US" altLang="zh-CN" dirty="0"/>
                  <a:t> structure with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latent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</a:t>
                </a:r>
                <a:r>
                  <a:rPr lang="en-US" altLang="zh-CN" dirty="0" err="1"/>
                  <a:t>PixelCNN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Prior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can also be autoregressive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B6E439-3256-4FD2-B07D-F47C0E13C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5149"/>
                <a:ext cx="10515600" cy="5032375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D81AB-979A-477F-9708-34B3CA5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E7DF61-02C7-4FD4-BBC5-F7EE87F201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9038"/>
          <a:stretch/>
        </p:blipFill>
        <p:spPr>
          <a:xfrm>
            <a:off x="2818057" y="1304363"/>
            <a:ext cx="7688401" cy="30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7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0336-C195-40CE-9CB2-8229FF97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IAF-VAE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3B2EBC-F8DF-4180-BDDC-EEF37FFDE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altLang="zh-CN" dirty="0"/>
                  <a:t> is often too simple (Gaussian) compared to the true posterior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/>
                  <a:t>, hence ELBO bound is loose</a:t>
                </a:r>
              </a:p>
              <a:p>
                <a:r>
                  <a:rPr lang="en-US" altLang="zh-CN" dirty="0"/>
                  <a:t>Idea: Make posterior more flexible: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for an invertible</a:t>
                </a:r>
              </a:p>
              <a:p>
                <a:r>
                  <a:rPr lang="en-US" altLang="zh-CN" dirty="0"/>
                  <a:t>Still easy to sample from, and can evaluate (approximate) density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3B2EBC-F8DF-4180-BDDC-EEF37FFDE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756BC-5979-48CE-8FA1-2FA17599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8F8DC2-DBB8-41C5-B21D-1FBFB86F8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55" t="16274" r="39047" b="55637"/>
          <a:stretch/>
        </p:blipFill>
        <p:spPr>
          <a:xfrm>
            <a:off x="5248275" y="457428"/>
            <a:ext cx="1933575" cy="1800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DCDF5E-FC2F-4C1C-BA2A-36E654741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838" y="2343038"/>
            <a:ext cx="7413378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6FF7F-8F21-4135-94D4-ED8B117B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IAF-VAE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18B4-90B5-4F29-9827-D666B970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Posterior approximation is more flexible, hence tighter ELBO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74DEB-5FD4-4A82-9AFF-D7EEBC5C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80F9F7-62B1-4504-9847-5FB1E42B7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01" b="27812"/>
          <a:stretch/>
        </p:blipFill>
        <p:spPr>
          <a:xfrm>
            <a:off x="1672206" y="1825625"/>
            <a:ext cx="8847587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0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97356-B9E7-4C4E-B3E4-E6CB0849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Autoencoder (VAE+GAN)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771D2-F033-46EB-90E9-97EFA835C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Note: regularized maximum likelihood estimation</a:t>
                </a:r>
              </a:p>
              <a:p>
                <a:r>
                  <a:rPr lang="en-US" altLang="zh-CN" dirty="0"/>
                  <a:t>Can add in a GAN objective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JSD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zh-CN" dirty="0"/>
                  <a:t>to get sharper samples,</a:t>
                </a:r>
              </a:p>
              <a:p>
                <a:r>
                  <a:rPr lang="en-US" altLang="zh-CN" dirty="0"/>
                  <a:t>i.e., discriminator attempting to distinguish VAE samples from real ones.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5771D2-F033-46EB-90E9-97EFA835C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5425A-A61C-40D1-BD3C-E74A39CB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654442-981A-44DC-A89D-C8133D17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14" y="2057281"/>
            <a:ext cx="9236240" cy="2743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012F85-D218-4381-955D-C9D12803E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55" t="16274" r="39047" b="55637"/>
          <a:stretch/>
        </p:blipFill>
        <p:spPr>
          <a:xfrm>
            <a:off x="9420225" y="1057918"/>
            <a:ext cx="1933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4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B4895-AD8D-4F61-BDFD-83B8F769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 Unifying Deep Generative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48A14-D2F4-49FE-ACE4-FDC9FB90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54CBA-3922-4C0E-AD7C-88EDEF0D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79215-9294-4801-A520-1FED0C83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74" y="1538779"/>
            <a:ext cx="6980525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71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033A-1C8A-40E0-9E71-96EC51FB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Universe as a Generative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77998-C437-4799-8C55-F04EDCB5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1E68DC-E35E-40D3-B24A-26B7339B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14BFF6-92A5-4345-8D1B-01B2C09B2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82"/>
          <a:stretch/>
        </p:blipFill>
        <p:spPr>
          <a:xfrm>
            <a:off x="1457470" y="1411075"/>
            <a:ext cx="8038956" cy="50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77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CEC68-18DE-42DA-AA26-9D0B30D2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6E539-F7B8-4CBF-B32C-B13EA76B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 236: Deep Generative Models</a:t>
            </a:r>
          </a:p>
          <a:p>
            <a:r>
              <a:rPr lang="en-US" altLang="zh-CN" dirty="0"/>
              <a:t>CS 294-158: Deep Unsupervised Learning</a:t>
            </a:r>
          </a:p>
          <a:p>
            <a:r>
              <a:rPr lang="en-US" altLang="zh-CN" dirty="0"/>
              <a:t>Lei Wang, Generative Models for Physicists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75350-F631-4373-9794-A3991F7C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7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3380-ED34-4448-A673-50E806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BE363-3B46-45F7-9010-AB53BC88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F28469-3C1C-49A2-B707-6B71769F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399933-2BAA-4229-A519-D4A4A904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" y="0"/>
            <a:ext cx="10794124" cy="68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FAFF8-2A7B-4FB0-8CB0-A4951FCD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Maximum Likelihood Learning</a:t>
            </a:r>
            <a:endParaRPr lang="zh-CN" altLang="en-US" dirty="0"/>
          </a:p>
        </p:txBody>
      </p:sp>
      <p:sp>
        <p:nvSpPr>
          <p:cNvPr id="35" name="灯片编号占位符 34">
            <a:extLst>
              <a:ext uri="{FF2B5EF4-FFF2-40B4-BE49-F238E27FC236}">
                <a16:creationId xmlns:a16="http://schemas.microsoft.com/office/drawing/2014/main" id="{D4DBCFC4-CB67-4E73-AADE-A897F5A9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1C46DF-0628-4A98-BB99-AF2F7CF43859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AC7A16C-A041-411E-B05D-1847E0D05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1468878" cy="53975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Likelihood-based: </a:t>
                </a:r>
                <a:r>
                  <a:rPr lang="en-US" altLang="zh-CN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: </a:t>
                </a:r>
                <a:r>
                  <a:rPr lang="en-US" altLang="zh-CN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Maximum likelihood: </a:t>
                </a:r>
                <a:r>
                  <a:rPr lang="en-US" altLang="zh-CN" dirty="0"/>
                  <a:t>given dataset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find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by solving the optimization problem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Model families</a:t>
                </a:r>
              </a:p>
              <a:p>
                <a:pPr lvl="1"/>
                <a:r>
                  <a:rPr lang="en-US" altLang="zh-CN" dirty="0"/>
                  <a:t>Autoregressive Models: </a:t>
                </a:r>
              </a:p>
              <a:p>
                <a:pPr lvl="1"/>
                <a:endParaRPr lang="en-US" altLang="zh-CN" sz="1000" dirty="0"/>
              </a:p>
              <a:p>
                <a:pPr lvl="1"/>
                <a:r>
                  <a:rPr lang="en-US" altLang="zh-CN" dirty="0"/>
                  <a:t>Normalizing Flow Models:</a:t>
                </a:r>
              </a:p>
              <a:p>
                <a:pPr lvl="1"/>
                <a:endParaRPr lang="en-US" altLang="zh-CN" sz="1000" dirty="0"/>
              </a:p>
              <a:p>
                <a:pPr lvl="1"/>
                <a:r>
                  <a:rPr lang="en-US" altLang="zh-CN" dirty="0"/>
                  <a:t>Latent Variable Models (VAE):</a:t>
                </a:r>
              </a:p>
              <a:p>
                <a:pPr lvl="1"/>
                <a:endParaRPr lang="en-US" altLang="zh-CN" sz="1000" dirty="0"/>
              </a:p>
              <a:p>
                <a:pPr lvl="1"/>
                <a:r>
                  <a:rPr lang="en-US" altLang="zh-CN" dirty="0"/>
                  <a:t>Energy-Based Models: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AC7A16C-A041-411E-B05D-1847E0D0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1468878" cy="5397500"/>
              </a:xfrm>
              <a:blipFill>
                <a:blip r:embed="rId3"/>
                <a:stretch>
                  <a:fillRect l="-744" t="-1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8DC77A7-6A7D-435C-B1C4-72F010CA8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65" y="2412480"/>
            <a:ext cx="3389670" cy="8291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6E8C4F-196C-4D49-82BF-034C1435B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128" y="3153980"/>
            <a:ext cx="5541744" cy="4694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E1D72B-C3CC-4603-8691-BC3BF09C7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280" y="3693377"/>
            <a:ext cx="5901439" cy="7864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857E91-4C74-4C74-BB3C-0CD78C06F0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2543" b="66885"/>
          <a:stretch/>
        </p:blipFill>
        <p:spPr>
          <a:xfrm>
            <a:off x="4761409" y="4275680"/>
            <a:ext cx="2669179" cy="7994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04A1D6-7CCB-4EE6-8ACD-C45F217B25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182" b="27521"/>
          <a:stretch/>
        </p:blipFill>
        <p:spPr>
          <a:xfrm>
            <a:off x="4761409" y="4837747"/>
            <a:ext cx="4645554" cy="9245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636FAA-111B-4686-A1E5-5749C98740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639" r="45414"/>
          <a:stretch/>
        </p:blipFill>
        <p:spPr>
          <a:xfrm>
            <a:off x="4761409" y="5548076"/>
            <a:ext cx="2535829" cy="6605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B42F45D-2B6D-4AEF-A2D2-5F5FBECB30EB}"/>
              </a:ext>
            </a:extLst>
          </p:cNvPr>
          <p:cNvSpPr/>
          <p:nvPr/>
        </p:nvSpPr>
        <p:spPr>
          <a:xfrm>
            <a:off x="6791325" y="3623413"/>
            <a:ext cx="2255392" cy="869445"/>
          </a:xfrm>
          <a:prstGeom prst="rect">
            <a:avLst/>
          </a:prstGeom>
          <a:noFill/>
          <a:ln w="50800">
            <a:solidFill>
              <a:srgbClr val="009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EEA2BC-8FA0-42D0-9110-8284D0EFD1A6}"/>
              </a:ext>
            </a:extLst>
          </p:cNvPr>
          <p:cNvSpPr txBox="1"/>
          <p:nvPr/>
        </p:nvSpPr>
        <p:spPr>
          <a:xfrm>
            <a:off x="9115425" y="365352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97E2"/>
                </a:solidFill>
              </a:rPr>
              <a:t>Negative Log-Likelihood (NLL)</a:t>
            </a:r>
          </a:p>
          <a:p>
            <a:r>
              <a:rPr lang="en-US" altLang="zh-CN" dirty="0">
                <a:solidFill>
                  <a:srgbClr val="0097E2"/>
                </a:solidFill>
              </a:rPr>
              <a:t>Unit: </a:t>
            </a:r>
            <a:r>
              <a:rPr lang="en-US" altLang="zh-CN" b="1" dirty="0">
                <a:solidFill>
                  <a:srgbClr val="0097E2"/>
                </a:solidFill>
              </a:rPr>
              <a:t>bits/dim </a:t>
            </a:r>
            <a:r>
              <a:rPr lang="en-US" altLang="zh-CN" dirty="0">
                <a:solidFill>
                  <a:srgbClr val="0097E2"/>
                </a:solidFill>
              </a:rPr>
              <a:t>or </a:t>
            </a:r>
            <a:r>
              <a:rPr lang="en-US" altLang="zh-CN" b="1" dirty="0" err="1">
                <a:solidFill>
                  <a:srgbClr val="0097E2"/>
                </a:solidFill>
              </a:rPr>
              <a:t>nats</a:t>
            </a:r>
            <a:r>
              <a:rPr lang="en-US" altLang="zh-CN" b="1" dirty="0">
                <a:solidFill>
                  <a:srgbClr val="0097E2"/>
                </a:solidFill>
              </a:rPr>
              <a:t>/dim</a:t>
            </a:r>
            <a:endParaRPr lang="zh-CN" altLang="en-US" b="1" dirty="0">
              <a:solidFill>
                <a:srgbClr val="0097E2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F12EA4C-DAC7-4D27-80F9-19419C0EE6A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9509" y="6126263"/>
            <a:ext cx="6480610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3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FAFF8-2A7B-4FB0-8CB0-A4951FCD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Likelihood-based Models I:  Autoregressive Models</a:t>
            </a:r>
            <a:endParaRPr lang="zh-CN" altLang="en-US" dirty="0"/>
          </a:p>
        </p:txBody>
      </p:sp>
      <p:sp>
        <p:nvSpPr>
          <p:cNvPr id="35" name="灯片编号占位符 34">
            <a:extLst>
              <a:ext uri="{FF2B5EF4-FFF2-40B4-BE49-F238E27FC236}">
                <a16:creationId xmlns:a16="http://schemas.microsoft.com/office/drawing/2014/main" id="{D4DBCFC4-CB67-4E73-AADE-A897F5A9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1C46DF-0628-4A98-BB99-AF2F7CF4385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7A16C-A041-411E-B05D-1847E0D0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66445" cy="5032375"/>
          </a:xfrm>
        </p:spPr>
        <p:txBody>
          <a:bodyPr>
            <a:normAutofit lnSpcReduction="10000"/>
          </a:bodyPr>
          <a:lstStyle/>
          <a:p>
            <a:endParaRPr lang="en-US" altLang="zh-CN" b="1" dirty="0"/>
          </a:p>
          <a:p>
            <a:r>
              <a:rPr lang="en-US" altLang="zh-CN" b="1" dirty="0"/>
              <a:t>Characteristics:</a:t>
            </a:r>
          </a:p>
          <a:p>
            <a:pPr lvl="1"/>
            <a:r>
              <a:rPr lang="en-US" altLang="zh-CN" dirty="0"/>
              <a:t>Chain rule based factorization is fully general</a:t>
            </a:r>
          </a:p>
          <a:p>
            <a:pPr lvl="1"/>
            <a:r>
              <a:rPr lang="en-US" altLang="zh-CN" dirty="0"/>
              <a:t>Compact representation</a:t>
            </a:r>
          </a:p>
          <a:p>
            <a:r>
              <a:rPr lang="en-US" altLang="zh-CN" b="1" dirty="0"/>
              <a:t>Pros:</a:t>
            </a:r>
          </a:p>
          <a:p>
            <a:pPr lvl="1"/>
            <a:r>
              <a:rPr lang="en-US" altLang="zh-CN" dirty="0"/>
              <a:t>Easy to evaluate likelihoods</a:t>
            </a:r>
          </a:p>
          <a:p>
            <a:pPr lvl="1"/>
            <a:r>
              <a:rPr lang="en-US" altLang="zh-CN" dirty="0"/>
              <a:t>Easy to train</a:t>
            </a:r>
          </a:p>
          <a:p>
            <a:pPr lvl="1"/>
            <a:r>
              <a:rPr lang="en-US" altLang="zh-CN" dirty="0"/>
              <a:t>Parameter sharing improves generalizability</a:t>
            </a:r>
          </a:p>
          <a:p>
            <a:r>
              <a:rPr lang="en-US" altLang="zh-CN" b="1" dirty="0"/>
              <a:t>Cons:</a:t>
            </a:r>
          </a:p>
          <a:p>
            <a:pPr lvl="1"/>
            <a:r>
              <a:rPr lang="en-US" altLang="zh-CN" dirty="0"/>
              <a:t>Requires an ordering</a:t>
            </a:r>
          </a:p>
          <a:p>
            <a:pPr lvl="1"/>
            <a:r>
              <a:rPr lang="en-US" altLang="zh-CN" dirty="0"/>
              <a:t>Generation is sequential, sampling time is slow for practical deployment</a:t>
            </a:r>
          </a:p>
          <a:p>
            <a:pPr lvl="1"/>
            <a:r>
              <a:rPr lang="en-US" altLang="zh-CN" dirty="0"/>
              <a:t>Cannot learn features in an unsupervised way:</a:t>
            </a:r>
          </a:p>
          <a:p>
            <a:pPr lvl="2"/>
            <a:r>
              <a:rPr lang="en-US" altLang="zh-CN" dirty="0"/>
              <a:t>No single layer of learned representation</a:t>
            </a:r>
          </a:p>
          <a:p>
            <a:pPr lvl="2"/>
            <a:r>
              <a:rPr lang="en-US" altLang="zh-CN" dirty="0"/>
              <a:t>Not directly usable for downstream tasks.</a:t>
            </a:r>
          </a:p>
          <a:p>
            <a:pPr lvl="1"/>
            <a:r>
              <a:rPr lang="en-US" altLang="zh-CN" dirty="0"/>
              <a:t>No interpolations.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3F7ADB-DAA9-4CC8-B2DB-E94D0302B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43" b="66885"/>
          <a:stretch/>
        </p:blipFill>
        <p:spPr>
          <a:xfrm>
            <a:off x="687355" y="1425883"/>
            <a:ext cx="2669179" cy="799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942623-6A84-4437-AC43-BB08F85B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923" y="1425883"/>
            <a:ext cx="5763403" cy="38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FAFF8-2A7B-4FB0-8CB0-A4951FCD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81" y="557412"/>
            <a:ext cx="10143623" cy="99417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TensorNetwork</a:t>
            </a:r>
            <a:r>
              <a:rPr lang="en-US" altLang="zh-CN" dirty="0"/>
              <a:t> Based Methods (in progress)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07C8CA7F-3E36-42B2-822D-B88533FFB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081" y="1744578"/>
                <a:ext cx="10709107" cy="497689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Probability (likelihood)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𝛹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sz="2800" dirty="0"/>
                  <a:t>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𝒯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𝒯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07C8CA7F-3E36-42B2-822D-B88533FFB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081" y="1744578"/>
                <a:ext cx="10709107" cy="4976897"/>
              </a:xfrm>
              <a:blipFill>
                <a:blip r:embed="rId3"/>
                <a:stretch>
                  <a:fillRect l="-1024" t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9D89048-594C-4D2B-8E31-D1E0961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FCB409-15C2-4FD9-941C-ED005836E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756" y="2935273"/>
            <a:ext cx="8779001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FAFF8-2A7B-4FB0-8CB0-A4951FCD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82" y="557412"/>
            <a:ext cx="8195982" cy="994172"/>
          </a:xfrm>
        </p:spPr>
        <p:txBody>
          <a:bodyPr/>
          <a:lstStyle/>
          <a:p>
            <a:r>
              <a:rPr lang="en-US" altLang="zh-CN" dirty="0"/>
              <a:t>Sequential Sampling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07C8CA7F-3E36-42B2-822D-B88533FFB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081" y="1744578"/>
                <a:ext cx="10709107" cy="497689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07C8CA7F-3E36-42B2-822D-B88533FFB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081" y="1744578"/>
                <a:ext cx="10709107" cy="4976897"/>
              </a:xfrm>
              <a:blipFill>
                <a:blip r:embed="rId3"/>
                <a:stretch>
                  <a:fillRect l="-1024" t="-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9D89048-594C-4D2B-8E31-D1E0961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4A648E-3076-4977-AA28-7B25F728C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410" y="4412285"/>
            <a:ext cx="3299742" cy="23091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DFECA7-B556-4A1A-9ED4-BDABE5AAE9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650"/>
          <a:stretch/>
        </p:blipFill>
        <p:spPr>
          <a:xfrm>
            <a:off x="780173" y="4486930"/>
            <a:ext cx="4394739" cy="12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FAFF8-2A7B-4FB0-8CB0-A4951FCD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Likelihood-based Models II:	Normalizing Flow Models</a:t>
            </a:r>
            <a:endParaRPr lang="zh-CN" altLang="en-US" dirty="0"/>
          </a:p>
        </p:txBody>
      </p:sp>
      <p:sp>
        <p:nvSpPr>
          <p:cNvPr id="35" name="灯片编号占位符 34">
            <a:extLst>
              <a:ext uri="{FF2B5EF4-FFF2-40B4-BE49-F238E27FC236}">
                <a16:creationId xmlns:a16="http://schemas.microsoft.com/office/drawing/2014/main" id="{D4DBCFC4-CB67-4E73-AADE-A897F5A9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1C46DF-0628-4A98-BB99-AF2F7CF43859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AC7A16C-A041-411E-B05D-1847E0D05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48925" cy="5032375"/>
              </a:xfrm>
            </p:spPr>
            <p:txBody>
              <a:bodyPr/>
              <a:lstStyle/>
              <a:p>
                <a:endParaRPr lang="en-US" altLang="zh-CN" dirty="0"/>
              </a:p>
              <a:p>
                <a:r>
                  <a:rPr lang="en-US" altLang="zh-CN" dirty="0"/>
                  <a:t>Characteristics:</a:t>
                </a:r>
              </a:p>
              <a:p>
                <a:pPr lvl="1"/>
                <a:r>
                  <a:rPr lang="en-US" altLang="zh-CN" dirty="0"/>
                  <a:t>Map simple distributions (easy to sample and evaluate densities) to complex distributions (learned via data) using </a:t>
                </a:r>
                <a:r>
                  <a:rPr lang="en-US" altLang="zh-CN" b="1" dirty="0"/>
                  <a:t>change of variables</a:t>
                </a:r>
              </a:p>
              <a:p>
                <a:pPr lvl="1"/>
                <a:r>
                  <a:rPr lang="en-US" altLang="zh-CN" dirty="0"/>
                  <a:t>Computational tradeoffs in evaluating forward and inverse transformations</a:t>
                </a:r>
              </a:p>
              <a:p>
                <a:r>
                  <a:rPr lang="en-US" altLang="zh-CN" dirty="0"/>
                  <a:t>Pros: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Cons: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altLang="zh-CN" dirty="0"/>
                  <a:t> is as big as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dirty="0"/>
                  <a:t>. Models end up becoming </a:t>
                </a:r>
                <a:r>
                  <a:rPr lang="en-US" altLang="zh-CN" i="1" dirty="0"/>
                  <a:t>big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As of now, no notion of </a:t>
                </a:r>
                <a:r>
                  <a:rPr lang="en-US" altLang="zh-CN" b="1" i="1" dirty="0">
                    <a:solidFill>
                      <a:srgbClr val="C00000"/>
                    </a:solidFill>
                  </a:rPr>
                  <a:t>lower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dimensional embedding</a:t>
                </a:r>
                <a:r>
                  <a:rPr lang="en-US" altLang="zh-CN" i="1" dirty="0"/>
                  <a:t>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AC7A16C-A041-411E-B05D-1847E0D0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48925" cy="5032375"/>
              </a:xfr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4D0BCDC-63C1-44BF-8D2F-D5424C21F6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182" b="27521"/>
          <a:stretch/>
        </p:blipFill>
        <p:spPr>
          <a:xfrm>
            <a:off x="627559" y="1437322"/>
            <a:ext cx="4645554" cy="92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0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B693B1A-51EA-4A7F-A71B-E2A57F06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7" y="1386366"/>
            <a:ext cx="10455546" cy="54716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92F960-7EA4-4A82-8656-63B2D35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Model Zoo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CFA40-0058-4980-9040-C43D60FF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46DF-0628-4A98-BB99-AF2F7CF4385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8CD4EBB-21EC-4F8E-A6BF-0EB04DF6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317E57-00BE-485D-86DE-7A80D7F57565}"/>
              </a:ext>
            </a:extLst>
          </p:cNvPr>
          <p:cNvCxnSpPr>
            <a:cxnSpLocks/>
          </p:cNvCxnSpPr>
          <p:nvPr/>
        </p:nvCxnSpPr>
        <p:spPr>
          <a:xfrm flipH="1">
            <a:off x="2686052" y="5391546"/>
            <a:ext cx="171448" cy="583407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22197</TotalTime>
  <Words>966</Words>
  <Application>Microsoft Office PowerPoint</Application>
  <PresentationFormat>宽屏</PresentationFormat>
  <Paragraphs>238</Paragraphs>
  <Slides>29</Slides>
  <Notes>9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Cambria Math</vt:lpstr>
      <vt:lpstr>XITS Math</vt:lpstr>
      <vt:lpstr>Office 主题​​</vt:lpstr>
      <vt:lpstr>Connections and Combinations of Generative Models</vt:lpstr>
      <vt:lpstr>Generative Model Zoo</vt:lpstr>
      <vt:lpstr>PowerPoint 演示文稿</vt:lpstr>
      <vt:lpstr>Maximum Likelihood Learning</vt:lpstr>
      <vt:lpstr>Likelihood-based Models I:  Autoregressive Models</vt:lpstr>
      <vt:lpstr>TensorNetwork Based Methods (in progress)</vt:lpstr>
      <vt:lpstr>Sequential Sampling</vt:lpstr>
      <vt:lpstr>Likelihood-based Models II: Normalizing Flow Models</vt:lpstr>
      <vt:lpstr>Generative Model Zoo</vt:lpstr>
      <vt:lpstr>Flows in High Dimensions</vt:lpstr>
      <vt:lpstr>Autoregressive Models as Flow Models</vt:lpstr>
      <vt:lpstr>PowerPoint 演示文稿</vt:lpstr>
      <vt:lpstr>PowerPoint 演示文稿</vt:lpstr>
      <vt:lpstr>IAF is inverse of MAF</vt:lpstr>
      <vt:lpstr>MAF vs IAF</vt:lpstr>
      <vt:lpstr>Parallel Wavenet</vt:lpstr>
      <vt:lpstr>Energy-Based Models  Latent Variable Models (VAE)</vt:lpstr>
      <vt:lpstr>Autoregressive Energy Machine</vt:lpstr>
      <vt:lpstr>Generative Model Zoo</vt:lpstr>
      <vt:lpstr>PowerPoint 演示文稿</vt:lpstr>
      <vt:lpstr>Methods (Framework using Deep Learning)</vt:lpstr>
      <vt:lpstr>Variational Inference +  (Autoregressive /  Flow)</vt:lpstr>
      <vt:lpstr>PixelVAE (Gulrajani et al., 2017)</vt:lpstr>
      <vt:lpstr>IAF-VAE</vt:lpstr>
      <vt:lpstr>IAF-VAE</vt:lpstr>
      <vt:lpstr>Adversarial Autoencoder (VAE+GAN)</vt:lpstr>
      <vt:lpstr>On Unifying Deep Generative Models</vt:lpstr>
      <vt:lpstr>The Universe as a Generative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Separation in Transcriptional Control</dc:title>
  <dc:creator>Junhan Chang</dc:creator>
  <cp:lastModifiedBy>Chang Junhan</cp:lastModifiedBy>
  <cp:revision>396</cp:revision>
  <dcterms:created xsi:type="dcterms:W3CDTF">2018-10-11T02:22:09Z</dcterms:created>
  <dcterms:modified xsi:type="dcterms:W3CDTF">2020-03-17T06:54:48Z</dcterms:modified>
</cp:coreProperties>
</file>