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272" r:id="rId4"/>
    <p:sldId id="290" r:id="rId5"/>
    <p:sldId id="291" r:id="rId6"/>
    <p:sldId id="336" r:id="rId7"/>
    <p:sldId id="333" r:id="rId8"/>
    <p:sldId id="341" r:id="rId9"/>
    <p:sldId id="339" r:id="rId10"/>
    <p:sldId id="337" r:id="rId11"/>
    <p:sldId id="338" r:id="rId12"/>
    <p:sldId id="342" r:id="rId13"/>
    <p:sldId id="359" r:id="rId14"/>
    <p:sldId id="340" r:id="rId15"/>
    <p:sldId id="343" r:id="rId16"/>
    <p:sldId id="344" r:id="rId17"/>
    <p:sldId id="346" r:id="rId18"/>
    <p:sldId id="345" r:id="rId19"/>
    <p:sldId id="349" r:id="rId20"/>
    <p:sldId id="347" r:id="rId21"/>
    <p:sldId id="348" r:id="rId22"/>
    <p:sldId id="350" r:id="rId23"/>
    <p:sldId id="352" r:id="rId24"/>
    <p:sldId id="351" r:id="rId25"/>
    <p:sldId id="358" r:id="rId26"/>
    <p:sldId id="353" r:id="rId27"/>
    <p:sldId id="354" r:id="rId28"/>
    <p:sldId id="357" r:id="rId29"/>
    <p:sldId id="356" r:id="rId30"/>
    <p:sldId id="297" r:id="rId31"/>
    <p:sldId id="355" r:id="rId32"/>
    <p:sldId id="26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BC"/>
    <a:srgbClr val="43A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2953" autoAdjust="0"/>
  </p:normalViewPr>
  <p:slideViewPr>
    <p:cSldViewPr snapToGrid="0">
      <p:cViewPr varScale="1">
        <p:scale>
          <a:sx n="55" d="100"/>
          <a:sy n="55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694D0-1481-4D85-B6F3-A34844C73D31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8E-7A2E-4C9E-9FFA-C167AA19C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Bias: n&gt;p zero else nonzero</a:t>
            </a:r>
          </a:p>
          <a:p>
            <a:endParaRPr lang="en-US" altLang="zh-CN" dirty="0"/>
          </a:p>
          <a:p>
            <a:r>
              <a:rPr lang="en-US" altLang="zh-CN" dirty="0"/>
              <a:t>Variance: singular value of X^TX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7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4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2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8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3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74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15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1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Variance:  </a:t>
            </a:r>
            <a:r>
              <a:rPr lang="zh-CN" altLang="en-US" dirty="0"/>
              <a:t>高维空间内随机向量几乎正交，当</a:t>
            </a:r>
            <a:r>
              <a:rPr lang="en-US" altLang="zh-CN" dirty="0" err="1"/>
              <a:t>n~p</a:t>
            </a:r>
            <a:r>
              <a:rPr lang="zh-CN" altLang="en-US" dirty="0"/>
              <a:t>，新加入的数据对</a:t>
            </a:r>
            <a:r>
              <a:rPr lang="en-US" altLang="zh-CN" dirty="0"/>
              <a:t>X</a:t>
            </a:r>
            <a:r>
              <a:rPr lang="zh-CN" altLang="en-US" dirty="0"/>
              <a:t>的行空间补充越来越少。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对称性可以把</a:t>
            </a:r>
            <a:r>
              <a:rPr lang="en-US" altLang="zh-CN" dirty="0"/>
              <a:t>n, p</a:t>
            </a:r>
            <a:r>
              <a:rPr lang="zh-CN" altLang="en-US" dirty="0"/>
              <a:t>互换理解</a:t>
            </a:r>
            <a:endParaRPr lang="en-US" altLang="zh-CN" dirty="0"/>
          </a:p>
          <a:p>
            <a:r>
              <a:rPr lang="en-US" altLang="zh-CN" dirty="0"/>
              <a:t>Bias</a:t>
            </a:r>
            <a:r>
              <a:rPr lang="zh-CN" altLang="en-US" dirty="0"/>
              <a:t>：与传统</a:t>
            </a:r>
            <a:r>
              <a:rPr lang="en-US" altLang="zh-CN" dirty="0"/>
              <a:t>NN</a:t>
            </a:r>
            <a:r>
              <a:rPr lang="zh-CN" altLang="en-US" dirty="0"/>
              <a:t>矛盾 因为线性模型限制了数据维数和参数量一样！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Gamma=0.5</a:t>
            </a:r>
            <a:r>
              <a:rPr lang="zh-CN" altLang="en-US" dirty="0"/>
              <a:t>，</a:t>
            </a:r>
            <a:r>
              <a:rPr lang="en-US" altLang="zh-CN" dirty="0"/>
              <a:t>SNR=r^2/sigma^2.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2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1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92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4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69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22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84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8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 -&gt; 0, same as </a:t>
            </a:r>
            <a:r>
              <a:rPr lang="en-US" altLang="zh-CN" dirty="0" err="1"/>
              <a:t>ridgeless</a:t>
            </a:r>
            <a:r>
              <a:rPr lang="en-US" altLang="zh-CN" dirty="0"/>
              <a:t> regression</a:t>
            </a:r>
          </a:p>
          <a:p>
            <a:r>
              <a:rPr lang="en-US" altLang="zh-CN" dirty="0"/>
              <a:t>n -&gt; infinite, beta=0.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1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2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9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8428E-7A2E-4C9E-9FFA-C167AA19CD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634-958C-402E-9156-5584E20D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CA01D2-DCBB-4A6B-BEE3-208FB5B1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D2D6-DF18-4A11-A9F0-1AEDCDA5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9651-D3EC-4C62-9EEF-3382D11FFBB9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768E-84B9-4D4F-B81B-DFCB79B8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3B156-6513-414A-BD76-40848E37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2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470E-F2E2-49A0-BE97-7BFDC0A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FF737-1F3C-4A1A-8D7F-872AE94C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F26C1-E046-434A-BB24-772EFE0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E3A4-592A-432F-B1CD-5A577B575AB7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5EF0-63FD-4168-89E2-6130675E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BB07-AAE4-47E7-B906-E489F44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8550AA-923A-4DDD-9D94-2C02A125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B1B1-4D7E-4C86-A15B-F66134A9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51B52-7DC9-4AB1-BDB7-2968002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7D2-9227-4126-8461-F8C855E21193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880F8-E8F7-42DE-BD8C-E7C2B07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1A7-3099-4C06-A733-5F84ED8D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9934-738C-416F-B09D-DF3D569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B4B76-E399-4D5E-A9DA-2634C5F5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E16C-F428-48D1-838B-E901E25C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F5EF-1E98-4C80-BDA1-C60BAF155BB5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2814-91EC-4FA4-9526-CB82810B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55B88-CF81-423F-BBE1-D04E24F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5329-4F87-4943-9834-0E34175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4BD5C-82B1-476A-9545-6ED83D44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9048-3BD1-46CC-B546-E3A2D98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FB1C-4807-4038-9045-C07289260384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3EE1-1E12-43BD-8EB1-F73EDB6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4CD4-7197-4F7B-9060-E910DE2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A8A-E967-4EFF-AC16-F9B198EC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35D7-2F84-4845-B7E8-329BE086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A397E-5920-4DD0-BB1A-1F8BCD97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7B1A-E274-4452-B59B-E7FAB1E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E2A-44BC-4F80-9A95-69C7766355F6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AEB88-F8DF-4087-A4C4-64B2BD1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C2932-3A8D-4D29-941F-3E1528A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0187-D1FB-46B3-9C51-64485E0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03669-3F62-4F2D-B681-FE864208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AACC8-F3D0-4689-86AC-0ECBD089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0DEAE-0079-438E-AFBE-4962DE2B8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F821-70C3-4C24-83EC-D4C55FE4E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82277-FA37-4B85-86D8-0449058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E82F-F06E-4786-82DB-E3D72886FF78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3FFDB-9C40-4EB1-802F-D5F67EF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B962-5284-4790-921E-C2D5FB39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D2FD-BC9B-4A87-AF19-EC13F48C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E8CD4-887F-4889-B9C4-CCF0DFC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10AD-9F0D-401D-A563-4DFF3B907CC5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FC5C-D5DB-4153-8CB5-3DCC6D8F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D1354-8DAB-428B-A72A-761631B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84941-0492-4ECD-BD87-114A1ED9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4FE-2431-47B7-A926-B4F269083EB0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281B1-F8AE-408E-9AE0-69D4FEAB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264D-8EB8-46E7-B005-3C6A676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28C9D-EE31-4382-BA66-CB16824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0C4C-D83D-47FA-84A3-58BC1EB7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44A8F-8840-4292-8E69-0895F79A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11988-E61B-4FC0-A5CC-48B04B1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6851-F6AC-448E-B83B-07E8F3B3ECE6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62DA-730E-4F1C-A6B7-8D9D90D1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44669-507B-4FB2-9E60-14A5FFF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97F8-BFEB-492A-906F-2CF2BA4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3A10-56A4-4B50-9298-CA9DDCB3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B3C7D-616B-4862-A504-FD6BC728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45526-8B82-4556-AEB9-7B9A8408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F10E-725B-49B5-AEA3-A4F1D8959C07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3158B-A706-4D2A-8A20-412D4727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45163-AB1B-4727-8C86-00D0DAB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6DEA3-8E33-472F-8D8F-1FE2B49D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B638A-5AFA-47A1-904F-C2700392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C8F3E-DE18-4DA9-A04E-46F1940D2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E3FD-AC86-4513-9872-940D6578BA49}" type="datetime1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3287-3E57-4F4C-9F8E-B493CE4F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5C384-C32C-4F39-842D-05B59504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B500-15FA-497F-A6A8-1B8788B13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4.tmp"/><Relationship Id="rId11" Type="http://schemas.openxmlformats.org/officeDocument/2006/relationships/image" Target="../media/image29.tmp"/><Relationship Id="rId5" Type="http://schemas.openxmlformats.org/officeDocument/2006/relationships/image" Target="../media/image23.tmp"/><Relationship Id="rId10" Type="http://schemas.openxmlformats.org/officeDocument/2006/relationships/image" Target="../media/image28.png"/><Relationship Id="rId4" Type="http://schemas.openxmlformats.org/officeDocument/2006/relationships/image" Target="../media/image22.tmp"/><Relationship Id="rId9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mp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4.png"/><Relationship Id="rId11" Type="http://schemas.openxmlformats.org/officeDocument/2006/relationships/image" Target="../media/image39.tmp"/><Relationship Id="rId5" Type="http://schemas.openxmlformats.org/officeDocument/2006/relationships/image" Target="../media/image33.tmp"/><Relationship Id="rId10" Type="http://schemas.openxmlformats.org/officeDocument/2006/relationships/image" Target="../media/image38.tmp"/><Relationship Id="rId4" Type="http://schemas.openxmlformats.org/officeDocument/2006/relationships/image" Target="../media/image32.tmp"/><Relationship Id="rId9" Type="http://schemas.openxmlformats.org/officeDocument/2006/relationships/image" Target="../media/image3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2.png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7" Type="http://schemas.openxmlformats.org/officeDocument/2006/relationships/image" Target="../media/image5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tmp"/><Relationship Id="rId5" Type="http://schemas.openxmlformats.org/officeDocument/2006/relationships/image" Target="../media/image52.tmp"/><Relationship Id="rId4" Type="http://schemas.openxmlformats.org/officeDocument/2006/relationships/image" Target="../media/image5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7" Type="http://schemas.openxmlformats.org/officeDocument/2006/relationships/image" Target="../media/image6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tmp"/><Relationship Id="rId5" Type="http://schemas.openxmlformats.org/officeDocument/2006/relationships/image" Target="../media/image61.tmp"/><Relationship Id="rId4" Type="http://schemas.openxmlformats.org/officeDocument/2006/relationships/image" Target="../media/image6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7" Type="http://schemas.openxmlformats.org/officeDocument/2006/relationships/image" Target="../media/image7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tmp"/><Relationship Id="rId5" Type="http://schemas.openxmlformats.org/officeDocument/2006/relationships/image" Target="../media/image69.tmp"/><Relationship Id="rId4" Type="http://schemas.openxmlformats.org/officeDocument/2006/relationships/image" Target="../media/image6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tmp"/><Relationship Id="rId4" Type="http://schemas.openxmlformats.org/officeDocument/2006/relationships/image" Target="../media/image73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tmp"/><Relationship Id="rId4" Type="http://schemas.openxmlformats.org/officeDocument/2006/relationships/image" Target="../media/image7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tmp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tmp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5F8C0-CBE0-4CDB-9776-14409BE6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296" y="1122363"/>
            <a:ext cx="10394066" cy="2387600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/>
              <a:t>Deep Learning: Connection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dirty="0"/>
              <a:t>Double Descent Phenomenon </a:t>
            </a:r>
            <a:br>
              <a:rPr lang="en-US" altLang="zh-CN" sz="3600" dirty="0"/>
            </a:br>
            <a:r>
              <a:rPr lang="en-US" altLang="zh-CN" sz="3600" dirty="0"/>
              <a:t>Analysis and Beyond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22C1B-BD4F-4AE5-8C0E-38A1AB6A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林大超</a:t>
            </a:r>
            <a:endParaRPr lang="en-US" altLang="zh-CN" dirty="0"/>
          </a:p>
          <a:p>
            <a:r>
              <a:rPr lang="zh-CN" altLang="en-US" dirty="0"/>
              <a:t>前沿交叉学科研究院</a:t>
            </a:r>
          </a:p>
        </p:txBody>
      </p:sp>
    </p:spTree>
    <p:extLst>
      <p:ext uri="{BB962C8B-B14F-4D97-AF65-F5344CB8AC3E}">
        <p14:creationId xmlns:p14="http://schemas.microsoft.com/office/powerpoint/2010/main" val="16028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97"/>
    </mc:Choice>
    <mc:Fallback xmlns="">
      <p:transition spd="slow" advTm="142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Ridge Regression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E3320-6B11-428F-90B2-FAAE874C0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0" y="1470762"/>
            <a:ext cx="4787219" cy="797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21D299-753F-4B77-A3F0-3CC6E4DDF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3715"/>
            <a:ext cx="3348942" cy="5891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6BFE6E-76C7-4A73-80AB-1CDEC44E7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8" y="2369642"/>
            <a:ext cx="9663774" cy="36462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980ED66-DDE9-4561-900B-50B1D65AABAD}"/>
              </a:ext>
            </a:extLst>
          </p:cNvPr>
          <p:cNvSpPr/>
          <p:nvPr/>
        </p:nvSpPr>
        <p:spPr>
          <a:xfrm>
            <a:off x="8774177" y="635635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Ridge Regression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24E57A-59E7-48F1-A9EC-07EC4E93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0" y="1331212"/>
            <a:ext cx="5931205" cy="543587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9631925" y="6419773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AEADE23-8CE2-4F17-956A-153D00CD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746" y="232601"/>
            <a:ext cx="8870357" cy="1232181"/>
          </a:xfrm>
        </p:spPr>
        <p:txBody>
          <a:bodyPr>
            <a:normAutofit/>
          </a:bodyPr>
          <a:lstStyle/>
          <a:p>
            <a:r>
              <a:rPr lang="en-US" altLang="zh-CN" dirty="0"/>
              <a:t>L2 regression eliminates the infinite variance</a:t>
            </a:r>
          </a:p>
          <a:p>
            <a:r>
              <a:rPr lang="en-US" altLang="zh-CN" dirty="0"/>
              <a:t>Stability of regularized model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3008028-1761-4E6E-9CEB-C80554367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" y="1331212"/>
            <a:ext cx="5893103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Sample Monotonicity in Ridge Regression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8774177" y="635635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Nakkiran</a:t>
            </a:r>
            <a:r>
              <a:rPr lang="en-US" altLang="zh-CN" dirty="0">
                <a:solidFill>
                  <a:srgbClr val="00B0F0"/>
                </a:solidFill>
              </a:rPr>
              <a:t>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E7EC5-9C4A-47AE-8EA4-E92979B9B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7" y="2160007"/>
            <a:ext cx="4550156" cy="13255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88A7A7-1259-4CDE-9F59-54419BA52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7" y="3824010"/>
            <a:ext cx="2875347" cy="784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B11500-2C7F-4997-A7C3-96B0D306E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09" y="2924883"/>
            <a:ext cx="3593457" cy="7841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15F459-0DC3-4F85-A87C-876527218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67" y="2208438"/>
            <a:ext cx="3194459" cy="7161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B7AC8D-0B91-40FB-BEBC-DBB1D492C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069"/>
            <a:ext cx="2240590" cy="6577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605ACA-F807-4C84-B8F4-6C45CEC1E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05" y="3824011"/>
            <a:ext cx="4908067" cy="78418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CBFF9C8-1C6B-44CF-9528-49A3DFE3AB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64" y="1590226"/>
            <a:ext cx="3904173" cy="3651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633312-7609-41E4-92D8-FD2ED135D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7" y="4838083"/>
            <a:ext cx="10643886" cy="12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Sample Monotonicity in Ridge Regression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8774177" y="635635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Nakkiran</a:t>
            </a:r>
            <a:r>
              <a:rPr lang="en-US" altLang="zh-CN" dirty="0">
                <a:solidFill>
                  <a:srgbClr val="00B0F0"/>
                </a:solidFill>
              </a:rPr>
              <a:t>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6A594-384E-47DF-B5C7-3DD74BE0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2" y="1708519"/>
            <a:ext cx="10080000" cy="1829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C8004D-EB90-4F8D-A624-8972C954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3857268"/>
            <a:ext cx="10080000" cy="16905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67858F-CA92-4DA7-92CF-DF22A963FDA1}"/>
              </a:ext>
            </a:extLst>
          </p:cNvPr>
          <p:cNvSpPr txBox="1"/>
          <p:nvPr/>
        </p:nvSpPr>
        <p:spPr>
          <a:xfrm>
            <a:off x="950122" y="5866690"/>
            <a:ext cx="40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Cauchy interlacing theorem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Model-wise Monotonicity in Ridge Regression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8665260" y="635373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Nakkiran</a:t>
            </a:r>
            <a:r>
              <a:rPr lang="en-US" altLang="zh-CN" dirty="0">
                <a:solidFill>
                  <a:srgbClr val="00B0F0"/>
                </a:solidFill>
              </a:rPr>
              <a:t>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C3E20FE-CB0F-44A0-A21B-729DB29B3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42" y="2091066"/>
            <a:ext cx="1917559" cy="63582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4C5FDE7-0465-4B53-88E4-9DA9BE22B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50" y="2091066"/>
            <a:ext cx="6453918" cy="82991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BD7D995-8AFF-4E52-830F-5B73414ED599}"/>
              </a:ext>
            </a:extLst>
          </p:cNvPr>
          <p:cNvSpPr txBox="1"/>
          <p:nvPr/>
        </p:nvSpPr>
        <p:spPr>
          <a:xfrm>
            <a:off x="1023396" y="1538844"/>
            <a:ext cx="866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uniformly random orthonormal matrix</a:t>
            </a:r>
            <a:endParaRPr lang="zh-CN" altLang="en-US" sz="24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5564FEA-C75A-40B4-8DE7-5274303665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06" y="1639059"/>
            <a:ext cx="1436216" cy="31030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8324209-254E-44B2-86E4-B2D5DA75C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1" y="2954762"/>
            <a:ext cx="4410558" cy="110706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6E89B95-60B2-4A53-9274-B56477451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37" y="2920982"/>
            <a:ext cx="3692468" cy="72151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B1BFC88-5BB3-41E7-B52E-ACB4ED748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47" y="4170193"/>
            <a:ext cx="2880735" cy="7676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7AB8A2B-5B4B-4E1E-9B13-B5B940DC8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1" y="4137174"/>
            <a:ext cx="4596794" cy="76762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B3DE9FE-1FE0-4776-9E0C-86DF7E4ACE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2" y="4833233"/>
            <a:ext cx="9794209" cy="15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81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Sample Monotonicity in Ridge Regression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8665260" y="635373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Nakkiran</a:t>
            </a:r>
            <a:r>
              <a:rPr lang="en-US" altLang="zh-CN" dirty="0">
                <a:solidFill>
                  <a:srgbClr val="00B0F0"/>
                </a:solidFill>
              </a:rPr>
              <a:t>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5A3E1-08FA-4144-8EB1-C63DF455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471"/>
            <a:ext cx="4794496" cy="4578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B1BBB7-6536-45B7-8490-167592F54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22" y="1374091"/>
            <a:ext cx="4877051" cy="47373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ABC57B-B49A-4FE9-88E7-6F14D2E52B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60" y="6118297"/>
            <a:ext cx="5344000" cy="228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77C6499-63B7-4719-A1BD-B1C3CC601E40}"/>
              </a:ext>
            </a:extLst>
          </p:cNvPr>
          <p:cNvSpPr txBox="1"/>
          <p:nvPr/>
        </p:nvSpPr>
        <p:spPr>
          <a:xfrm>
            <a:off x="7234432" y="991806"/>
            <a:ext cx="40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General Covariates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13B521-DE4A-4218-88DE-B1534B07E954}"/>
              </a:ext>
            </a:extLst>
          </p:cNvPr>
          <p:cNvSpPr txBox="1"/>
          <p:nvPr/>
        </p:nvSpPr>
        <p:spPr>
          <a:xfrm>
            <a:off x="2755994" y="6193147"/>
            <a:ext cx="249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 = 500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Random Feature Regression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3D9EBA-1693-43AB-8798-B88C4F44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50" y="4899944"/>
            <a:ext cx="8870462" cy="103224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0454D46-AA56-4031-BF8B-8EF9E2FA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5"/>
            <a:ext cx="4951181" cy="2752541"/>
          </a:xfrm>
        </p:spPr>
        <p:txBody>
          <a:bodyPr>
            <a:normAutofit/>
          </a:bodyPr>
          <a:lstStyle/>
          <a:p>
            <a:r>
              <a:rPr lang="en-US" altLang="zh-CN" dirty="0"/>
              <a:t>Overparameterization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Neural Tangent  Kernel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Lazy regime: where the weights stay close to their initial value during training.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587E8A-88CE-4505-A0F1-9E60F432A79F}"/>
              </a:ext>
            </a:extLst>
          </p:cNvPr>
          <p:cNvSpPr txBox="1"/>
          <p:nvPr/>
        </p:nvSpPr>
        <p:spPr>
          <a:xfrm>
            <a:off x="1053296" y="4307917"/>
            <a:ext cx="675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optimize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layer while fix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layers: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4E5238-E89F-4D2F-96D1-0D6E8B53DB92}"/>
              </a:ext>
            </a:extLst>
          </p:cNvPr>
          <p:cNvSpPr/>
          <p:nvPr/>
        </p:nvSpPr>
        <p:spPr>
          <a:xfrm>
            <a:off x="8695321" y="5924047"/>
            <a:ext cx="2573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[Ascoli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Random Feature Regression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339DDD-3568-4012-9F2D-F9F4DD76E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06" y="4543378"/>
            <a:ext cx="7418742" cy="8786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C3AC275-4102-48E0-A21F-73BDE1B15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52" y="1664971"/>
            <a:ext cx="2780816" cy="91738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F828D24-EC02-4E86-AFEF-C6F449284F65}"/>
              </a:ext>
            </a:extLst>
          </p:cNvPr>
          <p:cNvSpPr/>
          <p:nvPr/>
        </p:nvSpPr>
        <p:spPr>
          <a:xfrm>
            <a:off x="1345206" y="2580414"/>
            <a:ext cx="1093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Lipschitz continuous activation function with bounded Gaussian moments</a:t>
            </a:r>
            <a:endParaRPr lang="zh-CN" altLang="en-US" sz="2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FE521F1-AA08-4623-A26B-5E917A505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20" y="1880041"/>
            <a:ext cx="5240711" cy="3517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704D6CA-E0EE-428A-9062-B8228BD34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52" y="3735078"/>
            <a:ext cx="8526956" cy="8466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9E5A5F-6257-41E4-8CA2-C08E95917483}"/>
              </a:ext>
            </a:extLst>
          </p:cNvPr>
          <p:cNvSpPr/>
          <p:nvPr/>
        </p:nvSpPr>
        <p:spPr>
          <a:xfrm>
            <a:off x="1345206" y="3209154"/>
            <a:ext cx="6408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Student-teacher setup (F: teacher, f: student):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3F902-D8DB-479E-8937-569D29D24461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Warm-up: Linear Network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9BEFF7-4A84-4EC9-B53F-60607FAEE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2" y="1586664"/>
            <a:ext cx="9671613" cy="4476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ADB64A-9634-4964-937C-29BB5342F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2" y="2759244"/>
            <a:ext cx="9495371" cy="25448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88EB57-D290-4B05-B6F4-99880DBB0A06}"/>
              </a:ext>
            </a:extLst>
          </p:cNvPr>
          <p:cNvSpPr/>
          <p:nvPr/>
        </p:nvSpPr>
        <p:spPr>
          <a:xfrm>
            <a:off x="1122472" y="5425396"/>
            <a:ext cx="1093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When n &lt; d,</a:t>
            </a:r>
            <a:r>
              <a:rPr lang="zh-CN" altLang="en-US" sz="2400" dirty="0"/>
              <a:t> </a:t>
            </a:r>
            <a:r>
              <a:rPr lang="en-US" altLang="zh-CN" sz="2400" dirty="0"/>
              <a:t> double descent occurs.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437DF-CAF5-4D49-8BBE-78E7F3E136CC}"/>
              </a:ext>
            </a:extLst>
          </p:cNvPr>
          <p:cNvSpPr txBox="1"/>
          <p:nvPr/>
        </p:nvSpPr>
        <p:spPr>
          <a:xfrm>
            <a:off x="1122472" y="2162277"/>
            <a:ext cx="626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Training the Second Layer: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08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2A35873-DF1B-466B-AE86-FD6D59093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5721" b="-7778"/>
          <a:stretch/>
        </p:blipFill>
        <p:spPr>
          <a:xfrm>
            <a:off x="6601606" y="4834010"/>
            <a:ext cx="1927969" cy="393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6FB6D4-6CA2-41DB-964B-89A60D90B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92" y="4845584"/>
            <a:ext cx="1778153" cy="3935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Warm-up: Linear Network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A97204-D04A-4C0D-9555-2880854E3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74" y="1637014"/>
            <a:ext cx="4190704" cy="3120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60598D-DFFB-4DF4-9E16-093706CC7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8" y="1671737"/>
            <a:ext cx="4228138" cy="35831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ECEFE3-67A8-4BA5-9735-A8D3DBC1C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18" y="4857155"/>
            <a:ext cx="339528" cy="3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ED5DA-01C5-4660-9F5B-F44479EE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Descent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C4E85-3F54-4BFC-87D2-430CAEEA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Mystery of generalization of deep neural networks </a:t>
            </a:r>
          </a:p>
          <a:p>
            <a:pPr lvl="1"/>
            <a:r>
              <a:rPr lang="en-US" altLang="zh-CN" dirty="0"/>
              <a:t>Overparameterized but generalized well</a:t>
            </a:r>
          </a:p>
          <a:p>
            <a:r>
              <a:rPr lang="en-US" altLang="zh-CN" dirty="0"/>
              <a:t>Conventional statistical wisdom</a:t>
            </a:r>
          </a:p>
          <a:p>
            <a:pPr lvl="1"/>
            <a:r>
              <a:rPr lang="en-US" altLang="zh-CN" dirty="0"/>
              <a:t>Bias-variance tradeoff</a:t>
            </a:r>
          </a:p>
          <a:p>
            <a:pPr lvl="1"/>
            <a:r>
              <a:rPr lang="en-US" altLang="zh-CN" dirty="0"/>
              <a:t>Interpolation (vanishing training error) is taken to be a proxy for overfitting</a:t>
            </a:r>
          </a:p>
          <a:p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2B2E6-347D-43FD-8E6C-A2F76694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51"/>
    </mc:Choice>
    <mc:Fallback xmlns="">
      <p:transition spd="slow" advTm="1336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Nonlinear Model: Optimizing the second layer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35AED-5208-479D-931C-ABD4CF19E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327"/>
            <a:ext cx="8375248" cy="45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Nonlinear Model: Optimizing the second layer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D7462-7143-44C4-805B-C60658D9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2145270"/>
            <a:ext cx="8782578" cy="38275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3E4DA4-FF78-4266-8E74-512864F8F251}"/>
              </a:ext>
            </a:extLst>
          </p:cNvPr>
          <p:cNvSpPr txBox="1"/>
          <p:nvPr/>
        </p:nvSpPr>
        <p:spPr>
          <a:xfrm>
            <a:off x="1497957" y="1529311"/>
            <a:ext cx="980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Two-layer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neural networks with optimized second layer.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9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Nonlinear Model: Optimizing the first layer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610600" y="635373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[Jimmy Ba et al., 2020]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E8A65-8D94-4A33-BFBC-AE6B6846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1413288"/>
            <a:ext cx="9080483" cy="57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ED4BE6-5079-4B51-9D0C-9EEDA3F5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6" y="2088367"/>
            <a:ext cx="8977139" cy="35523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3DABB8-C692-4A23-BC82-7B4B91B89ECA}"/>
              </a:ext>
            </a:extLst>
          </p:cNvPr>
          <p:cNvSpPr txBox="1"/>
          <p:nvPr/>
        </p:nvSpPr>
        <p:spPr>
          <a:xfrm>
            <a:off x="1265635" y="5640765"/>
            <a:ext cx="69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 double descent with model parameters.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1CD9BD-ABE8-4EA8-9719-8FBDE203D4AB}"/>
              </a:ext>
            </a:extLst>
          </p:cNvPr>
          <p:cNvSpPr txBox="1"/>
          <p:nvPr/>
        </p:nvSpPr>
        <p:spPr>
          <a:xfrm>
            <a:off x="3055717" y="5159635"/>
            <a:ext cx="706055" cy="19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Non-linear target function: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[Mei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8AAF0C-15DA-434A-8295-9EE20D9F6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71" y="1428577"/>
            <a:ext cx="4178625" cy="7256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9BA565-626D-43DF-847C-C334A8D8C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5" y="2464854"/>
            <a:ext cx="3146295" cy="5471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ED2F0A5-F70B-4CFC-BA76-11AFA9AD8553}"/>
              </a:ext>
            </a:extLst>
          </p:cNvPr>
          <p:cNvSpPr/>
          <p:nvPr/>
        </p:nvSpPr>
        <p:spPr>
          <a:xfrm>
            <a:off x="1289208" y="2054750"/>
            <a:ext cx="9554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Nonlinear component is </a:t>
            </a:r>
            <a:r>
              <a:rPr lang="en-US" altLang="zh-CN" sz="2400" dirty="0">
                <a:solidFill>
                  <a:srgbClr val="FF0000"/>
                </a:solidFill>
              </a:rPr>
              <a:t>centered</a:t>
            </a:r>
            <a:r>
              <a:rPr lang="en-US" altLang="zh-CN" sz="2400" dirty="0"/>
              <a:t> Gaussian process indexed by x.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ED8E24-F23D-4F21-A51A-8B4D9D957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07" y="3020364"/>
            <a:ext cx="9845357" cy="31379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E02E62-A209-42EC-91D5-8D255B6E6593}"/>
              </a:ext>
            </a:extLst>
          </p:cNvPr>
          <p:cNvSpPr txBox="1"/>
          <p:nvPr/>
        </p:nvSpPr>
        <p:spPr>
          <a:xfrm>
            <a:off x="6470248" y="4699321"/>
            <a:ext cx="983849" cy="56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990C35-A822-49B5-8150-2DA9A01B6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47" y="1520432"/>
            <a:ext cx="1968154" cy="4616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AA9616-C472-4208-A7FE-E05D6C601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09" y="1600339"/>
            <a:ext cx="1425795" cy="4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Non-linear target function: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[Mei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42130A-87C6-41F1-B1CD-3B743996F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62" y="1470239"/>
            <a:ext cx="7946985" cy="4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Bias and Variance View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[Mei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5F9AC-6DAC-4F74-A41A-FEAC672D6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86" y="1393665"/>
            <a:ext cx="4247875" cy="3559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05457C-9B55-4143-A465-7119652D5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93" y="4953561"/>
            <a:ext cx="9791774" cy="1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Kernels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[Liang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96287F-248C-4396-AA99-B5669A595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66" y="1202930"/>
            <a:ext cx="4432138" cy="35680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6CC186-2DED-4C4D-9678-D15D830FD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2192119"/>
            <a:ext cx="3603162" cy="7948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36257A-A79F-421D-8F94-FBCC01E4A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60" y="3867644"/>
            <a:ext cx="3457148" cy="6804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2DE864-D2E7-42A3-AE6B-46CD721FE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2" y="1432120"/>
            <a:ext cx="6121074" cy="75999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CAFB88B-A79C-41A6-A162-DEA6F94387CC}"/>
              </a:ext>
            </a:extLst>
          </p:cNvPr>
          <p:cNvSpPr/>
          <p:nvPr/>
        </p:nvSpPr>
        <p:spPr>
          <a:xfrm>
            <a:off x="1060257" y="36170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The variance of the estimator can be upper</a:t>
            </a:r>
          </a:p>
          <a:p>
            <a:r>
              <a:rPr lang="en-US" altLang="zh-CN" sz="2400" dirty="0"/>
              <a:t>bounded by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485359-C834-4E60-9D70-3061511B5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57" y="3026235"/>
            <a:ext cx="3338123" cy="5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Kernels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[Liang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83D0E-DA76-4322-BEE6-1FA0DCA9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7" y="2583529"/>
            <a:ext cx="8911416" cy="29623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2C2DA0-C83D-4E2A-AAEF-D9EB3B097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70" y="598849"/>
            <a:ext cx="1724628" cy="881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01FAE-A107-42EA-BF3F-F528C3A75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7" y="1515772"/>
            <a:ext cx="8911416" cy="8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Wide Neural Networks (NTK)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[Liang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3915CA-3951-4CEA-A8FF-CEE1BD50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3" y="1600079"/>
            <a:ext cx="4940167" cy="9436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9C3803-C41E-420E-8CCD-380CF931D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3" y="2563607"/>
            <a:ext cx="9519340" cy="17307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D7BC68C-7DA5-4B81-B074-AF56E51E7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2" y="4444503"/>
            <a:ext cx="5401149" cy="20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Wide Neural Networks (NTK)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064B5E-A745-4CC0-BC62-0716232EBF3C}"/>
              </a:ext>
            </a:extLst>
          </p:cNvPr>
          <p:cNvSpPr/>
          <p:nvPr/>
        </p:nvSpPr>
        <p:spPr>
          <a:xfrm>
            <a:off x="8889357" y="635373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[Liang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631C89-F1D1-4AC0-854C-1C925D15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61" y="1702263"/>
            <a:ext cx="10087234" cy="26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99D7-BB7A-43CC-AD05-AE72695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Outline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6C2A-F325-49F1-A3D8-76074C8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Linear Regression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Vanilla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err="1"/>
              <a:t>Misspecified</a:t>
            </a:r>
            <a:r>
              <a:rPr lang="en-US" altLang="zh-CN" dirty="0"/>
              <a:t> model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Regularization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Random Feature Regression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Two layer neural network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Non-linear target function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Kernel Regression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Multiple Descent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269DC-1CCD-4F8E-AEA1-1A86D16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5"/>
    </mc:Choice>
    <mc:Fallback xmlns="">
      <p:transition spd="slow" advTm="709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26438-D5C7-47B8-B81B-2FCC360C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F7E2461-D04B-4DD9-AA25-110AB9483E25}"/>
              </a:ext>
            </a:extLst>
          </p:cNvPr>
          <p:cNvSpPr txBox="1">
            <a:spLocks/>
          </p:cNvSpPr>
          <p:nvPr/>
        </p:nvSpPr>
        <p:spPr>
          <a:xfrm>
            <a:off x="838199" y="1489958"/>
            <a:ext cx="10759633" cy="4867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Linear Regression: linear teacher with label noise and linear student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Vanilla: Variance √  Bias ×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err="1"/>
              <a:t>Misspecified</a:t>
            </a:r>
            <a:r>
              <a:rPr lang="en-US" altLang="zh-CN" dirty="0"/>
              <a:t> model: Variance √  Bias ×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Regularization (Optimal): Variance ×  Bias ×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Random Feature Regression : non-linear student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Linear teacher with label noise </a:t>
            </a:r>
          </a:p>
          <a:p>
            <a:pPr lvl="2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First layer: no double descent</a:t>
            </a:r>
          </a:p>
          <a:p>
            <a:pPr lvl="2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Second layer: Variance √  Bias √ 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Non-linear teacher w/o label noise: Variance √  Bias √ </a:t>
            </a:r>
          </a:p>
          <a:p>
            <a:pP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Kernel Regression</a:t>
            </a:r>
          </a:p>
          <a:p>
            <a:pPr lvl="1">
              <a:buSzPct val="80000"/>
              <a:buFont typeface="Wingdings" panose="05000000000000000000" pitchFamily="2" charset="2"/>
              <a:buChar char="l"/>
            </a:pPr>
            <a:r>
              <a:rPr lang="en-US" altLang="zh-CN" dirty="0"/>
              <a:t>Multiple Descent (Upper Bound): Variance √  Bias √ </a:t>
            </a:r>
          </a:p>
        </p:txBody>
      </p:sp>
    </p:spTree>
    <p:extLst>
      <p:ext uri="{BB962C8B-B14F-4D97-AF65-F5344CB8AC3E}">
        <p14:creationId xmlns:p14="http://schemas.microsoft.com/office/powerpoint/2010/main" val="8056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65"/>
    </mc:Choice>
    <mc:Fallback xmlns="">
      <p:transition spd="slow" advTm="937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26438-D5C7-47B8-B81B-2FCC360C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75239D2-8CDD-4A26-82EC-A3C44A00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66772" cy="3575793"/>
          </a:xfrm>
        </p:spPr>
        <p:txBody>
          <a:bodyPr>
            <a:normAutofit/>
          </a:bodyPr>
          <a:lstStyle/>
          <a:p>
            <a:r>
              <a:rPr lang="en-US" altLang="zh-CN" dirty="0"/>
              <a:t>Unstable to noise</a:t>
            </a:r>
          </a:p>
          <a:p>
            <a:pPr lvl="1"/>
            <a:r>
              <a:rPr lang="en-US" altLang="zh-CN" dirty="0"/>
              <a:t>Label noise</a:t>
            </a:r>
          </a:p>
          <a:p>
            <a:pPr lvl="1"/>
            <a:r>
              <a:rPr lang="en-US" altLang="zh-CN" dirty="0"/>
              <a:t>Data noise: mismatch model</a:t>
            </a:r>
          </a:p>
          <a:p>
            <a:r>
              <a:rPr lang="en-US" altLang="zh-CN" dirty="0"/>
              <a:t>Number of potential models</a:t>
            </a:r>
          </a:p>
          <a:p>
            <a:pPr lvl="1"/>
            <a:r>
              <a:rPr lang="en-US" altLang="zh-CN" dirty="0"/>
              <a:t>Implicit regularization</a:t>
            </a:r>
          </a:p>
          <a:p>
            <a:pPr lvl="1"/>
            <a:r>
              <a:rPr lang="en-US" altLang="zh-CN" dirty="0"/>
              <a:t>Overparameterization</a:t>
            </a:r>
          </a:p>
          <a:p>
            <a:r>
              <a:rPr lang="en-US" altLang="zh-CN" dirty="0"/>
              <a:t>Application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09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65"/>
    </mc:Choice>
    <mc:Fallback xmlns="">
      <p:transition spd="slow" advTm="937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9D41-0D04-44CE-BF6D-02D8049A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Paper List: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2438E-E98C-4A13-87D1-26D4C911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982"/>
            <a:ext cx="10515600" cy="41121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Surprises in High-Dimensional </a:t>
            </a:r>
            <a:r>
              <a:rPr lang="en-US" altLang="zh-CN" dirty="0" err="1"/>
              <a:t>Ridgeless</a:t>
            </a:r>
            <a:r>
              <a:rPr lang="en-US" altLang="zh-CN" dirty="0"/>
              <a:t> Least Squares Interpolation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Optimal Regularization Can Mitigate Double Descent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More Data Can Hurt for Linear Regression: Sample-wise Double Descent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Double Trouble in Double Descent: Bias and Variance(s) in the Lazy Regime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Generalization of Two-layer Neural Networks: An Asymptotic Viewpoint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The generalization error of random features regression: Precise </a:t>
            </a:r>
            <a:r>
              <a:rPr lang="en-US" altLang="zh-CN" dirty="0" err="1"/>
              <a:t>asymptotics</a:t>
            </a:r>
            <a:r>
              <a:rPr lang="en-US" altLang="zh-CN" dirty="0"/>
              <a:t> and double descent curve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On the Multiple Descent of Minimum-Norm Interpolants and Restricted Lower Isometry of Kernels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3BA30-2C33-4FE0-ADD5-4EB0AB4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"/>
    </mc:Choice>
    <mc:Fallback xmlns="">
      <p:transition spd="slow" advTm="35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60A3-9643-4A49-8F33-A8AB341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80000"/>
            </a:pPr>
            <a:r>
              <a:rPr lang="en-US" altLang="zh-CN" dirty="0" err="1"/>
              <a:t>Ridgeless</a:t>
            </a:r>
            <a:r>
              <a:rPr lang="en-US" altLang="zh-CN" dirty="0"/>
              <a:t> Linear Regression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0560E-FC7B-4574-A458-929F348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EEC609-5A5B-4211-A971-B15A8B8E6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64" y="2065302"/>
            <a:ext cx="5400961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02B94-30B9-498C-904E-A3FB090E5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89" y="4050746"/>
            <a:ext cx="7493175" cy="7024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2BF42D-4FDE-4C31-85F9-8E109E43E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44" y="4828335"/>
            <a:ext cx="6000800" cy="11695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BA94C1-2D5A-469A-8E3D-CA27A99912DC}"/>
              </a:ext>
            </a:extLst>
          </p:cNvPr>
          <p:cNvSpPr txBox="1"/>
          <p:nvPr/>
        </p:nvSpPr>
        <p:spPr>
          <a:xfrm>
            <a:off x="841301" y="1554743"/>
            <a:ext cx="501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Independent data and noise: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18BF95-497A-46D0-A221-C523D5B645D4}"/>
              </a:ext>
            </a:extLst>
          </p:cNvPr>
          <p:cNvSpPr txBox="1"/>
          <p:nvPr/>
        </p:nvSpPr>
        <p:spPr>
          <a:xfrm>
            <a:off x="841301" y="3416908"/>
            <a:ext cx="501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for test: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077136-A426-423B-8076-4D6BB49AE800}"/>
              </a:ext>
            </a:extLst>
          </p:cNvPr>
          <p:cNvSpPr/>
          <p:nvPr/>
        </p:nvSpPr>
        <p:spPr>
          <a:xfrm>
            <a:off x="8774177" y="635635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589DC05-0EA1-48AB-87D4-82BBF8E70A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53" y="2375306"/>
            <a:ext cx="2973447" cy="7024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CD82749-CE21-4236-A54A-DAC8D0B3A8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116413"/>
            <a:ext cx="1502914" cy="2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"/>
    </mc:Choice>
    <mc:Fallback xmlns="">
      <p:transition spd="slow" advTm="27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4D7A-6F95-4B9A-AAD8-080B6B8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04157-70BB-41E0-B870-37F8CC552B53}"/>
              </a:ext>
            </a:extLst>
          </p:cNvPr>
          <p:cNvSpPr/>
          <p:nvPr/>
        </p:nvSpPr>
        <p:spPr>
          <a:xfrm>
            <a:off x="8774177" y="635635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4B8EF4B-F75A-4537-948B-A2FA087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 err="1"/>
              <a:t>Ridgeless</a:t>
            </a:r>
            <a:r>
              <a:rPr lang="en-US" altLang="zh-CN" dirty="0"/>
              <a:t> Linear Regression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1C47F3-9CCF-4DE2-B834-B6375EE4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46" y="2551760"/>
            <a:ext cx="2805262" cy="6526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224CE1B-42BE-4624-A6F4-058552F3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3" y="2508159"/>
            <a:ext cx="5965087" cy="73985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B38A55-10D6-4EBB-B424-797025CA1745}"/>
              </a:ext>
            </a:extLst>
          </p:cNvPr>
          <p:cNvSpPr/>
          <p:nvPr/>
        </p:nvSpPr>
        <p:spPr>
          <a:xfrm>
            <a:off x="802994" y="1587469"/>
            <a:ext cx="620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minimum L2 norm (min-norm) least squares regression estimator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15162D-F34D-4A29-B3DB-036515E0E759}"/>
              </a:ext>
            </a:extLst>
          </p:cNvPr>
          <p:cNvSpPr/>
          <p:nvPr/>
        </p:nvSpPr>
        <p:spPr>
          <a:xfrm>
            <a:off x="838200" y="3472155"/>
            <a:ext cx="6276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Gradient descent on the least squares loss:</a:t>
            </a:r>
            <a:endParaRPr lang="zh-CN" altLang="en-US" sz="24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D623682-67B3-4059-8002-3A709341F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3" y="4129761"/>
            <a:ext cx="10596530" cy="15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94"/>
    </mc:Choice>
    <mc:Fallback xmlns="">
      <p:transition spd="slow" advTm="981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4D7A-6F95-4B9A-AAD8-080B6B8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B500-15FA-497F-A6A8-1B8788B13F6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04157-70BB-41E0-B870-37F8CC552B53}"/>
              </a:ext>
            </a:extLst>
          </p:cNvPr>
          <p:cNvSpPr/>
          <p:nvPr/>
        </p:nvSpPr>
        <p:spPr>
          <a:xfrm>
            <a:off x="8774177" y="635635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4B8EF4B-F75A-4537-948B-A2FA087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 err="1"/>
              <a:t>Ridgeless</a:t>
            </a:r>
            <a:r>
              <a:rPr lang="en-US" altLang="zh-CN" dirty="0"/>
              <a:t> Linear Regression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B98F58-4163-4720-917E-50FB405A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3" y="1531135"/>
            <a:ext cx="10542365" cy="16312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04967A-879E-4F96-BC35-C18136749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3" y="3460050"/>
            <a:ext cx="9531422" cy="28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94"/>
    </mc:Choice>
    <mc:Fallback xmlns="">
      <p:transition spd="slow" advTm="981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4FC6C8C-792C-45AC-8639-39EDDF001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50588"/>
              </p:ext>
            </p:extLst>
          </p:nvPr>
        </p:nvGraphicFramePr>
        <p:xfrm>
          <a:off x="5651341" y="942543"/>
          <a:ext cx="5497973" cy="57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Acrobat Document" r:id="rId4" imgW="2743003" imgH="2514600" progId="AcroExch.Document.11">
                  <p:embed/>
                </p:oleObj>
              </mc:Choice>
              <mc:Fallback>
                <p:oleObj name="Acrobat Document" r:id="rId4" imgW="2743003" imgH="2514600" progId="AcroExch.Document.11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64327E0-BE94-4CE7-8E83-5B79E8BFA4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341" y="942543"/>
                        <a:ext cx="5497973" cy="578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 err="1"/>
              <a:t>Ridgeless</a:t>
            </a:r>
            <a:r>
              <a:rPr lang="en-US" altLang="zh-CN" dirty="0"/>
              <a:t> Linear Regression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1C5FC77-3C96-4696-AA1B-2C0BEFA0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70" y="2697909"/>
            <a:ext cx="5258986" cy="3860055"/>
          </a:xfrm>
        </p:spPr>
        <p:txBody>
          <a:bodyPr>
            <a:normAutofit/>
          </a:bodyPr>
          <a:lstStyle/>
          <a:p>
            <a:r>
              <a:rPr lang="en-US" altLang="zh-CN" dirty="0"/>
              <a:t>Variance (main reason)</a:t>
            </a:r>
          </a:p>
          <a:p>
            <a:pPr lvl="1"/>
            <a:r>
              <a:rPr lang="en-US" altLang="zh-CN" dirty="0"/>
              <a:t>Symmetry</a:t>
            </a:r>
          </a:p>
          <a:p>
            <a:pPr lvl="1"/>
            <a:r>
              <a:rPr lang="en-US" altLang="zh-CN" dirty="0"/>
              <a:t>Infinite when n = p</a:t>
            </a:r>
          </a:p>
          <a:p>
            <a:r>
              <a:rPr lang="en-US" altLang="zh-CN" dirty="0"/>
              <a:t>Bias </a:t>
            </a:r>
          </a:p>
          <a:p>
            <a:pPr lvl="1"/>
            <a:r>
              <a:rPr lang="en-US" altLang="zh-CN" dirty="0"/>
              <a:t>Zero when n &gt; p</a:t>
            </a:r>
          </a:p>
          <a:p>
            <a:r>
              <a:rPr lang="en-US" altLang="zh-CN" dirty="0"/>
              <a:t>Best Risk: </a:t>
            </a:r>
            <a:r>
              <a:rPr lang="en-US" altLang="zh-CN" dirty="0" err="1"/>
              <a:t>p/n</a:t>
            </a:r>
            <a:r>
              <a:rPr lang="en-US" altLang="zh-CN" dirty="0"/>
              <a:t> -&gt; 0.</a:t>
            </a:r>
          </a:p>
          <a:p>
            <a:pPr lvl="1"/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DB3A54F-BACD-40C9-9697-31E33D3F6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0" y="1499812"/>
            <a:ext cx="4622601" cy="100621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F9CB895-D8A1-48D6-A031-5EAD69E35365}"/>
              </a:ext>
            </a:extLst>
          </p:cNvPr>
          <p:cNvSpPr/>
          <p:nvPr/>
        </p:nvSpPr>
        <p:spPr>
          <a:xfrm>
            <a:off x="8912804" y="6308209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/>
              <a:t>Remarks in </a:t>
            </a:r>
            <a:r>
              <a:rPr lang="en-US" altLang="zh-CN" dirty="0" err="1"/>
              <a:t>Ridgeless</a:t>
            </a:r>
            <a:r>
              <a:rPr lang="en-US" altLang="zh-CN" dirty="0"/>
              <a:t> Linear Regression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1C5FC77-3C96-4696-AA1B-2C0BEFA0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389" y="1556898"/>
            <a:ext cx="5258986" cy="33276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Problems</a:t>
            </a:r>
          </a:p>
          <a:p>
            <a:pPr lvl="1"/>
            <a:r>
              <a:rPr lang="en-US" altLang="zh-CN" dirty="0"/>
              <a:t>No need for overparameterization</a:t>
            </a:r>
          </a:p>
          <a:p>
            <a:pPr lvl="1"/>
            <a:r>
              <a:rPr lang="en-US" altLang="zh-CN" dirty="0"/>
              <a:t>Bias term is contradictory to NN</a:t>
            </a:r>
          </a:p>
          <a:p>
            <a:pPr lvl="1"/>
            <a:r>
              <a:rPr lang="en-US" altLang="zh-CN" dirty="0"/>
              <a:t>Regularization is more common</a:t>
            </a:r>
          </a:p>
          <a:p>
            <a:pPr lvl="1"/>
            <a:r>
              <a:rPr lang="en-US" altLang="zh-CN" dirty="0"/>
              <a:t>General models and assumptions</a:t>
            </a:r>
          </a:p>
          <a:p>
            <a:r>
              <a:rPr lang="en-US" altLang="zh-CN" dirty="0"/>
              <a:t>Sample-wise Double Descent</a:t>
            </a:r>
          </a:p>
          <a:p>
            <a:r>
              <a:rPr lang="en-US" altLang="zh-CN" dirty="0"/>
              <a:t>Model-wise Double Descent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38503B-C384-447F-860C-CE1B6192416A}"/>
              </a:ext>
            </a:extLst>
          </p:cNvPr>
          <p:cNvSpPr/>
          <p:nvPr/>
        </p:nvSpPr>
        <p:spPr>
          <a:xfrm>
            <a:off x="8610600" y="63082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en-US" altLang="zh-CN" dirty="0" err="1">
                <a:solidFill>
                  <a:srgbClr val="00B0F0"/>
                </a:solidFill>
              </a:rPr>
              <a:t>Nakkiran</a:t>
            </a:r>
            <a:r>
              <a:rPr lang="en-US" altLang="zh-CN" dirty="0">
                <a:solidFill>
                  <a:srgbClr val="00B0F0"/>
                </a:solidFill>
              </a:rPr>
              <a:t>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04CBB-8ACE-4642-B1EB-6C63965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7938"/>
            <a:ext cx="2743200" cy="365125"/>
          </a:xfrm>
        </p:spPr>
        <p:txBody>
          <a:bodyPr/>
          <a:lstStyle/>
          <a:p>
            <a:fld id="{BE0BB500-15FA-497F-A6A8-1B8788B13F6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5ADD629-EBFF-474C-A47F-B01D35D2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pPr>
              <a:buSzPct val="80000"/>
            </a:pPr>
            <a:r>
              <a:rPr lang="en-US" altLang="zh-CN" dirty="0" err="1"/>
              <a:t>Misspecified</a:t>
            </a:r>
            <a:r>
              <a:rPr lang="en-US" altLang="zh-CN" dirty="0"/>
              <a:t> model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41C2F6-558E-4F65-99C5-F62E627C3CDC}"/>
              </a:ext>
            </a:extLst>
          </p:cNvPr>
          <p:cNvSpPr/>
          <p:nvPr/>
        </p:nvSpPr>
        <p:spPr>
          <a:xfrm>
            <a:off x="8774177" y="635635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[Hastie et al., 2019]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F8F910-5616-4B9D-926E-FD42F7200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0" y="1731459"/>
            <a:ext cx="4284852" cy="9136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A92C5B-A4E4-4355-9BBB-BA97B41BD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0" y="2645074"/>
            <a:ext cx="7521429" cy="6020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BC8BF2-B06D-4744-8E68-2FD642B55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0" y="3295709"/>
            <a:ext cx="9783230" cy="171086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8345177-5FFE-45EC-B801-32D644D5443B}"/>
              </a:ext>
            </a:extLst>
          </p:cNvPr>
          <p:cNvSpPr/>
          <p:nvPr/>
        </p:nvSpPr>
        <p:spPr>
          <a:xfrm>
            <a:off x="2075300" y="5075295"/>
            <a:ext cx="8717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misspecification bias + bias + misspecification variance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DD0E34-1B5E-4A5C-B744-FF4378AD73C8}"/>
              </a:ext>
            </a:extLst>
          </p:cNvPr>
          <p:cNvSpPr/>
          <p:nvPr/>
        </p:nvSpPr>
        <p:spPr>
          <a:xfrm>
            <a:off x="4565017" y="1319029"/>
            <a:ext cx="7723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—— We observe only a subset of the features.</a:t>
            </a:r>
            <a:endParaRPr lang="zh-CN" altLang="en-US" sz="2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0DA960-C9FF-47FB-B80E-162AEE0B6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99" y="5757699"/>
            <a:ext cx="2866225" cy="42479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CB0DE71-E4F9-41F0-900F-F4EA76BC779D}"/>
              </a:ext>
            </a:extLst>
          </p:cNvPr>
          <p:cNvSpPr/>
          <p:nvPr/>
        </p:nvSpPr>
        <p:spPr>
          <a:xfrm>
            <a:off x="1445540" y="5734548"/>
            <a:ext cx="105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E.g.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97"/>
    </mc:Choice>
    <mc:Fallback xmlns="">
      <p:transition spd="slow" advTm="5509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400"/>
  <p:tag name="ORIGINALHEIGHT" val="521.9348"/>
  <p:tag name="ORIGINALWIDTH" val="2209.224"/>
  <p:tag name="LATEXADDIN" val="\documentclass{article}&#10;\usepackage{amsmath}&#10;\usepackage{amssymb}&#10;\pagestyle{empty}&#10;\begin{document}&#10;&#10;$\mathbb{E}x_i=0, Cov \ x_i=\Sigma$&#10;&#10;$\mathbb{E}\epsilon_i=0, Var \ \epsilon_i=\sigma^2$&#10;\end{document}"/>
  <p:tag name="IGUANATEXSIZE" val="20"/>
  <p:tag name="IGUANATEXCURSOR" val="167"/>
  <p:tag name="TRANSPARENCY" val="True"/>
  <p:tag name="FILENAME" val=""/>
  <p:tag name="LATEXENGINEID" val="0"/>
  <p:tag name="TEMPFOLDER" val="c:\pptlatex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540.6824"/>
  <p:tag name="LATEXADDIN" val="\documentclass{article}&#10;\usepackage{amsmath}&#10;\usepackage{amssymb}&#10;\pagestyle{empty}&#10;\begin{document}&#10;&#10;$X\in\mathbb{R}^{n\times p}$&#10;\end{document}"/>
  <p:tag name="IGUANATEXSIZE" val="20"/>
  <p:tag name="IGUANATEXCURSOR" val="128"/>
  <p:tag name="TRANSPARENCY" val="True"/>
  <p:tag name="FILENAME" val=""/>
  <p:tag name="LATEXENGINEID" val="0"/>
  <p:tag name="TEMPFOLDER" val="c:\pptlatex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35.321"/>
  <p:tag name="LATEXADDIN" val="\documentclass{article}&#10;\usepackage{amsmath}&#10;\usepackage{amssymb}&#10;\pagestyle{empty}&#10;\begin{document}&#10;&#10;$x_i\sim N(0,I_d), \epsilon\sim N(0,\sigma^2)$&#10;&#10;\end{document}"/>
  <p:tag name="IGUANATEXSIZE" val="20"/>
  <p:tag name="IGUANATEXCURSOR" val="146"/>
  <p:tag name="TRANSPARENCY" val="True"/>
  <p:tag name="FILENAME" val=""/>
  <p:tag name="LATEXENGINEID" val="0"/>
  <p:tag name="TEMPFOLDER" val="c:\pptlatex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13.6857"/>
  <p:tag name="LATEXADDIN" val="\documentclass{article}&#10;\usepackage{amsmath}&#10;\usepackage{amssymb}&#10;\pagestyle{empty}&#10;\begin{document}&#10;&#10;$P\in\mathbb{R}^{d\times p}$&#10;\end{document}"/>
  <p:tag name="IGUANATEXSIZE" val="20"/>
  <p:tag name="IGUANATEXCURSOR" val="128"/>
  <p:tag name="TRANSPARENCY" val="True"/>
  <p:tag name="FILENAME" val=""/>
  <p:tag name="LATEXENGINEID" val="0"/>
  <p:tag name="TEMPFOLDER" val="c:\pptlatex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629.921"/>
  <p:tag name="LATEXADDIN" val="\documentclass{article}&#10;\usepackage{amsmath}&#10;\usepackage{amssymb}&#10;\pagestyle{empty}&#10;\begin{document}&#10;&#10;$\Sigma_{ii}=10, i&lt;15,$&#10;$\Sigma_{ii}=1, i&gt;15,$&#10;$\beta = 0.1e_1+e_{30}.$&#10;\end{document}"/>
  <p:tag name="IGUANATEXSIZE" val="20"/>
  <p:tag name="IGUANATEXCURSOR" val="172"/>
  <p:tag name="TRANSPARENCY" val="True"/>
  <p:tag name="FILENAME" val=""/>
  <p:tag name="LATEXENGINEID" val="0"/>
  <p:tag name="TEMPFOLDER" val="c:\pptlatex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929</Words>
  <Application>Microsoft Office PowerPoint</Application>
  <PresentationFormat>宽屏</PresentationFormat>
  <Paragraphs>207</Paragraphs>
  <Slides>32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Arial</vt:lpstr>
      <vt:lpstr>Wingdings</vt:lpstr>
      <vt:lpstr>Office 主题​​</vt:lpstr>
      <vt:lpstr>Acrobat Document</vt:lpstr>
      <vt:lpstr>Deep Learning: Connection  Double Descent Phenomenon  Analysis and Beyond</vt:lpstr>
      <vt:lpstr>Double Descent</vt:lpstr>
      <vt:lpstr>Outline</vt:lpstr>
      <vt:lpstr>Ridgeless Linear Regression</vt:lpstr>
      <vt:lpstr>Ridgeless Linear Regression</vt:lpstr>
      <vt:lpstr>Ridgeless Linear Regression</vt:lpstr>
      <vt:lpstr>Ridgeless Linear Regression</vt:lpstr>
      <vt:lpstr>Remarks in Ridgeless Linear Regression</vt:lpstr>
      <vt:lpstr>Misspecified model</vt:lpstr>
      <vt:lpstr>Ridge Regression</vt:lpstr>
      <vt:lpstr>Ridge Regression</vt:lpstr>
      <vt:lpstr>Sample Monotonicity in Ridge Regression</vt:lpstr>
      <vt:lpstr>Sample Monotonicity in Ridge Regression</vt:lpstr>
      <vt:lpstr>Model-wise Monotonicity in Ridge Regression</vt:lpstr>
      <vt:lpstr>Sample Monotonicity in Ridge Regression</vt:lpstr>
      <vt:lpstr>Random Feature Regression</vt:lpstr>
      <vt:lpstr>Random Feature Regression</vt:lpstr>
      <vt:lpstr>Warm-up: Linear Network</vt:lpstr>
      <vt:lpstr>Warm-up: Linear Network</vt:lpstr>
      <vt:lpstr>Nonlinear Model: Optimizing the second layer</vt:lpstr>
      <vt:lpstr>Nonlinear Model: Optimizing the second layer</vt:lpstr>
      <vt:lpstr>Nonlinear Model: Optimizing the first layer</vt:lpstr>
      <vt:lpstr>Non-linear target function:</vt:lpstr>
      <vt:lpstr>Non-linear target function:</vt:lpstr>
      <vt:lpstr>Bias and Variance View</vt:lpstr>
      <vt:lpstr>Kernels Regression</vt:lpstr>
      <vt:lpstr>Kernels Regression</vt:lpstr>
      <vt:lpstr>Wide Neural Networks (NTK)</vt:lpstr>
      <vt:lpstr>Wide Neural Networks (NTK)</vt:lpstr>
      <vt:lpstr>Summary</vt:lpstr>
      <vt:lpstr>Explanation</vt:lpstr>
      <vt:lpstr>Reference Paper List: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Moon</dc:creator>
  <cp:lastModifiedBy>lin dachao</cp:lastModifiedBy>
  <cp:revision>307</cp:revision>
  <dcterms:created xsi:type="dcterms:W3CDTF">2020-03-27T07:18:45Z</dcterms:created>
  <dcterms:modified xsi:type="dcterms:W3CDTF">2020-04-21T03:51:57Z</dcterms:modified>
</cp:coreProperties>
</file>