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6" r:id="rId2"/>
    <p:sldId id="259" r:id="rId3"/>
    <p:sldId id="263" r:id="rId4"/>
    <p:sldId id="257" r:id="rId5"/>
    <p:sldId id="258" r:id="rId6"/>
    <p:sldId id="260" r:id="rId7"/>
    <p:sldId id="261" r:id="rId8"/>
    <p:sldId id="262" r:id="rId9"/>
    <p:sldId id="278" r:id="rId10"/>
    <p:sldId id="282" r:id="rId11"/>
    <p:sldId id="283" r:id="rId12"/>
    <p:sldId id="281" r:id="rId13"/>
    <p:sldId id="279" r:id="rId14"/>
    <p:sldId id="264" r:id="rId15"/>
    <p:sldId id="267" r:id="rId16"/>
    <p:sldId id="265" r:id="rId17"/>
    <p:sldId id="266" r:id="rId18"/>
    <p:sldId id="268" r:id="rId19"/>
    <p:sldId id="269" r:id="rId20"/>
    <p:sldId id="270" r:id="rId21"/>
    <p:sldId id="271" r:id="rId22"/>
    <p:sldId id="272" r:id="rId23"/>
    <p:sldId id="273" r:id="rId24"/>
    <p:sldId id="275" r:id="rId25"/>
    <p:sldId id="274" r:id="rId26"/>
    <p:sldId id="27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F545A-648A-456F-BC42-531F35D2F852}" type="datetimeFigureOut">
              <a:rPr lang="zh-CN" altLang="en-US" smtClean="0"/>
              <a:t>2020/3/31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36A15-D8E7-4E2E-9DCE-F47AB88036B5}" type="slidenum">
              <a:rPr lang="zh-CN" altLang="en-US" smtClean="0"/>
              <a:t>‹#›</a:t>
            </a:fld>
            <a:endParaRPr lang="zh-CN" altLang="en-US"/>
          </a:p>
        </p:txBody>
      </p:sp>
    </p:spTree>
    <p:extLst>
      <p:ext uri="{BB962C8B-B14F-4D97-AF65-F5344CB8AC3E}">
        <p14:creationId xmlns:p14="http://schemas.microsoft.com/office/powerpoint/2010/main" val="721395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F4859-E591-440E-B4F4-E7B6407FF6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621657-48C6-4438-BDA7-BF6CC0BBDB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326698-A90F-4C79-BA72-0CFA2EFC1B36}"/>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F16A08B7-5E76-44A5-884F-58CAFF9454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C17551-D0E0-4CC3-B9FC-2E6B6A2BD862}"/>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184279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CE9E-FDB9-49A7-9BC6-75BF3D11AB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EBEE84-50E1-4F31-97BA-09D6AE9CFF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10FA26-2546-4546-9AB3-42A51ADCA67C}"/>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FA6CAE2C-1557-434C-8412-B9426E995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8F118B-CB07-49BE-8708-2F53E110ED63}"/>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259273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0F9581-993D-46ED-8208-819BE8D2C2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615010-05C5-405A-81FC-16CCBCBF84C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00840D-139C-4E36-A526-D0D640346B15}"/>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B8C0D294-F5B4-4E9A-80F9-3B1C0EFF73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EAF14-C4D8-485E-941D-08D41431D44B}"/>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397095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ECCFB-6D8C-40B0-8DA3-3A81055495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706736-B836-4E24-87F6-19C21ED701C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20F8BF-1857-4C65-AF09-7B89BBE872FB}"/>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B8B59EFC-5EB4-43D4-8CAB-05DE96D692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C32FBC-CE9E-4BD9-8489-C5E47CC1939B}"/>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222232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B30F0-9610-43D3-9180-031E2B2DDB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0127E5-3861-4433-98E3-6BC043D25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86438DE-544E-4347-A91E-F574B106B33E}"/>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6002AAC6-7F70-4B6D-9B0C-9895EE1E8B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AB1FA9-A7E7-46CE-A496-12C222C0259A}"/>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275421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42817-E284-4824-A6FA-7DB52765A1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D3C27E-5CF0-435D-8D36-6E9C61D3AAA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9C7C930-1F24-4624-8220-1BFFE937E43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A80AB6E-2E60-45CE-BDD0-3D8A51E02476}"/>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01CAF02A-33DF-41B1-B8B0-CDE97AE9AD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6BC726-EE22-4C6F-AA9B-50322002E7CB}"/>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158750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74465-2F84-41D8-9D0F-E1A7843CBD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EE4A07-4FA5-4A48-9311-5CB8E29279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43DEA70-1108-46F9-AC5C-CF5219CF1C1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67799BD-3475-48B6-BC60-1860FD629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E08DDFD-DEF5-4C5B-A9BB-C78FC7EBEA0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5E89CE9-F760-49DD-BB57-4D360AB700DB}"/>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8" name="页脚占位符 7">
            <a:extLst>
              <a:ext uri="{FF2B5EF4-FFF2-40B4-BE49-F238E27FC236}">
                <a16:creationId xmlns:a16="http://schemas.microsoft.com/office/drawing/2014/main" id="{36BC72A9-5921-486C-99DF-659991B617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362C87-7F34-406A-97D9-BF0C420F1022}"/>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308423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E04BE-D055-4D62-8E13-34CD4BA736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F3948E-2099-4FB8-A5F6-8BEE46FA7C83}"/>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4" name="页脚占位符 3">
            <a:extLst>
              <a:ext uri="{FF2B5EF4-FFF2-40B4-BE49-F238E27FC236}">
                <a16:creationId xmlns:a16="http://schemas.microsoft.com/office/drawing/2014/main" id="{E6D9DC70-C543-44DD-A545-D415820DDB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AF4165-D85C-45A1-8741-DAE9D5C61B13}"/>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77784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EAECE4-F3F8-4105-9F30-13976BAA1FD2}"/>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3" name="页脚占位符 2">
            <a:extLst>
              <a:ext uri="{FF2B5EF4-FFF2-40B4-BE49-F238E27FC236}">
                <a16:creationId xmlns:a16="http://schemas.microsoft.com/office/drawing/2014/main" id="{35B8EDF7-2F01-4922-827F-B82E434B88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8BBAF7-75B9-4D2A-B4E3-8BCF1809C96F}"/>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224500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035EE-2431-4209-A910-58AD22833A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D33F22-5A9E-4240-AE76-CF25DF599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CF84DD0-609F-424C-B1C3-59084A7B0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64BDA2-9013-4AC6-8792-D6CD4F2C8F67}"/>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716ABE25-57CF-479F-8BF1-311EBF2BCF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0B0269-C58C-47F6-9317-46274C0598C7}"/>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51469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FBEC5-6035-4EA1-9F70-2EFF5F05E1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F48FE6-DF90-4EA4-876D-708CD7F2BB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F5EC27-9818-486D-95FD-068EDFF8A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166FD64-7EC4-4CD2-ADEE-B7742F806561}"/>
              </a:ext>
            </a:extLst>
          </p:cNvPr>
          <p:cNvSpPr>
            <a:spLocks noGrp="1"/>
          </p:cNvSpPr>
          <p:nvPr>
            <p:ph type="dt" sz="half" idx="10"/>
          </p:nvPr>
        </p:nvSpPr>
        <p:spPr/>
        <p:txBody>
          <a:bodyPr/>
          <a:lstStyle/>
          <a:p>
            <a:fld id="{98D535E0-FE18-46B0-BEA2-5188918BDBBE}" type="datetimeFigureOut">
              <a:rPr lang="zh-CN" altLang="en-US" smtClean="0"/>
              <a:t>2020/3/31</a:t>
            </a:fld>
            <a:endParaRPr lang="zh-CN" altLang="en-US"/>
          </a:p>
        </p:txBody>
      </p:sp>
      <p:sp>
        <p:nvSpPr>
          <p:cNvPr id="6" name="页脚占位符 5">
            <a:extLst>
              <a:ext uri="{FF2B5EF4-FFF2-40B4-BE49-F238E27FC236}">
                <a16:creationId xmlns:a16="http://schemas.microsoft.com/office/drawing/2014/main" id="{81DE2B5B-78CA-4B27-A4A8-5E3E9ABF16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A85ED-5B26-42B4-92B7-5FC6D1A9470C}"/>
              </a:ext>
            </a:extLst>
          </p:cNvPr>
          <p:cNvSpPr>
            <a:spLocks noGrp="1"/>
          </p:cNvSpPr>
          <p:nvPr>
            <p:ph type="sldNum" sz="quarter" idx="12"/>
          </p:nvPr>
        </p:nvSpPr>
        <p:spPr/>
        <p:txBody>
          <a:body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402272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D42491-0721-4E73-AABE-1117AC46B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C8FDB9-CED7-4A0C-97D1-F047AC09D6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0CD6A0-94B8-4DF8-9599-AD52F879D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535E0-FE18-46B0-BEA2-5188918BDBBE}" type="datetimeFigureOut">
              <a:rPr lang="zh-CN" altLang="en-US" smtClean="0"/>
              <a:t>2020/3/31</a:t>
            </a:fld>
            <a:endParaRPr lang="zh-CN" altLang="en-US"/>
          </a:p>
        </p:txBody>
      </p:sp>
      <p:sp>
        <p:nvSpPr>
          <p:cNvPr id="5" name="页脚占位符 4">
            <a:extLst>
              <a:ext uri="{FF2B5EF4-FFF2-40B4-BE49-F238E27FC236}">
                <a16:creationId xmlns:a16="http://schemas.microsoft.com/office/drawing/2014/main" id="{421ABFA0-FB18-4A99-916F-6BC178331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120170-D988-400B-92A0-676810D16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B207F-AB8F-49AD-9486-A7FD5A8EF2E1}" type="slidenum">
              <a:rPr lang="zh-CN" altLang="en-US" smtClean="0"/>
              <a:t>‹#›</a:t>
            </a:fld>
            <a:endParaRPr lang="zh-CN" altLang="en-US"/>
          </a:p>
        </p:txBody>
      </p:sp>
    </p:spTree>
    <p:extLst>
      <p:ext uri="{BB962C8B-B14F-4D97-AF65-F5344CB8AC3E}">
        <p14:creationId xmlns:p14="http://schemas.microsoft.com/office/powerpoint/2010/main" val="278783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5F8C0-CBE0-4CDB-9776-14409BE6C7B6}"/>
              </a:ext>
            </a:extLst>
          </p:cNvPr>
          <p:cNvSpPr>
            <a:spLocks noGrp="1"/>
          </p:cNvSpPr>
          <p:nvPr>
            <p:ph type="ctrTitle"/>
          </p:nvPr>
        </p:nvSpPr>
        <p:spPr/>
        <p:txBody>
          <a:bodyPr>
            <a:normAutofit/>
          </a:bodyPr>
          <a:lstStyle/>
          <a:p>
            <a:r>
              <a:rPr lang="en-US" altLang="zh-CN" sz="4800" b="1" dirty="0"/>
              <a:t>Deep Learning: Advanced topics</a:t>
            </a:r>
            <a:br>
              <a:rPr lang="en-US" altLang="zh-CN" sz="4800" dirty="0"/>
            </a:br>
            <a:br>
              <a:rPr lang="en-US" altLang="zh-CN" sz="4800" dirty="0"/>
            </a:br>
            <a:r>
              <a:rPr lang="en-US" altLang="zh-CN" sz="4800" dirty="0"/>
              <a:t>Mode Connectivity</a:t>
            </a:r>
            <a:endParaRPr lang="zh-CN" altLang="en-US" sz="4800" dirty="0"/>
          </a:p>
        </p:txBody>
      </p:sp>
      <p:sp>
        <p:nvSpPr>
          <p:cNvPr id="3" name="副标题 2">
            <a:extLst>
              <a:ext uri="{FF2B5EF4-FFF2-40B4-BE49-F238E27FC236}">
                <a16:creationId xmlns:a16="http://schemas.microsoft.com/office/drawing/2014/main" id="{7FD22C1B-BD4F-4AE5-8C0E-38A1AB6AE293}"/>
              </a:ext>
            </a:extLst>
          </p:cNvPr>
          <p:cNvSpPr>
            <a:spLocks noGrp="1"/>
          </p:cNvSpPr>
          <p:nvPr>
            <p:ph type="subTitle" idx="1"/>
          </p:nvPr>
        </p:nvSpPr>
        <p:spPr/>
        <p:txBody>
          <a:bodyPr>
            <a:normAutofit/>
          </a:bodyPr>
          <a:lstStyle/>
          <a:p>
            <a:r>
              <a:rPr lang="zh-CN" altLang="en-US" dirty="0"/>
              <a:t>韩洋</a:t>
            </a:r>
            <a:endParaRPr lang="en-US" altLang="zh-CN" dirty="0"/>
          </a:p>
          <a:p>
            <a:r>
              <a:rPr lang="zh-CN" altLang="en-US" dirty="0"/>
              <a:t>数学科学学院</a:t>
            </a:r>
            <a:endParaRPr lang="en-US" altLang="zh-CN" dirty="0"/>
          </a:p>
          <a:p>
            <a:r>
              <a:rPr lang="en-US" altLang="zh-CN" dirty="0"/>
              <a:t>hanyang2019@pku.edu.cn</a:t>
            </a:r>
            <a:endParaRPr lang="zh-CN" altLang="en-US" dirty="0"/>
          </a:p>
        </p:txBody>
      </p:sp>
    </p:spTree>
    <p:extLst>
      <p:ext uri="{BB962C8B-B14F-4D97-AF65-F5344CB8AC3E}">
        <p14:creationId xmlns:p14="http://schemas.microsoft.com/office/powerpoint/2010/main" val="160282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2DCB15-E013-495A-BB2F-E4F889BDB6F4}"/>
              </a:ext>
            </a:extLst>
          </p:cNvPr>
          <p:cNvPicPr>
            <a:picLocks noChangeAspect="1"/>
          </p:cNvPicPr>
          <p:nvPr/>
        </p:nvPicPr>
        <p:blipFill>
          <a:blip r:embed="rId2"/>
          <a:stretch>
            <a:fillRect/>
          </a:stretch>
        </p:blipFill>
        <p:spPr>
          <a:xfrm>
            <a:off x="0" y="961958"/>
            <a:ext cx="6208697" cy="3444240"/>
          </a:xfrm>
          <a:prstGeom prst="rect">
            <a:avLst/>
          </a:prstGeom>
        </p:spPr>
      </p:pic>
      <p:pic>
        <p:nvPicPr>
          <p:cNvPr id="5" name="图片 4">
            <a:extLst>
              <a:ext uri="{FF2B5EF4-FFF2-40B4-BE49-F238E27FC236}">
                <a16:creationId xmlns:a16="http://schemas.microsoft.com/office/drawing/2014/main" id="{BBF3C5DF-616D-4117-967A-A86D123121D7}"/>
              </a:ext>
            </a:extLst>
          </p:cNvPr>
          <p:cNvPicPr>
            <a:picLocks noChangeAspect="1"/>
          </p:cNvPicPr>
          <p:nvPr/>
        </p:nvPicPr>
        <p:blipFill>
          <a:blip r:embed="rId3"/>
          <a:stretch>
            <a:fillRect/>
          </a:stretch>
        </p:blipFill>
        <p:spPr>
          <a:xfrm>
            <a:off x="6208697" y="1590228"/>
            <a:ext cx="5732222" cy="4382202"/>
          </a:xfrm>
          <a:prstGeom prst="rect">
            <a:avLst/>
          </a:prstGeom>
        </p:spPr>
      </p:pic>
      <p:pic>
        <p:nvPicPr>
          <p:cNvPr id="6" name="图片 5">
            <a:extLst>
              <a:ext uri="{FF2B5EF4-FFF2-40B4-BE49-F238E27FC236}">
                <a16:creationId xmlns:a16="http://schemas.microsoft.com/office/drawing/2014/main" id="{8B74A182-4590-442A-AD89-A15895B75738}"/>
              </a:ext>
            </a:extLst>
          </p:cNvPr>
          <p:cNvPicPr>
            <a:picLocks noChangeAspect="1"/>
          </p:cNvPicPr>
          <p:nvPr/>
        </p:nvPicPr>
        <p:blipFill>
          <a:blip r:embed="rId4"/>
          <a:stretch>
            <a:fillRect/>
          </a:stretch>
        </p:blipFill>
        <p:spPr>
          <a:xfrm>
            <a:off x="6051652" y="503166"/>
            <a:ext cx="5857328" cy="1202064"/>
          </a:xfrm>
          <a:prstGeom prst="rect">
            <a:avLst/>
          </a:prstGeom>
        </p:spPr>
      </p:pic>
    </p:spTree>
    <p:extLst>
      <p:ext uri="{BB962C8B-B14F-4D97-AF65-F5344CB8AC3E}">
        <p14:creationId xmlns:p14="http://schemas.microsoft.com/office/powerpoint/2010/main" val="329198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6F4655-CA65-46E0-98F3-820FE78E3339}"/>
              </a:ext>
            </a:extLst>
          </p:cNvPr>
          <p:cNvPicPr>
            <a:picLocks noChangeAspect="1"/>
          </p:cNvPicPr>
          <p:nvPr/>
        </p:nvPicPr>
        <p:blipFill>
          <a:blip r:embed="rId2"/>
          <a:stretch>
            <a:fillRect/>
          </a:stretch>
        </p:blipFill>
        <p:spPr>
          <a:xfrm>
            <a:off x="264160" y="216683"/>
            <a:ext cx="5517905" cy="5865020"/>
          </a:xfrm>
          <a:prstGeom prst="rect">
            <a:avLst/>
          </a:prstGeom>
        </p:spPr>
      </p:pic>
      <p:pic>
        <p:nvPicPr>
          <p:cNvPr id="6" name="图片 5">
            <a:extLst>
              <a:ext uri="{FF2B5EF4-FFF2-40B4-BE49-F238E27FC236}">
                <a16:creationId xmlns:a16="http://schemas.microsoft.com/office/drawing/2014/main" id="{4EF4A42F-BADC-4B3F-BD00-DD272E5892A4}"/>
              </a:ext>
            </a:extLst>
          </p:cNvPr>
          <p:cNvPicPr>
            <a:picLocks noChangeAspect="1"/>
          </p:cNvPicPr>
          <p:nvPr/>
        </p:nvPicPr>
        <p:blipFill>
          <a:blip r:embed="rId3"/>
          <a:stretch>
            <a:fillRect/>
          </a:stretch>
        </p:blipFill>
        <p:spPr>
          <a:xfrm>
            <a:off x="6335401" y="527596"/>
            <a:ext cx="5316307" cy="5243195"/>
          </a:xfrm>
          <a:prstGeom prst="rect">
            <a:avLst/>
          </a:prstGeom>
        </p:spPr>
      </p:pic>
    </p:spTree>
    <p:extLst>
      <p:ext uri="{BB962C8B-B14F-4D97-AF65-F5344CB8AC3E}">
        <p14:creationId xmlns:p14="http://schemas.microsoft.com/office/powerpoint/2010/main" val="39455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D35452E-654A-43F8-81E1-21FFC810ACD9}"/>
              </a:ext>
            </a:extLst>
          </p:cNvPr>
          <p:cNvPicPr>
            <a:picLocks noChangeAspect="1"/>
          </p:cNvPicPr>
          <p:nvPr/>
        </p:nvPicPr>
        <p:blipFill>
          <a:blip r:embed="rId2"/>
          <a:stretch>
            <a:fillRect/>
          </a:stretch>
        </p:blipFill>
        <p:spPr>
          <a:xfrm>
            <a:off x="6197600" y="549816"/>
            <a:ext cx="5109387" cy="5322664"/>
          </a:xfrm>
          <a:prstGeom prst="rect">
            <a:avLst/>
          </a:prstGeom>
        </p:spPr>
      </p:pic>
      <p:pic>
        <p:nvPicPr>
          <p:cNvPr id="6" name="图片 5">
            <a:extLst>
              <a:ext uri="{FF2B5EF4-FFF2-40B4-BE49-F238E27FC236}">
                <a16:creationId xmlns:a16="http://schemas.microsoft.com/office/drawing/2014/main" id="{770696A1-72F3-47E2-82D4-EBC7AE12C148}"/>
              </a:ext>
            </a:extLst>
          </p:cNvPr>
          <p:cNvPicPr>
            <a:picLocks noChangeAspect="1"/>
          </p:cNvPicPr>
          <p:nvPr/>
        </p:nvPicPr>
        <p:blipFill>
          <a:blip r:embed="rId3"/>
          <a:stretch>
            <a:fillRect/>
          </a:stretch>
        </p:blipFill>
        <p:spPr>
          <a:xfrm>
            <a:off x="356694" y="681896"/>
            <a:ext cx="4858622" cy="2879184"/>
          </a:xfrm>
          <a:prstGeom prst="rect">
            <a:avLst/>
          </a:prstGeom>
        </p:spPr>
      </p:pic>
    </p:spTree>
    <p:extLst>
      <p:ext uri="{BB962C8B-B14F-4D97-AF65-F5344CB8AC3E}">
        <p14:creationId xmlns:p14="http://schemas.microsoft.com/office/powerpoint/2010/main" val="240663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82F04B-3234-4E65-AAAC-CBC170A5809A}"/>
              </a:ext>
            </a:extLst>
          </p:cNvPr>
          <p:cNvPicPr>
            <a:picLocks noChangeAspect="1"/>
          </p:cNvPicPr>
          <p:nvPr/>
        </p:nvPicPr>
        <p:blipFill>
          <a:blip r:embed="rId2"/>
          <a:stretch>
            <a:fillRect/>
          </a:stretch>
        </p:blipFill>
        <p:spPr>
          <a:xfrm>
            <a:off x="2097237" y="864781"/>
            <a:ext cx="8465630" cy="4459059"/>
          </a:xfrm>
          <a:prstGeom prst="rect">
            <a:avLst/>
          </a:prstGeom>
        </p:spPr>
      </p:pic>
    </p:spTree>
    <p:extLst>
      <p:ext uri="{BB962C8B-B14F-4D97-AF65-F5344CB8AC3E}">
        <p14:creationId xmlns:p14="http://schemas.microsoft.com/office/powerpoint/2010/main" val="397306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A5562-8105-41DE-B0B7-F706D5181D0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38FB32F-2C67-436D-A039-8CC27140011C}"/>
              </a:ext>
            </a:extLst>
          </p:cNvPr>
          <p:cNvSpPr>
            <a:spLocks noGrp="1"/>
          </p:cNvSpPr>
          <p:nvPr>
            <p:ph idx="1"/>
          </p:nvPr>
        </p:nvSpPr>
        <p:spPr/>
        <p:txBody>
          <a:bodyPr/>
          <a:lstStyle/>
          <a:p>
            <a:r>
              <a:rPr lang="en-US" altLang="zh-CN" dirty="0"/>
              <a:t>However, the glimmer of hope is that since the phenomenon exists for a variety of architectures and datasets, it must arise from some generic property of trained nets. The fact that the connecting paths between optima can have as few as two linear segments further bolsters this hope. </a:t>
            </a:r>
          </a:p>
          <a:p>
            <a:endParaRPr lang="en-US" altLang="zh-CN" dirty="0"/>
          </a:p>
          <a:p>
            <a:r>
              <a:rPr lang="en-US" altLang="zh-CN" dirty="0"/>
              <a:t>The number of linear segments grows linearly with the depth of the net. </a:t>
            </a:r>
            <a:endParaRPr lang="zh-CN" altLang="en-US" dirty="0"/>
          </a:p>
        </p:txBody>
      </p:sp>
    </p:spTree>
    <p:extLst>
      <p:ext uri="{BB962C8B-B14F-4D97-AF65-F5344CB8AC3E}">
        <p14:creationId xmlns:p14="http://schemas.microsoft.com/office/powerpoint/2010/main" val="241730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B2AB0-4055-4460-AC2B-6FB3F9E69C5B}"/>
              </a:ext>
            </a:extLst>
          </p:cNvPr>
          <p:cNvSpPr>
            <a:spLocks noGrp="1"/>
          </p:cNvSpPr>
          <p:nvPr>
            <p:ph type="title"/>
          </p:nvPr>
        </p:nvSpPr>
        <p:spPr>
          <a:xfrm>
            <a:off x="2588260" y="1472565"/>
            <a:ext cx="7015480" cy="3383915"/>
          </a:xfrm>
        </p:spPr>
        <p:txBody>
          <a:bodyPr>
            <a:noAutofit/>
          </a:bodyPr>
          <a:lstStyle/>
          <a:p>
            <a:r>
              <a:rPr lang="en-US" altLang="zh-CN" sz="9600" dirty="0"/>
              <a:t>Preliminaries</a:t>
            </a:r>
            <a:endParaRPr lang="zh-CN" altLang="en-US" sz="9600" dirty="0"/>
          </a:p>
        </p:txBody>
      </p:sp>
    </p:spTree>
    <p:extLst>
      <p:ext uri="{BB962C8B-B14F-4D97-AF65-F5344CB8AC3E}">
        <p14:creationId xmlns:p14="http://schemas.microsoft.com/office/powerpoint/2010/main" val="357424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5A3A6A-54C8-4C0D-8009-4829F0D04E18}"/>
              </a:ext>
            </a:extLst>
          </p:cNvPr>
          <p:cNvPicPr>
            <a:picLocks noChangeAspect="1"/>
          </p:cNvPicPr>
          <p:nvPr/>
        </p:nvPicPr>
        <p:blipFill>
          <a:blip r:embed="rId2"/>
          <a:stretch>
            <a:fillRect/>
          </a:stretch>
        </p:blipFill>
        <p:spPr>
          <a:xfrm>
            <a:off x="200230" y="467644"/>
            <a:ext cx="11371125" cy="1413707"/>
          </a:xfrm>
          <a:prstGeom prst="rect">
            <a:avLst/>
          </a:prstGeom>
        </p:spPr>
      </p:pic>
      <p:pic>
        <p:nvPicPr>
          <p:cNvPr id="5" name="图片 4">
            <a:extLst>
              <a:ext uri="{FF2B5EF4-FFF2-40B4-BE49-F238E27FC236}">
                <a16:creationId xmlns:a16="http://schemas.microsoft.com/office/drawing/2014/main" id="{B48D6E6E-37B6-489D-9036-EFB94B0CF10E}"/>
              </a:ext>
            </a:extLst>
          </p:cNvPr>
          <p:cNvPicPr>
            <a:picLocks noChangeAspect="1"/>
          </p:cNvPicPr>
          <p:nvPr/>
        </p:nvPicPr>
        <p:blipFill>
          <a:blip r:embed="rId3"/>
          <a:stretch>
            <a:fillRect/>
          </a:stretch>
        </p:blipFill>
        <p:spPr>
          <a:xfrm>
            <a:off x="0" y="2045368"/>
            <a:ext cx="12200664" cy="4554778"/>
          </a:xfrm>
          <a:prstGeom prst="rect">
            <a:avLst/>
          </a:prstGeom>
        </p:spPr>
      </p:pic>
    </p:spTree>
    <p:extLst>
      <p:ext uri="{BB962C8B-B14F-4D97-AF65-F5344CB8AC3E}">
        <p14:creationId xmlns:p14="http://schemas.microsoft.com/office/powerpoint/2010/main" val="85605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68D6B3D-7FAF-42C2-8EFA-E191AE8C09D6}"/>
              </a:ext>
            </a:extLst>
          </p:cNvPr>
          <p:cNvPicPr>
            <a:picLocks noChangeAspect="1"/>
          </p:cNvPicPr>
          <p:nvPr/>
        </p:nvPicPr>
        <p:blipFill>
          <a:blip r:embed="rId2"/>
          <a:stretch>
            <a:fillRect/>
          </a:stretch>
        </p:blipFill>
        <p:spPr>
          <a:xfrm>
            <a:off x="311596" y="601258"/>
            <a:ext cx="11334058" cy="5200102"/>
          </a:xfrm>
          <a:prstGeom prst="rect">
            <a:avLst/>
          </a:prstGeom>
        </p:spPr>
      </p:pic>
    </p:spTree>
    <p:extLst>
      <p:ext uri="{BB962C8B-B14F-4D97-AF65-F5344CB8AC3E}">
        <p14:creationId xmlns:p14="http://schemas.microsoft.com/office/powerpoint/2010/main" val="90586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B4D027E-5EE7-4150-BE46-3DE4312E5E3F}"/>
              </a:ext>
            </a:extLst>
          </p:cNvPr>
          <p:cNvPicPr>
            <a:picLocks noChangeAspect="1"/>
          </p:cNvPicPr>
          <p:nvPr/>
        </p:nvPicPr>
        <p:blipFill>
          <a:blip r:embed="rId2"/>
          <a:stretch>
            <a:fillRect/>
          </a:stretch>
        </p:blipFill>
        <p:spPr>
          <a:xfrm>
            <a:off x="913638" y="2324986"/>
            <a:ext cx="10512851" cy="1104014"/>
          </a:xfrm>
          <a:prstGeom prst="rect">
            <a:avLst/>
          </a:prstGeom>
        </p:spPr>
      </p:pic>
    </p:spTree>
    <p:extLst>
      <p:ext uri="{BB962C8B-B14F-4D97-AF65-F5344CB8AC3E}">
        <p14:creationId xmlns:p14="http://schemas.microsoft.com/office/powerpoint/2010/main" val="227812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26CB92-A04E-42CF-B590-22B9EAE2E6A9}"/>
              </a:ext>
            </a:extLst>
          </p:cNvPr>
          <p:cNvPicPr>
            <a:picLocks noChangeAspect="1"/>
          </p:cNvPicPr>
          <p:nvPr/>
        </p:nvPicPr>
        <p:blipFill>
          <a:blip r:embed="rId2"/>
          <a:stretch>
            <a:fillRect/>
          </a:stretch>
        </p:blipFill>
        <p:spPr>
          <a:xfrm>
            <a:off x="538480" y="351765"/>
            <a:ext cx="11297920" cy="1483965"/>
          </a:xfrm>
          <a:prstGeom prst="rect">
            <a:avLst/>
          </a:prstGeom>
        </p:spPr>
      </p:pic>
      <p:pic>
        <p:nvPicPr>
          <p:cNvPr id="5" name="图片 4">
            <a:extLst>
              <a:ext uri="{FF2B5EF4-FFF2-40B4-BE49-F238E27FC236}">
                <a16:creationId xmlns:a16="http://schemas.microsoft.com/office/drawing/2014/main" id="{81A871D9-DE5B-41DB-8E77-95F43125D270}"/>
              </a:ext>
            </a:extLst>
          </p:cNvPr>
          <p:cNvPicPr>
            <a:picLocks noChangeAspect="1"/>
          </p:cNvPicPr>
          <p:nvPr/>
        </p:nvPicPr>
        <p:blipFill>
          <a:blip r:embed="rId3"/>
          <a:stretch>
            <a:fillRect/>
          </a:stretch>
        </p:blipFill>
        <p:spPr>
          <a:xfrm>
            <a:off x="323033" y="2066524"/>
            <a:ext cx="11381287" cy="1362476"/>
          </a:xfrm>
          <a:prstGeom prst="rect">
            <a:avLst/>
          </a:prstGeom>
        </p:spPr>
      </p:pic>
      <p:pic>
        <p:nvPicPr>
          <p:cNvPr id="6" name="图片 5">
            <a:extLst>
              <a:ext uri="{FF2B5EF4-FFF2-40B4-BE49-F238E27FC236}">
                <a16:creationId xmlns:a16="http://schemas.microsoft.com/office/drawing/2014/main" id="{3987D5EA-630C-4184-88CC-A04E79F98368}"/>
              </a:ext>
            </a:extLst>
          </p:cNvPr>
          <p:cNvPicPr>
            <a:picLocks noChangeAspect="1"/>
          </p:cNvPicPr>
          <p:nvPr/>
        </p:nvPicPr>
        <p:blipFill>
          <a:blip r:embed="rId4"/>
          <a:stretch>
            <a:fillRect/>
          </a:stretch>
        </p:blipFill>
        <p:spPr>
          <a:xfrm>
            <a:off x="323033" y="4043030"/>
            <a:ext cx="11225063" cy="864249"/>
          </a:xfrm>
          <a:prstGeom prst="rect">
            <a:avLst/>
          </a:prstGeom>
        </p:spPr>
      </p:pic>
    </p:spTree>
    <p:extLst>
      <p:ext uri="{BB962C8B-B14F-4D97-AF65-F5344CB8AC3E}">
        <p14:creationId xmlns:p14="http://schemas.microsoft.com/office/powerpoint/2010/main" val="294285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106E464-1F70-4704-B339-330EB2C6166F}"/>
              </a:ext>
            </a:extLst>
          </p:cNvPr>
          <p:cNvPicPr>
            <a:picLocks noChangeAspect="1"/>
          </p:cNvPicPr>
          <p:nvPr/>
        </p:nvPicPr>
        <p:blipFill>
          <a:blip r:embed="rId2"/>
          <a:stretch>
            <a:fillRect/>
          </a:stretch>
        </p:blipFill>
        <p:spPr>
          <a:xfrm>
            <a:off x="873505" y="1057863"/>
            <a:ext cx="10444989" cy="2564177"/>
          </a:xfrm>
          <a:prstGeom prst="rect">
            <a:avLst/>
          </a:prstGeom>
        </p:spPr>
      </p:pic>
    </p:spTree>
    <p:extLst>
      <p:ext uri="{BB962C8B-B14F-4D97-AF65-F5344CB8AC3E}">
        <p14:creationId xmlns:p14="http://schemas.microsoft.com/office/powerpoint/2010/main" val="174961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395A620-1398-4B90-87B6-0379160275C9}"/>
              </a:ext>
            </a:extLst>
          </p:cNvPr>
          <p:cNvPicPr>
            <a:picLocks noChangeAspect="1"/>
          </p:cNvPicPr>
          <p:nvPr/>
        </p:nvPicPr>
        <p:blipFill>
          <a:blip r:embed="rId2"/>
          <a:stretch>
            <a:fillRect/>
          </a:stretch>
        </p:blipFill>
        <p:spPr>
          <a:xfrm>
            <a:off x="1253933" y="660716"/>
            <a:ext cx="8674946" cy="4947603"/>
          </a:xfrm>
          <a:prstGeom prst="rect">
            <a:avLst/>
          </a:prstGeom>
        </p:spPr>
      </p:pic>
    </p:spTree>
    <p:extLst>
      <p:ext uri="{BB962C8B-B14F-4D97-AF65-F5344CB8AC3E}">
        <p14:creationId xmlns:p14="http://schemas.microsoft.com/office/powerpoint/2010/main" val="400720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658C13-E075-4AAD-8F57-C130389A58E5}"/>
              </a:ext>
            </a:extLst>
          </p:cNvPr>
          <p:cNvPicPr>
            <a:picLocks noChangeAspect="1"/>
          </p:cNvPicPr>
          <p:nvPr/>
        </p:nvPicPr>
        <p:blipFill>
          <a:blip r:embed="rId2"/>
          <a:stretch>
            <a:fillRect/>
          </a:stretch>
        </p:blipFill>
        <p:spPr>
          <a:xfrm>
            <a:off x="1793347" y="1980556"/>
            <a:ext cx="8605306" cy="854084"/>
          </a:xfrm>
          <a:prstGeom prst="rect">
            <a:avLst/>
          </a:prstGeom>
        </p:spPr>
      </p:pic>
    </p:spTree>
    <p:extLst>
      <p:ext uri="{BB962C8B-B14F-4D97-AF65-F5344CB8AC3E}">
        <p14:creationId xmlns:p14="http://schemas.microsoft.com/office/powerpoint/2010/main" val="1523948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927BDB-B077-42BC-8AC1-16324E58174F}"/>
              </a:ext>
            </a:extLst>
          </p:cNvPr>
          <p:cNvPicPr>
            <a:picLocks noChangeAspect="1"/>
          </p:cNvPicPr>
          <p:nvPr/>
        </p:nvPicPr>
        <p:blipFill>
          <a:blip r:embed="rId2"/>
          <a:stretch>
            <a:fillRect/>
          </a:stretch>
        </p:blipFill>
        <p:spPr>
          <a:xfrm>
            <a:off x="167978" y="1947545"/>
            <a:ext cx="11856043" cy="1953895"/>
          </a:xfrm>
          <a:prstGeom prst="rect">
            <a:avLst/>
          </a:prstGeom>
        </p:spPr>
      </p:pic>
    </p:spTree>
    <p:extLst>
      <p:ext uri="{BB962C8B-B14F-4D97-AF65-F5344CB8AC3E}">
        <p14:creationId xmlns:p14="http://schemas.microsoft.com/office/powerpoint/2010/main" val="325268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944FCF5-6C98-4493-81C2-57D228E99007}"/>
              </a:ext>
            </a:extLst>
          </p:cNvPr>
          <p:cNvPicPr>
            <a:picLocks noChangeAspect="1"/>
          </p:cNvPicPr>
          <p:nvPr/>
        </p:nvPicPr>
        <p:blipFill>
          <a:blip r:embed="rId2"/>
          <a:stretch>
            <a:fillRect/>
          </a:stretch>
        </p:blipFill>
        <p:spPr>
          <a:xfrm>
            <a:off x="135050" y="1808446"/>
            <a:ext cx="11236754" cy="2057434"/>
          </a:xfrm>
          <a:prstGeom prst="rect">
            <a:avLst/>
          </a:prstGeom>
        </p:spPr>
      </p:pic>
      <p:pic>
        <p:nvPicPr>
          <p:cNvPr id="5" name="图片 4">
            <a:extLst>
              <a:ext uri="{FF2B5EF4-FFF2-40B4-BE49-F238E27FC236}">
                <a16:creationId xmlns:a16="http://schemas.microsoft.com/office/drawing/2014/main" id="{01B2A785-016F-423B-8566-CB06CCA52C1B}"/>
              </a:ext>
            </a:extLst>
          </p:cNvPr>
          <p:cNvPicPr>
            <a:picLocks noChangeAspect="1"/>
          </p:cNvPicPr>
          <p:nvPr/>
        </p:nvPicPr>
        <p:blipFill>
          <a:blip r:embed="rId3"/>
          <a:stretch>
            <a:fillRect/>
          </a:stretch>
        </p:blipFill>
        <p:spPr>
          <a:xfrm>
            <a:off x="230337" y="4174819"/>
            <a:ext cx="11141467" cy="2623229"/>
          </a:xfrm>
          <a:prstGeom prst="rect">
            <a:avLst/>
          </a:prstGeom>
        </p:spPr>
      </p:pic>
      <p:pic>
        <p:nvPicPr>
          <p:cNvPr id="6" name="图片 5">
            <a:extLst>
              <a:ext uri="{FF2B5EF4-FFF2-40B4-BE49-F238E27FC236}">
                <a16:creationId xmlns:a16="http://schemas.microsoft.com/office/drawing/2014/main" id="{955CD9FF-DB19-4277-8062-150033890133}"/>
              </a:ext>
            </a:extLst>
          </p:cNvPr>
          <p:cNvPicPr>
            <a:picLocks noChangeAspect="1"/>
          </p:cNvPicPr>
          <p:nvPr/>
        </p:nvPicPr>
        <p:blipFill>
          <a:blip r:embed="rId4"/>
          <a:stretch>
            <a:fillRect/>
          </a:stretch>
        </p:blipFill>
        <p:spPr>
          <a:xfrm>
            <a:off x="313639" y="678807"/>
            <a:ext cx="4396939" cy="658140"/>
          </a:xfrm>
          <a:prstGeom prst="rect">
            <a:avLst/>
          </a:prstGeom>
        </p:spPr>
      </p:pic>
    </p:spTree>
    <p:extLst>
      <p:ext uri="{BB962C8B-B14F-4D97-AF65-F5344CB8AC3E}">
        <p14:creationId xmlns:p14="http://schemas.microsoft.com/office/powerpoint/2010/main" val="750318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5BC227-291C-482D-A723-DB8B482CBB95}"/>
              </a:ext>
            </a:extLst>
          </p:cNvPr>
          <p:cNvPicPr>
            <a:picLocks noChangeAspect="1"/>
          </p:cNvPicPr>
          <p:nvPr/>
        </p:nvPicPr>
        <p:blipFill>
          <a:blip r:embed="rId2"/>
          <a:stretch>
            <a:fillRect/>
          </a:stretch>
        </p:blipFill>
        <p:spPr>
          <a:xfrm>
            <a:off x="970093" y="309822"/>
            <a:ext cx="10023426" cy="6238356"/>
          </a:xfrm>
          <a:prstGeom prst="rect">
            <a:avLst/>
          </a:prstGeom>
        </p:spPr>
      </p:pic>
    </p:spTree>
    <p:extLst>
      <p:ext uri="{BB962C8B-B14F-4D97-AF65-F5344CB8AC3E}">
        <p14:creationId xmlns:p14="http://schemas.microsoft.com/office/powerpoint/2010/main" val="3342261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D0472D7-54F7-474F-80AC-09225B75B845}"/>
              </a:ext>
            </a:extLst>
          </p:cNvPr>
          <p:cNvPicPr>
            <a:picLocks noChangeAspect="1"/>
          </p:cNvPicPr>
          <p:nvPr/>
        </p:nvPicPr>
        <p:blipFill>
          <a:blip r:embed="rId2"/>
          <a:stretch>
            <a:fillRect/>
          </a:stretch>
        </p:blipFill>
        <p:spPr>
          <a:xfrm>
            <a:off x="0" y="933438"/>
            <a:ext cx="8517758" cy="864881"/>
          </a:xfrm>
          <a:prstGeom prst="rect">
            <a:avLst/>
          </a:prstGeom>
        </p:spPr>
      </p:pic>
      <p:pic>
        <p:nvPicPr>
          <p:cNvPr id="6" name="图片 5">
            <a:extLst>
              <a:ext uri="{FF2B5EF4-FFF2-40B4-BE49-F238E27FC236}">
                <a16:creationId xmlns:a16="http://schemas.microsoft.com/office/drawing/2014/main" id="{EAE5576A-8A32-4220-93B1-ADF5FCF8A012}"/>
              </a:ext>
            </a:extLst>
          </p:cNvPr>
          <p:cNvPicPr>
            <a:picLocks noChangeAspect="1"/>
          </p:cNvPicPr>
          <p:nvPr/>
        </p:nvPicPr>
        <p:blipFill>
          <a:blip r:embed="rId3"/>
          <a:stretch>
            <a:fillRect/>
          </a:stretch>
        </p:blipFill>
        <p:spPr>
          <a:xfrm>
            <a:off x="0" y="1925301"/>
            <a:ext cx="12286704" cy="1230869"/>
          </a:xfrm>
          <a:prstGeom prst="rect">
            <a:avLst/>
          </a:prstGeom>
        </p:spPr>
      </p:pic>
    </p:spTree>
    <p:extLst>
      <p:ext uri="{BB962C8B-B14F-4D97-AF65-F5344CB8AC3E}">
        <p14:creationId xmlns:p14="http://schemas.microsoft.com/office/powerpoint/2010/main" val="86501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4C845-C451-421F-B19D-2BBC74150BBC}"/>
              </a:ext>
            </a:extLst>
          </p:cNvPr>
          <p:cNvSpPr>
            <a:spLocks noGrp="1"/>
          </p:cNvSpPr>
          <p:nvPr>
            <p:ph type="title"/>
          </p:nvPr>
        </p:nvSpPr>
        <p:spPr/>
        <p:txBody>
          <a:bodyPr/>
          <a:lstStyle/>
          <a:p>
            <a:r>
              <a:rPr lang="en-US" altLang="zh-CN" b="1" dirty="0"/>
              <a:t>References:</a:t>
            </a:r>
            <a:endParaRPr lang="zh-CN" altLang="en-US" dirty="0"/>
          </a:p>
        </p:txBody>
      </p:sp>
      <p:sp>
        <p:nvSpPr>
          <p:cNvPr id="3" name="内容占位符 2">
            <a:extLst>
              <a:ext uri="{FF2B5EF4-FFF2-40B4-BE49-F238E27FC236}">
                <a16:creationId xmlns:a16="http://schemas.microsoft.com/office/drawing/2014/main" id="{CB6D5920-D37F-4538-AEDC-ED4F6CAD0C6F}"/>
              </a:ext>
            </a:extLst>
          </p:cNvPr>
          <p:cNvSpPr>
            <a:spLocks noGrp="1"/>
          </p:cNvSpPr>
          <p:nvPr>
            <p:ph idx="1"/>
          </p:nvPr>
        </p:nvSpPr>
        <p:spPr/>
        <p:txBody>
          <a:bodyPr/>
          <a:lstStyle/>
          <a:p>
            <a:r>
              <a:rPr lang="en-US" altLang="zh-CN" dirty="0"/>
              <a:t>Essentially no barriers in neural network energy landscape</a:t>
            </a:r>
          </a:p>
          <a:p>
            <a:pPr marL="0" indent="0">
              <a:buNone/>
            </a:pPr>
            <a:endParaRPr lang="en-US" altLang="zh-CN" dirty="0"/>
          </a:p>
          <a:p>
            <a:r>
              <a:rPr lang="en-US" altLang="zh-CN" dirty="0"/>
              <a:t>Statistical Mechanics of Deep Learning</a:t>
            </a:r>
          </a:p>
          <a:p>
            <a:pPr marL="0" indent="0">
              <a:buNone/>
            </a:pPr>
            <a:endParaRPr lang="en-US" altLang="zh-CN" dirty="0"/>
          </a:p>
          <a:p>
            <a:r>
              <a:rPr lang="en-US" altLang="zh-CN" dirty="0"/>
              <a:t>Explaining landscape connectivity of low-cost solutions for multilayer nets</a:t>
            </a:r>
          </a:p>
          <a:p>
            <a:pPr marL="0" indent="0">
              <a:buNone/>
            </a:pPr>
            <a:endParaRPr lang="zh-CN" altLang="zh-CN" dirty="0"/>
          </a:p>
          <a:p>
            <a:r>
              <a:rPr lang="en-US" altLang="zh-CN" dirty="0"/>
              <a:t>Spurious Valleys in Two-hidden-layer Neural Network Optimization Landscapes</a:t>
            </a:r>
          </a:p>
          <a:p>
            <a:pPr marL="0" indent="0">
              <a:buNone/>
            </a:pPr>
            <a:endParaRPr lang="zh-CN" altLang="zh-CN" dirty="0"/>
          </a:p>
          <a:p>
            <a:endParaRPr lang="en-US" altLang="zh-CN" dirty="0"/>
          </a:p>
          <a:p>
            <a:endParaRPr lang="zh-CN" altLang="en-US" dirty="0"/>
          </a:p>
        </p:txBody>
      </p:sp>
    </p:spTree>
    <p:extLst>
      <p:ext uri="{BB962C8B-B14F-4D97-AF65-F5344CB8AC3E}">
        <p14:creationId xmlns:p14="http://schemas.microsoft.com/office/powerpoint/2010/main" val="238104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AEE2EC6-256F-4BF3-9279-F4E15AC42456}"/>
              </a:ext>
            </a:extLst>
          </p:cNvPr>
          <p:cNvPicPr>
            <a:picLocks noChangeAspect="1"/>
          </p:cNvPicPr>
          <p:nvPr/>
        </p:nvPicPr>
        <p:blipFill>
          <a:blip r:embed="rId2"/>
          <a:stretch>
            <a:fillRect/>
          </a:stretch>
        </p:blipFill>
        <p:spPr>
          <a:xfrm>
            <a:off x="1560683" y="659046"/>
            <a:ext cx="8166488" cy="4695274"/>
          </a:xfrm>
          <a:prstGeom prst="rect">
            <a:avLst/>
          </a:prstGeom>
        </p:spPr>
      </p:pic>
    </p:spTree>
    <p:extLst>
      <p:ext uri="{BB962C8B-B14F-4D97-AF65-F5344CB8AC3E}">
        <p14:creationId xmlns:p14="http://schemas.microsoft.com/office/powerpoint/2010/main" val="9413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9E8FC3E-A448-4F9E-8D1B-D3A17889E4ED}"/>
              </a:ext>
            </a:extLst>
          </p:cNvPr>
          <p:cNvPicPr>
            <a:picLocks noGrp="1" noChangeAspect="1"/>
          </p:cNvPicPr>
          <p:nvPr>
            <p:ph idx="1"/>
          </p:nvPr>
        </p:nvPicPr>
        <p:blipFill>
          <a:blip r:embed="rId2"/>
          <a:stretch>
            <a:fillRect/>
          </a:stretch>
        </p:blipFill>
        <p:spPr>
          <a:xfrm>
            <a:off x="3398047" y="181589"/>
            <a:ext cx="5395905" cy="4364200"/>
          </a:xfrm>
          <a:prstGeom prst="rect">
            <a:avLst/>
          </a:prstGeom>
        </p:spPr>
      </p:pic>
      <p:pic>
        <p:nvPicPr>
          <p:cNvPr id="5" name="图片 4">
            <a:extLst>
              <a:ext uri="{FF2B5EF4-FFF2-40B4-BE49-F238E27FC236}">
                <a16:creationId xmlns:a16="http://schemas.microsoft.com/office/drawing/2014/main" id="{80CFF457-5EE8-43A8-99FB-D23DD268B201}"/>
              </a:ext>
            </a:extLst>
          </p:cNvPr>
          <p:cNvPicPr>
            <a:picLocks noChangeAspect="1"/>
          </p:cNvPicPr>
          <p:nvPr/>
        </p:nvPicPr>
        <p:blipFill>
          <a:blip r:embed="rId3"/>
          <a:stretch>
            <a:fillRect/>
          </a:stretch>
        </p:blipFill>
        <p:spPr>
          <a:xfrm>
            <a:off x="1588654" y="4744063"/>
            <a:ext cx="8794411" cy="1656737"/>
          </a:xfrm>
          <a:prstGeom prst="rect">
            <a:avLst/>
          </a:prstGeom>
        </p:spPr>
      </p:pic>
    </p:spTree>
    <p:extLst>
      <p:ext uri="{BB962C8B-B14F-4D97-AF65-F5344CB8AC3E}">
        <p14:creationId xmlns:p14="http://schemas.microsoft.com/office/powerpoint/2010/main" val="341012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24958FE-5617-419B-8365-9F85455C66C2}"/>
              </a:ext>
            </a:extLst>
          </p:cNvPr>
          <p:cNvPicPr>
            <a:picLocks noChangeAspect="1"/>
          </p:cNvPicPr>
          <p:nvPr/>
        </p:nvPicPr>
        <p:blipFill>
          <a:blip r:embed="rId2"/>
          <a:stretch>
            <a:fillRect/>
          </a:stretch>
        </p:blipFill>
        <p:spPr>
          <a:xfrm>
            <a:off x="1498600" y="681037"/>
            <a:ext cx="8557187" cy="4551363"/>
          </a:xfrm>
          <a:prstGeom prst="rect">
            <a:avLst/>
          </a:prstGeom>
        </p:spPr>
      </p:pic>
    </p:spTree>
    <p:extLst>
      <p:ext uri="{BB962C8B-B14F-4D97-AF65-F5344CB8AC3E}">
        <p14:creationId xmlns:p14="http://schemas.microsoft.com/office/powerpoint/2010/main" val="2008431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6257D0-0234-4B1F-BD52-2ACC62711707}"/>
              </a:ext>
            </a:extLst>
          </p:cNvPr>
          <p:cNvSpPr>
            <a:spLocks noGrp="1"/>
          </p:cNvSpPr>
          <p:nvPr>
            <p:ph idx="1"/>
          </p:nvPr>
        </p:nvSpPr>
        <p:spPr>
          <a:xfrm>
            <a:off x="838200" y="1808480"/>
            <a:ext cx="10515600" cy="4368483"/>
          </a:xfrm>
        </p:spPr>
        <p:txBody>
          <a:bodyPr/>
          <a:lstStyle/>
          <a:p>
            <a:r>
              <a:rPr lang="en-US" altLang="zh-CN" dirty="0"/>
              <a:t>Architecture</a:t>
            </a:r>
          </a:p>
          <a:p>
            <a:r>
              <a:rPr lang="en-US" altLang="zh-CN" dirty="0"/>
              <a:t>Training set</a:t>
            </a:r>
          </a:p>
          <a:p>
            <a:r>
              <a:rPr lang="en-US" altLang="zh-CN" dirty="0"/>
              <a:t>Network parameters </a:t>
            </a:r>
            <a:r>
              <a:rPr lang="el-GR" altLang="zh-CN" dirty="0"/>
              <a:t>θ</a:t>
            </a:r>
            <a:endParaRPr lang="en-US" altLang="zh-CN" dirty="0"/>
          </a:p>
          <a:p>
            <a:pPr marL="0" indent="0">
              <a:buNone/>
            </a:pPr>
            <a:r>
              <a:rPr lang="en-US" altLang="zh-CN" dirty="0"/>
              <a:t>The goal is to find the continuous path p ∗ from θ1 to θ2 through parameter space with the lowest maximum loss: </a:t>
            </a:r>
          </a:p>
          <a:p>
            <a:pPr marL="0" indent="0">
              <a:buNone/>
            </a:pPr>
            <a:r>
              <a:rPr lang="en-US" altLang="zh-CN" dirty="0"/>
              <a:t>     </a:t>
            </a:r>
          </a:p>
          <a:p>
            <a:pPr marL="0" indent="0">
              <a:buNone/>
            </a:pPr>
            <a:endParaRPr lang="zh-CN" altLang="en-US" dirty="0"/>
          </a:p>
        </p:txBody>
      </p:sp>
      <p:sp>
        <p:nvSpPr>
          <p:cNvPr id="4" name="文本框 3">
            <a:extLst>
              <a:ext uri="{FF2B5EF4-FFF2-40B4-BE49-F238E27FC236}">
                <a16:creationId xmlns:a16="http://schemas.microsoft.com/office/drawing/2014/main" id="{22D83433-BB2A-488B-BC47-D8BC6D62AA2A}"/>
              </a:ext>
            </a:extLst>
          </p:cNvPr>
          <p:cNvSpPr txBox="1"/>
          <p:nvPr/>
        </p:nvSpPr>
        <p:spPr>
          <a:xfrm>
            <a:off x="838200" y="681037"/>
            <a:ext cx="9591040" cy="1015663"/>
          </a:xfrm>
          <a:prstGeom prst="rect">
            <a:avLst/>
          </a:prstGeom>
          <a:noFill/>
        </p:spPr>
        <p:txBody>
          <a:bodyPr wrap="square" rtlCol="0">
            <a:spAutoFit/>
          </a:bodyPr>
          <a:lstStyle/>
          <a:p>
            <a:r>
              <a:rPr lang="en-US" altLang="zh-CN" sz="6000" dirty="0"/>
              <a:t>Method</a:t>
            </a:r>
            <a:endParaRPr lang="zh-CN" altLang="en-US" sz="6000" dirty="0"/>
          </a:p>
        </p:txBody>
      </p:sp>
      <p:pic>
        <p:nvPicPr>
          <p:cNvPr id="5" name="图片 4">
            <a:extLst>
              <a:ext uri="{FF2B5EF4-FFF2-40B4-BE49-F238E27FC236}">
                <a16:creationId xmlns:a16="http://schemas.microsoft.com/office/drawing/2014/main" id="{97155670-DB50-4F22-9458-265A50D8135F}"/>
              </a:ext>
            </a:extLst>
          </p:cNvPr>
          <p:cNvPicPr>
            <a:picLocks noChangeAspect="1"/>
          </p:cNvPicPr>
          <p:nvPr/>
        </p:nvPicPr>
        <p:blipFill>
          <a:blip r:embed="rId2"/>
          <a:stretch>
            <a:fillRect/>
          </a:stretch>
        </p:blipFill>
        <p:spPr>
          <a:xfrm>
            <a:off x="2177984" y="4193527"/>
            <a:ext cx="7590989" cy="1435113"/>
          </a:xfrm>
          <a:prstGeom prst="rect">
            <a:avLst/>
          </a:prstGeom>
        </p:spPr>
      </p:pic>
    </p:spTree>
    <p:extLst>
      <p:ext uri="{BB962C8B-B14F-4D97-AF65-F5344CB8AC3E}">
        <p14:creationId xmlns:p14="http://schemas.microsoft.com/office/powerpoint/2010/main" val="349033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A32BD-FB67-4522-9B72-14A5F6A17FED}"/>
              </a:ext>
            </a:extLst>
          </p:cNvPr>
          <p:cNvSpPr>
            <a:spLocks noGrp="1"/>
          </p:cNvSpPr>
          <p:nvPr>
            <p:ph type="title"/>
          </p:nvPr>
        </p:nvSpPr>
        <p:spPr/>
        <p:txBody>
          <a:bodyPr/>
          <a:lstStyle/>
          <a:p>
            <a:r>
              <a:rPr lang="en-US" altLang="zh-CN" dirty="0"/>
              <a:t>Notations</a:t>
            </a:r>
            <a:endParaRPr lang="zh-CN" altLang="en-US" dirty="0"/>
          </a:p>
        </p:txBody>
      </p:sp>
      <p:sp>
        <p:nvSpPr>
          <p:cNvPr id="3" name="内容占位符 2">
            <a:extLst>
              <a:ext uri="{FF2B5EF4-FFF2-40B4-BE49-F238E27FC236}">
                <a16:creationId xmlns:a16="http://schemas.microsoft.com/office/drawing/2014/main" id="{ABF3C477-A784-4CBC-9891-116C104CE905}"/>
              </a:ext>
            </a:extLst>
          </p:cNvPr>
          <p:cNvSpPr>
            <a:spLocks noGrp="1"/>
          </p:cNvSpPr>
          <p:nvPr>
            <p:ph idx="1"/>
          </p:nvPr>
        </p:nvSpPr>
        <p:spPr/>
        <p:txBody>
          <a:bodyPr/>
          <a:lstStyle/>
          <a:p>
            <a:r>
              <a:rPr lang="en-US" altLang="zh-CN" dirty="0"/>
              <a:t>minimum energy path (MEP) -p ∗ </a:t>
            </a:r>
          </a:p>
          <a:p>
            <a:r>
              <a:rPr lang="en-US" altLang="zh-CN" dirty="0"/>
              <a:t>We refer to the parameter set with the maximum loss on a path as the “saddle point” of the path</a:t>
            </a:r>
          </a:p>
          <a:p>
            <a:pPr marL="0" indent="0">
              <a:buNone/>
            </a:pPr>
            <a:r>
              <a:rPr lang="en-US" altLang="zh-CN" dirty="0"/>
              <a:t> because it is a true saddle point of the loss function.</a:t>
            </a:r>
            <a:endParaRPr lang="zh-CN" altLang="en-US" dirty="0"/>
          </a:p>
        </p:txBody>
      </p:sp>
    </p:spTree>
    <p:extLst>
      <p:ext uri="{BB962C8B-B14F-4D97-AF65-F5344CB8AC3E}">
        <p14:creationId xmlns:p14="http://schemas.microsoft.com/office/powerpoint/2010/main" val="225822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66F9-AF5B-458D-A849-510811DA44BB}"/>
              </a:ext>
            </a:extLst>
          </p:cNvPr>
          <p:cNvSpPr>
            <a:spLocks noGrp="1"/>
          </p:cNvSpPr>
          <p:nvPr>
            <p:ph type="title"/>
          </p:nvPr>
        </p:nvSpPr>
        <p:spPr/>
        <p:txBody>
          <a:bodyPr>
            <a:normAutofit/>
          </a:bodyPr>
          <a:lstStyle/>
          <a:p>
            <a:r>
              <a:rPr lang="en-US" altLang="zh-CN" dirty="0"/>
              <a:t>NEB(Nudged Elastic Band)</a:t>
            </a:r>
            <a:endParaRPr lang="zh-CN" altLang="en-US" dirty="0"/>
          </a:p>
        </p:txBody>
      </p:sp>
      <p:sp>
        <p:nvSpPr>
          <p:cNvPr id="3" name="内容占位符 2">
            <a:extLst>
              <a:ext uri="{FF2B5EF4-FFF2-40B4-BE49-F238E27FC236}">
                <a16:creationId xmlns:a16="http://schemas.microsoft.com/office/drawing/2014/main" id="{B37EE33B-9090-4F0F-8362-2DB9F82F90A9}"/>
              </a:ext>
            </a:extLst>
          </p:cNvPr>
          <p:cNvSpPr>
            <a:spLocks noGrp="1"/>
          </p:cNvSpPr>
          <p:nvPr>
            <p:ph idx="1"/>
          </p:nvPr>
        </p:nvSpPr>
        <p:spPr/>
        <p:txBody>
          <a:bodyPr/>
          <a:lstStyle/>
          <a:p>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5A4BF31E-A445-47FB-B08B-0DBBBB9C619B}"/>
              </a:ext>
            </a:extLst>
          </p:cNvPr>
          <p:cNvPicPr>
            <a:picLocks noChangeAspect="1"/>
          </p:cNvPicPr>
          <p:nvPr/>
        </p:nvPicPr>
        <p:blipFill>
          <a:blip r:embed="rId2"/>
          <a:stretch>
            <a:fillRect/>
          </a:stretch>
        </p:blipFill>
        <p:spPr>
          <a:xfrm>
            <a:off x="7324025" y="1457251"/>
            <a:ext cx="4867975" cy="4719712"/>
          </a:xfrm>
          <a:prstGeom prst="rect">
            <a:avLst/>
          </a:prstGeom>
        </p:spPr>
      </p:pic>
      <p:pic>
        <p:nvPicPr>
          <p:cNvPr id="5" name="图片 4">
            <a:extLst>
              <a:ext uri="{FF2B5EF4-FFF2-40B4-BE49-F238E27FC236}">
                <a16:creationId xmlns:a16="http://schemas.microsoft.com/office/drawing/2014/main" id="{A8AF6051-C1B7-4454-AC69-D0C094F7742D}"/>
              </a:ext>
            </a:extLst>
          </p:cNvPr>
          <p:cNvPicPr>
            <a:picLocks noChangeAspect="1"/>
          </p:cNvPicPr>
          <p:nvPr/>
        </p:nvPicPr>
        <p:blipFill>
          <a:blip r:embed="rId3"/>
          <a:stretch>
            <a:fillRect/>
          </a:stretch>
        </p:blipFill>
        <p:spPr>
          <a:xfrm>
            <a:off x="333825" y="1690688"/>
            <a:ext cx="5884660" cy="4009072"/>
          </a:xfrm>
          <a:prstGeom prst="rect">
            <a:avLst/>
          </a:prstGeom>
        </p:spPr>
      </p:pic>
    </p:spTree>
    <p:extLst>
      <p:ext uri="{BB962C8B-B14F-4D97-AF65-F5344CB8AC3E}">
        <p14:creationId xmlns:p14="http://schemas.microsoft.com/office/powerpoint/2010/main" val="171621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53925-6FCA-48FA-992B-161AC8125B98}"/>
              </a:ext>
            </a:extLst>
          </p:cNvPr>
          <p:cNvSpPr>
            <a:spLocks noGrp="1"/>
          </p:cNvSpPr>
          <p:nvPr>
            <p:ph type="title"/>
          </p:nvPr>
        </p:nvSpPr>
        <p:spPr/>
        <p:txBody>
          <a:bodyPr>
            <a:normAutofit/>
          </a:bodyPr>
          <a:lstStyle/>
          <a:p>
            <a:r>
              <a:rPr lang="en-US" altLang="zh-CN" sz="6000" b="1" dirty="0"/>
              <a:t>AutoNEB</a:t>
            </a:r>
            <a:endParaRPr lang="zh-CN" altLang="en-US" sz="6000" b="1" dirty="0"/>
          </a:p>
        </p:txBody>
      </p:sp>
      <p:pic>
        <p:nvPicPr>
          <p:cNvPr id="4" name="内容占位符 3">
            <a:extLst>
              <a:ext uri="{FF2B5EF4-FFF2-40B4-BE49-F238E27FC236}">
                <a16:creationId xmlns:a16="http://schemas.microsoft.com/office/drawing/2014/main" id="{69C7DEA0-4E1D-42DC-8694-2D0FC96237B9}"/>
              </a:ext>
            </a:extLst>
          </p:cNvPr>
          <p:cNvPicPr>
            <a:picLocks noGrp="1" noChangeAspect="1"/>
          </p:cNvPicPr>
          <p:nvPr>
            <p:ph idx="1"/>
          </p:nvPr>
        </p:nvPicPr>
        <p:blipFill>
          <a:blip r:embed="rId2"/>
          <a:stretch>
            <a:fillRect/>
          </a:stretch>
        </p:blipFill>
        <p:spPr>
          <a:xfrm>
            <a:off x="1659184" y="1690688"/>
            <a:ext cx="7311598" cy="3308032"/>
          </a:xfrm>
          <a:prstGeom prst="rect">
            <a:avLst/>
          </a:prstGeom>
        </p:spPr>
      </p:pic>
    </p:spTree>
    <p:extLst>
      <p:ext uri="{BB962C8B-B14F-4D97-AF65-F5344CB8AC3E}">
        <p14:creationId xmlns:p14="http://schemas.microsoft.com/office/powerpoint/2010/main" val="28885035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203</Words>
  <Application>Microsoft Office PowerPoint</Application>
  <PresentationFormat>宽屏</PresentationFormat>
  <Paragraphs>29</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Deep Learning: Advanced topics  Mode Connectivity</vt:lpstr>
      <vt:lpstr>PowerPoint 演示文稿</vt:lpstr>
      <vt:lpstr>PowerPoint 演示文稿</vt:lpstr>
      <vt:lpstr>PowerPoint 演示文稿</vt:lpstr>
      <vt:lpstr>PowerPoint 演示文稿</vt:lpstr>
      <vt:lpstr>PowerPoint 演示文稿</vt:lpstr>
      <vt:lpstr>Notations</vt:lpstr>
      <vt:lpstr>NEB(Nudged Elastic Band)</vt:lpstr>
      <vt:lpstr>AutoNEB</vt:lpstr>
      <vt:lpstr>PowerPoint 演示文稿</vt:lpstr>
      <vt:lpstr>PowerPoint 演示文稿</vt:lpstr>
      <vt:lpstr>PowerPoint 演示文稿</vt:lpstr>
      <vt:lpstr>PowerPoint 演示文稿</vt:lpstr>
      <vt:lpstr>PowerPoint 演示文稿</vt:lpstr>
      <vt:lpstr>Preliminaries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Han Brook</dc:creator>
  <cp:lastModifiedBy>Han Brook</cp:lastModifiedBy>
  <cp:revision>23</cp:revision>
  <dcterms:created xsi:type="dcterms:W3CDTF">2020-03-30T23:11:16Z</dcterms:created>
  <dcterms:modified xsi:type="dcterms:W3CDTF">2020-03-31T06:50:33Z</dcterms:modified>
</cp:coreProperties>
</file>