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57" r:id="rId4"/>
    <p:sldId id="258" r:id="rId5"/>
    <p:sldId id="283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8" r:id="rId28"/>
    <p:sldId id="289" r:id="rId29"/>
    <p:sldId id="284" r:id="rId30"/>
    <p:sldId id="285" r:id="rId31"/>
    <p:sldId id="286" r:id="rId32"/>
    <p:sldId id="263" r:id="rId33"/>
    <p:sldId id="28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694D0-1481-4D85-B6F3-A34844C73D3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428E-7A2E-4C9E-9FFA-C167AA19C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2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A634-958C-402E-9156-5584E20D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CA01D2-DCBB-4A6B-BEE3-208FB5B1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D2D6-DF18-4A11-A9F0-1AEDCDA5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9651-D3EC-4C62-9EEF-3382D11FFBB9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A768E-84B9-4D4F-B81B-DFCB79B8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3B156-6513-414A-BD76-40848E37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2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470E-F2E2-49A0-BE97-7BFDC0A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FF737-1F3C-4A1A-8D7F-872AE94C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F26C1-E046-434A-BB24-772EFE09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E3A4-592A-432F-B1CD-5A577B575AB7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5EF0-63FD-4168-89E2-6130675E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2BB07-AAE4-47E7-B906-E489F44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8550AA-923A-4DDD-9D94-2C02A1256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CB1B1-4D7E-4C86-A15B-F66134A9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51B52-7DC9-4AB1-BDB7-29680022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7D2-9227-4126-8461-F8C855E21193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880F8-E8F7-42DE-BD8C-E7C2B07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51A7-3099-4C06-A733-5F84ED8D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79934-738C-416F-B09D-DF3D569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B4B76-E399-4D5E-A9DA-2634C5F5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E16C-F428-48D1-838B-E901E25C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F5EF-1E98-4C80-BDA1-C60BAF155BB5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2814-91EC-4FA4-9526-CB82810B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55B88-CF81-423F-BBE1-D04E24FB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45329-4F87-4943-9834-0E34175E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4BD5C-82B1-476A-9545-6ED83D44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29048-3BD1-46CC-B546-E3A2D98A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FB1C-4807-4038-9045-C07289260384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3EE1-1E12-43BD-8EB1-F73EDB6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D4CD4-7197-4F7B-9060-E910DE26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D0A8A-E967-4EFF-AC16-F9B198EC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635D7-2F84-4845-B7E8-329BE0868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A397E-5920-4DD0-BB1A-1F8BCD97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87B1A-E274-4452-B59B-E7FAB1E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E2A-44BC-4F80-9A95-69C7766355F6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AEB88-F8DF-4087-A4C4-64B2BD1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C2932-3A8D-4D29-941F-3E1528AD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0187-D1FB-46B3-9C51-64485E0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03669-3F62-4F2D-B681-FE864208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AACC8-F3D0-4689-86AC-0ECBD089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0DEAE-0079-438E-AFBE-4962DE2B8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0F821-70C3-4C24-83EC-D4C55FE4E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D82277-FA37-4B85-86D8-04490585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E82F-F06E-4786-82DB-E3D72886FF78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83FFDB-9C40-4EB1-802F-D5F67EF2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5B962-5284-4790-921E-C2D5FB39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8D2FD-BC9B-4A87-AF19-EC13F48C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E8CD4-887F-4889-B9C4-CCF0DFC6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10AD-9F0D-401D-A563-4DFF3B907CC5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72FC5C-D5DB-4153-8CB5-3DCC6D8F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D1354-8DAB-428B-A72A-761631BA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84941-0492-4ECD-BD87-114A1ED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94FE-2431-47B7-A926-B4F269083EB0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A281B1-F8AE-408E-9AE0-69D4FEAB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0264D-8EB8-46E7-B005-3C6A6762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28C9D-EE31-4382-BA66-CB168247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10C4C-D83D-47FA-84A3-58BC1EB7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44A8F-8840-4292-8E69-0895F79A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11988-E61B-4FC0-A5CC-48B04B1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6851-F6AC-448E-B83B-07E8F3B3ECE6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862DA-730E-4F1C-A6B7-8D9D90D1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44669-507B-4FB2-9E60-14A5FFF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2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97F8-BFEB-492A-906F-2CF2BA4D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73A10-56A4-4B50-9298-CA9DDCB3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B3C7D-616B-4862-A504-FD6BC728E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45526-8B82-4556-AEB9-7B9A8408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F10E-725B-49B5-AEA3-A4F1D8959C07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3158B-A706-4D2A-8A20-412D4727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45163-AB1B-4727-8C86-00D0DAB3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6DEA3-8E33-472F-8D8F-1FE2B49D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B638A-5AFA-47A1-904F-C2700392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C8F3E-DE18-4DA9-A04E-46F1940D2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E3FD-AC86-4513-9872-940D6578BA49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13287-3E57-4F4C-9F8E-B493CE4FA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5C384-C32C-4F39-842D-05B59504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5F8C0-CBE0-4CDB-9776-14409BE6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b="1" dirty="0"/>
              <a:t>Deep Learning: Advanced topics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3600" dirty="0"/>
              <a:t>Loss Landscape, geometric property of solutions and generalization performance  II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D22C1B-BD4F-4AE5-8C0E-38A1AB6AE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罗 月</a:t>
            </a:r>
            <a:endParaRPr lang="en-US" altLang="zh-CN" dirty="0"/>
          </a:p>
          <a:p>
            <a:r>
              <a:rPr lang="zh-CN" altLang="en-US" dirty="0"/>
              <a:t>数学科学学院</a:t>
            </a:r>
            <a:endParaRPr lang="en-US" altLang="zh-CN" dirty="0"/>
          </a:p>
          <a:p>
            <a:r>
              <a:rPr lang="en-US" altLang="zh-CN" dirty="0"/>
              <a:t>moonluo@pku.edu.cn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2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D6FFA-D537-421A-B9A2-C85D76EE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Flatness and generalization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C3533-CA58-4419-8C94-57443F27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825625"/>
            <a:ext cx="10515600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Numerical experiments show some relationship between flatness/sharpness and generalization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C228E9-853D-42CC-9B87-538ABE9B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3DC53-5A4C-4D1C-AC34-EB1504D9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2525"/>
            <a:ext cx="4535315" cy="33995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BD178B-32A7-4831-B33A-BBB56544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515" y="2687768"/>
            <a:ext cx="4420948" cy="3399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A16858-3FB3-4B8D-98AC-889023376282}"/>
                  </a:ext>
                </a:extLst>
              </p:cNvPr>
              <p:cNvSpPr txBox="1"/>
              <p:nvPr/>
            </p:nvSpPr>
            <p:spPr>
              <a:xfrm>
                <a:off x="1328652" y="6061988"/>
                <a:ext cx="985618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600" dirty="0"/>
                  <a:t>: small-batch(SB) minimizer;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1600" dirty="0"/>
                  <a:t>: large-batch(LB) minimizer. The x-axis is the line interpolation between SB and LB minimizer</a:t>
                </a:r>
                <a:endParaRPr lang="zh-CN" altLang="en-US" sz="16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A16858-3FB3-4B8D-98AC-889023376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52" y="6061988"/>
                <a:ext cx="9856183" cy="861774"/>
              </a:xfrm>
              <a:prstGeom prst="rect">
                <a:avLst/>
              </a:prstGeom>
              <a:blipFill>
                <a:blip r:embed="rId4"/>
                <a:stretch>
                  <a:fillRect l="-371" t="-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86DE1B8-5551-4F65-BE06-B9D1C0BCD5ED}"/>
              </a:ext>
            </a:extLst>
          </p:cNvPr>
          <p:cNvSpPr txBox="1"/>
          <p:nvPr/>
        </p:nvSpPr>
        <p:spPr>
          <a:xfrm>
            <a:off x="8901873" y="5592187"/>
            <a:ext cx="3344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Network Type: Fully connected</a:t>
            </a:r>
          </a:p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Data set:  MNIST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D3F9CA-BB4D-41B0-B491-0D68BCAEA58B}"/>
              </a:ext>
            </a:extLst>
          </p:cNvPr>
          <p:cNvSpPr/>
          <p:nvPr/>
        </p:nvSpPr>
        <p:spPr>
          <a:xfrm>
            <a:off x="7526132" y="65462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 err="1">
                <a:solidFill>
                  <a:schemeClr val="accent5"/>
                </a:solidFill>
                <a:effectLst/>
              </a:rPr>
              <a:t>Keskar</a:t>
            </a:r>
            <a:r>
              <a:rPr lang="en-US" altLang="zh-CN" i="1" dirty="0">
                <a:solidFill>
                  <a:schemeClr val="accent5"/>
                </a:solidFill>
                <a:effectLst/>
              </a:rPr>
              <a:t>, N. S. et al, ICLR. 2017</a:t>
            </a:r>
          </a:p>
        </p:txBody>
      </p:sp>
    </p:spTree>
    <p:extLst>
      <p:ext uri="{BB962C8B-B14F-4D97-AF65-F5344CB8AC3E}">
        <p14:creationId xmlns:p14="http://schemas.microsoft.com/office/powerpoint/2010/main" val="380707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427E-50FA-4C5D-91D0-84A78162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Flatness and generalization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BDB38B-D09C-4A2F-9F4E-246021445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78658" cy="453000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8F4734-88EE-4F67-BF91-A90AFC4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D0B3D3-1A63-4351-8820-75986EAA699E}"/>
              </a:ext>
            </a:extLst>
          </p:cNvPr>
          <p:cNvSpPr txBox="1"/>
          <p:nvPr/>
        </p:nvSpPr>
        <p:spPr>
          <a:xfrm>
            <a:off x="7416857" y="1815317"/>
            <a:ext cx="4536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Network Type: Shallow/Deep convolutional</a:t>
            </a:r>
          </a:p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Data set:  CIFAR-10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02F1E2-10CA-41B0-9E5F-08EE3DD96958}"/>
              </a:ext>
            </a:extLst>
          </p:cNvPr>
          <p:cNvSpPr txBox="1"/>
          <p:nvPr/>
        </p:nvSpPr>
        <p:spPr>
          <a:xfrm>
            <a:off x="7290962" y="4085833"/>
            <a:ext cx="4536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Network Type: Shallow/Deep convolutional</a:t>
            </a:r>
          </a:p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Data set:  CIFAR-100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0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820A3-830D-400B-92B4-BEA23D7F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Flatness leads to better generalization?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A94F5-38C9-4528-8468-6E65B162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Compute sharpness:  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F763B-AAC0-4E01-A017-B61C7419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333B5B-279B-4B17-9B23-6CFEC0CA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74" y="1703940"/>
            <a:ext cx="4984483" cy="729113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4AE0824-8B43-4978-BC7C-F52FD0FE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74" y="2371620"/>
            <a:ext cx="7670385" cy="4551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963EFE-87EC-4955-A695-31778E25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03" y="3294693"/>
            <a:ext cx="4991797" cy="1600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D2BC54-B2A1-45D2-8FE8-27AB81633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796" y="3208956"/>
            <a:ext cx="4915586" cy="16861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CD7A62-ED59-4FFC-9C26-3426C834261A}"/>
              </a:ext>
            </a:extLst>
          </p:cNvPr>
          <p:cNvSpPr txBox="1"/>
          <p:nvPr/>
        </p:nvSpPr>
        <p:spPr>
          <a:xfrm>
            <a:off x="2849217" y="4982041"/>
            <a:ext cx="200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Full space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21F334-2B28-43DF-BF96-A1834C2A89E7}"/>
              </a:ext>
            </a:extLst>
          </p:cNvPr>
          <p:cNvSpPr txBox="1"/>
          <p:nvPr/>
        </p:nvSpPr>
        <p:spPr>
          <a:xfrm>
            <a:off x="7668049" y="4994257"/>
            <a:ext cx="278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 space (dim=100)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0CCC7D-6158-4F35-8FF1-643EA8238515}"/>
              </a:ext>
            </a:extLst>
          </p:cNvPr>
          <p:cNvSpPr txBox="1"/>
          <p:nvPr/>
        </p:nvSpPr>
        <p:spPr>
          <a:xfrm>
            <a:off x="926006" y="5549158"/>
            <a:ext cx="10158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Remark:</a:t>
            </a:r>
            <a:r>
              <a:rPr lang="en-US" altLang="zh-CN" dirty="0"/>
              <a:t> </a:t>
            </a:r>
            <a:r>
              <a:rPr lang="en-US" altLang="zh-CN" sz="1600" dirty="0"/>
              <a:t>The choice of “sharpness” metric is for computational feasibility. Magnitude of eigenvalues should be a more proper metric. Randomized numerical linear algebra algorithm and efficient hessian-vector product may provide a good way to compute eigenvalues  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28802F-77F7-4387-8F15-3DE4EED3B5C2}"/>
              </a:ext>
            </a:extLst>
          </p:cNvPr>
          <p:cNvSpPr/>
          <p:nvPr/>
        </p:nvSpPr>
        <p:spPr>
          <a:xfrm>
            <a:off x="7407965" y="64391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 err="1">
                <a:solidFill>
                  <a:schemeClr val="accent5"/>
                </a:solidFill>
                <a:effectLst/>
              </a:rPr>
              <a:t>Keskar</a:t>
            </a:r>
            <a:r>
              <a:rPr lang="en-US" altLang="zh-CN" i="1" dirty="0">
                <a:solidFill>
                  <a:schemeClr val="accent5"/>
                </a:solidFill>
                <a:effectLst/>
              </a:rPr>
              <a:t>, N. S. et al, ICLR. 2017</a:t>
            </a:r>
          </a:p>
        </p:txBody>
      </p:sp>
    </p:spTree>
    <p:extLst>
      <p:ext uri="{BB962C8B-B14F-4D97-AF65-F5344CB8AC3E}">
        <p14:creationId xmlns:p14="http://schemas.microsoft.com/office/powerpoint/2010/main" val="205205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C5A71-2DCE-47A7-8800-2786D1A5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Sharp minima can generalize!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39ED5-26FD-49C7-8885-F4DCE34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85C087FE-A8FE-407C-9BB3-C8C3998B3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Definition: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A function is non-negative homogenous if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ea typeface="Cambria Math" panose="02040503050406030204" pitchFamily="18" charset="0"/>
                  </a:rPr>
                  <a:t> Example: </a:t>
                </a:r>
                <a:r>
                  <a:rPr lang="en-US" altLang="zh-CN" dirty="0" err="1">
                    <a:ea typeface="Cambria Math" panose="02040503050406030204" pitchFamily="18" charset="0"/>
                  </a:rPr>
                  <a:t>ReLU</a:t>
                </a:r>
                <a:r>
                  <a:rPr lang="en-US" altLang="zh-CN" dirty="0">
                    <a:ea typeface="Cambria Math" panose="02040503050406030204" pitchFamily="18" charset="0"/>
                  </a:rPr>
                  <a:t>, Leaky </a:t>
                </a:r>
                <a:r>
                  <a:rPr lang="en-US" altLang="zh-CN" dirty="0" err="1">
                    <a:ea typeface="Cambria Math" panose="02040503050406030204" pitchFamily="18" charset="0"/>
                  </a:rPr>
                  <a:t>ReLU</a:t>
                </a:r>
                <a:r>
                  <a:rPr lang="en-US" altLang="zh-CN" dirty="0">
                    <a:ea typeface="Cambria Math" panose="02040503050406030204" pitchFamily="18" charset="0"/>
                  </a:rPr>
                  <a:t>,…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ea typeface="Cambria Math" panose="02040503050406030204" pitchFamily="18" charset="0"/>
                  </a:rPr>
                  <a:t> Equivalent parameters: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-scale transformation: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Cambria Math" panose="02040503050406030204" pitchFamily="18" charset="0"/>
                  </a:rPr>
                  <a:t> For a single hidden layer feedforward network,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-scale transformation.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Cambria Math" panose="02040503050406030204" pitchFamily="18" charset="0"/>
                  </a:rPr>
                  <a:t> Note that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-scale transformation will not affect the generalization, as the behavior of the function is identical. </a:t>
                </a: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85C087FE-A8FE-407C-9BB3-C8C3998B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71DAEC68-D5B8-49CF-B162-DA97120A2572}"/>
              </a:ext>
            </a:extLst>
          </p:cNvPr>
          <p:cNvSpPr/>
          <p:nvPr/>
        </p:nvSpPr>
        <p:spPr>
          <a:xfrm>
            <a:off x="7421217" y="63563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 err="1">
                <a:solidFill>
                  <a:schemeClr val="accent5"/>
                </a:solidFill>
                <a:effectLst/>
              </a:rPr>
              <a:t>Dinh</a:t>
            </a:r>
            <a:r>
              <a:rPr lang="en-US" altLang="zh-CN" i="1" dirty="0">
                <a:solidFill>
                  <a:schemeClr val="accent5"/>
                </a:solidFill>
                <a:effectLst/>
              </a:rPr>
              <a:t>, L. </a:t>
            </a:r>
            <a:r>
              <a:rPr lang="en-US" altLang="zh-CN" i="1" dirty="0">
                <a:solidFill>
                  <a:schemeClr val="accent5"/>
                </a:solidFill>
              </a:rPr>
              <a:t>ICML. 2017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842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3F05B-1FA7-43A7-B7BB-DEDF6CDE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Sharp minima can generalize!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FADBC-B431-4EDC-9681-4190BFC53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b="1" dirty="0"/>
                  <a:t>Theorem [Volume </a:t>
                </a:r>
                <a14:m>
                  <m:oMath xmlns:m="http://schemas.openxmlformats.org/officeDocument/2006/math">
                    <m:r>
                      <a:rPr lang="zh-CN" altLang="en-US" sz="18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zh-CN" sz="1800" b="1" dirty="0"/>
                  <a:t>- flatness]: </a:t>
                </a:r>
                <a:r>
                  <a:rPr lang="en-US" altLang="zh-CN" sz="1800" dirty="0"/>
                  <a:t>For a 1-hidden layer neural network with </a:t>
                </a:r>
                <a:r>
                  <a:rPr lang="en-US" altLang="zh-CN" sz="1800" dirty="0" err="1"/>
                  <a:t>ReLU</a:t>
                </a:r>
                <a:r>
                  <a:rPr lang="en-US" altLang="zh-CN" sz="1800" dirty="0"/>
                  <a:t> </a:t>
                </a:r>
                <a:r>
                  <a:rPr lang="en-US" altLang="zh-CN" sz="1800" dirty="0" err="1"/>
                  <a:t>activitions</a:t>
                </a:r>
                <a:r>
                  <a:rPr lang="en-US" altLang="zh-CN" sz="1800" dirty="0"/>
                  <a:t>, i.e.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 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 ∀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has an infinite volume.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1800" b="1" dirty="0">
                    <a:ea typeface="Cambria Math" panose="02040503050406030204" pitchFamily="18" charset="0"/>
                  </a:rPr>
                  <a:t>-scale transformation identity: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b="1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b="1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b="1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b="1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b="1" dirty="0">
                    <a:ea typeface="Cambria Math" panose="02040503050406030204" pitchFamily="18" charset="0"/>
                  </a:rPr>
                  <a:t> Theorem [Hessian-based measure]: </a:t>
                </a:r>
                <a:r>
                  <a:rPr lang="en-US" altLang="zh-CN" sz="1800" dirty="0"/>
                  <a:t>For a 1-hidden layer neural network with </a:t>
                </a:r>
                <a:r>
                  <a:rPr lang="en-US" altLang="zh-CN" sz="1800" dirty="0" err="1"/>
                  <a:t>ReLU</a:t>
                </a:r>
                <a:r>
                  <a:rPr lang="en-US" altLang="zh-CN" sz="1800" dirty="0"/>
                  <a:t> </a:t>
                </a:r>
                <a:r>
                  <a:rPr lang="en-US" altLang="zh-CN" sz="1800" dirty="0" err="1"/>
                  <a:t>activitions</a:t>
                </a:r>
                <a:r>
                  <a:rPr lang="en-US" altLang="zh-CN" sz="1800" dirty="0"/>
                  <a:t> and a critical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)≠0. </m:t>
                    </m:r>
                  </m:oMath>
                </a14:m>
                <a:r>
                  <a:rPr lang="en-US" altLang="zh-CN" sz="1800" dirty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&gt;0,∃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||</m:t>
                    </m:r>
                  </m:oMath>
                </a14:m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800" b="1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9FADBC-B431-4EDC-9681-4190BFC53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406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B97ED-EF5A-4367-B0DC-D0F2DC48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47B9BE-7D81-4EF6-BAE5-1A96DE261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19" y="2097268"/>
            <a:ext cx="2241585" cy="4511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B60B63-4648-46F8-A6F2-9A30ACCE5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39" y="358615"/>
            <a:ext cx="3875121" cy="13320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74C395-3915-40D4-91DC-EE321B05C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205" y="2322837"/>
            <a:ext cx="3724795" cy="28388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18349C-8698-4EF3-A108-03C6E01BE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342" y="3623435"/>
            <a:ext cx="4400561" cy="5527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8859C5-006E-47B3-91A5-D9667C86D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1342" y="4271602"/>
            <a:ext cx="4231219" cy="97964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F37AFBA-5FB6-4AE6-AA58-3DFCE3B5E2D6}"/>
              </a:ext>
            </a:extLst>
          </p:cNvPr>
          <p:cNvSpPr/>
          <p:nvPr/>
        </p:nvSpPr>
        <p:spPr>
          <a:xfrm>
            <a:off x="7421217" y="63563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 err="1">
                <a:solidFill>
                  <a:schemeClr val="accent5"/>
                </a:solidFill>
                <a:effectLst/>
              </a:rPr>
              <a:t>Dinh</a:t>
            </a:r>
            <a:r>
              <a:rPr lang="en-US" altLang="zh-CN" i="1" dirty="0">
                <a:solidFill>
                  <a:schemeClr val="accent5"/>
                </a:solidFill>
                <a:effectLst/>
              </a:rPr>
              <a:t>, L. </a:t>
            </a:r>
            <a:r>
              <a:rPr lang="en-US" altLang="zh-CN" i="1" dirty="0">
                <a:solidFill>
                  <a:schemeClr val="accent5"/>
                </a:solidFill>
              </a:rPr>
              <a:t>ICML. 2017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68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3EA65-CD00-407A-9F6C-09BE345E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Sharp minima can generalize!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2F1B2-11FC-42AB-8389-4B2F9C753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b="1" dirty="0">
                    <a:ea typeface="Cambria Math" panose="02040503050406030204" pitchFamily="18" charset="0"/>
                  </a:rPr>
                  <a:t>Theorem [Hessian-based measure]: </a:t>
                </a:r>
                <a:r>
                  <a:rPr lang="en-US" altLang="zh-CN" sz="1800" dirty="0"/>
                  <a:t>For a 1-hidden layer neural network with </a:t>
                </a:r>
                <a:r>
                  <a:rPr lang="en-US" altLang="zh-CN" sz="1800" dirty="0" err="1"/>
                  <a:t>ReLU</a:t>
                </a:r>
                <a:r>
                  <a:rPr lang="en-US" altLang="zh-CN" sz="1800" dirty="0"/>
                  <a:t> activations and a critical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)≠0. </m:t>
                    </m:r>
                  </m:oMath>
                </a14:m>
                <a:r>
                  <a:rPr lang="en-US" altLang="zh-CN" sz="1800" dirty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&gt;0,∃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||</m:t>
                    </m:r>
                  </m:oMath>
                </a14:m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800" b="1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b="1" dirty="0">
                    <a:ea typeface="Cambria Math" panose="02040503050406030204" pitchFamily="18" charset="0"/>
                  </a:rPr>
                  <a:t> A  sketch of proof: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Denote the diagonal entries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Cambria Math" panose="02040503050406030204" pitchFamily="18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nary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/>
                        </m:sSub>
                      </m:sup>
                      <m:e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ea typeface="Cambria Math" panose="02040503050406030204" pitchFamily="18" charset="0"/>
                  </a:rPr>
                  <a:t>. Note that as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→+∞，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zh-CN" sz="1800" dirty="0"/>
                  <a:t>And  note  that equivalence between </a:t>
                </a:r>
                <a:r>
                  <a:rPr lang="en-US" altLang="zh-CN" sz="1800" dirty="0" err="1"/>
                  <a:t>Frobenius</a:t>
                </a:r>
                <a:r>
                  <a:rPr lang="en-US" altLang="zh-CN" sz="1800" dirty="0"/>
                  <a:t> norm and spectral norm, then we can get the result.</a:t>
                </a:r>
              </a:p>
              <a:p>
                <a:pPr marL="0" indent="0">
                  <a:buNone/>
                </a:pPr>
                <a:endParaRPr lang="en-US" altLang="zh-CN" sz="1800" b="1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2F1B2-11FC-42AB-8389-4B2F9C753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782A8A-A3F2-4DFC-826F-FBAF8BFC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93D76-1805-44D3-8945-18D8AD7DA86B}"/>
              </a:ext>
            </a:extLst>
          </p:cNvPr>
          <p:cNvSpPr/>
          <p:nvPr/>
        </p:nvSpPr>
        <p:spPr>
          <a:xfrm>
            <a:off x="7421217" y="63563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 err="1">
                <a:solidFill>
                  <a:schemeClr val="accent5"/>
                </a:solidFill>
                <a:effectLst/>
              </a:rPr>
              <a:t>Dinh</a:t>
            </a:r>
            <a:r>
              <a:rPr lang="en-US" altLang="zh-CN" i="1" dirty="0">
                <a:solidFill>
                  <a:schemeClr val="accent5"/>
                </a:solidFill>
                <a:effectLst/>
              </a:rPr>
              <a:t>, L. </a:t>
            </a:r>
            <a:r>
              <a:rPr lang="en-US" altLang="zh-CN" i="1" dirty="0">
                <a:solidFill>
                  <a:schemeClr val="accent5"/>
                </a:solidFill>
              </a:rPr>
              <a:t>ICML. 2017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609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3EA65-CD00-407A-9F6C-09BE345E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Sharp minima can generalize!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2F1B2-11FC-42AB-8389-4B2F9C753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b="1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Theorem [Hessian-based measure]: </a:t>
                </a:r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</a:rPr>
                  <a:t>For a 1-hidden layer neural network with </a:t>
                </a:r>
                <a:r>
                  <a:rPr lang="en-US" altLang="zh-CN" sz="1800" dirty="0" err="1">
                    <a:solidFill>
                      <a:schemeClr val="bg1">
                        <a:lumMod val="65000"/>
                      </a:schemeClr>
                    </a:solidFill>
                  </a:rPr>
                  <a:t>ReLU</a:t>
                </a:r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</a:rPr>
                  <a:t> activations and a critical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zh-CN" altLang="en-US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)≠0. </m:t>
                    </m:r>
                  </m:oMath>
                </a14:m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&gt;0,∃</m:t>
                    </m:r>
                    <m:r>
                      <a:rPr lang="zh-CN" altLang="en-US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||</m:t>
                    </m:r>
                  </m:oMath>
                </a14:m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800" b="1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b="1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A  sketch of proof: </a:t>
                </a:r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Denote the diagonal entries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nary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  <m:r>
                          <a:rPr lang="en-US" altLang="zh-CN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/>
                        </m:sSub>
                      </m:sup>
                      <m:e>
                        <m:sSubSup>
                          <m:sSubSupPr>
                            <m:ctrlP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1800" b="1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. Note that as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18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→0+</m:t>
                    </m:r>
                    <m:r>
                      <a:rPr lang="en-US" altLang="zh-CN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sz="1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8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18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→+∞，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altLang="zh-CN" sz="2000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</a:rPr>
                  <a:t>And  note  that equivalence between </a:t>
                </a:r>
                <a:r>
                  <a:rPr lang="en-US" altLang="zh-CN" sz="1800" dirty="0" err="1">
                    <a:solidFill>
                      <a:schemeClr val="bg1">
                        <a:lumMod val="65000"/>
                      </a:schemeClr>
                    </a:solidFill>
                  </a:rPr>
                  <a:t>Frobenius</a:t>
                </a:r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</a:rPr>
                  <a:t> norm and spectral norm, then we can get the result.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/>
                  <a:t> </a:t>
                </a:r>
                <a:r>
                  <a:rPr lang="en-US" altLang="zh-CN" sz="1800" b="1" dirty="0"/>
                  <a:t>Definition: </a:t>
                </a:r>
                <a:r>
                  <a:rPr lang="en-US" altLang="zh-CN" sz="1800" dirty="0"/>
                  <a:t>For a  (K-1)-hidden layer neural network, define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1800" dirty="0"/>
                  <a:t>-scale transformation as: for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altLang="zh-CN" sz="1800" b="1" dirty="0"/>
                  <a:t> </a:t>
                </a:r>
                <a:r>
                  <a:rPr lang="en-US" altLang="zh-CN" sz="1800" dirty="0"/>
                  <a:t>denote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18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with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r>
                  <a:rPr lang="en-US" altLang="zh-CN" sz="1800" dirty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/>
                  <a:t> </a:t>
                </a:r>
                <a:r>
                  <a:rPr lang="en-US" altLang="zh-CN" sz="1800" b="1" dirty="0"/>
                  <a:t>Theorem</a:t>
                </a:r>
                <a:r>
                  <a:rPr lang="zh-CN" altLang="en-US" sz="1800" b="1" dirty="0"/>
                  <a:t>：</a:t>
                </a:r>
                <a:r>
                  <a:rPr lang="en-US" altLang="zh-CN" sz="1800" dirty="0"/>
                  <a:t>For a (K-1)-hidden layer neural network with </a:t>
                </a:r>
                <a:r>
                  <a:rPr lang="en-US" altLang="zh-CN" sz="1800" dirty="0" err="1"/>
                  <a:t>ReLU</a:t>
                </a:r>
                <a:r>
                  <a:rPr lang="en-US" altLang="zh-CN" sz="1800" dirty="0"/>
                  <a:t> activations and a critical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/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ea typeface="Cambria Math" panose="02040503050406030204" pitchFamily="18" charset="0"/>
                  </a:rPr>
                  <a:t>has a rank r. Then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&gt;0,∃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𝑒𝑖𝑔𝑒𝑛𝑣𝑎𝑙𝑢𝑒𝑠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𝑔𝑟𝑒𝑎𝑡𝑒𝑟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800" b="1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b="1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2F1B2-11FC-42AB-8389-4B2F9C753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782A8A-A3F2-4DFC-826F-FBAF8BFC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93D76-1805-44D3-8945-18D8AD7DA86B}"/>
              </a:ext>
            </a:extLst>
          </p:cNvPr>
          <p:cNvSpPr/>
          <p:nvPr/>
        </p:nvSpPr>
        <p:spPr>
          <a:xfrm>
            <a:off x="7421217" y="63563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 err="1">
                <a:solidFill>
                  <a:schemeClr val="accent5"/>
                </a:solidFill>
                <a:effectLst/>
              </a:rPr>
              <a:t>Dinh</a:t>
            </a:r>
            <a:r>
              <a:rPr lang="en-US" altLang="zh-CN" i="1" dirty="0">
                <a:solidFill>
                  <a:schemeClr val="accent5"/>
                </a:solidFill>
                <a:effectLst/>
              </a:rPr>
              <a:t>, L. </a:t>
            </a:r>
            <a:r>
              <a:rPr lang="en-US" altLang="zh-CN" i="1" dirty="0">
                <a:solidFill>
                  <a:schemeClr val="accent5"/>
                </a:solidFill>
              </a:rPr>
              <a:t>ICML. 2017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000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5E856-0292-4750-AE5F-BD2AF923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Sharp minima can generalize!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317F58-A93B-4689-8A08-942DCD537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Analysis: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-sharpness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sz="1800" dirty="0"/>
                  <a:t>1-hidde layer neural network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317F58-A93B-4689-8A08-942DCD537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571DF4-37A0-44FF-ACA5-13D32E42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A6B90D-59E7-4E81-8D46-545C0B57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64" y="1825625"/>
            <a:ext cx="6249272" cy="37724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57167B-F079-4F44-9A9B-75B231C0B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38" y="2456362"/>
            <a:ext cx="3143689" cy="752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4F5A73-F25D-4FF2-9CA9-623416073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542" y="4547156"/>
            <a:ext cx="2206506" cy="5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0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38A35-0A78-4257-8178-A96B738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Spurious local minima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4B1B87-A47C-43C3-8975-0F248EF6D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Spurious local minima</a:t>
                </a:r>
                <a:r>
                  <a:rPr lang="en-US" altLang="zh-CN" dirty="0"/>
                  <a:t>/ poor local minima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𝑙𝑜𝑐𝑎𝑙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𝑚𝑖𝑛𝑖𝑚𝑖𝑧𝑒𝑟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Sub-level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A </a:t>
                </a:r>
                <a:r>
                  <a:rPr lang="en-US" altLang="zh-CN" i="1" dirty="0">
                    <a:solidFill>
                      <a:schemeClr val="accent1"/>
                    </a:solidFill>
                  </a:rPr>
                  <a:t>valley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is connected component of the sublevel </a:t>
                </a:r>
                <a:br>
                  <a:rPr lang="en-US" altLang="zh-CN" dirty="0"/>
                </a:br>
                <a:r>
                  <a:rPr lang="en-US" altLang="zh-CN" dirty="0"/>
                  <a:t>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i="1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A </a:t>
                </a:r>
                <a:r>
                  <a:rPr lang="en-US" altLang="zh-CN" i="1" dirty="0">
                    <a:solidFill>
                      <a:schemeClr val="accent1"/>
                    </a:solidFill>
                  </a:rPr>
                  <a:t>spurious valley </a:t>
                </a:r>
                <a:r>
                  <a:rPr lang="en-US" altLang="zh-CN" dirty="0"/>
                  <a:t>is a connected component of the </a:t>
                </a:r>
                <a:br>
                  <a:rPr lang="en-US" altLang="zh-CN" dirty="0"/>
                </a:br>
                <a:r>
                  <a:rPr lang="en-US" altLang="zh-CN" dirty="0"/>
                  <a:t>sub-level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/>
                  <a:t> that does not contain a global </a:t>
                </a:r>
                <a:br>
                  <a:rPr lang="en-US" altLang="zh-CN" dirty="0"/>
                </a:br>
                <a:r>
                  <a:rPr lang="en-US" altLang="zh-CN" dirty="0"/>
                  <a:t>minima.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4B1B87-A47C-43C3-8975-0F248EF6D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66F12-487E-4326-9DC0-C1599D93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7C08D9-4FA2-46A3-A8D1-00ACEA91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967" y="3776990"/>
            <a:ext cx="3435172" cy="26753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68940D-1CDB-4F68-AB37-6AC03A31FD34}"/>
              </a:ext>
            </a:extLst>
          </p:cNvPr>
          <p:cNvSpPr/>
          <p:nvPr/>
        </p:nvSpPr>
        <p:spPr>
          <a:xfrm>
            <a:off x="8852452" y="3340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>
                <a:solidFill>
                  <a:schemeClr val="accent5"/>
                </a:solidFill>
              </a:rPr>
              <a:t>Li, D., Ding, T., &amp; Sun, R. 2018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A65F69-8501-440E-801A-6A94624B082D}"/>
              </a:ext>
            </a:extLst>
          </p:cNvPr>
          <p:cNvSpPr/>
          <p:nvPr/>
        </p:nvSpPr>
        <p:spPr>
          <a:xfrm>
            <a:off x="748353" y="6492875"/>
            <a:ext cx="4331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Ref: </a:t>
            </a:r>
            <a:r>
              <a:rPr lang="zh-CN" altLang="en-US" sz="1400" dirty="0">
                <a:solidFill>
                  <a:schemeClr val="accent5"/>
                </a:solidFill>
              </a:rPr>
              <a:t>https://github.com/joanbruna/MathsDL-spring18</a:t>
            </a:r>
          </a:p>
        </p:txBody>
      </p:sp>
    </p:spTree>
    <p:extLst>
      <p:ext uri="{BB962C8B-B14F-4D97-AF65-F5344CB8AC3E}">
        <p14:creationId xmlns:p14="http://schemas.microsoft.com/office/powerpoint/2010/main" val="248592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7F915-858F-496E-BF82-EE666144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Spurious valleys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1F8150-D05C-48A8-8254-D3AAAABA2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If there is no spurious local minimum, then each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local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dirty="0"/>
                  <a:t>minimum is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global</a:t>
                </a:r>
                <a:r>
                  <a:rPr lang="en-US" altLang="zh-CN" dirty="0"/>
                  <a:t> minimum.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If a loss has no spurious valley, then one can continuously move from any point in parameters space to a global minimum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without increasing </a:t>
                </a:r>
                <a:r>
                  <a:rPr lang="en-US" altLang="zh-CN" dirty="0"/>
                  <a:t>the loss: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</a:t>
                </a:r>
                <a:r>
                  <a:rPr lang="en-US" altLang="zh-CN" sz="1800" dirty="0"/>
                  <a:t>Given any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, there exists a continuous path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such that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is non-decreasing.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Major questions: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Do spurious local minima/valleys exist in deep models?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1F8150-D05C-48A8-8254-D3AAAABA2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7D3A8-6F84-4B8D-8ABF-BCA1060A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4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99D7-BB7A-43CC-AD05-AE72695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Outline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16C2A-F325-49F1-A3D8-76074C86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Introduction:</a:t>
            </a:r>
            <a:br>
              <a:rPr lang="en-US" altLang="zh-CN" dirty="0"/>
            </a:br>
            <a:r>
              <a:rPr lang="en-US" altLang="zh-CN" dirty="0"/>
              <a:t>   critical points and classification   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Hessian analysis:</a:t>
            </a:r>
            <a:br>
              <a:rPr lang="en-US" altLang="zh-CN" dirty="0"/>
            </a:br>
            <a:r>
              <a:rPr lang="en-US" altLang="zh-CN" dirty="0"/>
              <a:t>  distribution of eigenvalues; sharpness/flatness and generalization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Spurious local minima (I)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   valleys/basins, existence/non-existence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269DC-1CCD-4F8E-AEA1-1A86D165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5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D5811-A6EB-45A7-A728-C0F7CE0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Spurious minima are common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63B98E-74EA-4CDE-8169-DF8B73A06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Consider a simple non-trivial </a:t>
                </a:r>
                <a:r>
                  <a:rPr lang="en-US" altLang="zh-CN" dirty="0" err="1"/>
                  <a:t>ReLU</a:t>
                </a:r>
                <a:r>
                  <a:rPr lang="en-US" altLang="zh-CN" dirty="0"/>
                  <a:t> neural network: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/>
                  <a:t>     </a:t>
                </a:r>
                <a:r>
                  <a:rPr lang="en-US" altLang="zh-CN" dirty="0"/>
                  <a:t>And</a:t>
                </a:r>
                <a:r>
                  <a:rPr lang="en-US" altLang="zh-CN" sz="2000" dirty="0"/>
                  <a:t> </a:t>
                </a:r>
                <a:r>
                  <a:rPr lang="en-US" altLang="zh-CN" dirty="0"/>
                  <a:t>corresponding risk: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63B98E-74EA-4CDE-8169-DF8B73A06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44254-B2BB-429E-86C4-D00923BC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F25DDA-DA98-42EF-B5AC-6D3208AE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504" y="2950170"/>
            <a:ext cx="5084243" cy="10511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7E7534-1FA4-441A-8A28-E0CECCC2B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769" y="4001294"/>
            <a:ext cx="8066461" cy="18927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73EAD46-C04B-41DD-A4FA-3D20753D1B1F}"/>
              </a:ext>
            </a:extLst>
          </p:cNvPr>
          <p:cNvSpPr/>
          <p:nvPr/>
        </p:nvSpPr>
        <p:spPr>
          <a:xfrm>
            <a:off x="6934200" y="63082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>
                <a:solidFill>
                  <a:schemeClr val="accent5"/>
                </a:solidFill>
              </a:rPr>
              <a:t>Safran, I., &amp; Shamir, O., ICML 2018.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426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C30A540-578B-4D98-AE40-497FE8C20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Non-convex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Not optimizable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C30A540-578B-4D98-AE40-497FE8C20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650F9-FFC9-4DE4-B8C0-4F70715C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We can perturb any convex function in such a way it is no longer convex, but such that gradient descent still converges.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E.g. quasi-convex functions.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6FDAE-AE43-4064-9194-71E99295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D785B2-ACD9-4DA5-ABE8-257AFEB21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275" y="3919223"/>
            <a:ext cx="6268325" cy="2257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CF0DD3-1AC1-490A-A292-B1B9249C7122}"/>
              </a:ext>
            </a:extLst>
          </p:cNvPr>
          <p:cNvSpPr txBox="1"/>
          <p:nvPr/>
        </p:nvSpPr>
        <p:spPr>
          <a:xfrm>
            <a:off x="5049078" y="6356350"/>
            <a:ext cx="6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5"/>
                </a:solidFill>
              </a:rPr>
              <a:t>NYU course: Mathematics of Deep Learning, Joan Bruna </a:t>
            </a:r>
            <a:endParaRPr lang="zh-CN" altLang="en-US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4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C089D70-D9AC-4B87-BA6D-E604481E18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Non-convex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Not optimizable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C089D70-D9AC-4B87-BA6D-E604481E1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BD5A5D-ABD3-4A97-8A5A-00607886A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Matrix factorization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/>
                        </m:sSub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/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the problem gives the best rank-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approximation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Optimization explanation: every local-min is global-min.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Neural network can be viewed as an extension of two-factor matrix factorization to multi-factor nonlinear matrix factorization.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BD5A5D-ABD3-4A97-8A5A-00607886A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1D6E6-4781-4D8B-BF37-66E4E87A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094A40-FB42-4F46-90AD-E2687A05C262}"/>
              </a:ext>
            </a:extLst>
          </p:cNvPr>
          <p:cNvSpPr/>
          <p:nvPr/>
        </p:nvSpPr>
        <p:spPr>
          <a:xfrm>
            <a:off x="3859695" y="6356350"/>
            <a:ext cx="7669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altLang="zh-CN" i="1" dirty="0">
                <a:solidFill>
                  <a:schemeClr val="accent5"/>
                </a:solidFill>
              </a:rPr>
              <a:t>Sun, R. (2019). Optimization for deep learning: theory and algorithms</a:t>
            </a:r>
            <a:r>
              <a:rPr lang="en-US" altLang="zh-CN" dirty="0"/>
              <a:t>.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998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7E7E-CA30-4571-AE09-19568A31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60331-2A36-4DA6-AB41-6BC91C6FE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Fed forward deep linear models: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Loss function:</a:t>
                </a:r>
                <a:br>
                  <a:rPr lang="en-US" altLang="zh-CN" dirty="0"/>
                </a:br>
                <a:r>
                  <a:rPr lang="en-US" altLang="zh-CN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60331-2A36-4DA6-AB41-6BC91C6FE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64E8A1-FE3E-4298-8DB0-1898A039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03ADA-EB25-413A-8459-1CC3CC7B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6" y="4816241"/>
            <a:ext cx="8430802" cy="16766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136A22-8933-4B86-B61E-A033BD8C6417}"/>
              </a:ext>
            </a:extLst>
          </p:cNvPr>
          <p:cNvSpPr/>
          <p:nvPr/>
        </p:nvSpPr>
        <p:spPr>
          <a:xfrm>
            <a:off x="7499679" y="642250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altLang="zh-CN" i="1" dirty="0">
                <a:solidFill>
                  <a:schemeClr val="accent5"/>
                </a:solidFill>
              </a:rPr>
              <a:t>Kawaguchi, K. NIPS. 2016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551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A7F46-DF36-4A44-B178-3C313191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linear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26B314-C823-4662-84C8-178C0AFAA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sz="1800" b="1" dirty="0"/>
                  <a:t>Theorem[Kawaguchi,2016] </a:t>
                </a:r>
                <a:r>
                  <a:rPr lang="en-US" altLang="zh-CN" sz="1800" dirty="0"/>
                  <a:t>Assume that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are of full rank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𝑌𝑋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distinct eigenvalues. Then, for any depth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and for any layer widths and any input-output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1800" dirty="0"/>
                  <a:t>, the loss function has the following  properties:</a:t>
                </a:r>
                <a:br>
                  <a:rPr lang="en-US" altLang="zh-CN" sz="1800" dirty="0"/>
                </a:br>
                <a:r>
                  <a:rPr lang="en-US" altLang="zh-CN" sz="1800" dirty="0"/>
                  <a:t>       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) It is non-convex and non-concave.</a:t>
                </a:r>
                <a:br>
                  <a:rPr lang="en-US" altLang="zh-CN" sz="1800" dirty="0"/>
                </a:br>
                <a:r>
                  <a:rPr lang="en-US" altLang="zh-CN" sz="1800" dirty="0"/>
                  <a:t>       ii) Every local minimum is a global minimum.</a:t>
                </a:r>
                <a:br>
                  <a:rPr lang="en-US" altLang="zh-CN" sz="1800" dirty="0"/>
                </a:br>
                <a:r>
                  <a:rPr lang="en-US" altLang="zh-CN" sz="1800" dirty="0"/>
                  <a:t>       iii) Every critical point that is not a global minimum is a saddle point. </a:t>
                </a:r>
                <a:br>
                  <a:rPr lang="en-US" altLang="zh-CN" sz="1800" dirty="0"/>
                </a:br>
                <a:r>
                  <a:rPr lang="en-US" altLang="zh-CN" sz="1800" dirty="0"/>
                  <a:t>       iv)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/>
                  <a:t>, then the Hessian at any saddle point has at least one negative eigenvalue</a:t>
                </a:r>
                <a:r>
                  <a:rPr lang="en-US" altLang="zh-CN" sz="2200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/>
                  <a:t> </a:t>
                </a:r>
                <a:r>
                  <a:rPr lang="en-US" altLang="zh-CN" sz="1800" b="1" dirty="0"/>
                  <a:t>Corollary </a:t>
                </a:r>
                <a:r>
                  <a:rPr lang="en-US" altLang="zh-CN" sz="1800" dirty="0"/>
                  <a:t> For 1–hidden layer linear neural network, the index of any saddle point is at least 1;</a:t>
                </a:r>
                <a:br>
                  <a:rPr lang="en-US" altLang="zh-CN" sz="1800" dirty="0"/>
                </a:br>
                <a:r>
                  <a:rPr lang="en-US" altLang="zh-CN" sz="1800" dirty="0"/>
                  <a:t>                   For n-hidden layer linear network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, there exist “degenerate” saddle points, i.e. with index 0.   </a:t>
                </a:r>
                <a:endParaRPr lang="en-US" altLang="zh-CN" sz="1800" b="1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26B314-C823-4662-84C8-178C0AFAA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3E9AF8-7908-4506-AC02-1C1EC9F5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F65EE-A106-4BF6-934A-6FDEBB1D5387}"/>
              </a:ext>
            </a:extLst>
          </p:cNvPr>
          <p:cNvSpPr/>
          <p:nvPr/>
        </p:nvSpPr>
        <p:spPr>
          <a:xfrm>
            <a:off x="7499679" y="642250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altLang="zh-CN" i="1" dirty="0">
                <a:solidFill>
                  <a:schemeClr val="accent5"/>
                </a:solidFill>
              </a:rPr>
              <a:t>Kawaguchi, K. NIPS. 2016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4929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69508-F81C-434D-AE66-8B6633CE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nonlinear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C9BD6-3FFB-483F-A452-8D3EEBCC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Under what kinds of assumptions will spurious local minima vanish?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Influence factors: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28E62D-1553-4848-9C1B-1AA74DCB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8D4D5692-3D65-4185-86F1-5D07316E4A93}"/>
              </a:ext>
            </a:extLst>
          </p:cNvPr>
          <p:cNvSpPr/>
          <p:nvPr/>
        </p:nvSpPr>
        <p:spPr>
          <a:xfrm>
            <a:off x="3352799" y="3326295"/>
            <a:ext cx="1152939" cy="1789043"/>
          </a:xfrm>
          <a:prstGeom prst="leftBrace">
            <a:avLst>
              <a:gd name="adj1" fmla="val 38793"/>
              <a:gd name="adj2" fmla="val 507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667F8-BFBC-484F-B6A6-9636A1F6F0D5}"/>
              </a:ext>
            </a:extLst>
          </p:cNvPr>
          <p:cNvSpPr txBox="1"/>
          <p:nvPr/>
        </p:nvSpPr>
        <p:spPr>
          <a:xfrm>
            <a:off x="4505738" y="3087757"/>
            <a:ext cx="92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58E834-F2B6-4100-B3E9-1125ACB9AA10}"/>
              </a:ext>
            </a:extLst>
          </p:cNvPr>
          <p:cNvSpPr txBox="1"/>
          <p:nvPr/>
        </p:nvSpPr>
        <p:spPr>
          <a:xfrm>
            <a:off x="4366589" y="4006196"/>
            <a:ext cx="152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8737B8-64B7-4316-A07B-C35A0ED54C87}"/>
              </a:ext>
            </a:extLst>
          </p:cNvPr>
          <p:cNvSpPr txBox="1"/>
          <p:nvPr/>
        </p:nvSpPr>
        <p:spPr>
          <a:xfrm>
            <a:off x="4479231" y="4999959"/>
            <a:ext cx="12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Type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3475974-C227-4AC3-BABD-829E5A16D914}"/>
              </a:ext>
            </a:extLst>
          </p:cNvPr>
          <p:cNvSpPr/>
          <p:nvPr/>
        </p:nvSpPr>
        <p:spPr>
          <a:xfrm>
            <a:off x="5433391" y="2928730"/>
            <a:ext cx="457202" cy="702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21E1B1-D2B5-4881-8B0A-E96485D36BF8}"/>
              </a:ext>
            </a:extLst>
          </p:cNvPr>
          <p:cNvSpPr txBox="1"/>
          <p:nvPr/>
        </p:nvSpPr>
        <p:spPr>
          <a:xfrm>
            <a:off x="5883967" y="2718425"/>
            <a:ext cx="12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of data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75C1A5-6234-4ACD-8EC2-0B334495D3CF}"/>
              </a:ext>
            </a:extLst>
          </p:cNvPr>
          <p:cNvSpPr txBox="1"/>
          <p:nvPr/>
        </p:nvSpPr>
        <p:spPr>
          <a:xfrm>
            <a:off x="5867399" y="3088408"/>
            <a:ext cx="14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Distribution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FBA627-80EB-41B1-AEA8-EF618534877F}"/>
              </a:ext>
            </a:extLst>
          </p:cNvPr>
          <p:cNvSpPr txBox="1"/>
          <p:nvPr/>
        </p:nvSpPr>
        <p:spPr>
          <a:xfrm>
            <a:off x="6056243" y="3350342"/>
            <a:ext cx="92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E9F9AF6F-E46D-4760-BC6A-4F5550D29EB8}"/>
              </a:ext>
            </a:extLst>
          </p:cNvPr>
          <p:cNvSpPr/>
          <p:nvPr/>
        </p:nvSpPr>
        <p:spPr>
          <a:xfrm>
            <a:off x="5867399" y="3790773"/>
            <a:ext cx="427382" cy="927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3F205F-61FC-4B1D-8033-3DD9534B42D4}"/>
              </a:ext>
            </a:extLst>
          </p:cNvPr>
          <p:cNvSpPr txBox="1"/>
          <p:nvPr/>
        </p:nvSpPr>
        <p:spPr>
          <a:xfrm>
            <a:off x="6241773" y="3911828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Type: </a:t>
            </a:r>
            <a:r>
              <a:rPr lang="en-US" altLang="zh-CN" dirty="0">
                <a:solidFill>
                  <a:schemeClr val="accent1"/>
                </a:solidFill>
              </a:rPr>
              <a:t>Fully connected, </a:t>
            </a:r>
            <a:r>
              <a:rPr lang="en-US" altLang="zh-CN" dirty="0"/>
              <a:t>CNN, </a:t>
            </a:r>
            <a:r>
              <a:rPr lang="en-US" altLang="zh-CN" dirty="0" err="1"/>
              <a:t>ResNet</a:t>
            </a:r>
            <a:r>
              <a:rPr lang="en-US" altLang="zh-CN" dirty="0"/>
              <a:t>,…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4F2CAB-FF9D-476A-A8ED-7A78F10F37F5}"/>
              </a:ext>
            </a:extLst>
          </p:cNvPr>
          <p:cNvSpPr txBox="1"/>
          <p:nvPr/>
        </p:nvSpPr>
        <p:spPr>
          <a:xfrm>
            <a:off x="6241773" y="4185595"/>
            <a:ext cx="92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Depth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F2A460-F0A0-4AB3-B398-C6FA43BDDE4E}"/>
              </a:ext>
            </a:extLst>
          </p:cNvPr>
          <p:cNvSpPr txBox="1"/>
          <p:nvPr/>
        </p:nvSpPr>
        <p:spPr>
          <a:xfrm>
            <a:off x="6268281" y="4507480"/>
            <a:ext cx="134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Width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12FD035-E5BC-4E77-B589-CA316DCE9B23}"/>
              </a:ext>
            </a:extLst>
          </p:cNvPr>
          <p:cNvSpPr/>
          <p:nvPr/>
        </p:nvSpPr>
        <p:spPr>
          <a:xfrm>
            <a:off x="5724939" y="4999959"/>
            <a:ext cx="329647" cy="479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3B7D24-8CA5-46CF-852C-E3132ED1E341}"/>
                  </a:ext>
                </a:extLst>
              </p:cNvPr>
              <p:cNvSpPr txBox="1"/>
              <p:nvPr/>
            </p:nvSpPr>
            <p:spPr>
              <a:xfrm>
                <a:off x="6054586" y="4759361"/>
                <a:ext cx="1469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Loss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3B7D24-8CA5-46CF-852C-E3132ED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586" y="4759361"/>
                <a:ext cx="1469339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E9A2CB-69F7-41A7-A2FD-9A0211BBED38}"/>
                  </a:ext>
                </a:extLst>
              </p:cNvPr>
              <p:cNvSpPr txBox="1"/>
              <p:nvPr/>
            </p:nvSpPr>
            <p:spPr>
              <a:xfrm>
                <a:off x="6056243" y="5068966"/>
                <a:ext cx="1469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Loss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E9A2CB-69F7-41A7-A2FD-9A0211BBE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43" y="5068966"/>
                <a:ext cx="1469339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1C085FA-D76D-47E1-93B5-B866970E0A49}"/>
              </a:ext>
            </a:extLst>
          </p:cNvPr>
          <p:cNvSpPr txBox="1"/>
          <p:nvPr/>
        </p:nvSpPr>
        <p:spPr>
          <a:xfrm>
            <a:off x="6054585" y="5384268"/>
            <a:ext cx="335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 entropy Loss, …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A44E06-CF5E-463B-8A41-32CADAA4473D}"/>
              </a:ext>
            </a:extLst>
          </p:cNvPr>
          <p:cNvSpPr txBox="1"/>
          <p:nvPr/>
        </p:nvSpPr>
        <p:spPr>
          <a:xfrm>
            <a:off x="6255026" y="3640045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Activations: </a:t>
            </a:r>
            <a:r>
              <a:rPr lang="en-US" altLang="zh-CN" dirty="0" err="1">
                <a:solidFill>
                  <a:schemeClr val="accent1"/>
                </a:solidFill>
              </a:rPr>
              <a:t>ReLU</a:t>
            </a:r>
            <a:r>
              <a:rPr lang="en-US" altLang="zh-CN" dirty="0">
                <a:solidFill>
                  <a:schemeClr val="accent1"/>
                </a:solidFill>
              </a:rPr>
              <a:t>,</a:t>
            </a:r>
            <a:r>
              <a:rPr lang="en-US" altLang="zh-CN" dirty="0"/>
              <a:t> polynomial,…</a:t>
            </a:r>
          </a:p>
        </p:txBody>
      </p:sp>
    </p:spTree>
    <p:extLst>
      <p:ext uri="{BB962C8B-B14F-4D97-AF65-F5344CB8AC3E}">
        <p14:creationId xmlns:p14="http://schemas.microsoft.com/office/powerpoint/2010/main" val="3733265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CB3F7-2543-4A41-B905-AF43AD41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Spurious minima: exponentially vanish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547277-89DF-4BF1-A6D4-C79A724AD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Assumption: </a:t>
                </a:r>
              </a:p>
              <a:p>
                <a:pPr lvl="1"/>
                <a:r>
                  <a:rPr lang="en-US" altLang="zh-CN" dirty="0"/>
                  <a:t> 1-hidden layer, fully connected</a:t>
                </a:r>
              </a:p>
              <a:p>
                <a:pPr lvl="1"/>
                <a:r>
                  <a:rPr lang="en-US" altLang="zh-CN" dirty="0"/>
                  <a:t># of data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≿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≿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Result:</a:t>
                </a:r>
              </a:p>
              <a:p>
                <a:pPr lvl="1"/>
                <a:r>
                  <a:rPr lang="en-US" altLang="zh-CN" dirty="0"/>
                  <a:t>The volume of differentiable regions of the empirical loss containing sub-optimal differentiable local minima is exponentially vanishing in comparison with the same volume of global minima, with high probability in the limit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547277-89DF-4BF1-A6D4-C79A724AD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14FEE0-E108-480F-BAE1-815D40FF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D3F440-94B2-4FD4-B253-A23E0CAF71C5}"/>
              </a:ext>
            </a:extLst>
          </p:cNvPr>
          <p:cNvSpPr/>
          <p:nvPr/>
        </p:nvSpPr>
        <p:spPr>
          <a:xfrm>
            <a:off x="7141028" y="63563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 err="1">
                <a:solidFill>
                  <a:schemeClr val="accent5"/>
                </a:solidFill>
              </a:rPr>
              <a:t>Soudry</a:t>
            </a:r>
            <a:r>
              <a:rPr lang="en-US" altLang="zh-CN" i="1" dirty="0">
                <a:solidFill>
                  <a:schemeClr val="accent5"/>
                </a:solidFill>
              </a:rPr>
              <a:t>, D., &amp; Hoffer, E, ICLR. 2018 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302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34072-4002-49BE-9F46-6F5DC5CF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Spurious minima: exponentially vanish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B4E13-53D1-470D-AFC6-E007160D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Numerical experiments support: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30641-0A23-483A-B632-BFAE36BD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60E73C-4584-4908-A988-66C951CC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28" y="2431480"/>
            <a:ext cx="6973273" cy="32198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F8F6B12-8422-47D2-BDF1-9014F6A7B1A2}"/>
              </a:ext>
            </a:extLst>
          </p:cNvPr>
          <p:cNvSpPr/>
          <p:nvPr/>
        </p:nvSpPr>
        <p:spPr>
          <a:xfrm>
            <a:off x="8069942" y="43254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 err="1">
                <a:solidFill>
                  <a:schemeClr val="accent5"/>
                </a:solidFill>
              </a:rPr>
              <a:t>Soudry</a:t>
            </a:r>
            <a:r>
              <a:rPr lang="en-US" altLang="zh-CN" i="1" dirty="0">
                <a:solidFill>
                  <a:schemeClr val="accent5"/>
                </a:solidFill>
              </a:rPr>
              <a:t>, D., &amp; Hoffer, E, ICLR. 2018 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727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34072-4002-49BE-9F46-6F5DC5CF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Spurious minima: exponentially vanish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B4E13-53D1-470D-AFC6-E007160D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Numerical experiments support: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30641-0A23-483A-B632-BFAE36BD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60E73C-4584-4908-A988-66C951CC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28" y="2431480"/>
            <a:ext cx="6973273" cy="3219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FE245E-A29E-4C52-83BC-F293ED3B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572" y="4784483"/>
            <a:ext cx="6820852" cy="17337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F8F6B12-8422-47D2-BDF1-9014F6A7B1A2}"/>
              </a:ext>
            </a:extLst>
          </p:cNvPr>
          <p:cNvSpPr/>
          <p:nvPr/>
        </p:nvSpPr>
        <p:spPr>
          <a:xfrm>
            <a:off x="8069942" y="43254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 err="1">
                <a:solidFill>
                  <a:schemeClr val="accent5"/>
                </a:solidFill>
              </a:rPr>
              <a:t>Soudry</a:t>
            </a:r>
            <a:r>
              <a:rPr lang="en-US" altLang="zh-CN" i="1" dirty="0">
                <a:solidFill>
                  <a:schemeClr val="accent5"/>
                </a:solidFill>
              </a:rPr>
              <a:t>, D., &amp; Hoffer, E, ICLR. 2018 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0713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BE2D7-04C0-4B22-8490-686EAF93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Width help eliminating bad basin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896226-4FB8-438D-AA84-397201612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Assumption: </a:t>
                </a:r>
              </a:p>
              <a:p>
                <a:pPr lvl="1"/>
                <a:r>
                  <a:rPr lang="en-US" altLang="zh-CN" dirty="0"/>
                  <a:t> Input data sample can be distinguished in at least 1 dimension.</a:t>
                </a:r>
              </a:p>
              <a:p>
                <a:pPr lvl="1"/>
                <a:r>
                  <a:rPr lang="en-US" altLang="zh-CN" dirty="0">
                    <a:ea typeface="Cambria Math" panose="02040503050406030204" pitchFamily="18" charset="0"/>
                  </a:rPr>
                  <a:t> Loss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is convex with respect 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and activation function is continuous.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 The last hidden layer is wide,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&gt;#</m:t>
                    </m:r>
                  </m:oMath>
                </a14:m>
                <a:r>
                  <a:rPr lang="en-US" altLang="zh-CN" dirty="0"/>
                  <a:t> of input samples.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Result:</a:t>
                </a:r>
              </a:p>
              <a:p>
                <a:pPr lvl="1"/>
                <a:r>
                  <a:rPr lang="en-US" altLang="zh-CN" dirty="0"/>
                  <a:t>Suppose that a fully connected neural network satisfies assumptions above. Then, the empirical loss function is a weakly global function. In other words, the loss function has no sub-optimal set-wise strict local minima.</a:t>
                </a:r>
              </a:p>
              <a:p>
                <a:pPr lvl="1"/>
                <a:r>
                  <a:rPr lang="en-US" altLang="zh-CN" dirty="0"/>
                  <a:t>No “bad” local minima; No “bad” basin.</a:t>
                </a:r>
                <a:br>
                  <a:rPr lang="en-US" altLang="zh-CN" dirty="0"/>
                </a:br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896226-4FB8-438D-AA84-397201612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C3F5D-0315-4EF7-B4F0-4ED4DC2D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619D0E-7619-45D5-9F10-2FEB7D7B17AF}"/>
              </a:ext>
            </a:extLst>
          </p:cNvPr>
          <p:cNvSpPr/>
          <p:nvPr/>
        </p:nvSpPr>
        <p:spPr>
          <a:xfrm>
            <a:off x="7217228" y="63563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>
                <a:solidFill>
                  <a:schemeClr val="accent5"/>
                </a:solidFill>
              </a:rPr>
              <a:t>Li, D., Ding, T., &amp; Sun, R. 2018.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680EE5-F1C0-4420-BF23-1ABFFCEE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2" y="153863"/>
            <a:ext cx="2830126" cy="22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6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69DD0-293D-4117-84F3-C690AC8B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 of critical points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8B7F90-5772-4C88-94D3-07CE3003F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Suppose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defined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Critical point: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Classification of critical points:</a:t>
                </a:r>
              </a:p>
              <a:p>
                <a:pPr lvl="1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𝑚𝑖𝑛𝑖𝑚𝑢𝑚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𝑚𝑎𝑥𝑖𝑚𝑢𝑚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&lt;0&lt;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𝑠𝑎𝑑𝑑𝑙𝑒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𝑝𝑜𝑖𝑛𝑡</m:t>
                    </m:r>
                  </m:oMath>
                </a14:m>
                <a:r>
                  <a:rPr lang="en-US" altLang="zh-CN" dirty="0"/>
                  <a:t> (min-max structure) </a:t>
                </a:r>
              </a:p>
              <a:p>
                <a:pPr lvl="1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degenerate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case</m:t>
                    </m:r>
                  </m:oMath>
                </a14:m>
                <a:r>
                  <a:rPr lang="en-US" altLang="zh-CN" dirty="0"/>
                  <a:t> !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8B7F90-5772-4C88-94D3-07CE3003F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70CEC-71A3-4258-9324-A35D9CEB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83791C-F1F6-406D-87F3-547D6B289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12" y="1690688"/>
            <a:ext cx="564911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5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CB9E8-A5C7-408F-879D-16B3315D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Width help eliminating bad basin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2862A2-93DD-4B20-978D-ADB19C23A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38183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Definition [Set-wise strict local-min]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  We say that a compact subset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is a local minimum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 in the sense of sets if there exists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such that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and for all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satisfying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, it holds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  </a:t>
                </a:r>
              </a:p>
              <a:p>
                <a:pPr lvl="1"/>
                <a:r>
                  <a:rPr lang="en-US" altLang="zh-CN" dirty="0"/>
                  <a:t>It describes the notion of “basin” from a mathematical perspective.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Definition [Weak global function]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We say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 is a weakly global function if it is continuous and every set-wise strict local minima contains a global minimum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Recall the notion of “valleys” (spurious valleys). Some links between them.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2862A2-93DD-4B20-978D-ADB19C23A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38183" cy="4351338"/>
              </a:xfrm>
              <a:blipFill>
                <a:blip r:embed="rId2"/>
                <a:stretch>
                  <a:fillRect l="-745" r="-1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FDFBC-165C-49EA-A437-5BCF1F54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DC648E-CC3B-4DB9-9522-DF8FC30B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2" y="153863"/>
            <a:ext cx="2830126" cy="22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80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592D-B91A-4B62-84A9-9E91853E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sketch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46A9D5-C039-4850-8D41-BA6BFA4C0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Property PT:  </a:t>
                </a:r>
                <a:r>
                  <a:rPr lang="en-US" altLang="zh-CN" sz="2000" dirty="0"/>
                  <a:t>if starting from any point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sz="2000" dirty="0"/>
                  <a:t>there exists an arbitrary small perturbation such that from the perturbed point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zh-CN" dirty="0"/>
                  <a:t>, </a:t>
                </a:r>
                <a:r>
                  <a:rPr lang="en-US" altLang="zh-CN" sz="2000" dirty="0"/>
                  <a:t>there exists a strictly decreasing path to a global minimum.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dirty="0"/>
                  <a:t>PT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 bad minimum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Outline: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46A9D5-C039-4850-8D41-BA6BFA4C0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5D2A0-54E8-4190-8524-D604C21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DACDF1-2A11-4883-B41B-CF42C518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891" y="3830756"/>
            <a:ext cx="2753109" cy="24006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4F1323E-2EA0-4A0A-947A-59DA34BBAA13}"/>
              </a:ext>
            </a:extLst>
          </p:cNvPr>
          <p:cNvSpPr/>
          <p:nvPr/>
        </p:nvSpPr>
        <p:spPr>
          <a:xfrm>
            <a:off x="7043056" y="63521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>
                <a:solidFill>
                  <a:schemeClr val="accent5"/>
                </a:solidFill>
              </a:rPr>
              <a:t>Li, D., Ding, T., &amp; Sun, R. 2018.</a:t>
            </a:r>
            <a:endParaRPr lang="en-US" altLang="zh-CN" i="1" dirty="0">
              <a:solidFill>
                <a:schemeClr val="accent5"/>
              </a:solidFill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DB3A05-D8F6-434F-8125-86633CC1C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471" y="3891132"/>
            <a:ext cx="5154941" cy="23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62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9D41-0D04-44CE-BF6D-02D8049A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Reference(empirical exploration) 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2438E-E98C-4A13-87D1-26D4C911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Sagun, L. , </a:t>
            </a:r>
            <a:r>
              <a:rPr lang="en-US" altLang="zh-CN" dirty="0" err="1"/>
              <a:t>Bottou</a:t>
            </a:r>
            <a:r>
              <a:rPr lang="en-US" altLang="zh-CN" dirty="0"/>
              <a:t>, L. , &amp; </a:t>
            </a:r>
            <a:r>
              <a:rPr lang="en-US" altLang="zh-CN" dirty="0" err="1"/>
              <a:t>Lecun</a:t>
            </a:r>
            <a:r>
              <a:rPr lang="en-US" altLang="zh-CN" dirty="0"/>
              <a:t>, Y. . (2016). Eigenvalues of the hessian in deep learning: singularity and beyond.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ffectLst/>
              </a:rPr>
              <a:t> Sagun, L., </a:t>
            </a:r>
            <a:r>
              <a:rPr lang="en-US" altLang="zh-CN" dirty="0" err="1">
                <a:effectLst/>
              </a:rPr>
              <a:t>Evci</a:t>
            </a:r>
            <a:r>
              <a:rPr lang="en-US" altLang="zh-CN" dirty="0">
                <a:effectLst/>
              </a:rPr>
              <a:t>, U., </a:t>
            </a:r>
            <a:r>
              <a:rPr lang="en-US" altLang="zh-CN" dirty="0" err="1">
                <a:effectLst/>
              </a:rPr>
              <a:t>Güney</a:t>
            </a:r>
            <a:r>
              <a:rPr lang="en-US" altLang="zh-CN" dirty="0">
                <a:effectLst/>
              </a:rPr>
              <a:t>, V. U., Dauphin, Y., &amp; </a:t>
            </a:r>
            <a:r>
              <a:rPr lang="en-US" altLang="zh-CN" dirty="0" err="1">
                <a:effectLst/>
              </a:rPr>
              <a:t>Bottou</a:t>
            </a:r>
            <a:r>
              <a:rPr lang="en-US" altLang="zh-CN" dirty="0">
                <a:effectLst/>
              </a:rPr>
              <a:t>, L. (2018). Empirical analysis of the hessian of over-parametrized neural networks.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Keskar</a:t>
            </a:r>
            <a:r>
              <a:rPr lang="en-US" altLang="zh-CN" dirty="0">
                <a:effectLst/>
              </a:rPr>
              <a:t>, N. S., </a:t>
            </a:r>
            <a:r>
              <a:rPr lang="en-US" altLang="zh-CN" dirty="0" err="1">
                <a:effectLst/>
              </a:rPr>
              <a:t>Nocedal</a:t>
            </a:r>
            <a:r>
              <a:rPr lang="en-US" altLang="zh-CN" dirty="0">
                <a:effectLst/>
              </a:rPr>
              <a:t>, J., Tang, P. T. P., </a:t>
            </a:r>
            <a:r>
              <a:rPr lang="en-US" altLang="zh-CN" dirty="0" err="1">
                <a:effectLst/>
              </a:rPr>
              <a:t>Mudigere</a:t>
            </a:r>
            <a:r>
              <a:rPr lang="en-US" altLang="zh-CN" dirty="0">
                <a:effectLst/>
              </a:rPr>
              <a:t>, D., &amp; </a:t>
            </a:r>
            <a:r>
              <a:rPr lang="en-US" altLang="zh-CN" dirty="0" err="1">
                <a:effectLst/>
              </a:rPr>
              <a:t>Smelyanskiy</a:t>
            </a:r>
            <a:r>
              <a:rPr lang="en-US" altLang="zh-CN" dirty="0">
                <a:effectLst/>
              </a:rPr>
              <a:t>, M. (2017). On large-batch training for deep learning: Generalization gap and sharp minima.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effectLst/>
              </a:rPr>
              <a:t>Dinh</a:t>
            </a:r>
            <a:r>
              <a:rPr lang="en-US" altLang="zh-CN" dirty="0">
                <a:effectLst/>
              </a:rPr>
              <a:t>, L., </a:t>
            </a:r>
            <a:r>
              <a:rPr lang="en-US" altLang="zh-CN" dirty="0" err="1">
                <a:effectLst/>
              </a:rPr>
              <a:t>Pascanu</a:t>
            </a:r>
            <a:r>
              <a:rPr lang="en-US" altLang="zh-CN" dirty="0">
                <a:effectLst/>
              </a:rPr>
              <a:t>, R., </a:t>
            </a:r>
            <a:r>
              <a:rPr lang="en-US" altLang="zh-CN" dirty="0" err="1">
                <a:effectLst/>
              </a:rPr>
              <a:t>Bengio</a:t>
            </a:r>
            <a:r>
              <a:rPr lang="en-US" altLang="zh-CN" dirty="0">
                <a:effectLst/>
              </a:rPr>
              <a:t>, S., &amp; </a:t>
            </a:r>
            <a:r>
              <a:rPr lang="en-US" altLang="zh-CN" dirty="0" err="1">
                <a:effectLst/>
              </a:rPr>
              <a:t>Bengio</a:t>
            </a:r>
            <a:r>
              <a:rPr lang="en-US" altLang="zh-CN" dirty="0">
                <a:effectLst/>
              </a:rPr>
              <a:t>, Y. (2017). Sharp minima can generalize for deep nets. </a:t>
            </a:r>
            <a:r>
              <a:rPr lang="en-US" altLang="zh-CN" i="1" dirty="0">
                <a:effectLst/>
              </a:rPr>
              <a:t>34th International Conference on Machine Learning</a:t>
            </a:r>
            <a:endParaRPr lang="en-US" altLang="zh-CN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Yao, Z., </a:t>
            </a:r>
            <a:r>
              <a:rPr lang="en-US" altLang="zh-CN" dirty="0" err="1">
                <a:effectLst/>
              </a:rPr>
              <a:t>Gholami</a:t>
            </a:r>
            <a:r>
              <a:rPr lang="en-US" altLang="zh-CN" dirty="0">
                <a:effectLst/>
              </a:rPr>
              <a:t>, A., </a:t>
            </a:r>
            <a:r>
              <a:rPr lang="en-US" altLang="zh-CN" dirty="0" err="1">
                <a:effectLst/>
              </a:rPr>
              <a:t>Keutzer</a:t>
            </a:r>
            <a:r>
              <a:rPr lang="en-US" altLang="zh-CN" dirty="0">
                <a:effectLst/>
              </a:rPr>
              <a:t>, K., &amp; Mahoney, M. (2019). </a:t>
            </a:r>
            <a:r>
              <a:rPr lang="en-US" altLang="zh-CN" i="1" dirty="0" err="1">
                <a:effectLst/>
              </a:rPr>
              <a:t>PyHessian</a:t>
            </a:r>
            <a:r>
              <a:rPr lang="en-US" altLang="zh-CN" i="1" dirty="0">
                <a:effectLst/>
              </a:rPr>
              <a:t>: Neural Networks Through the Lens of the Hessian</a:t>
            </a:r>
            <a:r>
              <a:rPr lang="en-US" altLang="zh-CN" dirty="0">
                <a:effectLst/>
              </a:rPr>
              <a:t>. </a:t>
            </a:r>
            <a:r>
              <a:rPr lang="en-US" altLang="zh-CN" i="1" dirty="0">
                <a:effectLst/>
              </a:rPr>
              <a:t>10</a:t>
            </a:r>
            <a:r>
              <a:rPr lang="en-US" altLang="zh-CN" dirty="0">
                <a:effectLst/>
              </a:rPr>
              <a:t>. http://arxiv.org/abs/1912.07145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33BA30-2C33-4FE0-ADD5-4EB0AB4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289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9D41-0D04-44CE-BF6D-02D8049A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Reference(theoretical analysis) 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2438E-E98C-4A13-87D1-26D4C911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Li, D., Ding, T., &amp; Sun, R. (2018). </a:t>
            </a:r>
            <a:r>
              <a:rPr lang="en-US" altLang="zh-CN" i="1" dirty="0"/>
              <a:t>Over-Parameterized Deep Neural Networks Have No Strict Local Minima For Any Continuous Activations</a:t>
            </a:r>
            <a:r>
              <a:rPr lang="en-US" altLang="zh-CN" dirty="0"/>
              <a:t>. 1–43. http://arxiv.org/abs/1812.11039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Soudry</a:t>
            </a:r>
            <a:r>
              <a:rPr lang="en-US" altLang="zh-CN" dirty="0"/>
              <a:t>, D., &amp; Hoffer, E. (2018). Exponentially vanishing sub-optimal local minima in multilayer neural networks. </a:t>
            </a:r>
            <a:r>
              <a:rPr lang="en-US" altLang="zh-CN" i="1" dirty="0"/>
              <a:t>6th International Conference on Learning Representations, ICLR 2018 - Workshop Track Proceedings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Safran, I., &amp; Shamir, O. (2018). Spurious local minima are common in two-layer </a:t>
            </a:r>
            <a:r>
              <a:rPr lang="en-US" altLang="zh-CN" dirty="0" err="1"/>
              <a:t>ReLU</a:t>
            </a:r>
            <a:r>
              <a:rPr lang="en-US" altLang="zh-CN" dirty="0"/>
              <a:t> neural networks. </a:t>
            </a:r>
            <a:r>
              <a:rPr lang="en-US" altLang="zh-CN" i="1" dirty="0"/>
              <a:t>35th International Conference on Machine Learning, ICML 2018</a:t>
            </a:r>
            <a:r>
              <a:rPr lang="en-US" altLang="zh-CN" dirty="0"/>
              <a:t>, </a:t>
            </a:r>
            <a:r>
              <a:rPr lang="en-US" altLang="zh-CN" i="1" dirty="0"/>
              <a:t>10</a:t>
            </a:r>
            <a:r>
              <a:rPr lang="en-US" altLang="zh-CN" dirty="0"/>
              <a:t>(1), 7031–7052.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Kawaguchi, K. (2016). Deep learning without poor local minima. </a:t>
            </a:r>
            <a:r>
              <a:rPr lang="en-US" altLang="zh-CN" i="1" dirty="0"/>
              <a:t>Advances in Neural Information Processing Systems</a:t>
            </a:r>
            <a:r>
              <a:rPr lang="en-US" altLang="zh-CN" dirty="0"/>
              <a:t>, </a:t>
            </a:r>
            <a:r>
              <a:rPr lang="en-US" altLang="zh-CN" i="1" dirty="0"/>
              <a:t>Nips</a:t>
            </a:r>
            <a:r>
              <a:rPr lang="en-US" altLang="zh-CN" dirty="0"/>
              <a:t>, 586–594.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Sun, R. (2019). </a:t>
            </a:r>
            <a:r>
              <a:rPr lang="en-US" altLang="zh-CN" i="1" dirty="0"/>
              <a:t>Optimization for deep learning: theory and algorithms</a:t>
            </a:r>
            <a:r>
              <a:rPr lang="en-US" altLang="zh-CN" dirty="0"/>
              <a:t>. 1–60. http://arxiv.org/abs/1912.08957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33BA30-2C33-4FE0-ADD5-4EB0AB4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68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0DCE0-CD94-4EE5-9D09-86AE6723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Saddle point and degenerate case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696480-2DA1-4E39-A9E8-EE55BB5A1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927573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Min-max structure </a:t>
                </a:r>
                <a:r>
                  <a:rPr lang="en-US" altLang="zh-CN" dirty="0"/>
                  <a:t>of saddle point:</a:t>
                </a:r>
                <a:br>
                  <a:rPr lang="en-US" altLang="zh-CN" dirty="0"/>
                </a:br>
                <a:r>
                  <a:rPr lang="en-US" altLang="zh-CN" dirty="0"/>
                  <a:t>     </a:t>
                </a:r>
                <a:r>
                  <a:rPr lang="en-US" altLang="zh-CN" sz="2000" dirty="0"/>
                  <a:t>Restrict on the subspace spanned by eigenvectors of positive(negative) eigenvalues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Maximum(Minimum) 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Degenerate case:</a:t>
                </a:r>
                <a:br>
                  <a:rPr lang="en-US" altLang="zh-CN" dirty="0"/>
                </a:br>
                <a:r>
                  <a:rPr lang="en-US" altLang="zh-CN" dirty="0"/>
                  <a:t>     </a:t>
                </a:r>
                <a:r>
                  <a:rPr lang="en-US" altLang="zh-CN" sz="2000" dirty="0"/>
                  <a:t>Introduce plateau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dirty="0"/>
                  <a:t>Plateau: an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almost flat </a:t>
                </a:r>
                <a:r>
                  <a:rPr lang="en-US" altLang="zh-CN" dirty="0"/>
                  <a:t>region</a:t>
                </a:r>
                <a:br>
                  <a:rPr lang="en-US" altLang="zh-CN" dirty="0"/>
                </a:br>
                <a:r>
                  <a:rPr lang="en-US" altLang="zh-CN" dirty="0"/>
                  <a:t>     </a:t>
                </a:r>
                <a:r>
                  <a:rPr lang="en-US" altLang="zh-CN" sz="2000" dirty="0"/>
                  <a:t>Eigenvalues (curvature) are </a:t>
                </a:r>
                <a:r>
                  <a:rPr lang="en-US" altLang="zh-CN" sz="2000" i="1" dirty="0"/>
                  <a:t>close to 0 </a:t>
                </a:r>
                <a:r>
                  <a:rPr lang="en-US" altLang="zh-CN" sz="2000" dirty="0"/>
                  <a:t>corresponding to directions of plateau.</a:t>
                </a:r>
                <a:br>
                  <a:rPr lang="en-US" altLang="zh-CN" sz="2000" dirty="0"/>
                </a:br>
                <a:r>
                  <a:rPr lang="en-US" altLang="zh-CN" sz="2000" dirty="0"/>
                  <a:t>     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696480-2DA1-4E39-A9E8-EE55BB5A1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927573" cy="4351338"/>
              </a:xfrm>
              <a:blipFill>
                <a:blip r:embed="rId2"/>
                <a:stretch>
                  <a:fillRect l="-1232" r="-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322C19-A144-483A-BD0D-1CBF537C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F92277-F856-4730-B42A-9449394C0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35" y="4283063"/>
            <a:ext cx="2926065" cy="25749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59DAD3-1C76-4AA4-9E65-206AC33AC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3178" y="2206098"/>
            <a:ext cx="2928528" cy="24458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EF393C-237F-478E-BA69-4D9C31289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178" y="0"/>
            <a:ext cx="2928528" cy="23736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427C58-05A2-4EE0-8989-741040B1479D}"/>
              </a:ext>
            </a:extLst>
          </p:cNvPr>
          <p:cNvSpPr/>
          <p:nvPr/>
        </p:nvSpPr>
        <p:spPr>
          <a:xfrm>
            <a:off x="5824007" y="64243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>
                <a:solidFill>
                  <a:schemeClr val="accent5"/>
                </a:solidFill>
                <a:effectLst/>
              </a:rPr>
              <a:t>Dauphin, Y. N et al, NIPS. 2014</a:t>
            </a:r>
          </a:p>
        </p:txBody>
      </p:sp>
    </p:spTree>
    <p:extLst>
      <p:ext uri="{BB962C8B-B14F-4D97-AF65-F5344CB8AC3E}">
        <p14:creationId xmlns:p14="http://schemas.microsoft.com/office/powerpoint/2010/main" val="335781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0DCE0-CD94-4EE5-9D09-86AE6723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Saddle point and Morse index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696480-2DA1-4E39-A9E8-EE55BB5A1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927573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Morse index </a:t>
                </a:r>
                <a:r>
                  <a:rPr lang="en-US" altLang="zh-CN" dirty="0"/>
                  <a:t>of a saddle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: </a:t>
                </a:r>
                <a:br>
                  <a:rPr lang="en-US" altLang="zh-CN" sz="2000" dirty="0"/>
                </a:br>
                <a:r>
                  <a:rPr lang="en-US" altLang="zh-CN" sz="2000" dirty="0"/>
                  <a:t>         Maximal dimension of where the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is negative definite. Also known as  negative inertial index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Index-k saddle point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(k-saddle):</a:t>
                </a:r>
                <a:br>
                  <a:rPr lang="en-US" altLang="zh-CN" sz="2000" dirty="0"/>
                </a:br>
                <a:r>
                  <a:rPr lang="en-US" altLang="zh-CN" sz="2000" dirty="0"/>
                  <a:t>         A local maximum 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/>
                  <a:t> is a dim-k subspace; and a local minimum 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/>
                  <a:t>     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Saddles are common in high dimensional landscape:</a:t>
                </a:r>
                <a:br>
                  <a:rPr lang="en-US" altLang="zh-CN" sz="2000" dirty="0"/>
                </a:br>
                <a:r>
                  <a:rPr lang="en-US" altLang="zh-CN" sz="2000" dirty="0"/>
                  <a:t>          statistic physics, random matrix theory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696480-2DA1-4E39-A9E8-EE55BB5A1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927573" cy="4351338"/>
              </a:xfrm>
              <a:blipFill>
                <a:blip r:embed="rId2"/>
                <a:stretch>
                  <a:fillRect l="-1232" r="-1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322C19-A144-483A-BD0D-1CBF537C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7FB98A-7B3E-4DCB-9E15-354DAE2D6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181" y="3591306"/>
            <a:ext cx="3658111" cy="27245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571C3F2-34FE-4369-BFCA-5ADDF19E7DCA}"/>
              </a:ext>
            </a:extLst>
          </p:cNvPr>
          <p:cNvSpPr txBox="1"/>
          <p:nvPr/>
        </p:nvSpPr>
        <p:spPr>
          <a:xfrm>
            <a:off x="5070301" y="6392657"/>
            <a:ext cx="652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5"/>
                </a:solidFill>
              </a:rPr>
              <a:t>Dauphin, Y. N., NIPS, 2014; Yin, J.Y., Talks in XTU.2018</a:t>
            </a:r>
            <a:endParaRPr lang="zh-CN" altLang="en-US" i="1" dirty="0">
              <a:solidFill>
                <a:schemeClr val="accent5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A46827A-124D-4FFF-90AA-28D9ABBF6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81" y="842483"/>
            <a:ext cx="3241212" cy="24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6CCDA-3822-41F3-B286-4C55035C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Explore landscape: Hessian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FA0468-D466-4A84-B854-35FF8E0C2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i="1" dirty="0"/>
                  <a:t> Over-parametrized</a:t>
                </a:r>
                <a:r>
                  <a:rPr lang="en-US" altLang="zh-CN" dirty="0"/>
                  <a:t> neural network: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 Many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close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 at critical points!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 A sketch:</a:t>
                </a:r>
              </a:p>
              <a:p>
                <a:pPr lvl="2"/>
                <a:r>
                  <a:rPr lang="en-US" altLang="zh-CN" dirty="0"/>
                  <a:t>For a fully connected network, define </a:t>
                </a:r>
                <a:r>
                  <a:rPr lang="en-US" altLang="zh-CN" i="1" dirty="0"/>
                  <a:t>loss function </a:t>
                </a:r>
                <a:r>
                  <a:rPr lang="en-US" altLang="zh-CN" dirty="0"/>
                  <a:t>as</a:t>
                </a:r>
              </a:p>
              <a:p>
                <a:pPr marL="914400" lvl="2" indent="0" algn="ctr">
                  <a:buNone/>
                </a:pP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pPr lvl="2"/>
                <a:r>
                  <a:rPr lang="en-US" altLang="zh-CN" dirty="0"/>
                  <a:t>Compute Hessian (</a:t>
                </a:r>
                <a:r>
                  <a:rPr lang="en-US" altLang="zh-CN" dirty="0" err="1"/>
                  <a:t>Guass</a:t>
                </a:r>
                <a:r>
                  <a:rPr lang="en-US" altLang="zh-CN" dirty="0"/>
                  <a:t>-Newton decomposition)</a:t>
                </a:r>
              </a:p>
              <a:p>
                <a:pPr marL="914400" lvl="2" indent="0" algn="ctr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+  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400" dirty="0"/>
              </a:p>
              <a:p>
                <a:pPr marL="914400" lvl="2" indent="0" algn="ctr">
                  <a:buNone/>
                </a:pPr>
                <a:endParaRPr lang="en-US" altLang="zh-CN" sz="2400" dirty="0"/>
              </a:p>
              <a:p>
                <a:pPr lvl="2"/>
                <a:r>
                  <a:rPr lang="en-US" altLang="zh-CN" dirty="0"/>
                  <a:t>Over-parametrized means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is the number of parameters.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FA0468-D466-4A84-B854-35FF8E0C2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AA9DC-6B4F-441C-B4A6-123C060E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FDCFD-41D3-4461-891C-3C283F0D317D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902C98-09D1-4E2E-BCD6-8F2539A0FBF7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930DA1-6F75-4D46-81FB-C3EE96979824}"/>
                  </a:ext>
                </a:extLst>
              </p:cNvPr>
              <p:cNvSpPr txBox="1"/>
              <p:nvPr/>
            </p:nvSpPr>
            <p:spPr>
              <a:xfrm>
                <a:off x="2358887" y="5356245"/>
                <a:ext cx="4174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</a:rPr>
                  <a:t>Semi-positive definite,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930DA1-6F75-4D46-81FB-C3EE9697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87" y="5356245"/>
                <a:ext cx="4174435" cy="369332"/>
              </a:xfrm>
              <a:prstGeom prst="rect">
                <a:avLst/>
              </a:prstGeom>
              <a:blipFill>
                <a:blip r:embed="rId3"/>
                <a:stretch>
                  <a:fillRect l="-131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878246-6532-40A5-A7E3-953B5DDF50F8}"/>
              </a:ext>
            </a:extLst>
          </p:cNvPr>
          <p:cNvCxnSpPr>
            <a:cxnSpLocks/>
          </p:cNvCxnSpPr>
          <p:nvPr/>
        </p:nvCxnSpPr>
        <p:spPr>
          <a:xfrm flipV="1">
            <a:off x="4618382" y="5089525"/>
            <a:ext cx="339587" cy="36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BA1C6EB-D0E4-417B-B165-6A9C6292934C}"/>
              </a:ext>
            </a:extLst>
          </p:cNvPr>
          <p:cNvSpPr/>
          <p:nvPr/>
        </p:nvSpPr>
        <p:spPr>
          <a:xfrm>
            <a:off x="4957969" y="4498965"/>
            <a:ext cx="2193235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8662EDE-DAFD-4AD4-B998-5C178616534C}"/>
              </a:ext>
            </a:extLst>
          </p:cNvPr>
          <p:cNvSpPr/>
          <p:nvPr/>
        </p:nvSpPr>
        <p:spPr>
          <a:xfrm>
            <a:off x="7407965" y="4449485"/>
            <a:ext cx="2193235" cy="1004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6F52F91-4ACF-4C57-A6D8-A06614723790}"/>
              </a:ext>
            </a:extLst>
          </p:cNvPr>
          <p:cNvCxnSpPr>
            <a:cxnSpLocks/>
          </p:cNvCxnSpPr>
          <p:nvPr/>
        </p:nvCxnSpPr>
        <p:spPr>
          <a:xfrm flipH="1">
            <a:off x="9601200" y="4728287"/>
            <a:ext cx="198782" cy="30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268A9E7-38EF-4DB3-8CD4-BC0D5A6264F3}"/>
              </a:ext>
            </a:extLst>
          </p:cNvPr>
          <p:cNvSpPr txBox="1"/>
          <p:nvPr/>
        </p:nvSpPr>
        <p:spPr>
          <a:xfrm>
            <a:off x="9742004" y="4394769"/>
            <a:ext cx="21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Small residual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569C76-2F83-463E-99DF-45D4734F1089}"/>
              </a:ext>
            </a:extLst>
          </p:cNvPr>
          <p:cNvSpPr/>
          <p:nvPr/>
        </p:nvSpPr>
        <p:spPr>
          <a:xfrm>
            <a:off x="7407965" y="63377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>
                <a:solidFill>
                  <a:schemeClr val="accent5"/>
                </a:solidFill>
                <a:effectLst/>
              </a:rPr>
              <a:t>Sagun, L et al, ICLR. 2018</a:t>
            </a:r>
          </a:p>
        </p:txBody>
      </p:sp>
    </p:spTree>
    <p:extLst>
      <p:ext uri="{BB962C8B-B14F-4D97-AF65-F5344CB8AC3E}">
        <p14:creationId xmlns:p14="http://schemas.microsoft.com/office/powerpoint/2010/main" val="36128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31B4E-478D-4154-9C03-5A8BE79E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Explore landscape: Hessian analysis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74B3C0-5F45-42DB-B336-0A7BF41D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BF371A8-CAF4-4CCF-A495-1068C922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An example of 2-hidden layer network with 5000 parameters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A86902-4A63-4224-828C-2984A31E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30" y="2480811"/>
            <a:ext cx="7306695" cy="34866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C12AFD1-F21A-413D-8E23-728129881AF9}"/>
              </a:ext>
            </a:extLst>
          </p:cNvPr>
          <p:cNvSpPr/>
          <p:nvPr/>
        </p:nvSpPr>
        <p:spPr>
          <a:xfrm>
            <a:off x="7407965" y="63377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>
                <a:solidFill>
                  <a:schemeClr val="accent5"/>
                </a:solidFill>
                <a:effectLst/>
              </a:rPr>
              <a:t>Sagun, L et al, ICLR. 2018</a:t>
            </a:r>
          </a:p>
        </p:txBody>
      </p:sp>
    </p:spTree>
    <p:extLst>
      <p:ext uri="{BB962C8B-B14F-4D97-AF65-F5344CB8AC3E}">
        <p14:creationId xmlns:p14="http://schemas.microsoft.com/office/powerpoint/2010/main" val="176660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8488E-C70F-4ADD-8244-43CBD7BD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Flatness and related properties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C0AF3E-FDB6-47AB-B472-9CAA54EE9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Many eigenvalues near zero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Flatness at the bottom of the landscape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Numerical exploration: mode connectivity, wide basins…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Relation between flatness and generalization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C0AF3E-FDB6-47AB-B472-9CAA54EE9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BD9383-F94B-42C6-AA0A-62B3947E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E6C1CE-8843-4AE2-8B19-B8F92FB6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86" y="3596871"/>
            <a:ext cx="6373114" cy="28960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BF3720-B82B-42AE-9C2E-323DCFE52C27}"/>
              </a:ext>
            </a:extLst>
          </p:cNvPr>
          <p:cNvSpPr/>
          <p:nvPr/>
        </p:nvSpPr>
        <p:spPr>
          <a:xfrm>
            <a:off x="7447722" y="6422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 err="1">
                <a:solidFill>
                  <a:schemeClr val="accent5"/>
                </a:solidFill>
                <a:effectLst/>
              </a:rPr>
              <a:t>Keskar</a:t>
            </a:r>
            <a:r>
              <a:rPr lang="en-US" altLang="zh-CN" i="1" dirty="0">
                <a:solidFill>
                  <a:schemeClr val="accent5"/>
                </a:solidFill>
                <a:effectLst/>
              </a:rPr>
              <a:t>, N. S. et al, ICLR. 2017</a:t>
            </a:r>
          </a:p>
        </p:txBody>
      </p:sp>
    </p:spTree>
    <p:extLst>
      <p:ext uri="{BB962C8B-B14F-4D97-AF65-F5344CB8AC3E}">
        <p14:creationId xmlns:p14="http://schemas.microsoft.com/office/powerpoint/2010/main" val="285495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C64D9-1578-4F39-A5DA-4239F4E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Flatness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496A8A-AF2B-4FE2-9B2C-E39793BFF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Definition 1 [</a:t>
                </a:r>
                <a:r>
                  <a:rPr lang="de-DE" altLang="zh-CN" dirty="0"/>
                  <a:t>Hochreiter &amp; Schmidhuber (1997)]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sz="1800" dirty="0"/>
                  <a:t>Given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&gt;0 , </m:t>
                    </m:r>
                  </m:oMath>
                </a14:m>
                <a:r>
                  <a:rPr lang="en-US" altLang="zh-CN" sz="1800" dirty="0"/>
                  <a:t>a minimum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800" dirty="0"/>
                  <a:t> and a loss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800" dirty="0"/>
                  <a:t>, we define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as the largest </a:t>
                </a:r>
                <a:r>
                  <a:rPr lang="en-US" altLang="zh-CN" sz="1800" i="1" dirty="0"/>
                  <a:t> </a:t>
                </a:r>
                <a:r>
                  <a:rPr lang="en-US" altLang="zh-CN" sz="1800" dirty="0"/>
                  <a:t>connected set containing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such that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1800" dirty="0"/>
                  <a:t>. The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𝑓𝑙𝑎𝑡𝑛𝑒𝑠𝑠</m:t>
                    </m:r>
                  </m:oMath>
                </a14:m>
                <a:r>
                  <a:rPr lang="en-US" altLang="zh-CN" sz="1800" dirty="0"/>
                  <a:t> will be defined as the volume of</a:t>
                </a: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. We will call this measure the volume</a:t>
                </a:r>
                <a14:m>
                  <m:oMath xmlns:m="http://schemas.openxmlformats.org/officeDocument/2006/math">
                    <m:r>
                      <a:rPr lang="en-US" altLang="zh-CN" sz="18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𝑓𝑙𝑎𝑡𝑛𝑒𝑠𝑠</m:t>
                    </m:r>
                  </m:oMath>
                </a14:m>
                <a:r>
                  <a:rPr lang="en-US" altLang="zh-CN" sz="1800" dirty="0"/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Definition 2 [</a:t>
                </a:r>
                <a:r>
                  <a:rPr lang="en-US" altLang="zh-CN" dirty="0" err="1"/>
                  <a:t>Keskar</a:t>
                </a:r>
                <a:r>
                  <a:rPr lang="en-US" altLang="zh-CN" dirty="0"/>
                  <a:t> et al.(2017)]</a:t>
                </a:r>
              </a:p>
              <a:p>
                <a:pPr marL="457200" lvl="1" indent="0" algn="ctr">
                  <a:buNone/>
                </a:pPr>
                <a:r>
                  <a:rPr lang="en-US" altLang="zh-CN" sz="1800" dirty="0"/>
                  <a:t>For  a non-negative valued loss function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800" dirty="0"/>
                  <a:t>, the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𝑠h𝑎𝑟𝑝𝑛𝑒𝑠𝑠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will be defined as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/>
                  <a:t>    </a:t>
                </a:r>
                <a:r>
                  <a:rPr lang="en-US" altLang="zh-CN" sz="1800" dirty="0"/>
                  <a:t>  </a:t>
                </a:r>
              </a:p>
              <a:p>
                <a:pPr marL="457200" lvl="1" indent="0">
                  <a:buNone/>
                </a:pPr>
                <a:r>
                  <a:rPr lang="en-US" altLang="zh-CN" sz="1800" b="1" u="sng" dirty="0"/>
                  <a:t>Remark:</a:t>
                </a:r>
                <a:r>
                  <a:rPr lang="en-US" altLang="zh-CN" sz="1800" dirty="0"/>
                  <a:t> Apply Taylor expansion, the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𝑠h𝑎𝑟𝑝𝑛𝑒𝑠𝑠</m:t>
                    </m:r>
                  </m:oMath>
                </a14:m>
                <a:r>
                  <a:rPr lang="en-US" altLang="zh-CN" sz="1800" b="1" u="sng" dirty="0"/>
                  <a:t> </a:t>
                </a:r>
                <a:r>
                  <a:rPr lang="en-US" altLang="zh-CN" sz="1800" dirty="0"/>
                  <a:t>  is approximately equal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1800" dirty="0"/>
                  <a:t> 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496A8A-AF2B-4FE2-9B2C-E39793BFF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8A181-D1B5-43B9-AB6A-E4E6CF2E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04198-9870-4F6E-A4D5-1E58C270E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531" y="903126"/>
            <a:ext cx="3875121" cy="13320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7F87DE-3558-4CD9-94CA-D0C6406B1F1F}"/>
              </a:ext>
            </a:extLst>
          </p:cNvPr>
          <p:cNvSpPr/>
          <p:nvPr/>
        </p:nvSpPr>
        <p:spPr>
          <a:xfrm>
            <a:off x="7394713" y="63119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altLang="zh-CN" i="1" dirty="0" err="1">
                <a:solidFill>
                  <a:schemeClr val="accent5"/>
                </a:solidFill>
                <a:effectLst/>
              </a:rPr>
              <a:t>Dinh</a:t>
            </a:r>
            <a:r>
              <a:rPr lang="en-US" altLang="zh-CN" i="1" dirty="0">
                <a:solidFill>
                  <a:schemeClr val="accent5"/>
                </a:solidFill>
                <a:effectLst/>
              </a:rPr>
              <a:t>, L</a:t>
            </a:r>
            <a:r>
              <a:rPr lang="en-US" altLang="zh-CN" i="1" dirty="0">
                <a:solidFill>
                  <a:schemeClr val="accent5"/>
                </a:solidFill>
              </a:rPr>
              <a:t>. et al, </a:t>
            </a:r>
            <a:r>
              <a:rPr lang="en-US" altLang="zh-CN" i="1" dirty="0">
                <a:solidFill>
                  <a:schemeClr val="accent5"/>
                </a:solidFill>
                <a:effectLst/>
              </a:rPr>
              <a:t>ICML. 2017</a:t>
            </a:r>
          </a:p>
        </p:txBody>
      </p:sp>
    </p:spTree>
    <p:extLst>
      <p:ext uri="{BB962C8B-B14F-4D97-AF65-F5344CB8AC3E}">
        <p14:creationId xmlns:p14="http://schemas.microsoft.com/office/powerpoint/2010/main" val="397091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2968</Words>
  <Application>Microsoft Office PowerPoint</Application>
  <PresentationFormat>宽屏</PresentationFormat>
  <Paragraphs>249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黑体</vt:lpstr>
      <vt:lpstr>Arial</vt:lpstr>
      <vt:lpstr>Cambria Math</vt:lpstr>
      <vt:lpstr>Wingdings</vt:lpstr>
      <vt:lpstr>Office 主题​​</vt:lpstr>
      <vt:lpstr>Deep Learning: Advanced topics  Loss Landscape, geometric property of solutions and generalization performance  II</vt:lpstr>
      <vt:lpstr>Outline</vt:lpstr>
      <vt:lpstr>Description of critical points</vt:lpstr>
      <vt:lpstr>Saddle point and degenerate case</vt:lpstr>
      <vt:lpstr>Saddle point and Morse index</vt:lpstr>
      <vt:lpstr>Explore landscape: Hessian analysis</vt:lpstr>
      <vt:lpstr>Explore landscape: Hessian analysis</vt:lpstr>
      <vt:lpstr>Flatness and related properties</vt:lpstr>
      <vt:lpstr>Definition of Flatness</vt:lpstr>
      <vt:lpstr>Flatness and generalization</vt:lpstr>
      <vt:lpstr>Flatness and generalization</vt:lpstr>
      <vt:lpstr>Flatness leads to better generalization? </vt:lpstr>
      <vt:lpstr>Sharp minima can generalize!</vt:lpstr>
      <vt:lpstr>Sharp minima can generalize!</vt:lpstr>
      <vt:lpstr>Sharp minima can generalize!</vt:lpstr>
      <vt:lpstr>Sharp minima can generalize!</vt:lpstr>
      <vt:lpstr>Sharp minima can generalize!</vt:lpstr>
      <vt:lpstr>Spurious local minima</vt:lpstr>
      <vt:lpstr>Spurious valleys</vt:lpstr>
      <vt:lpstr>Example: Spurious minima are common</vt:lpstr>
      <vt:lpstr>Non-convex ≠ Not optimizable</vt:lpstr>
      <vt:lpstr>Non-convex ≠ Not optimizable</vt:lpstr>
      <vt:lpstr>Linear models</vt:lpstr>
      <vt:lpstr>Deep linear models</vt:lpstr>
      <vt:lpstr>Deep nonlinear model</vt:lpstr>
      <vt:lpstr>Spurious minima: exponentially vanish</vt:lpstr>
      <vt:lpstr>Spurious minima: exponentially vanish</vt:lpstr>
      <vt:lpstr>Spurious minima: exponentially vanish</vt:lpstr>
      <vt:lpstr>Width help eliminating bad basin</vt:lpstr>
      <vt:lpstr>Width help eliminating bad basin</vt:lpstr>
      <vt:lpstr>Proof sketch</vt:lpstr>
      <vt:lpstr>Reference(empirical exploration) : </vt:lpstr>
      <vt:lpstr>Reference(theoretical analysis)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Moon</dc:creator>
  <cp:lastModifiedBy>Luo Moon</cp:lastModifiedBy>
  <cp:revision>111</cp:revision>
  <dcterms:created xsi:type="dcterms:W3CDTF">2020-03-27T07:18:45Z</dcterms:created>
  <dcterms:modified xsi:type="dcterms:W3CDTF">2020-03-31T06:43:13Z</dcterms:modified>
</cp:coreProperties>
</file>