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79" r:id="rId7"/>
    <p:sldId id="282" r:id="rId8"/>
    <p:sldId id="261" r:id="rId9"/>
    <p:sldId id="28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83" r:id="rId25"/>
    <p:sldId id="276" r:id="rId26"/>
    <p:sldId id="277" r:id="rId27"/>
    <p:sldId id="278" r:id="rId28"/>
    <p:sldId id="28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78671" autoAdjust="0"/>
  </p:normalViewPr>
  <p:slideViewPr>
    <p:cSldViewPr snapToGrid="0">
      <p:cViewPr varScale="1">
        <p:scale>
          <a:sx n="90" d="100"/>
          <a:sy n="90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8FAF7-97D0-4762-A36C-B42758B41A11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EB05E-EACE-41FB-9A14-6F95A56AB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45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接下来，我来讲解部分例子，讲的是</a:t>
            </a:r>
            <a:r>
              <a:rPr lang="en-US" altLang="zh-CN" dirty="0" smtClean="0"/>
              <a:t>Landscape</a:t>
            </a:r>
            <a:r>
              <a:rPr lang="zh-CN" altLang="en-US" dirty="0" smtClean="0"/>
              <a:t>是怎么选择，怎样随着网络结构的变化而变化的。部分的例子通过可视化（</a:t>
            </a:r>
            <a:r>
              <a:rPr lang="en-US" altLang="zh-CN" dirty="0" smtClean="0"/>
              <a:t>Visualization</a:t>
            </a:r>
            <a:r>
              <a:rPr lang="zh-CN" altLang="en-US" dirty="0" smtClean="0"/>
              <a:t>）来看见其影响。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EB05E-EACE-41FB-9A14-6F95A56ABF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304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我们之前回顾了，对于二分类问题来说，训练误差和损失函数的关系，因为二分类问题中我们有可能不使用训练误差的函数作为</a:t>
            </a:r>
            <a:endParaRPr lang="en-US" altLang="zh-CN" dirty="0" smtClean="0"/>
          </a:p>
          <a:p>
            <a:r>
              <a:rPr lang="zh-CN" altLang="en-US" dirty="0" smtClean="0"/>
              <a:t>接下来我们来看看经验误差和泛化误差之间的关系。我们就要看看在一定的条件下，把两者联系起来，并且通过一定的实验来加以说明。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EB05E-EACE-41FB-9A14-6F95A56ABFE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432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我们就可以看看泛化误差和经验误差有什么关系。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EB05E-EACE-41FB-9A14-6F95A56ABFE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97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首先就是秩一矩阵感知问题。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EB05E-EACE-41FB-9A14-6F95A56ABFE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086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在图上的东西，红色的*是极小点，红色的</a:t>
            </a:r>
            <a:r>
              <a:rPr lang="en-US" altLang="zh-CN" dirty="0" smtClean="0"/>
              <a:t>cross</a:t>
            </a:r>
            <a:r>
              <a:rPr lang="zh-CN" altLang="en-US" dirty="0" smtClean="0"/>
              <a:t>是鞍点。而蓝色的菱形是极大点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EB05E-EACE-41FB-9A14-6F95A56ABFE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66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接下来是相位恢复问题。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EB05E-EACE-41FB-9A14-6F95A56ABFE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282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接下来，我们来看看神经元个数对</a:t>
            </a:r>
            <a:r>
              <a:rPr lang="en-US" altLang="zh-CN" dirty="0" smtClean="0"/>
              <a:t>landscape</a:t>
            </a:r>
            <a:r>
              <a:rPr lang="zh-CN" altLang="en-US" dirty="0" smtClean="0"/>
              <a:t>的影响。我们可以看一下上述的图是怎么随着神经元个数的增多，也就是网络宽度的增加而变化的。</a:t>
            </a:r>
            <a:endParaRPr lang="en-US" altLang="zh-CN" dirty="0" smtClean="0"/>
          </a:p>
          <a:p>
            <a:r>
              <a:rPr lang="zh-CN" altLang="en-US" dirty="0" smtClean="0"/>
              <a:t>上面是一个有一个单隐藏层的情况。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EB05E-EACE-41FB-9A14-6F95A56ABFE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815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我们现在来看看这是一个什么样子的网络里结构。这依然是一个二分问题，使用的是一个合页损失函数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EB05E-EACE-41FB-9A14-6F95A56ABFE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609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其对偶问题是一个凸函数。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EB05E-EACE-41FB-9A14-6F95A56ABFE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372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要注意的是，这里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EB05E-EACE-41FB-9A14-6F95A56ABFE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612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我们可以看一个很特殊的例子，来说明为什么神经元的个数越多，函数就越像是凸函数。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EB05E-EACE-41FB-9A14-6F95A56ABFE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60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那么，什么会影响</a:t>
            </a:r>
            <a:r>
              <a:rPr lang="en-US" altLang="zh-CN" dirty="0" smtClean="0"/>
              <a:t>Landscape</a:t>
            </a:r>
            <a:r>
              <a:rPr lang="zh-CN" altLang="en-US" dirty="0" smtClean="0"/>
              <a:t>，什么会影响网络的好坏？第一，就是网络的结构。网络的每一层的激活函数的选择，网络中的节点的链接方法都会影响最后的</a:t>
            </a:r>
            <a:r>
              <a:rPr lang="en-US" altLang="zh-CN" dirty="0" smtClean="0"/>
              <a:t>landscape</a:t>
            </a:r>
            <a:r>
              <a:rPr lang="zh-CN" altLang="en-US" dirty="0" smtClean="0"/>
              <a:t>。第二，网络中的神影院的个数会不会影响</a:t>
            </a:r>
            <a:r>
              <a:rPr lang="en-US" altLang="zh-CN" dirty="0" smtClean="0"/>
              <a:t>Landscape</a:t>
            </a:r>
            <a:r>
              <a:rPr lang="zh-CN" altLang="en-US" dirty="0" smtClean="0"/>
              <a:t>？第三。我们最后采取的损失函数</a:t>
            </a:r>
            <a:r>
              <a:rPr lang="en-US" altLang="zh-CN" dirty="0" smtClean="0"/>
              <a:t>(Loss function)</a:t>
            </a:r>
            <a:r>
              <a:rPr lang="zh-CN" altLang="en-US" dirty="0" smtClean="0"/>
              <a:t>会不会影响其</a:t>
            </a:r>
            <a:r>
              <a:rPr lang="en-US" altLang="zh-CN" dirty="0" smtClean="0"/>
              <a:t>Landscape</a:t>
            </a:r>
            <a:r>
              <a:rPr lang="zh-CN" altLang="en-US" dirty="0" smtClean="0"/>
              <a:t>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EB05E-EACE-41FB-9A14-6F95A56ABFE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40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For MNIST, we consider a single-hidden-layer network without Bias,</a:t>
            </a:r>
            <a:r>
              <a:rPr lang="en-US" altLang="zh-CN" baseline="0" dirty="0" smtClean="0"/>
              <a:t> the activation functions is </a:t>
            </a:r>
            <a:r>
              <a:rPr lang="en-US" altLang="zh-CN" baseline="0" dirty="0" err="1" smtClean="0"/>
              <a:t>relu</a:t>
            </a:r>
            <a:r>
              <a:rPr lang="en-US" altLang="zh-CN" baseline="0" dirty="0" smtClean="0"/>
              <a:t>.</a:t>
            </a:r>
          </a:p>
          <a:p>
            <a:r>
              <a:rPr lang="zh-CN" altLang="en-US" baseline="0" dirty="0" smtClean="0"/>
              <a:t>第一次层是</a:t>
            </a:r>
            <a:r>
              <a:rPr lang="en-US" altLang="zh-CN" baseline="0" dirty="0" smtClean="0"/>
              <a:t>8</a:t>
            </a:r>
            <a:r>
              <a:rPr lang="zh-CN" altLang="en-US" baseline="0" dirty="0" smtClean="0"/>
              <a:t>，第二层是</a:t>
            </a:r>
            <a:r>
              <a:rPr lang="en-US" altLang="zh-CN" baseline="0" dirty="0" smtClean="0"/>
              <a:t>10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对于</a:t>
            </a:r>
            <a:r>
              <a:rPr lang="en-US" altLang="zh-CN" baseline="0" dirty="0" smtClean="0"/>
              <a:t>CIFAR-10</a:t>
            </a:r>
            <a:r>
              <a:rPr lang="zh-CN" altLang="en-US" baseline="0" dirty="0" smtClean="0"/>
              <a:t>，使用的是</a:t>
            </a:r>
            <a:r>
              <a:rPr lang="en-US" altLang="zh-CN" baseline="0" dirty="0" smtClean="0"/>
              <a:t>8-8-8</a:t>
            </a:r>
            <a:r>
              <a:rPr lang="zh-CN" altLang="en-US" baseline="0" dirty="0" smtClean="0"/>
              <a:t>的三层</a:t>
            </a:r>
            <a:r>
              <a:rPr lang="en-US" altLang="zh-CN" baseline="0" dirty="0" err="1" smtClean="0"/>
              <a:t>Relu</a:t>
            </a:r>
            <a:r>
              <a:rPr lang="zh-CN" altLang="en-US" baseline="0" dirty="0" smtClean="0"/>
              <a:t>神经网络。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最后的损失函数都是合页损失函数。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EB05E-EACE-41FB-9A14-6F95A56ABFE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061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这个例子，就是在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次重复实验，看最后进行</a:t>
            </a:r>
            <a:r>
              <a:rPr lang="en-US" altLang="zh-CN" dirty="0" smtClean="0"/>
              <a:t>100000</a:t>
            </a:r>
            <a:r>
              <a:rPr lang="zh-CN" altLang="en-US" dirty="0" smtClean="0"/>
              <a:t>步后，看是否到达离着最低点不大于</a:t>
            </a:r>
            <a:r>
              <a:rPr lang="en-US" altLang="zh-CN" dirty="0" smtClean="0"/>
              <a:t>10^-5</a:t>
            </a:r>
            <a:r>
              <a:rPr lang="zh-CN" altLang="en-US" dirty="0" smtClean="0"/>
              <a:t>的数量级。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SGD</a:t>
            </a:r>
            <a:r>
              <a:rPr lang="zh-CN" altLang="en-US" dirty="0" smtClean="0"/>
              <a:t>，每次使用不同的初始化。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EB05E-EACE-41FB-9A14-6F95A56ABFE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02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EB05E-EACE-41FB-9A14-6F95A56ABFE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28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首先来看看，网络的结构是如何影响分类问题的。对于一个神经网络，最简单的就是深度神经网络。。对于二分类问题来说，我们可以定义其经验误差和训练误差。我们是通过极小化经验误差来当作这个分类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EB05E-EACE-41FB-9A14-6F95A56ABF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645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在给出定理之前，我们先要看看需要的条件是什么。</a:t>
            </a:r>
            <a:endParaRPr lang="en-US" altLang="zh-CN" dirty="0" smtClean="0"/>
          </a:p>
          <a:p>
            <a:r>
              <a:rPr lang="zh-CN" altLang="en-US" dirty="0" smtClean="0"/>
              <a:t>第一个条件就是对于损失函数的要求。第一个要求就是损失函数是必须要比</a:t>
            </a:r>
            <a:r>
              <a:rPr lang="en-US" altLang="zh-CN" dirty="0" smtClean="0"/>
              <a:t>0-1</a:t>
            </a:r>
            <a:r>
              <a:rPr lang="zh-CN" altLang="en-US" dirty="0" smtClean="0"/>
              <a:t>损失函数要大。第二个条件就是损失函数是要足够光滑的，在文献中给的是</a:t>
            </a:r>
            <a:r>
              <a:rPr lang="en-US" altLang="zh-CN" dirty="0" smtClean="0"/>
              <a:t>p-</a:t>
            </a:r>
            <a:r>
              <a:rPr lang="zh-CN" altLang="en-US" dirty="0" smtClean="0"/>
              <a:t>阶可微。第三个要求，就是单调递增的，并且，当</a:t>
            </a:r>
            <a:r>
              <a:rPr lang="en-US" altLang="zh-CN" dirty="0" smtClean="0"/>
              <a:t>z</a:t>
            </a:r>
            <a:r>
              <a:rPr lang="zh-CN" altLang="en-US" dirty="0" smtClean="0"/>
              <a:t>小于一个负数的时候，这个损失函数的取值就都是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。这应该是要比</a:t>
            </a:r>
            <a:r>
              <a:rPr lang="en-US" altLang="zh-CN" dirty="0" smtClean="0"/>
              <a:t>0-1</a:t>
            </a:r>
            <a:r>
              <a:rPr lang="zh-CN" altLang="en-US" dirty="0" smtClean="0"/>
              <a:t>损失函数的一种“逼近”。</a:t>
            </a:r>
            <a:endParaRPr lang="en-US" altLang="zh-CN" dirty="0" smtClean="0"/>
          </a:p>
          <a:p>
            <a:r>
              <a:rPr lang="zh-CN" altLang="en-US" dirty="0" smtClean="0"/>
              <a:t>第二个条件就是对于在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的时候，从中取得数据的要求。要求是取出来的正类别和负类别的向量的个数，都是几乎满秩的。</a:t>
            </a:r>
            <a:endParaRPr lang="en-US" altLang="zh-CN" dirty="0" smtClean="0"/>
          </a:p>
          <a:p>
            <a:r>
              <a:rPr lang="zh-CN" altLang="en-US" dirty="0" smtClean="0"/>
              <a:t>第三个条件就是对于正类和负类并不是在同一个线性空间之内的。</a:t>
            </a:r>
            <a:endParaRPr lang="en-US" altLang="zh-CN" dirty="0" smtClean="0"/>
          </a:p>
          <a:p>
            <a:r>
              <a:rPr lang="zh-CN" altLang="en-US" dirty="0" smtClean="0"/>
              <a:t>第四个条件就是对网络结构的要求，是使用了类似于</a:t>
            </a:r>
            <a:r>
              <a:rPr lang="en-US" altLang="zh-CN" dirty="0" err="1" smtClean="0"/>
              <a:t>Resnet</a:t>
            </a:r>
            <a:r>
              <a:rPr lang="zh-CN" altLang="en-US" dirty="0" smtClean="0"/>
              <a:t>的结构，应该说叫做“短接”网络。这个短接网络的</a:t>
            </a:r>
            <a:r>
              <a:rPr lang="en-US" altLang="zh-CN" dirty="0" err="1" smtClean="0"/>
              <a:t>f_s</a:t>
            </a:r>
            <a:r>
              <a:rPr lang="zh-CN" altLang="en-US" dirty="0" smtClean="0"/>
              <a:t>，是一个单层的网络。</a:t>
            </a:r>
            <a:endParaRPr lang="en-US" altLang="zh-CN" dirty="0" smtClean="0"/>
          </a:p>
          <a:p>
            <a:r>
              <a:rPr lang="zh-CN" altLang="en-US" dirty="0" smtClean="0"/>
              <a:t>第五个条件就是对于短接激活函数的要求。其要求是实解析的，并且是严格的凸函数，二阶导数大于</a:t>
            </a:r>
            <a:r>
              <a:rPr lang="en-US" altLang="zh-CN" dirty="0" smtClean="0"/>
              <a:t>0.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我们可以分别来看看数据本身的影响，损失函数的影响，以及激活函数的影响。在此之前，我们来看看最重要的定理。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EB05E-EACE-41FB-9A14-6F95A56ABF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876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接下来我们就得到了对于线性子空间的定理。我们可以知道，如果这个网络越宽，特别的超过了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的个数，那么可以达到足够小的训练误差。但是这是不是过拟合的情况呢？</a:t>
            </a:r>
            <a:endParaRPr lang="en-US" altLang="zh-CN" dirty="0" smtClean="0"/>
          </a:p>
          <a:p>
            <a:r>
              <a:rPr lang="zh-CN" altLang="en-US" dirty="0" smtClean="0"/>
              <a:t>这个定理有一个缺陷，就是在网络宽度的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那一项出现了一个</a:t>
            </a:r>
            <a:r>
              <a:rPr lang="en-US" altLang="zh-CN" dirty="0" smtClean="0"/>
              <a:t>n/delta r</a:t>
            </a:r>
            <a:r>
              <a:rPr lang="zh-CN" altLang="en-US" dirty="0" smtClean="0"/>
              <a:t>的一项。假如</a:t>
            </a:r>
            <a:r>
              <a:rPr lang="en-US" altLang="zh-CN" dirty="0" smtClean="0"/>
              <a:t>M</a:t>
            </a:r>
            <a:r>
              <a:rPr lang="zh-CN" altLang="en-US" dirty="0" smtClean="0"/>
              <a:t>越小，意味着如果</a:t>
            </a:r>
            <a:r>
              <a:rPr lang="en-US" altLang="zh-CN" dirty="0" smtClean="0"/>
              <a:t>delta</a:t>
            </a:r>
            <a:r>
              <a:rPr lang="en-US" altLang="zh-CN" baseline="0" dirty="0" smtClean="0"/>
              <a:t> r</a:t>
            </a:r>
            <a:r>
              <a:rPr lang="zh-CN" altLang="en-US" baseline="0" dirty="0" smtClean="0"/>
              <a:t>越大，那么意味着正分类和负分类数量差距会很大，有可能会出现正分类特别的多，但是负分类的个是特别的少的，这更容易出现过拟合的现象。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所以这个定理是需要改进的。改进的方向就是使用特定的激活函数。</a:t>
            </a:r>
            <a:endParaRPr lang="en-US" altLang="zh-CN" dirty="0" smtClean="0"/>
          </a:p>
          <a:p>
            <a:r>
              <a:rPr lang="zh-CN" altLang="en-US" dirty="0" smtClean="0"/>
              <a:t>我们再来看看另外一个命题。这个命题最大的改变就是在激活函数的改变，这样那个就只需要神经元的个数略微的要比数据的个数多就可以了。这也许打打的降低了过拟合的层度。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EB05E-EACE-41FB-9A14-6F95A56ABFE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60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我们来看看另外一种情况，就是对于数据本身而言，是线性可分的，注意这个条件是要比上面的条件</a:t>
            </a:r>
            <a:r>
              <a:rPr lang="en-US" altLang="zh-CN" dirty="0" smtClean="0"/>
              <a:t>23</a:t>
            </a:r>
            <a:r>
              <a:rPr lang="zh-CN" altLang="en-US" dirty="0" smtClean="0"/>
              <a:t>都要强的。</a:t>
            </a:r>
            <a:endParaRPr lang="en-US" altLang="zh-CN" dirty="0" smtClean="0"/>
          </a:p>
          <a:p>
            <a:r>
              <a:rPr lang="zh-CN" altLang="en-US" dirty="0" smtClean="0"/>
              <a:t>那么在这种条件下，几乎所有的要求是都能够降低的。首先就是说宽度要求下降的非常低，没有任何要求。唯一的要求就是其激活函数是严格单调递增的。</a:t>
            </a:r>
            <a:endParaRPr lang="en-US" altLang="zh-CN" dirty="0" smtClean="0"/>
          </a:p>
          <a:p>
            <a:r>
              <a:rPr lang="zh-CN" altLang="en-US" dirty="0" smtClean="0"/>
              <a:t>接下来，我们来看看激活函数和损失函数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EB05E-EACE-41FB-9A14-6F95A56ABFE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040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这里有短接节点的激活函数选择和损失函数的激活函数选择。分别有</a:t>
            </a:r>
            <a:r>
              <a:rPr lang="en-US" altLang="zh-CN" dirty="0" err="1" smtClean="0"/>
              <a:t>Softplus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Relu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leaky-</a:t>
            </a:r>
            <a:r>
              <a:rPr lang="en-US" altLang="zh-CN" dirty="0" err="1" smtClean="0"/>
              <a:t>relu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，二次函数作为选择。</a:t>
            </a:r>
            <a:endParaRPr lang="en-US" altLang="zh-CN" dirty="0" smtClean="0"/>
          </a:p>
          <a:p>
            <a:r>
              <a:rPr lang="zh-CN" altLang="en-US" dirty="0" smtClean="0"/>
              <a:t>当然，对于损失函数来说，也是有选择的。</a:t>
            </a:r>
            <a:endParaRPr lang="en-US" altLang="zh-CN" dirty="0" smtClean="0"/>
          </a:p>
          <a:p>
            <a:r>
              <a:rPr lang="zh-CN" altLang="en-US" dirty="0" smtClean="0"/>
              <a:t>很自然的，对于</a:t>
            </a:r>
            <a:r>
              <a:rPr lang="en-US" altLang="zh-CN" dirty="0" err="1" smtClean="0"/>
              <a:t>softplus</a:t>
            </a:r>
            <a:r>
              <a:rPr lang="zh-CN" altLang="en-US" dirty="0" smtClean="0"/>
              <a:t>，是满足两个定理的条件的，也就是严格凸函数，并且单调递增。</a:t>
            </a:r>
            <a:endParaRPr lang="en-US" altLang="zh-CN" dirty="0" smtClean="0"/>
          </a:p>
          <a:p>
            <a:r>
              <a:rPr lang="zh-CN" altLang="en-US" dirty="0" smtClean="0"/>
              <a:t>而对于平方函数来说，不满足单调递增的条件。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EB05E-EACE-41FB-9A14-6F95A56ABFE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757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接下来我们来看看那些不满足的时候会出现什么情况。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err="1" smtClean="0"/>
              <a:t>Relu</a:t>
            </a:r>
            <a:r>
              <a:rPr lang="zh-CN" altLang="en-US" dirty="0" smtClean="0"/>
              <a:t>类的函数来说，其特点就是分片连续，在小于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的地方都等于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。那么在这种情况下，肯定是无法让训练误差达到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L-</a:t>
            </a:r>
            <a:r>
              <a:rPr lang="en-US" altLang="zh-CN" dirty="0" err="1" smtClean="0"/>
              <a:t>relu</a:t>
            </a:r>
            <a:r>
              <a:rPr lang="zh-CN" altLang="en-US" dirty="0" smtClean="0"/>
              <a:t>函数来说，会有一个很大的概率，让训练误差无法达到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类型的函数来说。依然会让训练误差无法达到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r>
              <a:rPr lang="zh-CN" altLang="en-US" dirty="0" smtClean="0"/>
              <a:t>对于平方函数来说，也是一样的。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EB05E-EACE-41FB-9A14-6F95A56ABFE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178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那么，这个短接的函数是什么要求？</a:t>
            </a:r>
            <a:endParaRPr lang="en-US" altLang="zh-CN" dirty="0" smtClean="0"/>
          </a:p>
          <a:p>
            <a:r>
              <a:rPr lang="zh-CN" altLang="en-US" dirty="0" smtClean="0"/>
              <a:t>如果没有这个</a:t>
            </a:r>
            <a:r>
              <a:rPr lang="en-US" altLang="zh-CN" dirty="0" err="1" smtClean="0"/>
              <a:t>resnet</a:t>
            </a:r>
            <a:r>
              <a:rPr lang="zh-CN" altLang="en-US" dirty="0" smtClean="0"/>
              <a:t>的东西，如果没有，就是简简单单的深度神经网络，那么他的训练误差就非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如果是</a:t>
            </a:r>
            <a:r>
              <a:rPr lang="en-US" altLang="zh-CN" dirty="0" err="1" smtClean="0"/>
              <a:t>Resnet</a:t>
            </a:r>
            <a:r>
              <a:rPr lang="zh-CN" altLang="en-US" dirty="0" smtClean="0"/>
              <a:t>函数呢？这就不一定在训练集上有良好的分类性能了。依然会有很大的概率，有一个非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的分类误差。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EB05E-EACE-41FB-9A14-6F95A56ABFE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6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5FC6-E98A-4755-8C44-B627071EDE0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10D6-8DD1-4BA4-8691-013DC2518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94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5FC6-E98A-4755-8C44-B627071EDE0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10D6-8DD1-4BA4-8691-013DC2518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0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5FC6-E98A-4755-8C44-B627071EDE0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10D6-8DD1-4BA4-8691-013DC2518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84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5FC6-E98A-4755-8C44-B627071EDE0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10D6-8DD1-4BA4-8691-013DC2518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6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5FC6-E98A-4755-8C44-B627071EDE0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10D6-8DD1-4BA4-8691-013DC2518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6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5FC6-E98A-4755-8C44-B627071EDE0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10D6-8DD1-4BA4-8691-013DC2518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8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5FC6-E98A-4755-8C44-B627071EDE0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10D6-8DD1-4BA4-8691-013DC2518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74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5FC6-E98A-4755-8C44-B627071EDE0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10D6-8DD1-4BA4-8691-013DC2518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33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5FC6-E98A-4755-8C44-B627071EDE0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10D6-8DD1-4BA4-8691-013DC2518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20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5FC6-E98A-4755-8C44-B627071EDE0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10D6-8DD1-4BA4-8691-013DC2518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4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5FC6-E98A-4755-8C44-B627071EDE0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10D6-8DD1-4BA4-8691-013DC2518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6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65FC6-E98A-4755-8C44-B627071EDE0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510D6-8DD1-4BA4-8691-013DC2518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08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Loss Landscape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肖天南 数学科学学院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30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risk and </a:t>
            </a:r>
            <a:r>
              <a:rPr lang="en-US" altLang="zh-CN" dirty="0" smtClean="0"/>
              <a:t>population </a:t>
            </a:r>
            <a:r>
              <a:rPr lang="en-US" altLang="zh-CN" dirty="0"/>
              <a:t>risk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Empirical </a:t>
            </a:r>
            <a:r>
              <a:rPr lang="en-US" altLang="zh-CN" dirty="0" smtClean="0"/>
              <a:t>risk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Population risk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G</a:t>
            </a:r>
            <a:r>
              <a:rPr lang="en-US" altLang="zh-CN" dirty="0" smtClean="0"/>
              <a:t>iven some conditions, </a:t>
            </a:r>
            <a:r>
              <a:rPr lang="en-US" altLang="zh-CN" dirty="0"/>
              <a:t>we </a:t>
            </a:r>
            <a:r>
              <a:rPr lang="en-US" altLang="zh-CN" dirty="0" smtClean="0"/>
              <a:t>understand </a:t>
            </a:r>
            <a:r>
              <a:rPr lang="en-US" altLang="zh-CN" dirty="0"/>
              <a:t>connection between empirical risk and population risk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423" y="2187504"/>
            <a:ext cx="2621423" cy="7755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704" y="3436128"/>
            <a:ext cx="1584111" cy="29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7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5005"/>
            <a:ext cx="7763958" cy="19338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Theorem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54868"/>
            <a:ext cx="7030431" cy="1133633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22403"/>
            <a:ext cx="8354591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6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04" y="1690688"/>
            <a:ext cx="8716591" cy="4239217"/>
          </a:xfr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295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69" y="2084689"/>
            <a:ext cx="9324862" cy="3711935"/>
          </a:xfr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077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766" y="1690688"/>
            <a:ext cx="7860467" cy="4656088"/>
          </a:xfrm>
        </p:spPr>
      </p:pic>
    </p:spTree>
    <p:extLst>
      <p:ext uri="{BB962C8B-B14F-4D97-AF65-F5344CB8AC3E}">
        <p14:creationId xmlns:p14="http://schemas.microsoft.com/office/powerpoint/2010/main" val="154958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35" y="1846864"/>
            <a:ext cx="9476529" cy="398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12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neurons number effect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524" y="1865255"/>
            <a:ext cx="8827221" cy="3016388"/>
          </a:xfrm>
        </p:spPr>
      </p:pic>
    </p:spTree>
    <p:extLst>
      <p:ext uri="{BB962C8B-B14F-4D97-AF65-F5344CB8AC3E}">
        <p14:creationId xmlns:p14="http://schemas.microsoft.com/office/powerpoint/2010/main" val="3820888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5681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Network: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Loss </a:t>
            </a:r>
            <a:r>
              <a:rPr lang="en-US" altLang="zh-CN" dirty="0" smtClean="0"/>
              <a:t>function(y∈</a:t>
            </a:r>
            <a:r>
              <a:rPr lang="en-US" altLang="zh-CN" dirty="0"/>
              <a:t>{−1,+1}):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Data: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31" y="2516310"/>
            <a:ext cx="3448531" cy="6382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855" y="1077727"/>
            <a:ext cx="4165042" cy="41536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414" y="4051585"/>
            <a:ext cx="4372585" cy="6192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90" y="5258717"/>
            <a:ext cx="9122690" cy="9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86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Prepare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Primal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h(x</a:t>
            </a:r>
            <a:r>
              <a:rPr lang="en-US" altLang="zh-CN" dirty="0"/>
              <a:t>) is a </a:t>
            </a:r>
            <a:r>
              <a:rPr lang="en-US" altLang="zh-CN" dirty="0" smtClean="0"/>
              <a:t>regularization function</a:t>
            </a:r>
            <a:endParaRPr lang="en-US" altLang="zh-CN" dirty="0"/>
          </a:p>
          <a:p>
            <a:r>
              <a:rPr lang="en-US" altLang="zh-CN" dirty="0" smtClean="0"/>
              <a:t>Dual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Relax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Auxily</a:t>
            </a:r>
            <a:r>
              <a:rPr lang="en-US" altLang="zh-CN" dirty="0" smtClean="0"/>
              <a:t> function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35" y="1625672"/>
            <a:ext cx="7100899" cy="834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742" y="3471083"/>
            <a:ext cx="7825774" cy="7815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58" y="4252632"/>
            <a:ext cx="7230484" cy="8573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45" y="5244939"/>
            <a:ext cx="5534797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22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Theorem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1927" y="3720616"/>
            <a:ext cx="8660248" cy="19454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567" y="1613836"/>
            <a:ext cx="7100899" cy="8341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164" y="2801232"/>
            <a:ext cx="7825774" cy="78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1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How </a:t>
            </a:r>
            <a:r>
              <a:rPr lang="en-US" altLang="zh-CN" dirty="0"/>
              <a:t>to </a:t>
            </a:r>
            <a:r>
              <a:rPr lang="en-US" altLang="zh-CN" dirty="0" smtClean="0"/>
              <a:t>understanding </a:t>
            </a:r>
            <a:r>
              <a:rPr lang="en-US" altLang="zh-CN" dirty="0"/>
              <a:t>the l</a:t>
            </a:r>
            <a:r>
              <a:rPr lang="en-US" altLang="zh-CN" dirty="0" smtClean="0"/>
              <a:t>andscape of neural networks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The Network </a:t>
            </a:r>
            <a:r>
              <a:rPr lang="en-US" altLang="zh-CN" dirty="0"/>
              <a:t>S</a:t>
            </a:r>
            <a:r>
              <a:rPr lang="en-US" altLang="zh-CN" dirty="0" smtClean="0"/>
              <a:t>tructure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Activation Function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Neurons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Loss function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7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8137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Minkowski</a:t>
            </a:r>
            <a:r>
              <a:rPr lang="en-US" altLang="zh-CN" dirty="0"/>
              <a:t> </a:t>
            </a:r>
            <a:r>
              <a:rPr lang="en-US" altLang="zh-CN" dirty="0" smtClean="0"/>
              <a:t>sum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Intuitive explanation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590" y="5447884"/>
            <a:ext cx="4822359" cy="310775"/>
          </a:xfrm>
          <a:prstGeom prst="rect">
            <a:avLst/>
          </a:prstGeom>
        </p:spPr>
      </p:pic>
      <p:pic>
        <p:nvPicPr>
          <p:cNvPr id="7" name="内容占位符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895" y="1870555"/>
            <a:ext cx="7621064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00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28" y="1430135"/>
            <a:ext cx="6853543" cy="5257743"/>
          </a:xfrm>
        </p:spPr>
      </p:pic>
    </p:spTree>
    <p:extLst>
      <p:ext uri="{BB962C8B-B14F-4D97-AF65-F5344CB8AC3E}">
        <p14:creationId xmlns:p14="http://schemas.microsoft.com/office/powerpoint/2010/main" val="2024065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Frequency of Hitting Global Minimum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90" y="2753345"/>
            <a:ext cx="6954220" cy="2495898"/>
          </a:xfrm>
        </p:spPr>
      </p:pic>
    </p:spTree>
    <p:extLst>
      <p:ext uri="{BB962C8B-B14F-4D97-AF65-F5344CB8AC3E}">
        <p14:creationId xmlns:p14="http://schemas.microsoft.com/office/powerpoint/2010/main" val="3530452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GAN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 smtClean="0"/>
              <a:t>D wants to maximize 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and G wants to minimize V.</a:t>
            </a:r>
          </a:p>
          <a:p>
            <a:r>
              <a:rPr lang="en-US" altLang="zh-CN" dirty="0"/>
              <a:t>In </a:t>
            </a:r>
            <a:r>
              <a:rPr lang="en-US" altLang="zh-CN" dirty="0" smtClean="0"/>
              <a:t>GAN </a:t>
            </a:r>
            <a:r>
              <a:rPr lang="en-US" altLang="zh-CN" dirty="0"/>
              <a:t>training may be seen as a game between two players: the discriminator </a:t>
            </a:r>
            <a:r>
              <a:rPr lang="en-US" altLang="zh-CN" dirty="0" smtClean="0"/>
              <a:t>D </a:t>
            </a:r>
            <a:r>
              <a:rPr lang="en-US" altLang="zh-CN" dirty="0"/>
              <a:t>and the generator </a:t>
            </a:r>
            <a:r>
              <a:rPr lang="en-US" altLang="zh-CN" dirty="0" smtClean="0"/>
              <a:t>G, </a:t>
            </a:r>
            <a:r>
              <a:rPr lang="en-US" altLang="zh-CN" dirty="0"/>
              <a:t>each of which is trying to minimize its </a:t>
            </a:r>
            <a:r>
              <a:rPr lang="en-US" altLang="zh-CN" dirty="0" smtClean="0"/>
              <a:t>losses:</a:t>
            </a:r>
          </a:p>
          <a:p>
            <a:endParaRPr lang="en-US" altLang="zh-CN" dirty="0"/>
          </a:p>
          <a:p>
            <a:r>
              <a:rPr lang="en-US" altLang="zh-CN" dirty="0"/>
              <a:t>Differential </a:t>
            </a:r>
            <a:r>
              <a:rPr lang="en-US" altLang="zh-CN" dirty="0" smtClean="0"/>
              <a:t>Nash equilibrium: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Picture 2" descr="https://upload-images.jianshu.io/upload_images/16938687-373b6b771cf06fc4.png?imageMogr2/auto-orient/strip|imageView2/2/w/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930" y="1794614"/>
            <a:ext cx="76200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18" y="4112648"/>
            <a:ext cx="5389253" cy="5494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243855"/>
            <a:ext cx="10058400" cy="123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16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LSSE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88199" y="1772462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Game Vector field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locally stable stationary 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126" y="2278354"/>
            <a:ext cx="6601746" cy="5811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575" y="3394414"/>
            <a:ext cx="7552848" cy="110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71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Explanation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323" y="1814993"/>
            <a:ext cx="6508088" cy="4351338"/>
          </a:xfrm>
        </p:spPr>
      </p:pic>
    </p:spTree>
    <p:extLst>
      <p:ext uri="{BB962C8B-B14F-4D97-AF65-F5344CB8AC3E}">
        <p14:creationId xmlns:p14="http://schemas.microsoft.com/office/powerpoint/2010/main" val="426809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Numerical results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2189"/>
            <a:ext cx="6210827" cy="3811535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102" y="2258275"/>
            <a:ext cx="5754930" cy="363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30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05" y="2401066"/>
            <a:ext cx="5457409" cy="3055879"/>
          </a:xfr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670" y="2401066"/>
            <a:ext cx="5455746" cy="303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06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Closer Look at the Optimization Landscapes of Generative Adversarial </a:t>
            </a:r>
            <a:r>
              <a:rPr lang="en-US" altLang="zh-CN" dirty="0" smtClean="0"/>
              <a:t>Networks</a:t>
            </a:r>
          </a:p>
          <a:p>
            <a:r>
              <a:rPr lang="en-US" altLang="zh-CN" dirty="0"/>
              <a:t>Deep Neural Networks with Multi-Branch Architectures Are Less </a:t>
            </a:r>
            <a:r>
              <a:rPr lang="en-US" altLang="zh-CN" dirty="0" smtClean="0"/>
              <a:t>Non-Convex</a:t>
            </a:r>
          </a:p>
          <a:p>
            <a:r>
              <a:rPr lang="en-US" altLang="zh-CN" dirty="0"/>
              <a:t>The Landscape of Non-convex Empirical Risk with Degenerate Population </a:t>
            </a:r>
            <a:r>
              <a:rPr lang="en-US" altLang="zh-CN" dirty="0" smtClean="0"/>
              <a:t>Risk</a:t>
            </a:r>
          </a:p>
          <a:p>
            <a:r>
              <a:rPr lang="en-US" altLang="zh-CN" dirty="0"/>
              <a:t>Understanding the Loss Surface of Neural Networks for Binary Classiﬁcation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88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9069" y="156129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Network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Empirical loss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Training error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Now we’ll find the connection between them.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1919141"/>
            <a:ext cx="4932413" cy="5317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65" y="4041000"/>
            <a:ext cx="4373265" cy="7909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53" y="2890000"/>
            <a:ext cx="3331444" cy="86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8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783" y="107004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Assumptions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" y="1118166"/>
            <a:ext cx="8707065" cy="111458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6" y="2220846"/>
            <a:ext cx="8611802" cy="8383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6" y="3044232"/>
            <a:ext cx="8716591" cy="4286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20" y="3821401"/>
            <a:ext cx="8726118" cy="8668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924" y="2889675"/>
            <a:ext cx="2850158" cy="28367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81" y="5136832"/>
            <a:ext cx="2648320" cy="2953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513" y="4821950"/>
            <a:ext cx="2734057" cy="2762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6" y="5462322"/>
            <a:ext cx="8688012" cy="6096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237" y="3457293"/>
            <a:ext cx="5382376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3243" y="12304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Theorems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57" y="1679716"/>
            <a:ext cx="8675077" cy="1356675"/>
          </a:xfrm>
        </p:spPr>
      </p:pic>
      <p:pic>
        <p:nvPicPr>
          <p:cNvPr id="7" name="内容占位符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7" y="3498611"/>
            <a:ext cx="8840434" cy="1357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048" y="1894668"/>
            <a:ext cx="2850158" cy="283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558" y="3358521"/>
            <a:ext cx="9021434" cy="16004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558" y="2174343"/>
            <a:ext cx="8678486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Choices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10" y="1483383"/>
            <a:ext cx="8189009" cy="312816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084" y="4855973"/>
            <a:ext cx="8374191" cy="1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9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018" y="29341"/>
            <a:ext cx="10515600" cy="1325563"/>
          </a:xfrm>
        </p:spPr>
        <p:txBody>
          <a:bodyPr/>
          <a:lstStyle/>
          <a:p>
            <a:r>
              <a:rPr lang="en-US" altLang="zh-CN" dirty="0"/>
              <a:t>Theorems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01" y="901703"/>
            <a:ext cx="8840434" cy="14861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90" y="2281844"/>
            <a:ext cx="8793788" cy="13565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944" y="3613116"/>
            <a:ext cx="8849960" cy="163852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1237" y="992711"/>
            <a:ext cx="632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Relu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1237" y="2387810"/>
            <a:ext cx="81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L-</a:t>
            </a:r>
            <a:r>
              <a:rPr lang="en-US" altLang="zh-CN" dirty="0" err="1" smtClean="0"/>
              <a:t>relu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754911" y="3697038"/>
            <a:ext cx="103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Sigmoid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01" y="5162313"/>
            <a:ext cx="8773749" cy="169568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09018" y="5251645"/>
            <a:ext cx="977251" cy="383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Square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9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16" y="3896663"/>
            <a:ext cx="9225570" cy="154129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16" y="1858639"/>
            <a:ext cx="8697539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8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1537</Words>
  <Application>Microsoft Office PowerPoint</Application>
  <PresentationFormat>宽屏</PresentationFormat>
  <Paragraphs>161</Paragraphs>
  <Slides>28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等线</vt:lpstr>
      <vt:lpstr>等线 Light</vt:lpstr>
      <vt:lpstr>Arial</vt:lpstr>
      <vt:lpstr>Office 主题​​</vt:lpstr>
      <vt:lpstr>Loss Landscape</vt:lpstr>
      <vt:lpstr>Outline</vt:lpstr>
      <vt:lpstr>Classification Problem</vt:lpstr>
      <vt:lpstr>Assumptions</vt:lpstr>
      <vt:lpstr>Theorems</vt:lpstr>
      <vt:lpstr>Data</vt:lpstr>
      <vt:lpstr>Function Choices</vt:lpstr>
      <vt:lpstr>Theorems</vt:lpstr>
      <vt:lpstr>Theorems</vt:lpstr>
      <vt:lpstr>Empirical risk and population risk</vt:lpstr>
      <vt:lpstr>Theorem</vt:lpstr>
      <vt:lpstr>Examples</vt:lpstr>
      <vt:lpstr>Examples</vt:lpstr>
      <vt:lpstr>Examples</vt:lpstr>
      <vt:lpstr>Examples</vt:lpstr>
      <vt:lpstr>The neurons number effect</vt:lpstr>
      <vt:lpstr>Network setup</vt:lpstr>
      <vt:lpstr>Prepare</vt:lpstr>
      <vt:lpstr>Theorem</vt:lpstr>
      <vt:lpstr>Intuitive explanation</vt:lpstr>
      <vt:lpstr>Experiments</vt:lpstr>
      <vt:lpstr>Frequency of Hitting Global Minimum</vt:lpstr>
      <vt:lpstr>GAN</vt:lpstr>
      <vt:lpstr>LSSE</vt:lpstr>
      <vt:lpstr>Explanation</vt:lpstr>
      <vt:lpstr>Numerical results</vt:lpstr>
      <vt:lpstr>Examples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Alxeusxiao</dc:creator>
  <cp:lastModifiedBy>Alxeusxiao</cp:lastModifiedBy>
  <cp:revision>260</cp:revision>
  <dcterms:created xsi:type="dcterms:W3CDTF">2020-03-28T02:10:02Z</dcterms:created>
  <dcterms:modified xsi:type="dcterms:W3CDTF">2020-03-31T06:53:37Z</dcterms:modified>
</cp:coreProperties>
</file>