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292" r:id="rId4"/>
    <p:sldId id="270" r:id="rId5"/>
    <p:sldId id="274" r:id="rId6"/>
    <p:sldId id="273" r:id="rId7"/>
    <p:sldId id="293" r:id="rId8"/>
    <p:sldId id="294" r:id="rId9"/>
    <p:sldId id="259" r:id="rId10"/>
    <p:sldId id="265" r:id="rId11"/>
    <p:sldId id="261" r:id="rId12"/>
    <p:sldId id="295" r:id="rId13"/>
    <p:sldId id="282" r:id="rId14"/>
    <p:sldId id="285" r:id="rId15"/>
    <p:sldId id="284" r:id="rId16"/>
    <p:sldId id="286" r:id="rId17"/>
    <p:sldId id="287" r:id="rId18"/>
    <p:sldId id="275"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710" autoAdjust="0"/>
  </p:normalViewPr>
  <p:slideViewPr>
    <p:cSldViewPr snapToGrid="0">
      <p:cViewPr varScale="1">
        <p:scale>
          <a:sx n="91" d="100"/>
          <a:sy n="91" d="100"/>
        </p:scale>
        <p:origin x="12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215BA-C628-4B9A-89F6-A57E5810AC5D}" type="datetimeFigureOut">
              <a:rPr lang="zh-CN" altLang="en-US" smtClean="0"/>
              <a:t>2020/2/29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AA9350-E5F1-4AF5-BF78-3105F929F665}" type="slidenum">
              <a:rPr lang="zh-CN" altLang="en-US" smtClean="0"/>
              <a:t>‹#›</a:t>
            </a:fld>
            <a:endParaRPr lang="zh-CN" altLang="en-US"/>
          </a:p>
        </p:txBody>
      </p:sp>
    </p:spTree>
    <p:extLst>
      <p:ext uri="{BB962C8B-B14F-4D97-AF65-F5344CB8AC3E}">
        <p14:creationId xmlns:p14="http://schemas.microsoft.com/office/powerpoint/2010/main" val="3402864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我来介绍无监督学习和自监督学习的第一部分</a:t>
            </a:r>
            <a:endParaRPr lang="zh-CN" altLang="en-US"/>
          </a:p>
        </p:txBody>
      </p:sp>
      <p:sp>
        <p:nvSpPr>
          <p:cNvPr id="4" name="灯片编号占位符 3"/>
          <p:cNvSpPr>
            <a:spLocks noGrp="1"/>
          </p:cNvSpPr>
          <p:nvPr>
            <p:ph type="sldNum" sz="quarter" idx="10"/>
          </p:nvPr>
        </p:nvSpPr>
        <p:spPr/>
        <p:txBody>
          <a:bodyPr/>
          <a:lstStyle/>
          <a:p>
            <a:fld id="{7EAA9350-E5F1-4AF5-BF78-3105F929F665}" type="slidenum">
              <a:rPr lang="zh-CN" altLang="en-US" smtClean="0"/>
              <a:t>1</a:t>
            </a:fld>
            <a:endParaRPr lang="zh-CN" altLang="en-US"/>
          </a:p>
        </p:txBody>
      </p:sp>
    </p:spTree>
    <p:extLst>
      <p:ext uri="{BB962C8B-B14F-4D97-AF65-F5344CB8AC3E}">
        <p14:creationId xmlns:p14="http://schemas.microsoft.com/office/powerpoint/2010/main" val="36143108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第二个观察是意料之中的，，数据集大小，问题难度，这些对于自监督表示学习来说 多多益善，右图他们是通过增加扰动数量来说名这点的</a:t>
            </a:r>
            <a:endParaRPr lang="en-US" altLang="zh-CN" smtClean="0"/>
          </a:p>
          <a:p>
            <a:endParaRPr lang="en-US" altLang="zh-CN" smtClean="0"/>
          </a:p>
          <a:p>
            <a:r>
              <a:rPr lang="zh-CN" altLang="en-US" smtClean="0"/>
              <a:t>第三个观察是 自监督预训练任务和下游任务越像结果越好，和比如左图， 预训练数据集</a:t>
            </a:r>
            <a:r>
              <a:rPr lang="en-US" altLang="zh-CN" smtClean="0"/>
              <a:t>YFCC</a:t>
            </a:r>
            <a:r>
              <a:rPr lang="zh-CN" altLang="en-US" smtClean="0"/>
              <a:t>和迁移数据集</a:t>
            </a:r>
            <a:r>
              <a:rPr lang="en-US" altLang="zh-CN" smtClean="0"/>
              <a:t>place205</a:t>
            </a:r>
            <a:r>
              <a:rPr lang="zh-CN" altLang="en-US" smtClean="0"/>
              <a:t>都是以场景为中心的， 在那里学到的表示就对迁移到</a:t>
            </a:r>
            <a:r>
              <a:rPr lang="zh-CN" altLang="en-US" baseline="0" smtClean="0"/>
              <a:t> 类似领域任务有用</a:t>
            </a:r>
            <a:endParaRPr lang="en-US" altLang="zh-CN" baseline="0" smtClean="0"/>
          </a:p>
          <a:p>
            <a:endParaRPr lang="en-US" altLang="zh-CN" smtClean="0"/>
          </a:p>
          <a:p>
            <a:r>
              <a:rPr lang="zh-CN" altLang="en-US" smtClean="0"/>
              <a:t>尽管之前</a:t>
            </a:r>
            <a:r>
              <a:rPr lang="en-US" altLang="zh-CN" smtClean="0"/>
              <a:t>task3</a:t>
            </a:r>
            <a:r>
              <a:rPr lang="en-US" altLang="zh-CN" baseline="0" smtClean="0"/>
              <a:t> </a:t>
            </a:r>
            <a:r>
              <a:rPr lang="zh-CN" altLang="en-US" baseline="0" smtClean="0"/>
              <a:t>说 自监督学习学的更加多样，</a:t>
            </a:r>
            <a:r>
              <a:rPr lang="zh-CN" altLang="en-US" smtClean="0"/>
              <a:t>这里或许暗示着迁移学习可能无法学到</a:t>
            </a:r>
            <a:r>
              <a:rPr lang="en-US" altLang="zh-CN" smtClean="0"/>
              <a:t>invariant</a:t>
            </a:r>
            <a:r>
              <a:rPr lang="zh-CN" altLang="en-US" smtClean="0"/>
              <a:t>和</a:t>
            </a:r>
            <a:r>
              <a:rPr lang="en-US" altLang="zh-CN" smtClean="0"/>
              <a:t>task-agnostic</a:t>
            </a:r>
            <a:r>
              <a:rPr lang="zh-CN" altLang="en-US" smtClean="0"/>
              <a:t>的特征</a:t>
            </a:r>
            <a:r>
              <a:rPr lang="en-US" altLang="zh-CN" smtClean="0"/>
              <a:t>, </a:t>
            </a:r>
            <a:r>
              <a:rPr lang="zh-CN" altLang="en-US" smtClean="0"/>
              <a:t>只能在和预训练任务接近的</a:t>
            </a:r>
            <a:r>
              <a:rPr lang="en-US" altLang="zh-CN" smtClean="0"/>
              <a:t>task</a:t>
            </a:r>
            <a:r>
              <a:rPr lang="zh-CN" altLang="en-US" smtClean="0"/>
              <a:t>上</a:t>
            </a:r>
            <a:r>
              <a:rPr lang="en-US" altLang="zh-CN" smtClean="0"/>
              <a:t>work</a:t>
            </a:r>
            <a:endParaRPr lang="zh-CN" altLang="en-US"/>
          </a:p>
        </p:txBody>
      </p:sp>
      <p:sp>
        <p:nvSpPr>
          <p:cNvPr id="4" name="灯片编号占位符 3"/>
          <p:cNvSpPr>
            <a:spLocks noGrp="1"/>
          </p:cNvSpPr>
          <p:nvPr>
            <p:ph type="sldNum" sz="quarter" idx="10"/>
          </p:nvPr>
        </p:nvSpPr>
        <p:spPr/>
        <p:txBody>
          <a:bodyPr/>
          <a:lstStyle/>
          <a:p>
            <a:fld id="{7EAA9350-E5F1-4AF5-BF78-3105F929F665}" type="slidenum">
              <a:rPr lang="zh-CN" altLang="en-US" smtClean="0"/>
              <a:t>10</a:t>
            </a:fld>
            <a:endParaRPr lang="zh-CN" altLang="en-US"/>
          </a:p>
        </p:txBody>
      </p:sp>
    </p:spTree>
    <p:extLst>
      <p:ext uri="{BB962C8B-B14F-4D97-AF65-F5344CB8AC3E}">
        <p14:creationId xmlns:p14="http://schemas.microsoft.com/office/powerpoint/2010/main" val="2887470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最后通过几类预训练和迁移数据集，让我们知道是 目前图片上自监督预训练的现状， 在分类任务上还比不过监督学习，在检测上可以匹敌监督学习，而在</a:t>
            </a:r>
            <a:r>
              <a:rPr lang="en-US" altLang="zh-CN" smtClean="0"/>
              <a:t>navigation</a:t>
            </a:r>
            <a:r>
              <a:rPr lang="zh-CN" altLang="en-US" smtClean="0"/>
              <a:t>等任务上自监督学习已经显著的好了</a:t>
            </a:r>
            <a:r>
              <a:rPr lang="en-US" altLang="zh-CN" smtClean="0"/>
              <a:t> </a:t>
            </a:r>
            <a:endParaRPr lang="zh-CN" altLang="en-US"/>
          </a:p>
        </p:txBody>
      </p:sp>
      <p:sp>
        <p:nvSpPr>
          <p:cNvPr id="4" name="灯片编号占位符 3"/>
          <p:cNvSpPr>
            <a:spLocks noGrp="1"/>
          </p:cNvSpPr>
          <p:nvPr>
            <p:ph type="sldNum" sz="quarter" idx="10"/>
          </p:nvPr>
        </p:nvSpPr>
        <p:spPr/>
        <p:txBody>
          <a:bodyPr/>
          <a:lstStyle/>
          <a:p>
            <a:fld id="{7EAA9350-E5F1-4AF5-BF78-3105F929F665}" type="slidenum">
              <a:rPr lang="zh-CN" altLang="en-US" smtClean="0"/>
              <a:t>11</a:t>
            </a:fld>
            <a:endParaRPr lang="zh-CN" altLang="en-US"/>
          </a:p>
        </p:txBody>
      </p:sp>
    </p:spTree>
    <p:extLst>
      <p:ext uri="{BB962C8B-B14F-4D97-AF65-F5344CB8AC3E}">
        <p14:creationId xmlns:p14="http://schemas.microsoft.com/office/powerpoint/2010/main" val="23065948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上面我们已经讲了自监督学习的几个简单的任务，也分析了自监督学习能做的和不能做的</a:t>
            </a:r>
            <a:r>
              <a:rPr lang="zh-CN" altLang="en-US" baseline="0" smtClean="0"/>
              <a:t> ，下面我将介绍自监督学习两类较有影响力的方法</a:t>
            </a:r>
            <a:endParaRPr lang="en-US" altLang="zh-CN" baseline="0" smtClean="0"/>
          </a:p>
          <a:p>
            <a:endParaRPr lang="en-US" altLang="zh-CN" baseline="0" smtClean="0"/>
          </a:p>
          <a:p>
            <a:r>
              <a:rPr lang="zh-CN" altLang="en-US" smtClean="0"/>
              <a:t>在</a:t>
            </a:r>
            <a:r>
              <a:rPr lang="en-US" altLang="zh-CN" smtClean="0"/>
              <a:t>task4</a:t>
            </a:r>
            <a:r>
              <a:rPr lang="zh-CN" altLang="en-US" smtClean="0"/>
              <a:t>里我们已经介绍过最大化样本局部和全局的互信息可以用来自监督学习 语言表示，那篇文章里用互信息这个统一的视角整合了从</a:t>
            </a:r>
            <a:r>
              <a:rPr lang="en-US" altLang="zh-CN" smtClean="0"/>
              <a:t>word2vec</a:t>
            </a:r>
            <a:r>
              <a:rPr lang="en-US" altLang="zh-CN" baseline="0" smtClean="0"/>
              <a:t> </a:t>
            </a:r>
            <a:r>
              <a:rPr lang="zh-CN" altLang="en-US" baseline="0" smtClean="0"/>
              <a:t>到</a:t>
            </a:r>
            <a:r>
              <a:rPr lang="en-US" altLang="zh-CN" baseline="0" smtClean="0"/>
              <a:t>bert</a:t>
            </a:r>
            <a:r>
              <a:rPr lang="zh-CN" altLang="en-US" baseline="0" smtClean="0"/>
              <a:t>的自监督语言表示学习方法，它是接下来讲的这篇</a:t>
            </a:r>
            <a:r>
              <a:rPr lang="en-US" altLang="zh-CN" baseline="0" smtClean="0"/>
              <a:t>ICLR19 </a:t>
            </a:r>
            <a:r>
              <a:rPr lang="zh-CN" altLang="en-US" baseline="0" smtClean="0"/>
              <a:t>论文</a:t>
            </a:r>
            <a:r>
              <a:rPr lang="en-US" altLang="zh-CN" baseline="0" smtClean="0"/>
              <a:t>deep Infomax </a:t>
            </a:r>
            <a:r>
              <a:rPr lang="zh-CN" altLang="en-US" baseline="0" smtClean="0"/>
              <a:t>的应用</a:t>
            </a:r>
            <a:endParaRPr lang="en-US" altLang="zh-CN" baseline="0" smtClean="0"/>
          </a:p>
          <a:p>
            <a:r>
              <a:rPr lang="en-US" altLang="zh-CN" baseline="0" smtClean="0"/>
              <a:t>Deep Infomax </a:t>
            </a:r>
            <a:r>
              <a:rPr lang="zh-CN" altLang="en-US" baseline="0" smtClean="0"/>
              <a:t>方法 即是： 最大化同样本全局和局部两个不同视角的互信息，最小化不同样本的互信息</a:t>
            </a:r>
            <a:endParaRPr lang="zh-CN" altLang="en-US"/>
          </a:p>
        </p:txBody>
      </p:sp>
      <p:sp>
        <p:nvSpPr>
          <p:cNvPr id="4" name="灯片编号占位符 3"/>
          <p:cNvSpPr>
            <a:spLocks noGrp="1"/>
          </p:cNvSpPr>
          <p:nvPr>
            <p:ph type="sldNum" sz="quarter" idx="10"/>
          </p:nvPr>
        </p:nvSpPr>
        <p:spPr/>
        <p:txBody>
          <a:bodyPr/>
          <a:lstStyle/>
          <a:p>
            <a:fld id="{7EAA9350-E5F1-4AF5-BF78-3105F929F665}" type="slidenum">
              <a:rPr lang="zh-CN" altLang="en-US" smtClean="0"/>
              <a:t>12</a:t>
            </a:fld>
            <a:endParaRPr lang="zh-CN" altLang="en-US"/>
          </a:p>
        </p:txBody>
      </p:sp>
    </p:spTree>
    <p:extLst>
      <p:ext uri="{BB962C8B-B14F-4D97-AF65-F5344CB8AC3E}">
        <p14:creationId xmlns:p14="http://schemas.microsoft.com/office/powerpoint/2010/main" val="3307297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下面要讲的这篇</a:t>
            </a:r>
            <a:r>
              <a:rPr lang="en-US" altLang="zh-CN" smtClean="0"/>
              <a:t>preprint</a:t>
            </a:r>
            <a:r>
              <a:rPr lang="zh-CN" altLang="en-US" smtClean="0"/>
              <a:t>论文， 他是近期放</a:t>
            </a:r>
            <a:r>
              <a:rPr lang="en-US" altLang="zh-CN" smtClean="0"/>
              <a:t>arxiv</a:t>
            </a:r>
            <a:r>
              <a:rPr lang="zh-CN" altLang="en-US" smtClean="0"/>
              <a:t>并刷了各个</a:t>
            </a:r>
            <a:r>
              <a:rPr lang="en-US" altLang="zh-CN" smtClean="0"/>
              <a:t>sota</a:t>
            </a:r>
            <a:r>
              <a:rPr lang="zh-CN" altLang="en-US" smtClean="0"/>
              <a:t>的，声称是对比学习，但上一篇也是对比学习，这个和之前的论文的区别在于，刚才是估计互信息</a:t>
            </a:r>
            <a:r>
              <a:rPr lang="en-US" altLang="zh-CN" smtClean="0"/>
              <a:t>,</a:t>
            </a:r>
            <a:r>
              <a:rPr lang="en-US" altLang="zh-CN" baseline="0" smtClean="0"/>
              <a:t> </a:t>
            </a:r>
            <a:r>
              <a:rPr lang="zh-CN" altLang="en-US" baseline="0" smtClean="0"/>
              <a:t>这里是直接算表示的余弦相似度</a:t>
            </a:r>
            <a:endParaRPr lang="en-US" altLang="zh-CN" baseline="0" smtClean="0"/>
          </a:p>
          <a:p>
            <a:r>
              <a:rPr lang="zh-CN" altLang="en-US" baseline="0" smtClean="0"/>
              <a:t>这篇论文告诉我们， 自监督对比学习需要一些技巧变得更好</a:t>
            </a:r>
            <a:endParaRPr lang="en-US" altLang="zh-CN" baseline="0" smtClean="0"/>
          </a:p>
          <a:p>
            <a:r>
              <a:rPr lang="zh-CN" altLang="en-US" baseline="0" smtClean="0"/>
              <a:t>一学习表示和计算</a:t>
            </a:r>
            <a:r>
              <a:rPr lang="en-US" altLang="zh-CN" baseline="0" smtClean="0"/>
              <a:t>loss </a:t>
            </a:r>
            <a:r>
              <a:rPr lang="zh-CN" altLang="en-US" baseline="0" smtClean="0"/>
              <a:t>两者中间用一个非线性层比较好，</a:t>
            </a:r>
            <a:endParaRPr lang="en-US" altLang="zh-CN" baseline="0" smtClean="0"/>
          </a:p>
          <a:p>
            <a:r>
              <a:rPr lang="zh-CN" altLang="en-US" baseline="0" smtClean="0"/>
              <a:t>二 设计任务是单独任务不如把多个任务结合起来好</a:t>
            </a:r>
            <a:endParaRPr lang="en-US" altLang="zh-CN" baseline="0" smtClean="0"/>
          </a:p>
          <a:p>
            <a:r>
              <a:rPr lang="zh-CN" altLang="en-US" baseline="0" smtClean="0"/>
              <a:t>三， 自监督对比学习需要更大的</a:t>
            </a:r>
            <a:r>
              <a:rPr lang="en-US" altLang="zh-CN" baseline="0" smtClean="0"/>
              <a:t>batch</a:t>
            </a:r>
            <a:r>
              <a:rPr lang="zh-CN" altLang="en-US" baseline="0" smtClean="0"/>
              <a:t>更长的训练时间</a:t>
            </a:r>
            <a:endParaRPr lang="zh-CN" altLang="en-US"/>
          </a:p>
        </p:txBody>
      </p:sp>
      <p:sp>
        <p:nvSpPr>
          <p:cNvPr id="4" name="灯片编号占位符 3"/>
          <p:cNvSpPr>
            <a:spLocks noGrp="1"/>
          </p:cNvSpPr>
          <p:nvPr>
            <p:ph type="sldNum" sz="quarter" idx="10"/>
          </p:nvPr>
        </p:nvSpPr>
        <p:spPr/>
        <p:txBody>
          <a:bodyPr/>
          <a:lstStyle/>
          <a:p>
            <a:fld id="{7EAA9350-E5F1-4AF5-BF78-3105F929F665}" type="slidenum">
              <a:rPr lang="zh-CN" altLang="en-US" smtClean="0"/>
              <a:t>13</a:t>
            </a:fld>
            <a:endParaRPr lang="zh-CN" altLang="en-US"/>
          </a:p>
        </p:txBody>
      </p:sp>
    </p:spTree>
    <p:extLst>
      <p:ext uri="{BB962C8B-B14F-4D97-AF65-F5344CB8AC3E}">
        <p14:creationId xmlns:p14="http://schemas.microsoft.com/office/powerpoint/2010/main" val="1468425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下面介绍方法</a:t>
            </a:r>
            <a:endParaRPr lang="en-US" altLang="zh-CN" smtClean="0"/>
          </a:p>
          <a:p>
            <a:r>
              <a:rPr lang="zh-CN" altLang="en-US" smtClean="0"/>
              <a:t>从</a:t>
            </a:r>
            <a:r>
              <a:rPr lang="en-US" altLang="zh-CN" smtClean="0"/>
              <a:t>T</a:t>
            </a:r>
            <a:r>
              <a:rPr lang="zh-CN" altLang="en-US" smtClean="0"/>
              <a:t>随机采样相关的变换作用于同样的</a:t>
            </a:r>
            <a:r>
              <a:rPr lang="en-US" altLang="zh-CN" smtClean="0"/>
              <a:t>sample</a:t>
            </a:r>
          </a:p>
          <a:p>
            <a:r>
              <a:rPr lang="en-US" altLang="zh-CN" smtClean="0"/>
              <a:t>f</a:t>
            </a:r>
            <a:r>
              <a:rPr lang="en-US" altLang="zh-CN" baseline="0" smtClean="0"/>
              <a:t> </a:t>
            </a:r>
            <a:r>
              <a:rPr lang="zh-CN" altLang="en-US" baseline="0" smtClean="0"/>
              <a:t>就是</a:t>
            </a:r>
            <a:r>
              <a:rPr lang="en-US" altLang="zh-CN" baseline="0" smtClean="0"/>
              <a:t>encoder, </a:t>
            </a:r>
            <a:r>
              <a:rPr lang="zh-CN" altLang="en-US" baseline="0" smtClean="0"/>
              <a:t>简单起见可以是</a:t>
            </a:r>
            <a:r>
              <a:rPr lang="en-US" altLang="zh-CN" baseline="0" smtClean="0"/>
              <a:t>resnet, </a:t>
            </a:r>
          </a:p>
          <a:p>
            <a:r>
              <a:rPr lang="en-US" altLang="zh-CN" baseline="0" smtClean="0"/>
              <a:t>G</a:t>
            </a:r>
            <a:r>
              <a:rPr lang="zh-CN" altLang="en-US" baseline="0" smtClean="0"/>
              <a:t>是</a:t>
            </a:r>
            <a:r>
              <a:rPr lang="en-US" altLang="zh-CN" baseline="0" smtClean="0"/>
              <a:t> </a:t>
            </a:r>
            <a:r>
              <a:rPr lang="zh-CN" altLang="en-US" baseline="0" smtClean="0"/>
              <a:t>带有</a:t>
            </a:r>
            <a:r>
              <a:rPr lang="en-US" altLang="zh-CN" baseline="0" smtClean="0"/>
              <a:t>relu</a:t>
            </a:r>
            <a:r>
              <a:rPr lang="zh-CN" altLang="en-US" baseline="0" smtClean="0"/>
              <a:t>的非线性</a:t>
            </a:r>
            <a:r>
              <a:rPr lang="en-US" altLang="zh-CN" baseline="0" smtClean="0"/>
              <a:t>FFN</a:t>
            </a:r>
            <a:r>
              <a:rPr lang="zh-CN" altLang="en-US" baseline="0" smtClean="0"/>
              <a:t>， 实验表明在</a:t>
            </a:r>
            <a:r>
              <a:rPr lang="en-US" altLang="zh-CN" baseline="0" smtClean="0"/>
              <a:t>z</a:t>
            </a:r>
            <a:r>
              <a:rPr lang="zh-CN" altLang="en-US" baseline="0" smtClean="0"/>
              <a:t>上比在</a:t>
            </a:r>
            <a:r>
              <a:rPr lang="en-US" altLang="zh-CN" baseline="0" smtClean="0"/>
              <a:t>h</a:t>
            </a:r>
            <a:r>
              <a:rPr lang="zh-CN" altLang="en-US" baseline="0" smtClean="0"/>
              <a:t>上计算</a:t>
            </a:r>
            <a:r>
              <a:rPr lang="en-US" altLang="zh-CN" baseline="0" smtClean="0"/>
              <a:t>Loss</a:t>
            </a:r>
            <a:r>
              <a:rPr lang="zh-CN" altLang="en-US" baseline="0" smtClean="0"/>
              <a:t>好</a:t>
            </a:r>
            <a:endParaRPr lang="en-US" altLang="zh-CN" baseline="0" smtClean="0"/>
          </a:p>
          <a:p>
            <a:r>
              <a:rPr lang="en-US" altLang="zh-CN" baseline="0" smtClean="0"/>
              <a:t>L  </a:t>
            </a:r>
            <a:r>
              <a:rPr lang="zh-CN" altLang="en-US" baseline="0" smtClean="0"/>
              <a:t>余弦相似度  </a:t>
            </a:r>
            <a:r>
              <a:rPr lang="en-US" altLang="zh-CN" baseline="0" smtClean="0"/>
              <a:t> </a:t>
            </a:r>
            <a:r>
              <a:rPr lang="zh-CN" altLang="en-US" baseline="0" smtClean="0"/>
              <a:t>一个</a:t>
            </a:r>
            <a:r>
              <a:rPr lang="en-US" altLang="zh-CN" baseline="0" smtClean="0"/>
              <a:t>batch </a:t>
            </a:r>
            <a:r>
              <a:rPr lang="zh-CN" altLang="en-US" baseline="0" smtClean="0"/>
              <a:t>有</a:t>
            </a:r>
            <a:r>
              <a:rPr lang="en-US" altLang="zh-CN" baseline="0" smtClean="0"/>
              <a:t>N</a:t>
            </a:r>
            <a:r>
              <a:rPr lang="zh-CN" altLang="en-US" baseline="0" smtClean="0"/>
              <a:t>个样本，每个样本都从变换集合中，采样两个变换， 共</a:t>
            </a:r>
            <a:r>
              <a:rPr lang="en-US" altLang="zh-CN" baseline="0" smtClean="0"/>
              <a:t>2N *2N</a:t>
            </a:r>
            <a:r>
              <a:rPr lang="zh-CN" altLang="en-US" baseline="0" smtClean="0"/>
              <a:t>个</a:t>
            </a:r>
            <a:r>
              <a:rPr lang="en-US" altLang="zh-CN" baseline="0" smtClean="0"/>
              <a:t>sim</a:t>
            </a:r>
            <a:r>
              <a:rPr lang="zh-CN" altLang="en-US" baseline="0" smtClean="0"/>
              <a:t>矩阵，按行归一， 目标让对角线 </a:t>
            </a:r>
            <a:r>
              <a:rPr lang="en-US" altLang="zh-CN" baseline="0" smtClean="0"/>
              <a:t>2k-1,2k</a:t>
            </a:r>
            <a:r>
              <a:rPr lang="zh-CN" altLang="en-US" baseline="0" smtClean="0"/>
              <a:t>的 归一化相似度和最大， 质疑和一个批次的都算相似度会不会运算量很大， </a:t>
            </a:r>
            <a:endParaRPr lang="en-US" altLang="zh-CN" baseline="0" smtClean="0"/>
          </a:p>
          <a:p>
            <a:r>
              <a:rPr lang="en-US" altLang="zh-CN" baseline="0" smtClean="0"/>
              <a:t>Batch size  </a:t>
            </a:r>
            <a:r>
              <a:rPr lang="zh-CN" altLang="en-US" baseline="0" smtClean="0"/>
              <a:t>从</a:t>
            </a:r>
            <a:r>
              <a:rPr lang="en-US" altLang="zh-CN" baseline="0" smtClean="0"/>
              <a:t>256-》 8192,  </a:t>
            </a:r>
            <a:r>
              <a:rPr lang="zh-CN" altLang="en-US" baseline="0" smtClean="0"/>
              <a:t>一个</a:t>
            </a:r>
            <a:r>
              <a:rPr lang="en-US" altLang="zh-CN" baseline="0" smtClean="0"/>
              <a:t>batch</a:t>
            </a:r>
            <a:r>
              <a:rPr lang="zh-CN" altLang="en-US" baseline="0" smtClean="0"/>
              <a:t>的相似度矩阵有</a:t>
            </a:r>
            <a:r>
              <a:rPr lang="en-US" altLang="zh-CN" baseline="0" smtClean="0"/>
              <a:t>2.56</a:t>
            </a:r>
            <a:r>
              <a:rPr lang="zh-CN" altLang="en-US" baseline="0" smtClean="0"/>
              <a:t>亿， 重点是结论还是</a:t>
            </a:r>
            <a:r>
              <a:rPr lang="en-US" altLang="zh-CN" baseline="0" smtClean="0"/>
              <a:t>batch</a:t>
            </a:r>
            <a:r>
              <a:rPr lang="zh-CN" altLang="en-US" baseline="0" smtClean="0"/>
              <a:t>越大越好</a:t>
            </a:r>
            <a:endParaRPr lang="zh-CN" altLang="en-US"/>
          </a:p>
        </p:txBody>
      </p:sp>
      <p:sp>
        <p:nvSpPr>
          <p:cNvPr id="4" name="灯片编号占位符 3"/>
          <p:cNvSpPr>
            <a:spLocks noGrp="1"/>
          </p:cNvSpPr>
          <p:nvPr>
            <p:ph type="sldNum" sz="quarter" idx="10"/>
          </p:nvPr>
        </p:nvSpPr>
        <p:spPr/>
        <p:txBody>
          <a:bodyPr/>
          <a:lstStyle/>
          <a:p>
            <a:fld id="{7EAA9350-E5F1-4AF5-BF78-3105F929F665}" type="slidenum">
              <a:rPr lang="zh-CN" altLang="en-US" smtClean="0"/>
              <a:t>14</a:t>
            </a:fld>
            <a:endParaRPr lang="zh-CN" altLang="en-US"/>
          </a:p>
        </p:txBody>
      </p:sp>
    </p:spTree>
    <p:extLst>
      <p:ext uri="{BB962C8B-B14F-4D97-AF65-F5344CB8AC3E}">
        <p14:creationId xmlns:p14="http://schemas.microsoft.com/office/powerpoint/2010/main" val="17594128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任务设计上，他告诉我们组合任务比单个任务管用， 比如左下方图中，任何单一任务都比不过组合任务的结果</a:t>
            </a:r>
            <a:endParaRPr lang="zh-CN" altLang="en-US"/>
          </a:p>
        </p:txBody>
      </p:sp>
      <p:sp>
        <p:nvSpPr>
          <p:cNvPr id="4" name="灯片编号占位符 3"/>
          <p:cNvSpPr>
            <a:spLocks noGrp="1"/>
          </p:cNvSpPr>
          <p:nvPr>
            <p:ph type="sldNum" sz="quarter" idx="10"/>
          </p:nvPr>
        </p:nvSpPr>
        <p:spPr/>
        <p:txBody>
          <a:bodyPr/>
          <a:lstStyle/>
          <a:p>
            <a:fld id="{7EAA9350-E5F1-4AF5-BF78-3105F929F665}" type="slidenum">
              <a:rPr lang="zh-CN" altLang="en-US" smtClean="0"/>
              <a:t>15</a:t>
            </a:fld>
            <a:endParaRPr lang="zh-CN" altLang="en-US"/>
          </a:p>
        </p:txBody>
      </p:sp>
    </p:spTree>
    <p:extLst>
      <p:ext uri="{BB962C8B-B14F-4D97-AF65-F5344CB8AC3E}">
        <p14:creationId xmlns:p14="http://schemas.microsoft.com/office/powerpoint/2010/main" val="21227468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这</a:t>
            </a:r>
            <a:r>
              <a:rPr lang="en-US" altLang="zh-CN" smtClean="0"/>
              <a:t>finetune</a:t>
            </a:r>
            <a:r>
              <a:rPr lang="zh-CN" altLang="en-US" smtClean="0"/>
              <a:t>检测性能时用</a:t>
            </a:r>
            <a:r>
              <a:rPr lang="en-US" altLang="zh-CN" smtClean="0"/>
              <a:t>h</a:t>
            </a:r>
            <a:r>
              <a:rPr lang="zh-CN" altLang="en-US" smtClean="0"/>
              <a:t>加上线性层，在</a:t>
            </a:r>
            <a:r>
              <a:rPr lang="en-US" altLang="zh-CN" smtClean="0"/>
              <a:t>image net </a:t>
            </a:r>
            <a:r>
              <a:rPr lang="zh-CN" altLang="en-US" smtClean="0"/>
              <a:t>上和其他</a:t>
            </a:r>
            <a:r>
              <a:rPr lang="en-US" altLang="zh-CN" smtClean="0"/>
              <a:t>self</a:t>
            </a:r>
            <a:r>
              <a:rPr lang="en-US" altLang="zh-CN" baseline="0" smtClean="0"/>
              <a:t> supervised </a:t>
            </a:r>
            <a:r>
              <a:rPr lang="zh-CN" altLang="en-US" baseline="0" smtClean="0"/>
              <a:t>方法比较，结果显著好， 在</a:t>
            </a:r>
            <a:r>
              <a:rPr lang="en-US" altLang="zh-CN" baseline="0" smtClean="0"/>
              <a:t>few-shot</a:t>
            </a:r>
            <a:r>
              <a:rPr lang="zh-CN" altLang="en-US" baseline="0" smtClean="0"/>
              <a:t>情形下，自监督学到的特征只需少量目标标注数据就可以学好</a:t>
            </a:r>
            <a:endParaRPr lang="zh-CN" altLang="en-US"/>
          </a:p>
        </p:txBody>
      </p:sp>
      <p:sp>
        <p:nvSpPr>
          <p:cNvPr id="4" name="灯片编号占位符 3"/>
          <p:cNvSpPr>
            <a:spLocks noGrp="1"/>
          </p:cNvSpPr>
          <p:nvPr>
            <p:ph type="sldNum" sz="quarter" idx="10"/>
          </p:nvPr>
        </p:nvSpPr>
        <p:spPr/>
        <p:txBody>
          <a:bodyPr/>
          <a:lstStyle/>
          <a:p>
            <a:fld id="{7EAA9350-E5F1-4AF5-BF78-3105F929F665}" type="slidenum">
              <a:rPr lang="zh-CN" altLang="en-US" smtClean="0"/>
              <a:t>16</a:t>
            </a:fld>
            <a:endParaRPr lang="zh-CN" altLang="en-US"/>
          </a:p>
        </p:txBody>
      </p:sp>
    </p:spTree>
    <p:extLst>
      <p:ext uri="{BB962C8B-B14F-4D97-AF65-F5344CB8AC3E}">
        <p14:creationId xmlns:p14="http://schemas.microsoft.com/office/powerpoint/2010/main" val="307600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大</a:t>
            </a:r>
            <a:r>
              <a:rPr lang="en-US" altLang="zh-CN" smtClean="0"/>
              <a:t>batch </a:t>
            </a:r>
            <a:r>
              <a:rPr lang="zh-CN" altLang="en-US" smtClean="0"/>
              <a:t>和训练更长时间能 帮助表示学的更好</a:t>
            </a:r>
            <a:endParaRPr lang="zh-CN" altLang="en-US"/>
          </a:p>
        </p:txBody>
      </p:sp>
      <p:sp>
        <p:nvSpPr>
          <p:cNvPr id="4" name="灯片编号占位符 3"/>
          <p:cNvSpPr>
            <a:spLocks noGrp="1"/>
          </p:cNvSpPr>
          <p:nvPr>
            <p:ph type="sldNum" sz="quarter" idx="10"/>
          </p:nvPr>
        </p:nvSpPr>
        <p:spPr/>
        <p:txBody>
          <a:bodyPr/>
          <a:lstStyle/>
          <a:p>
            <a:fld id="{7EAA9350-E5F1-4AF5-BF78-3105F929F665}" type="slidenum">
              <a:rPr lang="zh-CN" altLang="en-US" smtClean="0"/>
              <a:t>17</a:t>
            </a:fld>
            <a:endParaRPr lang="zh-CN" altLang="en-US"/>
          </a:p>
        </p:txBody>
      </p:sp>
    </p:spTree>
    <p:extLst>
      <p:ext uri="{BB962C8B-B14F-4D97-AF65-F5344CB8AC3E}">
        <p14:creationId xmlns:p14="http://schemas.microsoft.com/office/powerpoint/2010/main" val="36012542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这是我讲的无监督和自监督学习的第一部分，所涉及的论文， 回顾这个报告，我们首先了解了几个自监督学习任务应用，包括基于图片输入的先验知识设计的任务，将语言自监督训练集合起来的互信息理论框架，</a:t>
            </a:r>
            <a:endParaRPr lang="en-US" altLang="zh-CN" smtClean="0"/>
          </a:p>
          <a:p>
            <a:r>
              <a:rPr lang="zh-CN" altLang="en-US" smtClean="0"/>
              <a:t> 结合语言和图片的多模态</a:t>
            </a:r>
            <a:r>
              <a:rPr lang="en-US" altLang="zh-CN" smtClean="0"/>
              <a:t>lxmert</a:t>
            </a:r>
          </a:p>
          <a:p>
            <a:endParaRPr lang="en-US" altLang="zh-CN" smtClean="0"/>
          </a:p>
          <a:p>
            <a:r>
              <a:rPr lang="zh-CN" altLang="en-US" smtClean="0"/>
              <a:t>然后了解了它的目前的状态，猜测自监督无法学到领域无关的表示</a:t>
            </a:r>
            <a:endParaRPr lang="en-US" altLang="zh-CN" smtClean="0"/>
          </a:p>
          <a:p>
            <a:r>
              <a:rPr lang="zh-CN" altLang="en-US" smtClean="0"/>
              <a:t>最后我介绍两类自监督学习方式，</a:t>
            </a:r>
            <a:r>
              <a:rPr lang="zh-CN" altLang="en-US" baseline="0" smtClean="0"/>
              <a:t> 总之都是如最开始所说， 对比学习的方式最大化不同视角同个样本表示的相似性或互信息，让不同样本的相似度或互信息尽可能小</a:t>
            </a:r>
            <a:endParaRPr lang="en-US" altLang="zh-CN" baseline="0" smtClean="0"/>
          </a:p>
          <a:p>
            <a:endParaRPr lang="en-US" altLang="zh-CN" baseline="0" smtClean="0"/>
          </a:p>
          <a:p>
            <a:endParaRPr lang="zh-CN" altLang="en-US"/>
          </a:p>
        </p:txBody>
      </p:sp>
      <p:sp>
        <p:nvSpPr>
          <p:cNvPr id="4" name="灯片编号占位符 3"/>
          <p:cNvSpPr>
            <a:spLocks noGrp="1"/>
          </p:cNvSpPr>
          <p:nvPr>
            <p:ph type="sldNum" sz="quarter" idx="10"/>
          </p:nvPr>
        </p:nvSpPr>
        <p:spPr/>
        <p:txBody>
          <a:bodyPr/>
          <a:lstStyle/>
          <a:p>
            <a:fld id="{7EAA9350-E5F1-4AF5-BF78-3105F929F665}" type="slidenum">
              <a:rPr lang="zh-CN" altLang="en-US" smtClean="0"/>
              <a:t>18</a:t>
            </a:fld>
            <a:endParaRPr lang="zh-CN" altLang="en-US"/>
          </a:p>
        </p:txBody>
      </p:sp>
    </p:spTree>
    <p:extLst>
      <p:ext uri="{BB962C8B-B14F-4D97-AF65-F5344CB8AC3E}">
        <p14:creationId xmlns:p14="http://schemas.microsoft.com/office/powerpoint/2010/main" val="2391167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因为监督学习需要大量的标签来训练模型， 人们开始关注无监督学习，无监督学习的目标是在不需要训练标签的情况下却学到对下游任务有用的表示。</a:t>
            </a:r>
            <a:endParaRPr lang="en-US" altLang="zh-CN" smtClean="0"/>
          </a:p>
          <a:p>
            <a:r>
              <a:rPr lang="zh-CN" altLang="en-US" smtClean="0"/>
              <a:t>无监督学习有四种方式，</a:t>
            </a:r>
            <a:r>
              <a:rPr lang="zh-CN" altLang="en-US" baseline="0" smtClean="0"/>
              <a:t> </a:t>
            </a:r>
            <a:r>
              <a:rPr lang="en-US" altLang="zh-CN" baseline="0" smtClean="0"/>
              <a:t>1.</a:t>
            </a:r>
            <a:r>
              <a:rPr lang="zh-CN" altLang="en-US" baseline="0" smtClean="0"/>
              <a:t>定义特征空间，包含聚类和定义特征空间的属性然后去最大化这些属性；</a:t>
            </a:r>
            <a:endParaRPr lang="en-US" altLang="zh-CN" baseline="0" smtClean="0"/>
          </a:p>
          <a:p>
            <a:r>
              <a:rPr lang="en-US" altLang="zh-CN" baseline="0" smtClean="0"/>
              <a:t>2.</a:t>
            </a:r>
            <a:r>
              <a:rPr lang="zh-CN" altLang="en-US" baseline="0" smtClean="0"/>
              <a:t>自编码器，自编码器就是构建压缩网络并最小化重建误差  他的变体有去噪自编码器</a:t>
            </a:r>
            <a:r>
              <a:rPr lang="en-US" altLang="zh-CN" baseline="0" smtClean="0"/>
              <a:t> </a:t>
            </a:r>
          </a:p>
          <a:p>
            <a:r>
              <a:rPr lang="en-US" altLang="zh-CN" baseline="0" smtClean="0"/>
              <a:t>3.</a:t>
            </a:r>
            <a:r>
              <a:rPr lang="zh-CN" altLang="en-US" baseline="0" smtClean="0"/>
              <a:t>生成对抗网络通过</a:t>
            </a:r>
            <a:r>
              <a:rPr lang="en-US" altLang="zh-CN" baseline="0" smtClean="0"/>
              <a:t>mini-max </a:t>
            </a:r>
            <a:r>
              <a:rPr lang="zh-CN" altLang="en-US" baseline="0" smtClean="0"/>
              <a:t>对抗学习方式学一个数据上的生成模型，最近的研究认为他的好处是适合</a:t>
            </a:r>
            <a:r>
              <a:rPr lang="en-US" altLang="zh-CN" baseline="0" smtClean="0"/>
              <a:t>fewshot Learning,</a:t>
            </a:r>
          </a:p>
          <a:p>
            <a:r>
              <a:rPr lang="en-US" altLang="zh-CN" baseline="0" smtClean="0"/>
              <a:t>4.</a:t>
            </a:r>
            <a:r>
              <a:rPr lang="zh-CN" altLang="en-US" baseline="0" smtClean="0"/>
              <a:t>自监督学习 是根据输入相关的知识来定义合理的损失函数，比如图片拼图，视频的帧重排序</a:t>
            </a:r>
            <a:endParaRPr lang="en-US" altLang="zh-CN" baseline="0" smtClean="0"/>
          </a:p>
        </p:txBody>
      </p:sp>
      <p:sp>
        <p:nvSpPr>
          <p:cNvPr id="4" name="灯片编号占位符 3"/>
          <p:cNvSpPr>
            <a:spLocks noGrp="1"/>
          </p:cNvSpPr>
          <p:nvPr>
            <p:ph type="sldNum" sz="quarter" idx="10"/>
          </p:nvPr>
        </p:nvSpPr>
        <p:spPr/>
        <p:txBody>
          <a:bodyPr/>
          <a:lstStyle/>
          <a:p>
            <a:fld id="{7EAA9350-E5F1-4AF5-BF78-3105F929F665}" type="slidenum">
              <a:rPr lang="zh-CN" altLang="en-US" smtClean="0"/>
              <a:t>2</a:t>
            </a:fld>
            <a:endParaRPr lang="zh-CN" altLang="en-US"/>
          </a:p>
        </p:txBody>
      </p:sp>
    </p:spTree>
    <p:extLst>
      <p:ext uri="{BB962C8B-B14F-4D97-AF65-F5344CB8AC3E}">
        <p14:creationId xmlns:p14="http://schemas.microsoft.com/office/powerpoint/2010/main" val="3540491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aseline="0" smtClean="0"/>
              <a:t>在这个报告中我重点讲自监督学习</a:t>
            </a:r>
            <a:r>
              <a:rPr lang="en-US" altLang="zh-CN" baseline="0" smtClean="0"/>
              <a:t>, </a:t>
            </a:r>
            <a:r>
              <a:rPr lang="zh-CN" altLang="en-US" baseline="0" smtClean="0"/>
              <a:t>自监督学习的原则是从数据中产生标签，举个例子， 计算机视觉任务中图片的空间结构，颜色，光亮，旋转，或者语言任务上词的分布等， </a:t>
            </a:r>
            <a:endParaRPr lang="en-US" altLang="zh-CN" baseline="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aseline="0" smtClean="0"/>
              <a:t>自监督学习的方法可以概括为：让不同视角的同一个样本的表示，尽可能相似或者互信息最大。</a:t>
            </a:r>
            <a:endParaRPr lang="en-US" altLang="zh-CN" baseline="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aseline="0" smtClean="0"/>
              <a:t>在报告中我将分别从图片，语言，多模态来先介绍自监督学习的几个典型任务，来帮助大家了解自监督学习； 然后我将介绍一篇大规模自监督学习的分析，来和大家一起探讨自监督学习的现状和问题； 最后我将介绍了两类新的自监督学习方法</a:t>
            </a:r>
            <a:endParaRPr lang="en-US" altLang="zh-CN" baseline="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smtClean="0"/>
          </a:p>
        </p:txBody>
      </p:sp>
      <p:sp>
        <p:nvSpPr>
          <p:cNvPr id="4" name="灯片编号占位符 3"/>
          <p:cNvSpPr>
            <a:spLocks noGrp="1"/>
          </p:cNvSpPr>
          <p:nvPr>
            <p:ph type="sldNum" sz="quarter" idx="10"/>
          </p:nvPr>
        </p:nvSpPr>
        <p:spPr/>
        <p:txBody>
          <a:bodyPr/>
          <a:lstStyle/>
          <a:p>
            <a:fld id="{7EAA9350-E5F1-4AF5-BF78-3105F929F665}" type="slidenum">
              <a:rPr lang="zh-CN" altLang="en-US" smtClean="0"/>
              <a:t>3</a:t>
            </a:fld>
            <a:endParaRPr lang="zh-CN" altLang="en-US"/>
          </a:p>
        </p:txBody>
      </p:sp>
    </p:spTree>
    <p:extLst>
      <p:ext uri="{BB962C8B-B14F-4D97-AF65-F5344CB8AC3E}">
        <p14:creationId xmlns:p14="http://schemas.microsoft.com/office/powerpoint/2010/main" val="3983514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上下文预测是图片上自监督学习较早的研究，</a:t>
            </a:r>
            <a:endParaRPr lang="en-US" altLang="zh-CN" smtClean="0"/>
          </a:p>
          <a:p>
            <a:r>
              <a:rPr lang="zh-CN" altLang="en-US" smtClean="0"/>
              <a:t>我们可以从右上角图片看到，它的方法是， 根据一个部分图片，预测图片的附近碎片的位置， 比如这张图片中，通过猫脸的中间部分和它右上角的耳朵 可以预测出，碎片的位置是</a:t>
            </a:r>
            <a:r>
              <a:rPr lang="en-US" altLang="zh-CN" smtClean="0"/>
              <a:t>3</a:t>
            </a:r>
          </a:p>
          <a:p>
            <a:r>
              <a:rPr lang="zh-CN" altLang="en-US" smtClean="0"/>
              <a:t>研究动机是通过这个自监督预训练任务学习图片的相似度， 这点被下游的无监督物体发现任务证实。</a:t>
            </a:r>
            <a:endParaRPr lang="en-US" altLang="zh-CN" smtClean="0"/>
          </a:p>
          <a:p>
            <a:r>
              <a:rPr lang="zh-CN" altLang="en-US" smtClean="0"/>
              <a:t>结果包含两部分，首先通过自监督预训练的表示进行聚类，可以聚集相似的图片碎片，这表明这个预训练任务确实能学到图片相似性； 其次在检测任务里，使用这个任务预训练的网络再</a:t>
            </a:r>
            <a:r>
              <a:rPr lang="en-US" altLang="zh-CN" smtClean="0"/>
              <a:t>finetune, </a:t>
            </a:r>
            <a:r>
              <a:rPr lang="zh-CN" altLang="en-US" smtClean="0"/>
              <a:t>比重新训练好，虽然还比不上</a:t>
            </a:r>
            <a:r>
              <a:rPr lang="en-US" altLang="zh-CN" smtClean="0"/>
              <a:t>imagenet </a:t>
            </a:r>
            <a:r>
              <a:rPr lang="zh-CN" altLang="en-US" smtClean="0"/>
              <a:t>上监督预训练的模型</a:t>
            </a:r>
            <a:endParaRPr lang="en-US" altLang="zh-CN" smtClean="0"/>
          </a:p>
          <a:p>
            <a:endParaRPr lang="en-US" altLang="zh-CN" smtClean="0"/>
          </a:p>
          <a:p>
            <a:r>
              <a:rPr lang="zh-CN" altLang="en-US" smtClean="0"/>
              <a:t>它同时告诉我们自监督学习在任务设计时也要避免过于简单，比如这个任务里，方框有间距，避免了边界特征这个解决问题的捷径</a:t>
            </a:r>
            <a:endParaRPr lang="zh-CN" altLang="en-US"/>
          </a:p>
        </p:txBody>
      </p:sp>
      <p:sp>
        <p:nvSpPr>
          <p:cNvPr id="4" name="灯片编号占位符 3"/>
          <p:cNvSpPr>
            <a:spLocks noGrp="1"/>
          </p:cNvSpPr>
          <p:nvPr>
            <p:ph type="sldNum" sz="quarter" idx="10"/>
          </p:nvPr>
        </p:nvSpPr>
        <p:spPr/>
        <p:txBody>
          <a:bodyPr/>
          <a:lstStyle/>
          <a:p>
            <a:fld id="{7EAA9350-E5F1-4AF5-BF78-3105F929F665}" type="slidenum">
              <a:rPr lang="zh-CN" altLang="en-US" smtClean="0"/>
              <a:t>4</a:t>
            </a:fld>
            <a:endParaRPr lang="zh-CN" altLang="en-US"/>
          </a:p>
        </p:txBody>
      </p:sp>
    </p:spTree>
    <p:extLst>
      <p:ext uri="{BB962C8B-B14F-4D97-AF65-F5344CB8AC3E}">
        <p14:creationId xmlns:p14="http://schemas.microsoft.com/office/powerpoint/2010/main" val="945273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接下来要讲的第二个图片任务，</a:t>
            </a:r>
            <a:r>
              <a:rPr lang="en-US" altLang="zh-CN" sz="1200" b="1" smtClean="0"/>
              <a:t>Solving Jigsaw Puzzles  </a:t>
            </a:r>
            <a:r>
              <a:rPr lang="zh-CN" altLang="en-US" smtClean="0"/>
              <a:t> 和第一个一样都是利用图片的空间结构特征设计的，顾名思义，他是受拼图启发，用拼图任务做预训练，我们可以在右下角看到任务的示意图，就是从老虎打乱的碎片预测出拼好的老虎</a:t>
            </a:r>
            <a:endParaRPr lang="en-US" altLang="zh-CN" smtClean="0"/>
          </a:p>
          <a:p>
            <a:r>
              <a:rPr lang="zh-CN" altLang="en-US" smtClean="0"/>
              <a:t>作者认为解决拼图任务适用于物体分类和定位所需的视觉表示，而且能学到几何和纹理。</a:t>
            </a:r>
            <a:endParaRPr lang="en-US" altLang="zh-CN" smtClean="0"/>
          </a:p>
          <a:p>
            <a:endParaRPr lang="en-US" altLang="zh-CN" smtClean="0"/>
          </a:p>
          <a:p>
            <a:r>
              <a:rPr lang="zh-CN" altLang="en-US" smtClean="0"/>
              <a:t>具体点，我们可以看右上方的架构图，它是从通过打乱的图片碎片预测 他们在完整图片的位置，，首先得到乱序的</a:t>
            </a:r>
            <a:r>
              <a:rPr lang="en-US" altLang="zh-CN" smtClean="0"/>
              <a:t>id</a:t>
            </a:r>
            <a:r>
              <a:rPr lang="zh-CN" altLang="en-US" smtClean="0"/>
              <a:t>， 然后在网络中预测这些碎片乱序</a:t>
            </a:r>
            <a:r>
              <a:rPr lang="en-US" altLang="zh-CN" smtClean="0"/>
              <a:t>id</a:t>
            </a:r>
            <a:r>
              <a:rPr lang="zh-CN" altLang="en-US" smtClean="0"/>
              <a:t>。</a:t>
            </a:r>
            <a:endParaRPr lang="en-US" altLang="zh-CN" smtClean="0"/>
          </a:p>
          <a:p>
            <a:endParaRPr lang="en-US" altLang="zh-CN" smtClean="0"/>
          </a:p>
          <a:p>
            <a:r>
              <a:rPr lang="zh-CN" altLang="en-US" smtClean="0"/>
              <a:t>作者通过在图片分类和目标跟踪任务上，</a:t>
            </a:r>
            <a:r>
              <a:rPr lang="en-US" altLang="zh-CN" smtClean="0"/>
              <a:t>finetune</a:t>
            </a:r>
            <a:r>
              <a:rPr lang="zh-CN" altLang="en-US" smtClean="0"/>
              <a:t>的结果，证明他设计的</a:t>
            </a:r>
            <a:r>
              <a:rPr lang="en-US" altLang="zh-CN" smtClean="0"/>
              <a:t>task</a:t>
            </a:r>
            <a:r>
              <a:rPr lang="zh-CN" altLang="en-US" smtClean="0"/>
              <a:t>，</a:t>
            </a:r>
            <a:r>
              <a:rPr lang="en-US" altLang="zh-CN" smtClean="0"/>
              <a:t> </a:t>
            </a:r>
            <a:r>
              <a:rPr lang="zh-CN" altLang="en-US" smtClean="0"/>
              <a:t>得到的表示和解决下游任务有关</a:t>
            </a:r>
            <a:endParaRPr lang="zh-CN" altLang="en-US"/>
          </a:p>
        </p:txBody>
      </p:sp>
      <p:sp>
        <p:nvSpPr>
          <p:cNvPr id="4" name="灯片编号占位符 3"/>
          <p:cNvSpPr>
            <a:spLocks noGrp="1"/>
          </p:cNvSpPr>
          <p:nvPr>
            <p:ph type="sldNum" sz="quarter" idx="10"/>
          </p:nvPr>
        </p:nvSpPr>
        <p:spPr/>
        <p:txBody>
          <a:bodyPr/>
          <a:lstStyle/>
          <a:p>
            <a:fld id="{7EAA9350-E5F1-4AF5-BF78-3105F929F665}" type="slidenum">
              <a:rPr lang="zh-CN" altLang="en-US" smtClean="0"/>
              <a:t>5</a:t>
            </a:fld>
            <a:endParaRPr lang="zh-CN" altLang="en-US"/>
          </a:p>
        </p:txBody>
      </p:sp>
    </p:spTree>
    <p:extLst>
      <p:ext uri="{BB962C8B-B14F-4D97-AF65-F5344CB8AC3E}">
        <p14:creationId xmlns:p14="http://schemas.microsoft.com/office/powerpoint/2010/main" val="1208342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第三个图片自监督预训练任务和前两个类似，都是根据输出图片输出</a:t>
            </a:r>
            <a:r>
              <a:rPr lang="en-US" altLang="zh-CN" smtClean="0"/>
              <a:t>id, </a:t>
            </a:r>
            <a:r>
              <a:rPr lang="zh-CN" altLang="en-US" smtClean="0"/>
              <a:t>不过这次的</a:t>
            </a:r>
            <a:r>
              <a:rPr lang="en-US" altLang="zh-CN" smtClean="0"/>
              <a:t>id</a:t>
            </a:r>
            <a:r>
              <a:rPr lang="zh-CN" altLang="en-US" smtClean="0"/>
              <a:t>不是图片的位置，而是图片的旋转度数，我们看右下角的图，模型根据输入图片预测鸟的旋转度数</a:t>
            </a:r>
            <a:endParaRPr lang="en-US" altLang="zh-CN" smtClean="0"/>
          </a:p>
          <a:p>
            <a:r>
              <a:rPr lang="zh-CN" altLang="en-US" smtClean="0"/>
              <a:t>每</a:t>
            </a:r>
            <a:r>
              <a:rPr lang="en-US" altLang="zh-CN" smtClean="0"/>
              <a:t>90</a:t>
            </a:r>
            <a:r>
              <a:rPr lang="zh-CN" altLang="en-US" smtClean="0"/>
              <a:t>度是</a:t>
            </a:r>
            <a:r>
              <a:rPr lang="en-US" altLang="zh-CN" smtClean="0"/>
              <a:t>0,1,2,3</a:t>
            </a:r>
            <a:r>
              <a:rPr lang="zh-CN" altLang="en-US" baseline="0" smtClean="0"/>
              <a:t>。 作者的动机是 基于 人只有学会图片中物体的概念才能识别物体旋转这个直觉。 </a:t>
            </a:r>
            <a:endParaRPr lang="en-US" altLang="zh-CN" baseline="0" smtClean="0"/>
          </a:p>
          <a:p>
            <a:r>
              <a:rPr lang="zh-CN" altLang="en-US" baseline="0" smtClean="0"/>
              <a:t>这个方法在</a:t>
            </a:r>
            <a:r>
              <a:rPr lang="en-US" altLang="zh-CN" baseline="0" smtClean="0"/>
              <a:t>imagenet</a:t>
            </a:r>
            <a:r>
              <a:rPr lang="zh-CN" altLang="en-US" baseline="0" smtClean="0"/>
              <a:t>上被证明比前两个方法有用。 和上篇论文类似，左下角的图说明这个预训练任务学到的特征和下游任务相关。 中间的图告诉我们自监督学到的</a:t>
            </a:r>
            <a:r>
              <a:rPr lang="en-US" altLang="zh-CN" baseline="0" smtClean="0"/>
              <a:t>filter</a:t>
            </a:r>
            <a:r>
              <a:rPr lang="zh-CN" altLang="en-US" baseline="0" smtClean="0"/>
              <a:t>相比监督学习更加多样。 </a:t>
            </a:r>
            <a:endParaRPr lang="en-US" altLang="zh-CN" smtClean="0"/>
          </a:p>
        </p:txBody>
      </p:sp>
      <p:sp>
        <p:nvSpPr>
          <p:cNvPr id="4" name="灯片编号占位符 3"/>
          <p:cNvSpPr>
            <a:spLocks noGrp="1"/>
          </p:cNvSpPr>
          <p:nvPr>
            <p:ph type="sldNum" sz="quarter" idx="10"/>
          </p:nvPr>
        </p:nvSpPr>
        <p:spPr/>
        <p:txBody>
          <a:bodyPr/>
          <a:lstStyle/>
          <a:p>
            <a:fld id="{7EAA9350-E5F1-4AF5-BF78-3105F929F665}" type="slidenum">
              <a:rPr lang="zh-CN" altLang="en-US" smtClean="0"/>
              <a:t>6</a:t>
            </a:fld>
            <a:endParaRPr lang="zh-CN" altLang="en-US"/>
          </a:p>
        </p:txBody>
      </p:sp>
    </p:spTree>
    <p:extLst>
      <p:ext uri="{BB962C8B-B14F-4D97-AF65-F5344CB8AC3E}">
        <p14:creationId xmlns:p14="http://schemas.microsoft.com/office/powerpoint/2010/main" val="3216737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smtClean="0">
                <a:solidFill>
                  <a:schemeClr val="tx1"/>
                </a:solidFill>
                <a:latin typeface="+mn-lt"/>
                <a:ea typeface="+mn-ea"/>
                <a:cs typeface="+mn-cs"/>
              </a:rPr>
              <a:t>自监督表示学习在语言上特别成功，接下来要讲的研究， </a:t>
            </a:r>
            <a:r>
              <a:rPr lang="en-US" altLang="zh-CN" sz="1200" kern="1200" smtClean="0">
                <a:solidFill>
                  <a:schemeClr val="tx1"/>
                </a:solidFill>
                <a:latin typeface="+mn-lt"/>
                <a:ea typeface="+mn-ea"/>
                <a:cs typeface="+mn-cs"/>
              </a:rPr>
              <a:t>ta</a:t>
            </a:r>
            <a:r>
              <a:rPr lang="zh-CN" altLang="en-US" sz="1200" kern="1200" smtClean="0">
                <a:solidFill>
                  <a:schemeClr val="tx1"/>
                </a:solidFill>
                <a:latin typeface="+mn-lt"/>
                <a:ea typeface="+mn-ea"/>
                <a:cs typeface="+mn-cs"/>
              </a:rPr>
              <a:t>提供了一套公式化定义，把基于词分布的自监督学习都定义到一套框架里， 认为从</a:t>
            </a:r>
            <a:r>
              <a:rPr lang="en-US" altLang="zh-CN" sz="1200" kern="1200" smtClean="0">
                <a:solidFill>
                  <a:schemeClr val="tx1"/>
                </a:solidFill>
                <a:latin typeface="+mn-lt"/>
                <a:ea typeface="+mn-ea"/>
                <a:cs typeface="+mn-cs"/>
              </a:rPr>
              <a:t>word2vec</a:t>
            </a:r>
            <a:r>
              <a:rPr lang="zh-CN" altLang="en-US" sz="1200" kern="1200" smtClean="0">
                <a:solidFill>
                  <a:schemeClr val="tx1"/>
                </a:solidFill>
                <a:latin typeface="+mn-lt"/>
                <a:ea typeface="+mn-ea"/>
                <a:cs typeface="+mn-cs"/>
              </a:rPr>
              <a:t>到</a:t>
            </a:r>
            <a:r>
              <a:rPr lang="en-US" altLang="zh-CN" sz="1200" kern="1200" smtClean="0">
                <a:solidFill>
                  <a:schemeClr val="tx1"/>
                </a:solidFill>
                <a:latin typeface="+mn-lt"/>
                <a:ea typeface="+mn-ea"/>
                <a:cs typeface="+mn-cs"/>
              </a:rPr>
              <a:t>bert</a:t>
            </a:r>
            <a:r>
              <a:rPr lang="zh-CN" altLang="en-US" sz="1200" kern="1200" smtClean="0">
                <a:solidFill>
                  <a:schemeClr val="tx1"/>
                </a:solidFill>
                <a:latin typeface="+mn-lt"/>
                <a:ea typeface="+mn-ea"/>
                <a:cs typeface="+mn-cs"/>
              </a:rPr>
              <a:t>都是最大化不同部分单词序列的互信息的下界</a:t>
            </a:r>
            <a:endParaRPr lang="en-US" altLang="zh-CN" sz="1200" kern="1200" smtClean="0">
              <a:solidFill>
                <a:schemeClr val="tx1"/>
              </a:solidFill>
              <a:latin typeface="+mn-lt"/>
              <a:ea typeface="+mn-ea"/>
              <a:cs typeface="+mn-cs"/>
            </a:endParaRPr>
          </a:p>
          <a:p>
            <a:r>
              <a:rPr lang="zh-CN" altLang="en-US" smtClean="0"/>
              <a:t>这个研究结合互信息和对比学习，即</a:t>
            </a:r>
            <a:r>
              <a:rPr lang="zh-CN" altLang="en-US" sz="1200" kern="1200" smtClean="0">
                <a:solidFill>
                  <a:schemeClr val="tx1"/>
                </a:solidFill>
                <a:latin typeface="+mn-lt"/>
                <a:ea typeface="+mn-ea"/>
                <a:cs typeface="+mn-cs"/>
              </a:rPr>
              <a:t>输入分成多个可能重合的视角然后最大化编码后这些视角的互信息，最小化不同输入的互信息</a:t>
            </a:r>
            <a:endParaRPr lang="en-US" altLang="zh-CN" sz="1200" kern="1200" smtClean="0">
              <a:solidFill>
                <a:schemeClr val="tx1"/>
              </a:solidFill>
              <a:latin typeface="+mn-lt"/>
              <a:ea typeface="+mn-ea"/>
              <a:cs typeface="+mn-cs"/>
            </a:endParaRPr>
          </a:p>
          <a:p>
            <a:r>
              <a:rPr lang="zh-CN" altLang="en-US" sz="1200" kern="1200" smtClean="0">
                <a:solidFill>
                  <a:schemeClr val="tx1"/>
                </a:solidFill>
                <a:latin typeface="+mn-lt"/>
                <a:ea typeface="+mn-ea"/>
                <a:cs typeface="+mn-cs"/>
              </a:rPr>
              <a:t>举个表中的例子，作者认为 </a:t>
            </a:r>
            <a:r>
              <a:rPr lang="en-US" altLang="zh-CN" sz="1200" kern="1200" smtClean="0">
                <a:solidFill>
                  <a:schemeClr val="tx1"/>
                </a:solidFill>
                <a:latin typeface="+mn-lt"/>
                <a:ea typeface="+mn-ea"/>
                <a:cs typeface="+mn-cs"/>
              </a:rPr>
              <a:t>bert</a:t>
            </a:r>
            <a:r>
              <a:rPr lang="zh-CN" altLang="en-US" sz="1200" kern="1200" smtClean="0">
                <a:solidFill>
                  <a:schemeClr val="tx1"/>
                </a:solidFill>
                <a:latin typeface="+mn-lt"/>
                <a:ea typeface="+mn-ea"/>
                <a:cs typeface="+mn-cs"/>
              </a:rPr>
              <a:t>的掩码语言模型就是， 最大化上下文和被</a:t>
            </a:r>
            <a:r>
              <a:rPr lang="en-US" altLang="zh-CN" sz="1200" kern="1200" smtClean="0">
                <a:solidFill>
                  <a:schemeClr val="tx1"/>
                </a:solidFill>
                <a:latin typeface="+mn-lt"/>
                <a:ea typeface="+mn-ea"/>
                <a:cs typeface="+mn-cs"/>
              </a:rPr>
              <a:t>mask</a:t>
            </a:r>
            <a:r>
              <a:rPr lang="zh-CN" altLang="en-US" sz="1200" kern="1200" smtClean="0">
                <a:solidFill>
                  <a:schemeClr val="tx1"/>
                </a:solidFill>
                <a:latin typeface="+mn-lt"/>
                <a:ea typeface="+mn-ea"/>
                <a:cs typeface="+mn-cs"/>
              </a:rPr>
              <a:t>的词的之间的互信息</a:t>
            </a:r>
            <a:r>
              <a:rPr lang="en-US" altLang="zh-CN" sz="1200" kern="1200" smtClean="0">
                <a:solidFill>
                  <a:schemeClr val="tx1"/>
                </a:solidFill>
                <a:latin typeface="+mn-lt"/>
                <a:ea typeface="+mn-ea"/>
                <a:cs typeface="+mn-cs"/>
              </a:rPr>
              <a:t>, </a:t>
            </a:r>
            <a:r>
              <a:rPr lang="zh-CN" altLang="en-US" sz="1200" kern="1200" smtClean="0">
                <a:solidFill>
                  <a:schemeClr val="tx1"/>
                </a:solidFill>
                <a:latin typeface="+mn-lt"/>
                <a:ea typeface="+mn-ea"/>
                <a:cs typeface="+mn-cs"/>
              </a:rPr>
              <a:t>， 第一个公式前半部分是最大化同个样本不同视角的互信息， 后半部分是最小化不同样本的互信息</a:t>
            </a:r>
            <a:endParaRPr lang="en-US" altLang="zh-CN" sz="1200" kern="1200" smtClean="0">
              <a:solidFill>
                <a:schemeClr val="tx1"/>
              </a:solidFill>
              <a:latin typeface="+mn-lt"/>
              <a:ea typeface="+mn-ea"/>
              <a:cs typeface="+mn-cs"/>
            </a:endParaRPr>
          </a:p>
          <a:p>
            <a:endParaRPr lang="en-US" altLang="zh-CN" sz="1200" kern="1200" smtClean="0">
              <a:solidFill>
                <a:schemeClr val="tx1"/>
              </a:solidFill>
              <a:latin typeface="+mn-lt"/>
              <a:ea typeface="+mn-ea"/>
              <a:cs typeface="+mn-cs"/>
            </a:endParaRPr>
          </a:p>
          <a:p>
            <a:r>
              <a:rPr lang="zh-CN" altLang="en-US" smtClean="0"/>
              <a:t>接着就是将这些统一起来的，最大化文本不同角度，比如局部和全局的互信息</a:t>
            </a:r>
            <a:endParaRPr lang="en-US" altLang="zh-CN" smtClean="0"/>
          </a:p>
          <a:p>
            <a:r>
              <a:rPr lang="zh-CN" altLang="en-US" smtClean="0"/>
              <a:t>这篇</a:t>
            </a:r>
            <a:r>
              <a:rPr lang="en-US" altLang="zh-CN" smtClean="0"/>
              <a:t>iclr2020</a:t>
            </a:r>
            <a:r>
              <a:rPr lang="zh-CN" altLang="en-US" smtClean="0"/>
              <a:t>的论文提出的方法的结果虽然都比不过</a:t>
            </a:r>
            <a:r>
              <a:rPr lang="en-US" altLang="zh-CN" smtClean="0"/>
              <a:t>bert</a:t>
            </a:r>
            <a:r>
              <a:rPr lang="zh-CN" altLang="en-US" smtClean="0"/>
              <a:t>， 但是</a:t>
            </a:r>
            <a:r>
              <a:rPr lang="en-US" altLang="zh-CN" smtClean="0"/>
              <a:t>openreview</a:t>
            </a:r>
            <a:r>
              <a:rPr lang="zh-CN" altLang="en-US" smtClean="0"/>
              <a:t>上的</a:t>
            </a:r>
            <a:r>
              <a:rPr lang="en-US" altLang="zh-CN" smtClean="0"/>
              <a:t>reviewer</a:t>
            </a:r>
            <a:r>
              <a:rPr lang="zh-CN" altLang="en-US" smtClean="0"/>
              <a:t>都认为它将之前的文本自监督学习方法统一起来，意义重大，所以给他</a:t>
            </a:r>
            <a:r>
              <a:rPr lang="en-US" altLang="zh-CN" smtClean="0"/>
              <a:t>spotlight</a:t>
            </a:r>
            <a:endParaRPr lang="en-US" altLang="zh-CN" smtClean="0"/>
          </a:p>
        </p:txBody>
      </p:sp>
      <p:sp>
        <p:nvSpPr>
          <p:cNvPr id="4" name="灯片编号占位符 3"/>
          <p:cNvSpPr>
            <a:spLocks noGrp="1"/>
          </p:cNvSpPr>
          <p:nvPr>
            <p:ph type="sldNum" sz="quarter" idx="10"/>
          </p:nvPr>
        </p:nvSpPr>
        <p:spPr/>
        <p:txBody>
          <a:bodyPr/>
          <a:lstStyle/>
          <a:p>
            <a:fld id="{7EAA9350-E5F1-4AF5-BF78-3105F929F665}" type="slidenum">
              <a:rPr lang="zh-CN" altLang="en-US" smtClean="0"/>
              <a:t>7</a:t>
            </a:fld>
            <a:endParaRPr lang="zh-CN" altLang="en-US"/>
          </a:p>
        </p:txBody>
      </p:sp>
    </p:spTree>
    <p:extLst>
      <p:ext uri="{BB962C8B-B14F-4D97-AF65-F5344CB8AC3E}">
        <p14:creationId xmlns:p14="http://schemas.microsoft.com/office/powerpoint/2010/main" val="1193560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多模态表示学习符合我们在学习中结合图像和文字的直觉，如果学会两者的匹配，就可以解决诸如</a:t>
            </a:r>
            <a:r>
              <a:rPr lang="en-US" altLang="zh-CN" smtClean="0"/>
              <a:t>vqa</a:t>
            </a:r>
            <a:r>
              <a:rPr lang="zh-CN" altLang="en-US" smtClean="0"/>
              <a:t>之类需要多模态匹配的问题</a:t>
            </a:r>
            <a:endParaRPr lang="en-US" altLang="zh-CN" smtClean="0"/>
          </a:p>
          <a:p>
            <a:r>
              <a:rPr lang="zh-CN" altLang="en-US" smtClean="0"/>
              <a:t>这个研究是目前多模态自监督预训练上开源的，并且我能复现的，最好的模型，他是用一套并行</a:t>
            </a:r>
            <a:r>
              <a:rPr lang="en-US" altLang="zh-CN" smtClean="0"/>
              <a:t>transformer</a:t>
            </a:r>
            <a:r>
              <a:rPr lang="zh-CN" altLang="en-US" smtClean="0"/>
              <a:t>框架分别编码文本和图片，通过注意力机制联系二者</a:t>
            </a:r>
            <a:endParaRPr lang="en-US" altLang="zh-CN" smtClean="0"/>
          </a:p>
          <a:p>
            <a:r>
              <a:rPr lang="zh-CN" altLang="en-US" smtClean="0"/>
              <a:t>这个研究包含五个预训练目标，同时进行自监督学习和任务相关的监督学习， 自监督学习的部分</a:t>
            </a:r>
            <a:r>
              <a:rPr lang="zh-CN" altLang="en-US" baseline="0" smtClean="0"/>
              <a:t> 有 </a:t>
            </a:r>
            <a:r>
              <a:rPr lang="en-US" altLang="zh-CN" baseline="0" smtClean="0"/>
              <a:t>masked language model, mask region prediction,  </a:t>
            </a:r>
            <a:r>
              <a:rPr lang="zh-CN" altLang="en-US" baseline="0" smtClean="0"/>
              <a:t>图片部分是预测被</a:t>
            </a:r>
            <a:r>
              <a:rPr lang="en-US" altLang="zh-CN" baseline="0" smtClean="0"/>
              <a:t>mask</a:t>
            </a:r>
            <a:r>
              <a:rPr lang="zh-CN" altLang="en-US" baseline="0" smtClean="0"/>
              <a:t>区域像素，和之前的只是预测</a:t>
            </a:r>
            <a:r>
              <a:rPr lang="en-US" altLang="zh-CN" baseline="0" smtClean="0"/>
              <a:t>id</a:t>
            </a:r>
            <a:r>
              <a:rPr lang="zh-CN" altLang="en-US" baseline="0" smtClean="0"/>
              <a:t>相比更复杂</a:t>
            </a:r>
            <a:endParaRPr lang="en-US" altLang="zh-CN" baseline="0" smtClean="0"/>
          </a:p>
          <a:p>
            <a:r>
              <a:rPr lang="en-US" altLang="zh-CN" baseline="0" smtClean="0"/>
              <a:t> </a:t>
            </a:r>
            <a:endParaRPr lang="zh-CN" altLang="en-US"/>
          </a:p>
        </p:txBody>
      </p:sp>
      <p:sp>
        <p:nvSpPr>
          <p:cNvPr id="4" name="灯片编号占位符 3"/>
          <p:cNvSpPr>
            <a:spLocks noGrp="1"/>
          </p:cNvSpPr>
          <p:nvPr>
            <p:ph type="sldNum" sz="quarter" idx="10"/>
          </p:nvPr>
        </p:nvSpPr>
        <p:spPr/>
        <p:txBody>
          <a:bodyPr/>
          <a:lstStyle/>
          <a:p>
            <a:fld id="{7EAA9350-E5F1-4AF5-BF78-3105F929F665}" type="slidenum">
              <a:rPr lang="zh-CN" altLang="en-US" smtClean="0"/>
              <a:t>8</a:t>
            </a:fld>
            <a:endParaRPr lang="zh-CN" altLang="en-US"/>
          </a:p>
        </p:txBody>
      </p:sp>
    </p:spTree>
    <p:extLst>
      <p:ext uri="{BB962C8B-B14F-4D97-AF65-F5344CB8AC3E}">
        <p14:creationId xmlns:p14="http://schemas.microsoft.com/office/powerpoint/2010/main" val="1141743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这个研究是在大规模自监督预训练上 通过实验分析，检查目前的研究现状。 他告诉我们自监督学习即使标注数据足够，效果增加也有限。</a:t>
            </a:r>
            <a:endParaRPr lang="en-US" altLang="zh-CN"/>
          </a:p>
          <a:p>
            <a:r>
              <a:rPr lang="zh-CN" altLang="en-US" smtClean="0"/>
              <a:t>它的研究方法是在</a:t>
            </a:r>
            <a:r>
              <a:rPr lang="en-US" altLang="zh-CN" smtClean="0"/>
              <a:t>3</a:t>
            </a:r>
            <a:r>
              <a:rPr lang="zh-CN" altLang="en-US" smtClean="0"/>
              <a:t>个维度，数据集大小，自监督预训练问题难度，模型容量， 以及两个自监督方法， 拼图和上色  上通过 </a:t>
            </a:r>
            <a:r>
              <a:rPr lang="en-US" altLang="zh-CN" smtClean="0"/>
              <a:t>finetune</a:t>
            </a:r>
            <a:r>
              <a:rPr lang="zh-CN" altLang="en-US" smtClean="0"/>
              <a:t>结果的对比实验 发现和总结规律</a:t>
            </a:r>
            <a:endParaRPr lang="en-US" altLang="zh-CN" smtClean="0"/>
          </a:p>
          <a:p>
            <a:r>
              <a:rPr lang="zh-CN" altLang="en-US" smtClean="0"/>
              <a:t>动机很自然，因为自监督不需要标注数据，数据几乎无限多，所以他想研究大规模情形</a:t>
            </a:r>
            <a:endParaRPr lang="en-US" altLang="zh-CN" smtClean="0"/>
          </a:p>
          <a:p>
            <a:r>
              <a:rPr lang="zh-CN" altLang="en-US" smtClean="0"/>
              <a:t>第一个观察到的现象，就是</a:t>
            </a:r>
            <a:r>
              <a:rPr lang="zh-CN" altLang="en-US" baseline="0" smtClean="0"/>
              <a:t> 任务越难，学到的表示越好，我们看左下方的图，</a:t>
            </a:r>
            <a:r>
              <a:rPr lang="en-US" altLang="zh-CN" baseline="0" smtClean="0"/>
              <a:t>jigsaw</a:t>
            </a:r>
            <a:r>
              <a:rPr lang="zh-CN" altLang="en-US" baseline="0" smtClean="0"/>
              <a:t>任务比上色难，在这个任务学习到的表示在下游任务有更高的准确率；</a:t>
            </a:r>
            <a:endParaRPr lang="en-US" altLang="zh-CN" baseline="0" smtClean="0"/>
          </a:p>
          <a:p>
            <a:r>
              <a:rPr lang="zh-CN" altLang="en-US" baseline="0" smtClean="0"/>
              <a:t>另外作者告诉我们，低容量的模型并不能随着数据集增大而提升表示， 图中</a:t>
            </a:r>
            <a:r>
              <a:rPr lang="en-US" altLang="zh-CN" baseline="0" smtClean="0"/>
              <a:t>resnet50 </a:t>
            </a:r>
            <a:r>
              <a:rPr lang="zh-CN" altLang="en-US" baseline="0" smtClean="0"/>
              <a:t>可以随着样本容量变大而持续增加下游任务结果，而</a:t>
            </a:r>
            <a:r>
              <a:rPr lang="en-US" altLang="zh-CN" baseline="0" smtClean="0"/>
              <a:t>alexnet</a:t>
            </a:r>
            <a:r>
              <a:rPr lang="zh-CN" altLang="en-US" baseline="0" smtClean="0"/>
              <a:t>则不行</a:t>
            </a:r>
            <a:r>
              <a:rPr lang="en-US" altLang="zh-CN" baseline="0" smtClean="0"/>
              <a:t> </a:t>
            </a:r>
            <a:endParaRPr lang="en-US" altLang="zh-CN" smtClean="0"/>
          </a:p>
        </p:txBody>
      </p:sp>
      <p:sp>
        <p:nvSpPr>
          <p:cNvPr id="4" name="灯片编号占位符 3"/>
          <p:cNvSpPr>
            <a:spLocks noGrp="1"/>
          </p:cNvSpPr>
          <p:nvPr>
            <p:ph type="sldNum" sz="quarter" idx="10"/>
          </p:nvPr>
        </p:nvSpPr>
        <p:spPr/>
        <p:txBody>
          <a:bodyPr/>
          <a:lstStyle/>
          <a:p>
            <a:fld id="{7EAA9350-E5F1-4AF5-BF78-3105F929F665}" type="slidenum">
              <a:rPr lang="zh-CN" altLang="en-US" smtClean="0"/>
              <a:t>9</a:t>
            </a:fld>
            <a:endParaRPr lang="zh-CN" altLang="en-US"/>
          </a:p>
        </p:txBody>
      </p:sp>
    </p:spTree>
    <p:extLst>
      <p:ext uri="{BB962C8B-B14F-4D97-AF65-F5344CB8AC3E}">
        <p14:creationId xmlns:p14="http://schemas.microsoft.com/office/powerpoint/2010/main" val="426103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E19BA420-BC15-4B41-9F2A-D25014AD15F6}" type="datetimeFigureOut">
              <a:rPr lang="zh-CN" altLang="en-US" smtClean="0"/>
              <a:t>2020/2/29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1C4D61-3676-4699-B390-FACBF8DE6993}" type="slidenum">
              <a:rPr lang="zh-CN" altLang="en-US" smtClean="0"/>
              <a:t>‹#›</a:t>
            </a:fld>
            <a:endParaRPr lang="zh-CN" altLang="en-US"/>
          </a:p>
        </p:txBody>
      </p:sp>
    </p:spTree>
    <p:extLst>
      <p:ext uri="{BB962C8B-B14F-4D97-AF65-F5344CB8AC3E}">
        <p14:creationId xmlns:p14="http://schemas.microsoft.com/office/powerpoint/2010/main" val="3827812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19BA420-BC15-4B41-9F2A-D25014AD15F6}" type="datetimeFigureOut">
              <a:rPr lang="zh-CN" altLang="en-US" smtClean="0"/>
              <a:t>2020/2/29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1C4D61-3676-4699-B390-FACBF8DE6993}" type="slidenum">
              <a:rPr lang="zh-CN" altLang="en-US" smtClean="0"/>
              <a:t>‹#›</a:t>
            </a:fld>
            <a:endParaRPr lang="zh-CN" altLang="en-US"/>
          </a:p>
        </p:txBody>
      </p:sp>
    </p:spTree>
    <p:extLst>
      <p:ext uri="{BB962C8B-B14F-4D97-AF65-F5344CB8AC3E}">
        <p14:creationId xmlns:p14="http://schemas.microsoft.com/office/powerpoint/2010/main" val="3162411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19BA420-BC15-4B41-9F2A-D25014AD15F6}" type="datetimeFigureOut">
              <a:rPr lang="zh-CN" altLang="en-US" smtClean="0"/>
              <a:t>2020/2/29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1C4D61-3676-4699-B390-FACBF8DE6993}" type="slidenum">
              <a:rPr lang="zh-CN" altLang="en-US" smtClean="0"/>
              <a:t>‹#›</a:t>
            </a:fld>
            <a:endParaRPr lang="zh-CN" altLang="en-US"/>
          </a:p>
        </p:txBody>
      </p:sp>
    </p:spTree>
    <p:extLst>
      <p:ext uri="{BB962C8B-B14F-4D97-AF65-F5344CB8AC3E}">
        <p14:creationId xmlns:p14="http://schemas.microsoft.com/office/powerpoint/2010/main" val="3869893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19BA420-BC15-4B41-9F2A-D25014AD15F6}" type="datetimeFigureOut">
              <a:rPr lang="zh-CN" altLang="en-US" smtClean="0"/>
              <a:t>2020/2/29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1C4D61-3676-4699-B390-FACBF8DE6993}" type="slidenum">
              <a:rPr lang="zh-CN" altLang="en-US" smtClean="0"/>
              <a:t>‹#›</a:t>
            </a:fld>
            <a:endParaRPr lang="zh-CN" altLang="en-US"/>
          </a:p>
        </p:txBody>
      </p:sp>
    </p:spTree>
    <p:extLst>
      <p:ext uri="{BB962C8B-B14F-4D97-AF65-F5344CB8AC3E}">
        <p14:creationId xmlns:p14="http://schemas.microsoft.com/office/powerpoint/2010/main" val="3437506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E19BA420-BC15-4B41-9F2A-D25014AD15F6}" type="datetimeFigureOut">
              <a:rPr lang="zh-CN" altLang="en-US" smtClean="0"/>
              <a:t>2020/2/29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1C4D61-3676-4699-B390-FACBF8DE6993}" type="slidenum">
              <a:rPr lang="zh-CN" altLang="en-US" smtClean="0"/>
              <a:t>‹#›</a:t>
            </a:fld>
            <a:endParaRPr lang="zh-CN" altLang="en-US"/>
          </a:p>
        </p:txBody>
      </p:sp>
    </p:spTree>
    <p:extLst>
      <p:ext uri="{BB962C8B-B14F-4D97-AF65-F5344CB8AC3E}">
        <p14:creationId xmlns:p14="http://schemas.microsoft.com/office/powerpoint/2010/main" val="2959191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19BA420-BC15-4B41-9F2A-D25014AD15F6}" type="datetimeFigureOut">
              <a:rPr lang="zh-CN" altLang="en-US" smtClean="0"/>
              <a:t>2020/2/29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1C4D61-3676-4699-B390-FACBF8DE6993}" type="slidenum">
              <a:rPr lang="zh-CN" altLang="en-US" smtClean="0"/>
              <a:t>‹#›</a:t>
            </a:fld>
            <a:endParaRPr lang="zh-CN" altLang="en-US"/>
          </a:p>
        </p:txBody>
      </p:sp>
    </p:spTree>
    <p:extLst>
      <p:ext uri="{BB962C8B-B14F-4D97-AF65-F5344CB8AC3E}">
        <p14:creationId xmlns:p14="http://schemas.microsoft.com/office/powerpoint/2010/main" val="3573522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19BA420-BC15-4B41-9F2A-D25014AD15F6}" type="datetimeFigureOut">
              <a:rPr lang="zh-CN" altLang="en-US" smtClean="0"/>
              <a:t>2020/2/29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E1C4D61-3676-4699-B390-FACBF8DE6993}" type="slidenum">
              <a:rPr lang="zh-CN" altLang="en-US" smtClean="0"/>
              <a:t>‹#›</a:t>
            </a:fld>
            <a:endParaRPr lang="zh-CN" altLang="en-US"/>
          </a:p>
        </p:txBody>
      </p:sp>
    </p:spTree>
    <p:extLst>
      <p:ext uri="{BB962C8B-B14F-4D97-AF65-F5344CB8AC3E}">
        <p14:creationId xmlns:p14="http://schemas.microsoft.com/office/powerpoint/2010/main" val="3424970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19BA420-BC15-4B41-9F2A-D25014AD15F6}" type="datetimeFigureOut">
              <a:rPr lang="zh-CN" altLang="en-US" smtClean="0"/>
              <a:t>2020/2/29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1C4D61-3676-4699-B390-FACBF8DE6993}" type="slidenum">
              <a:rPr lang="zh-CN" altLang="en-US" smtClean="0"/>
              <a:t>‹#›</a:t>
            </a:fld>
            <a:endParaRPr lang="zh-CN" altLang="en-US"/>
          </a:p>
        </p:txBody>
      </p:sp>
    </p:spTree>
    <p:extLst>
      <p:ext uri="{BB962C8B-B14F-4D97-AF65-F5344CB8AC3E}">
        <p14:creationId xmlns:p14="http://schemas.microsoft.com/office/powerpoint/2010/main" val="556107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19BA420-BC15-4B41-9F2A-D25014AD15F6}" type="datetimeFigureOut">
              <a:rPr lang="zh-CN" altLang="en-US" smtClean="0"/>
              <a:t>2020/2/29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1C4D61-3676-4699-B390-FACBF8DE6993}" type="slidenum">
              <a:rPr lang="zh-CN" altLang="en-US" smtClean="0"/>
              <a:t>‹#›</a:t>
            </a:fld>
            <a:endParaRPr lang="zh-CN" altLang="en-US"/>
          </a:p>
        </p:txBody>
      </p:sp>
    </p:spTree>
    <p:extLst>
      <p:ext uri="{BB962C8B-B14F-4D97-AF65-F5344CB8AC3E}">
        <p14:creationId xmlns:p14="http://schemas.microsoft.com/office/powerpoint/2010/main" val="444511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19BA420-BC15-4B41-9F2A-D25014AD15F6}" type="datetimeFigureOut">
              <a:rPr lang="zh-CN" altLang="en-US" smtClean="0"/>
              <a:t>2020/2/29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1C4D61-3676-4699-B390-FACBF8DE6993}" type="slidenum">
              <a:rPr lang="zh-CN" altLang="en-US" smtClean="0"/>
              <a:t>‹#›</a:t>
            </a:fld>
            <a:endParaRPr lang="zh-CN" altLang="en-US"/>
          </a:p>
        </p:txBody>
      </p:sp>
    </p:spTree>
    <p:extLst>
      <p:ext uri="{BB962C8B-B14F-4D97-AF65-F5344CB8AC3E}">
        <p14:creationId xmlns:p14="http://schemas.microsoft.com/office/powerpoint/2010/main" val="2420978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19BA420-BC15-4B41-9F2A-D25014AD15F6}" type="datetimeFigureOut">
              <a:rPr lang="zh-CN" altLang="en-US" smtClean="0"/>
              <a:t>2020/2/29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1C4D61-3676-4699-B390-FACBF8DE6993}" type="slidenum">
              <a:rPr lang="zh-CN" altLang="en-US" smtClean="0"/>
              <a:t>‹#›</a:t>
            </a:fld>
            <a:endParaRPr lang="zh-CN" altLang="en-US"/>
          </a:p>
        </p:txBody>
      </p:sp>
    </p:spTree>
    <p:extLst>
      <p:ext uri="{BB962C8B-B14F-4D97-AF65-F5344CB8AC3E}">
        <p14:creationId xmlns:p14="http://schemas.microsoft.com/office/powerpoint/2010/main" val="4142153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9BA420-BC15-4B41-9F2A-D25014AD15F6}" type="datetimeFigureOut">
              <a:rPr lang="zh-CN" altLang="en-US" smtClean="0"/>
              <a:t>2020/2/29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1C4D61-3676-4699-B390-FACBF8DE6993}" type="slidenum">
              <a:rPr lang="zh-CN" altLang="en-US" smtClean="0"/>
              <a:t>‹#›</a:t>
            </a:fld>
            <a:endParaRPr lang="zh-CN" altLang="en-US"/>
          </a:p>
        </p:txBody>
      </p:sp>
    </p:spTree>
    <p:extLst>
      <p:ext uri="{BB962C8B-B14F-4D97-AF65-F5344CB8AC3E}">
        <p14:creationId xmlns:p14="http://schemas.microsoft.com/office/powerpoint/2010/main" val="3558959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mtClean="0"/>
              <a:t>Un/Self-Supervised Learning</a:t>
            </a:r>
            <a:endParaRPr lang="zh-CN" altLang="en-US"/>
          </a:p>
        </p:txBody>
      </p:sp>
      <p:sp>
        <p:nvSpPr>
          <p:cNvPr id="3" name="副标题 2"/>
          <p:cNvSpPr>
            <a:spLocks noGrp="1"/>
          </p:cNvSpPr>
          <p:nvPr>
            <p:ph type="subTitle" idx="1"/>
          </p:nvPr>
        </p:nvSpPr>
        <p:spPr/>
        <p:txBody>
          <a:bodyPr/>
          <a:lstStyle/>
          <a:p>
            <a:r>
              <a:rPr lang="en-US" altLang="zh-CN" smtClean="0"/>
              <a:t>Guangxiang Zhao</a:t>
            </a:r>
          </a:p>
        </p:txBody>
      </p:sp>
    </p:spTree>
    <p:extLst>
      <p:ext uri="{BB962C8B-B14F-4D97-AF65-F5344CB8AC3E}">
        <p14:creationId xmlns:p14="http://schemas.microsoft.com/office/powerpoint/2010/main" val="6182860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a:solidFill>
                  <a:prstClr val="black"/>
                </a:solidFill>
              </a:rPr>
              <a:t>Scaling the Self-Supervised Learning (ICCV19)[6]</a:t>
            </a:r>
            <a:br>
              <a:rPr lang="en-US" altLang="zh-CN" sz="3200" b="1">
                <a:solidFill>
                  <a:prstClr val="black"/>
                </a:solidFill>
              </a:rPr>
            </a:br>
            <a:endParaRPr lang="zh-CN" altLang="en-US"/>
          </a:p>
        </p:txBody>
      </p:sp>
      <p:sp>
        <p:nvSpPr>
          <p:cNvPr id="3" name="内容占位符 2"/>
          <p:cNvSpPr>
            <a:spLocks noGrp="1"/>
          </p:cNvSpPr>
          <p:nvPr>
            <p:ph idx="1"/>
          </p:nvPr>
        </p:nvSpPr>
        <p:spPr>
          <a:xfrm>
            <a:off x="676275" y="1273175"/>
            <a:ext cx="10515600" cy="4351338"/>
          </a:xfrm>
        </p:spPr>
        <p:txBody>
          <a:bodyPr/>
          <a:lstStyle/>
          <a:p>
            <a:r>
              <a:rPr lang="en-US" altLang="zh-CN" sz="1800" b="1" smtClean="0"/>
              <a:t>Observation2: </a:t>
            </a:r>
            <a:r>
              <a:rPr lang="en-US" altLang="zh-CN" sz="1800" b="1"/>
              <a:t>Bigger, better</a:t>
            </a:r>
          </a:p>
          <a:p>
            <a:pPr lvl="1"/>
            <a:r>
              <a:rPr lang="en-US" altLang="zh-CN" sz="1600"/>
              <a:t>Transfer learning performance increases on </a:t>
            </a:r>
            <a:r>
              <a:rPr lang="en-US" altLang="zh-CN" sz="1600" b="1"/>
              <a:t>all three axes</a:t>
            </a:r>
          </a:p>
          <a:p>
            <a:pPr lvl="1"/>
            <a:r>
              <a:rPr lang="en-US" altLang="zh-CN" sz="1600"/>
              <a:t>We also make a crucial observation that the </a:t>
            </a:r>
            <a:r>
              <a:rPr lang="en-US" altLang="zh-CN" sz="1600" b="1"/>
              <a:t>performance </a:t>
            </a:r>
            <a:endParaRPr lang="en-US" altLang="zh-CN" sz="1600" b="1" smtClean="0"/>
          </a:p>
          <a:p>
            <a:pPr lvl="1"/>
            <a:r>
              <a:rPr lang="en-US" altLang="zh-CN" sz="1600" b="1" smtClean="0"/>
              <a:t>gains </a:t>
            </a:r>
            <a:r>
              <a:rPr lang="en-US" altLang="zh-CN" sz="1600"/>
              <a:t>for </a:t>
            </a:r>
            <a:r>
              <a:rPr lang="en-US" altLang="zh-CN" sz="1600" b="1"/>
              <a:t>increasing problem complexity </a:t>
            </a:r>
            <a:r>
              <a:rPr lang="en-US" altLang="zh-CN" sz="1600"/>
              <a:t>are almost </a:t>
            </a:r>
            <a:endParaRPr lang="en-US" altLang="zh-CN" sz="1600" smtClean="0"/>
          </a:p>
          <a:p>
            <a:pPr lvl="1"/>
            <a:r>
              <a:rPr lang="en-US" altLang="zh-CN" sz="1600" smtClean="0"/>
              <a:t>negligible </a:t>
            </a:r>
            <a:r>
              <a:rPr lang="en-US" altLang="zh-CN" sz="1600"/>
              <a:t>for AlexNet </a:t>
            </a:r>
            <a:r>
              <a:rPr lang="en-US" altLang="zh-CN" sz="1600" b="1"/>
              <a:t>but significantly </a:t>
            </a:r>
            <a:r>
              <a:rPr lang="en-US" altLang="zh-CN" sz="1600" b="1" smtClean="0"/>
              <a:t>higher</a:t>
            </a:r>
          </a:p>
          <a:p>
            <a:pPr lvl="1"/>
            <a:endParaRPr lang="en-US" altLang="zh-CN" sz="1600" b="1"/>
          </a:p>
          <a:p>
            <a:pPr lvl="1"/>
            <a:endParaRPr lang="en-US" altLang="zh-CN" sz="1800" smtClean="0"/>
          </a:p>
          <a:p>
            <a:r>
              <a:rPr lang="en-US" altLang="zh-CN" sz="1800" b="1" smtClean="0"/>
              <a:t>Observation3: </a:t>
            </a:r>
            <a:r>
              <a:rPr lang="en-US" altLang="zh-CN" sz="1800" b="1"/>
              <a:t>domain similarity</a:t>
            </a:r>
          </a:p>
          <a:p>
            <a:r>
              <a:rPr lang="en-US" altLang="zh-CN" sz="1800" smtClean="0"/>
              <a:t>The </a:t>
            </a:r>
            <a:r>
              <a:rPr lang="en-US" altLang="zh-CN" sz="1800" b="1"/>
              <a:t>similarity</a:t>
            </a:r>
            <a:r>
              <a:rPr lang="en-US" altLang="zh-CN" sz="1800"/>
              <a:t> between the pre-training and transfer task </a:t>
            </a:r>
            <a:r>
              <a:rPr lang="en-US" altLang="zh-CN" sz="1800" b="1"/>
              <a:t>domain</a:t>
            </a:r>
            <a:r>
              <a:rPr lang="en-US" altLang="zh-CN" sz="1800"/>
              <a:t> shows a strong influence on </a:t>
            </a:r>
            <a:r>
              <a:rPr lang="en-US" altLang="zh-CN" sz="1800" b="1"/>
              <a:t>transfer</a:t>
            </a:r>
            <a:r>
              <a:rPr lang="en-US" altLang="zh-CN" sz="1800"/>
              <a:t> performance</a:t>
            </a:r>
            <a:r>
              <a:rPr lang="en-US" altLang="zh-CN" sz="1800" smtClean="0"/>
              <a:t>. </a:t>
            </a:r>
            <a:endParaRPr lang="en-US" altLang="zh-CN"/>
          </a:p>
          <a:p>
            <a:pPr marL="0" indent="0">
              <a:buNone/>
            </a:pPr>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2123" y="1027906"/>
            <a:ext cx="4903602" cy="2733154"/>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4525" y="4423841"/>
            <a:ext cx="8572500" cy="2091136"/>
          </a:xfrm>
          <a:prstGeom prst="rect">
            <a:avLst/>
          </a:prstGeom>
        </p:spPr>
      </p:pic>
      <p:sp>
        <p:nvSpPr>
          <p:cNvPr id="6" name="文本框 5"/>
          <p:cNvSpPr txBox="1"/>
          <p:nvPr/>
        </p:nvSpPr>
        <p:spPr>
          <a:xfrm>
            <a:off x="6993311" y="6488668"/>
            <a:ext cx="4360489" cy="369332"/>
          </a:xfrm>
          <a:prstGeom prst="rect">
            <a:avLst/>
          </a:prstGeom>
          <a:noFill/>
        </p:spPr>
        <p:txBody>
          <a:bodyPr wrap="none" rtlCol="0">
            <a:spAutoFit/>
          </a:bodyPr>
          <a:lstStyle/>
          <a:p>
            <a:r>
              <a:rPr lang="en-US" altLang="zh-CN"/>
              <a:t>ImageNet is closer to </a:t>
            </a:r>
            <a:r>
              <a:rPr lang="en-US" altLang="zh-CN" smtClean="0"/>
              <a:t>VOC07(both object)</a:t>
            </a:r>
            <a:endParaRPr lang="zh-CN" altLang="en-US"/>
          </a:p>
        </p:txBody>
      </p:sp>
      <p:sp>
        <p:nvSpPr>
          <p:cNvPr id="8" name="文本框 7"/>
          <p:cNvSpPr txBox="1"/>
          <p:nvPr/>
        </p:nvSpPr>
        <p:spPr>
          <a:xfrm>
            <a:off x="1378117" y="6501823"/>
            <a:ext cx="5354351" cy="369332"/>
          </a:xfrm>
          <a:prstGeom prst="rect">
            <a:avLst/>
          </a:prstGeom>
          <a:noFill/>
        </p:spPr>
        <p:txBody>
          <a:bodyPr wrap="none" rtlCol="0">
            <a:spAutoFit/>
          </a:bodyPr>
          <a:lstStyle/>
          <a:p>
            <a:r>
              <a:rPr lang="en-US" altLang="zh-CN"/>
              <a:t>YFCC is closer to Places205 (both are scene-centric).</a:t>
            </a:r>
            <a:endParaRPr lang="zh-CN" altLang="en-US"/>
          </a:p>
        </p:txBody>
      </p:sp>
    </p:spTree>
    <p:extLst>
      <p:ext uri="{BB962C8B-B14F-4D97-AF65-F5344CB8AC3E}">
        <p14:creationId xmlns:p14="http://schemas.microsoft.com/office/powerpoint/2010/main" val="4160592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a:solidFill>
                  <a:prstClr val="black"/>
                </a:solidFill>
              </a:rPr>
              <a:t>Scaling the Self-Supervised Learning (ICCV19)[6]</a:t>
            </a:r>
            <a:endParaRPr lang="zh-CN" altLang="en-US"/>
          </a:p>
        </p:txBody>
      </p:sp>
      <p:sp>
        <p:nvSpPr>
          <p:cNvPr id="3" name="内容占位符 2"/>
          <p:cNvSpPr>
            <a:spLocks noGrp="1"/>
          </p:cNvSpPr>
          <p:nvPr>
            <p:ph idx="1"/>
          </p:nvPr>
        </p:nvSpPr>
        <p:spPr/>
        <p:txBody>
          <a:bodyPr>
            <a:normAutofit fontScale="92500" lnSpcReduction="20000"/>
          </a:bodyPr>
          <a:lstStyle/>
          <a:p>
            <a:r>
              <a:rPr lang="en-US" altLang="zh-CN"/>
              <a:t>P</a:t>
            </a:r>
            <a:r>
              <a:rPr lang="en-US" altLang="zh-CN" smtClean="0"/>
              <a:t>ropose an extensive benchmark </a:t>
            </a:r>
          </a:p>
          <a:p>
            <a:pPr lvl="1"/>
            <a:r>
              <a:rPr lang="en-US" altLang="zh-CN" smtClean="0"/>
              <a:t>Pretrain with different methods</a:t>
            </a:r>
          </a:p>
          <a:p>
            <a:pPr marL="457200" lvl="1" indent="0">
              <a:buNone/>
            </a:pPr>
            <a:r>
              <a:rPr lang="en-US" altLang="zh-CN" smtClean="0"/>
              <a:t> and datasets</a:t>
            </a:r>
          </a:p>
          <a:p>
            <a:pPr lvl="1"/>
            <a:r>
              <a:rPr lang="en-US" altLang="zh-CN" smtClean="0"/>
              <a:t>Extract </a:t>
            </a:r>
            <a:r>
              <a:rPr lang="en-US" altLang="zh-CN"/>
              <a:t>features from various layers </a:t>
            </a:r>
            <a:endParaRPr lang="en-US" altLang="zh-CN" smtClean="0"/>
          </a:p>
          <a:p>
            <a:pPr marL="457200" lvl="1" indent="0">
              <a:buNone/>
            </a:pPr>
            <a:r>
              <a:rPr lang="en-US" altLang="zh-CN" smtClean="0"/>
              <a:t>of </a:t>
            </a:r>
            <a:r>
              <a:rPr lang="en-US" altLang="zh-CN"/>
              <a:t>the network</a:t>
            </a:r>
            <a:r>
              <a:rPr lang="en-US" altLang="zh-CN" smtClean="0"/>
              <a:t>.</a:t>
            </a:r>
          </a:p>
          <a:p>
            <a:pPr lvl="1"/>
            <a:r>
              <a:rPr lang="en-US" altLang="zh-CN" smtClean="0"/>
              <a:t>Evaluate these features by benchmaking</a:t>
            </a:r>
          </a:p>
          <a:p>
            <a:pPr marL="457200" lvl="1" indent="0">
              <a:buNone/>
            </a:pPr>
            <a:r>
              <a:rPr lang="en-US" altLang="zh-CN" smtClean="0"/>
              <a:t> them on transfer datasets</a:t>
            </a:r>
            <a:endParaRPr lang="en-US" altLang="zh-CN"/>
          </a:p>
          <a:p>
            <a:pPr marL="0" indent="0">
              <a:buNone/>
            </a:pPr>
            <a:r>
              <a:rPr lang="en-US" altLang="zh-CN" b="1" smtClean="0"/>
              <a:t> </a:t>
            </a:r>
            <a:endParaRPr lang="en-US" altLang="zh-CN" smtClean="0"/>
          </a:p>
          <a:p>
            <a:r>
              <a:rPr lang="en-US" altLang="zh-CN" b="1" smtClean="0"/>
              <a:t>Reuslts</a:t>
            </a:r>
          </a:p>
          <a:p>
            <a:pPr lvl="1"/>
            <a:r>
              <a:rPr lang="en-US" altLang="zh-CN"/>
              <a:t>On classification, there is significant gap between self-supervised and supervised methods despite scaling efforts.</a:t>
            </a:r>
          </a:p>
          <a:p>
            <a:pPr lvl="1"/>
            <a:r>
              <a:rPr lang="en-US" altLang="zh-CN"/>
              <a:t>On object detection, match</a:t>
            </a:r>
          </a:p>
          <a:p>
            <a:pPr lvl="1"/>
            <a:r>
              <a:rPr lang="en-US" altLang="zh-CN"/>
              <a:t>Self-supervised learning is better on visual navigation and Surface Normal Estimation.</a:t>
            </a:r>
          </a:p>
          <a:p>
            <a:pPr lvl="1"/>
            <a:endParaRPr lang="en-US" altLang="zh-CN" b="1"/>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1112" y="2471012"/>
            <a:ext cx="3662688" cy="2138333"/>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5714" y="1411229"/>
            <a:ext cx="3686689" cy="828791"/>
          </a:xfrm>
          <a:prstGeom prst="rect">
            <a:avLst/>
          </a:prstGeom>
        </p:spPr>
      </p:pic>
      <p:sp>
        <p:nvSpPr>
          <p:cNvPr id="4" name="文本框 3"/>
          <p:cNvSpPr txBox="1"/>
          <p:nvPr/>
        </p:nvSpPr>
        <p:spPr>
          <a:xfrm>
            <a:off x="6686550" y="1619250"/>
            <a:ext cx="960519" cy="369332"/>
          </a:xfrm>
          <a:prstGeom prst="rect">
            <a:avLst/>
          </a:prstGeom>
          <a:noFill/>
        </p:spPr>
        <p:txBody>
          <a:bodyPr wrap="none" rtlCol="0">
            <a:spAutoFit/>
          </a:bodyPr>
          <a:lstStyle/>
          <a:p>
            <a:r>
              <a:rPr lang="en-US" altLang="zh-CN" smtClean="0"/>
              <a:t>pretrain</a:t>
            </a:r>
            <a:endParaRPr lang="zh-CN" altLang="en-US"/>
          </a:p>
        </p:txBody>
      </p:sp>
      <p:sp>
        <p:nvSpPr>
          <p:cNvPr id="7" name="文本框 6"/>
          <p:cNvSpPr txBox="1"/>
          <p:nvPr/>
        </p:nvSpPr>
        <p:spPr>
          <a:xfrm>
            <a:off x="6686550" y="3242707"/>
            <a:ext cx="938077" cy="369332"/>
          </a:xfrm>
          <a:prstGeom prst="rect">
            <a:avLst/>
          </a:prstGeom>
          <a:noFill/>
        </p:spPr>
        <p:txBody>
          <a:bodyPr wrap="none" rtlCol="0">
            <a:spAutoFit/>
          </a:bodyPr>
          <a:lstStyle/>
          <a:p>
            <a:r>
              <a:rPr lang="en-US" altLang="zh-CN" smtClean="0"/>
              <a:t>transfer</a:t>
            </a:r>
            <a:endParaRPr lang="zh-CN" altLang="en-US"/>
          </a:p>
        </p:txBody>
      </p:sp>
    </p:spTree>
    <p:extLst>
      <p:ext uri="{BB962C8B-B14F-4D97-AF65-F5344CB8AC3E}">
        <p14:creationId xmlns:p14="http://schemas.microsoft.com/office/powerpoint/2010/main" val="1690773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Deep Infomax(ICLR2019 Oral)[7]</a:t>
            </a:r>
            <a:endParaRPr lang="zh-CN" altLang="en-US"/>
          </a:p>
        </p:txBody>
      </p:sp>
      <p:sp>
        <p:nvSpPr>
          <p:cNvPr id="3" name="内容占位符 2"/>
          <p:cNvSpPr>
            <a:spLocks noGrp="1"/>
          </p:cNvSpPr>
          <p:nvPr>
            <p:ph idx="1"/>
          </p:nvPr>
        </p:nvSpPr>
        <p:spPr/>
        <p:txBody>
          <a:bodyPr>
            <a:normAutofit/>
          </a:bodyPr>
          <a:lstStyle/>
          <a:p>
            <a:r>
              <a:rPr lang="en-US" altLang="zh-CN" sz="2400" smtClean="0"/>
              <a:t>Maximizing mutual </a:t>
            </a:r>
            <a:r>
              <a:rPr lang="en-US" altLang="zh-CN" sz="2400"/>
              <a:t>information between an input and the output of a deep neural network </a:t>
            </a:r>
            <a:r>
              <a:rPr lang="en-US" altLang="zh-CN" sz="2400" smtClean="0"/>
              <a:t>encoder, and incorporate knowledge of localalty</a:t>
            </a:r>
            <a:endParaRPr lang="zh-CN" altLang="en-US" sz="240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0151" y="2643396"/>
            <a:ext cx="4454692" cy="3201110"/>
          </a:xfrm>
          <a:prstGeom prst="rect">
            <a:avLst/>
          </a:prstGeom>
        </p:spPr>
      </p:pic>
      <p:sp>
        <p:nvSpPr>
          <p:cNvPr id="5" name="文本框 4"/>
          <p:cNvSpPr txBox="1"/>
          <p:nvPr/>
        </p:nvSpPr>
        <p:spPr>
          <a:xfrm>
            <a:off x="6016794" y="2793833"/>
            <a:ext cx="4911922" cy="3139321"/>
          </a:xfrm>
          <a:prstGeom prst="rect">
            <a:avLst/>
          </a:prstGeom>
          <a:noFill/>
        </p:spPr>
        <p:txBody>
          <a:bodyPr wrap="none" rtlCol="0">
            <a:spAutoFit/>
          </a:bodyPr>
          <a:lstStyle/>
          <a:p>
            <a:r>
              <a:rPr lang="en-US" altLang="zh-CN" b="1"/>
              <a:t>Maximizing mutual information</a:t>
            </a:r>
          </a:p>
          <a:p>
            <a:r>
              <a:rPr lang="en-US" altLang="zh-CN" b="1"/>
              <a:t>between local features and global features.</a:t>
            </a:r>
          </a:p>
          <a:p>
            <a:r>
              <a:rPr lang="en-US" altLang="zh-CN"/>
              <a:t>First we encode the image to a feature map</a:t>
            </a:r>
          </a:p>
          <a:p>
            <a:r>
              <a:rPr lang="en-US" altLang="zh-CN"/>
              <a:t>that reflects some structural aspect of the data,</a:t>
            </a:r>
          </a:p>
          <a:p>
            <a:r>
              <a:rPr lang="en-US" altLang="zh-CN"/>
              <a:t>e.g. spatial locality, and we further summarize</a:t>
            </a:r>
          </a:p>
          <a:p>
            <a:r>
              <a:rPr lang="en-US" altLang="zh-CN"/>
              <a:t>this feature map into a global feature vector</a:t>
            </a:r>
          </a:p>
          <a:p>
            <a:r>
              <a:rPr lang="en-US" altLang="zh-CN" smtClean="0"/>
              <a:t>We </a:t>
            </a:r>
            <a:r>
              <a:rPr lang="en-US" altLang="zh-CN"/>
              <a:t>then concatenate this feature</a:t>
            </a:r>
          </a:p>
          <a:p>
            <a:r>
              <a:rPr lang="en-US" altLang="zh-CN"/>
              <a:t>vector with the lower-level feature map</a:t>
            </a:r>
          </a:p>
          <a:p>
            <a:r>
              <a:rPr lang="en-US" altLang="zh-CN"/>
              <a:t>at every location. A score is produced for</a:t>
            </a:r>
          </a:p>
          <a:p>
            <a:r>
              <a:rPr lang="en-US" altLang="zh-CN"/>
              <a:t>each local-global pair through an additional</a:t>
            </a:r>
          </a:p>
          <a:p>
            <a:r>
              <a:rPr lang="en-US" altLang="zh-CN"/>
              <a:t>function</a:t>
            </a:r>
            <a:endParaRPr lang="zh-CN" altLang="en-US"/>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7428" y="5905367"/>
            <a:ext cx="7535327" cy="952633"/>
          </a:xfrm>
          <a:prstGeom prst="rect">
            <a:avLst/>
          </a:prstGeom>
        </p:spPr>
      </p:pic>
    </p:spTree>
    <p:extLst>
      <p:ext uri="{BB962C8B-B14F-4D97-AF65-F5344CB8AC3E}">
        <p14:creationId xmlns:p14="http://schemas.microsoft.com/office/powerpoint/2010/main" val="2230273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smtClean="0"/>
              <a:t>Contrastive Learning (Preprint) [8]</a:t>
            </a:r>
            <a:r>
              <a:rPr lang="en-US" altLang="zh-CN" sz="3600" b="1" smtClean="0"/>
              <a:t/>
            </a:r>
            <a:br>
              <a:rPr lang="en-US" altLang="zh-CN" sz="3600" b="1" smtClean="0"/>
            </a:br>
            <a:endParaRPr lang="zh-CN" altLang="en-US" sz="3600">
              <a:solidFill>
                <a:srgbClr val="FF0000"/>
              </a:solidFill>
            </a:endParaRPr>
          </a:p>
        </p:txBody>
      </p:sp>
      <p:sp>
        <p:nvSpPr>
          <p:cNvPr id="3" name="内容占位符 2"/>
          <p:cNvSpPr>
            <a:spLocks noGrp="1"/>
          </p:cNvSpPr>
          <p:nvPr>
            <p:ph idx="1"/>
          </p:nvPr>
        </p:nvSpPr>
        <p:spPr/>
        <p:txBody>
          <a:bodyPr>
            <a:normAutofit/>
          </a:bodyPr>
          <a:lstStyle/>
          <a:p>
            <a:r>
              <a:rPr lang="en-US" altLang="zh-CN" smtClean="0"/>
              <a:t>Method: Introducing a learnable nonlinear transformation between the representation and the contrastive loss substantially</a:t>
            </a:r>
          </a:p>
          <a:p>
            <a:r>
              <a:rPr lang="en-US" altLang="zh-CN" smtClean="0"/>
              <a:t>Task design:composition of data augmentations</a:t>
            </a:r>
          </a:p>
          <a:p>
            <a:r>
              <a:rPr lang="en-US" altLang="zh-CN" smtClean="0"/>
              <a:t>Training: larger batch sizes and more training steps than supervised learning</a:t>
            </a:r>
          </a:p>
          <a:p>
            <a:endParaRPr lang="en-US" altLang="zh-CN" smtClean="0"/>
          </a:p>
          <a:p>
            <a:endParaRPr lang="en-US" altLang="zh-CN"/>
          </a:p>
          <a:p>
            <a:endParaRPr lang="en-US" altLang="zh-CN" smtClean="0"/>
          </a:p>
          <a:p>
            <a:endParaRPr lang="en-US" altLang="zh-CN" smtClean="0"/>
          </a:p>
          <a:p>
            <a:endParaRPr lang="en-US" altLang="zh-CN"/>
          </a:p>
          <a:p>
            <a:endParaRPr lang="en-US" altLang="zh-CN" smtClean="0"/>
          </a:p>
          <a:p>
            <a:endParaRPr lang="en-US" altLang="zh-CN"/>
          </a:p>
          <a:p>
            <a:endParaRPr lang="en-US" altLang="zh-CN" smtClean="0"/>
          </a:p>
          <a:p>
            <a:endParaRPr lang="en-US" altLang="zh-CN"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2260" y="4001294"/>
            <a:ext cx="3967480" cy="2887012"/>
          </a:xfrm>
          <a:prstGeom prst="rect">
            <a:avLst/>
          </a:prstGeom>
        </p:spPr>
      </p:pic>
    </p:spTree>
    <p:extLst>
      <p:ext uri="{BB962C8B-B14F-4D97-AF65-F5344CB8AC3E}">
        <p14:creationId xmlns:p14="http://schemas.microsoft.com/office/powerpoint/2010/main" val="2478391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smtClean="0"/>
              <a:t>Contrastive Learning (Preprint)[8]</a:t>
            </a:r>
            <a:br>
              <a:rPr lang="en-US" altLang="zh-CN" sz="3200" b="1" smtClean="0"/>
            </a:br>
            <a:r>
              <a:rPr lang="en-US" altLang="zh-CN" sz="3200" smtClean="0">
                <a:solidFill>
                  <a:srgbClr val="FF0000"/>
                </a:solidFill>
              </a:rPr>
              <a:t>Method: Contrastive Learning</a:t>
            </a:r>
            <a:endParaRPr lang="zh-CN" altLang="en-US" sz="3200">
              <a:solidFill>
                <a:srgbClr val="FF0000"/>
              </a:solidFill>
            </a:endParaRPr>
          </a:p>
        </p:txBody>
      </p:sp>
      <p:sp>
        <p:nvSpPr>
          <p:cNvPr id="3" name="内容占位符 2"/>
          <p:cNvSpPr>
            <a:spLocks noGrp="1"/>
          </p:cNvSpPr>
          <p:nvPr>
            <p:ph idx="1"/>
          </p:nvPr>
        </p:nvSpPr>
        <p:spPr/>
        <p:txBody>
          <a:bodyPr>
            <a:normAutofit/>
          </a:bodyPr>
          <a:lstStyle/>
          <a:p>
            <a:r>
              <a:rPr lang="en-US" altLang="zh-CN" sz="1600" smtClean="0">
                <a:latin typeface="NimbusRomNo9L-Regu"/>
              </a:rPr>
              <a:t>Two separate data augmentation operators are sampled from the same family of augmentations(t and t’ in T)and applied to each data example to obtain two correlated views.</a:t>
            </a:r>
          </a:p>
          <a:p>
            <a:r>
              <a:rPr lang="en-US" altLang="zh-CN" sz="1600" smtClean="0">
                <a:latin typeface="NimbusRomNo9L-Regu"/>
              </a:rPr>
              <a:t>Base encoder network f() and projection head g(), max agreement, obtain representation h</a:t>
            </a:r>
          </a:p>
          <a:p>
            <a:endParaRPr lang="en-US" altLang="zh-CN" sz="1600" smtClean="0"/>
          </a:p>
          <a:p>
            <a:endParaRPr lang="en-US" altLang="zh-CN" sz="1600"/>
          </a:p>
          <a:p>
            <a:endParaRPr lang="en-US" altLang="zh-CN" sz="1600" smtClean="0"/>
          </a:p>
          <a:p>
            <a:endParaRPr lang="en-US" altLang="zh-CN"/>
          </a:p>
          <a:p>
            <a:endParaRPr lang="en-US" altLang="zh-CN" smtClean="0"/>
          </a:p>
          <a:p>
            <a:endParaRPr lang="en-US" altLang="zh-CN"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259" y="3020601"/>
            <a:ext cx="3419952" cy="2553056"/>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8383" y="2788558"/>
            <a:ext cx="3527358" cy="4069442"/>
          </a:xfrm>
          <a:prstGeom prst="rect">
            <a:avLst/>
          </a:prstGeom>
        </p:spPr>
      </p:pic>
    </p:spTree>
    <p:extLst>
      <p:ext uri="{BB962C8B-B14F-4D97-AF65-F5344CB8AC3E}">
        <p14:creationId xmlns:p14="http://schemas.microsoft.com/office/powerpoint/2010/main" val="4053552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a:solidFill>
                  <a:prstClr val="black"/>
                </a:solidFill>
              </a:rPr>
              <a:t>Contrastive Learning (Preprint) </a:t>
            </a:r>
            <a:r>
              <a:rPr lang="en-US" altLang="zh-CN" sz="3200" b="1" smtClean="0">
                <a:solidFill>
                  <a:prstClr val="black"/>
                </a:solidFill>
              </a:rPr>
              <a:t>[8]</a:t>
            </a:r>
            <a:endParaRPr lang="zh-CN" altLang="en-US" sz="3600">
              <a:solidFill>
                <a:srgbClr val="FF0000"/>
              </a:solidFill>
            </a:endParaRPr>
          </a:p>
        </p:txBody>
      </p:sp>
      <p:sp>
        <p:nvSpPr>
          <p:cNvPr id="3" name="内容占位符 2"/>
          <p:cNvSpPr>
            <a:spLocks noGrp="1"/>
          </p:cNvSpPr>
          <p:nvPr>
            <p:ph idx="1"/>
          </p:nvPr>
        </p:nvSpPr>
        <p:spPr/>
        <p:txBody>
          <a:bodyPr>
            <a:normAutofit/>
          </a:bodyPr>
          <a:lstStyle/>
          <a:p>
            <a:r>
              <a:rPr lang="en-US" altLang="zh-CN" sz="2000"/>
              <a:t>Task design: composition of data </a:t>
            </a:r>
            <a:r>
              <a:rPr lang="en-US" altLang="zh-CN" sz="2000" smtClean="0"/>
              <a:t>augmentations</a:t>
            </a:r>
          </a:p>
          <a:p>
            <a:pPr marL="0" indent="0">
              <a:buNone/>
            </a:pPr>
            <a:r>
              <a:rPr lang="en-US" altLang="zh-CN" sz="2000"/>
              <a:t> </a:t>
            </a:r>
            <a:r>
              <a:rPr lang="en-US" altLang="zh-CN" sz="2000" smtClean="0"/>
              <a:t>different views of data </a:t>
            </a:r>
          </a:p>
          <a:p>
            <a:pPr marL="0" indent="0">
              <a:buNone/>
            </a:pPr>
            <a:endParaRPr lang="en-US" altLang="zh-CN" sz="2000" smtClean="0"/>
          </a:p>
          <a:p>
            <a:pPr marL="0" indent="0">
              <a:buNone/>
            </a:pPr>
            <a:endParaRPr lang="en-US" altLang="zh-CN" sz="2000"/>
          </a:p>
          <a:p>
            <a:r>
              <a:rPr lang="en-US" altLang="zh-CN" sz="2000" smtClean="0"/>
              <a:t>no </a:t>
            </a:r>
            <a:r>
              <a:rPr lang="en-US" altLang="zh-CN" sz="2000"/>
              <a:t>single transformation suffices to </a:t>
            </a:r>
            <a:endParaRPr lang="en-US" altLang="zh-CN" sz="2000" smtClean="0"/>
          </a:p>
          <a:p>
            <a:pPr marL="0" indent="0">
              <a:buNone/>
            </a:pPr>
            <a:r>
              <a:rPr lang="en-US" altLang="zh-CN" sz="2000" smtClean="0"/>
              <a:t>learn </a:t>
            </a:r>
            <a:r>
              <a:rPr lang="en-US" altLang="zh-CN" sz="2000"/>
              <a:t>good representations</a:t>
            </a:r>
            <a:endParaRPr lang="en-US" altLang="zh-CN" sz="2000" smtClean="0"/>
          </a:p>
          <a:p>
            <a:endParaRPr lang="en-US" altLang="zh-CN"/>
          </a:p>
          <a:p>
            <a:endParaRPr lang="en-US" altLang="zh-CN" smtClean="0"/>
          </a:p>
          <a:p>
            <a:endParaRPr lang="en-US" altLang="zh-CN"/>
          </a:p>
          <a:p>
            <a:endParaRPr lang="en-US" altLang="zh-CN" smtClean="0"/>
          </a:p>
          <a:p>
            <a:endParaRPr lang="en-US" altLang="zh-CN"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1030" y="2400690"/>
            <a:ext cx="5559895" cy="2419754"/>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854" y="4147855"/>
            <a:ext cx="4629796" cy="4058216"/>
          </a:xfrm>
          <a:prstGeom prst="rect">
            <a:avLst/>
          </a:prstGeom>
        </p:spPr>
      </p:pic>
    </p:spTree>
    <p:extLst>
      <p:ext uri="{BB962C8B-B14F-4D97-AF65-F5344CB8AC3E}">
        <p14:creationId xmlns:p14="http://schemas.microsoft.com/office/powerpoint/2010/main" val="1631096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b="1" smtClean="0"/>
              <a:t>Contrastive Learning (Preprint)[8]</a:t>
            </a:r>
            <a:br>
              <a:rPr lang="en-US" altLang="zh-CN" sz="3600" b="1" smtClean="0"/>
            </a:br>
            <a:r>
              <a:rPr lang="en-US" altLang="zh-CN" sz="3600" smtClean="0">
                <a:solidFill>
                  <a:srgbClr val="FF0000"/>
                </a:solidFill>
              </a:rPr>
              <a:t>Results on imagenet</a:t>
            </a:r>
            <a:endParaRPr lang="zh-CN" altLang="en-US" sz="3600">
              <a:solidFill>
                <a:srgbClr val="FF0000"/>
              </a:solidFill>
            </a:endParaRPr>
          </a:p>
        </p:txBody>
      </p:sp>
      <p:sp>
        <p:nvSpPr>
          <p:cNvPr id="3" name="内容占位符 2"/>
          <p:cNvSpPr>
            <a:spLocks noGrp="1"/>
          </p:cNvSpPr>
          <p:nvPr>
            <p:ph idx="1"/>
          </p:nvPr>
        </p:nvSpPr>
        <p:spPr/>
        <p:txBody>
          <a:bodyPr>
            <a:normAutofit/>
          </a:bodyPr>
          <a:lstStyle/>
          <a:p>
            <a:pPr marL="0" indent="0">
              <a:buNone/>
            </a:pPr>
            <a:r>
              <a:rPr lang="en-US" altLang="zh-CN" sz="2000" smtClean="0"/>
              <a:t>Compared with other ssp 			Few-shot learning	</a:t>
            </a:r>
          </a:p>
          <a:p>
            <a:pPr marL="0" indent="0">
              <a:buNone/>
            </a:pPr>
            <a:r>
              <a:rPr lang="en-US" altLang="zh-CN" sz="2000" smtClean="0"/>
              <a:t>methods</a:t>
            </a:r>
          </a:p>
          <a:p>
            <a:endParaRPr lang="en-US" altLang="zh-CN"/>
          </a:p>
          <a:p>
            <a:endParaRPr lang="en-US" altLang="zh-CN" smtClean="0"/>
          </a:p>
          <a:p>
            <a:endParaRPr lang="en-US" altLang="zh-CN"/>
          </a:p>
          <a:p>
            <a:endParaRPr lang="en-US" altLang="zh-CN" smtClean="0"/>
          </a:p>
          <a:p>
            <a:endParaRPr lang="en-US" altLang="zh-CN" smtClean="0"/>
          </a:p>
          <a:p>
            <a:endParaRPr lang="en-US" altLang="zh-CN"/>
          </a:p>
          <a:p>
            <a:endParaRPr lang="en-US" altLang="zh-CN" smtClean="0"/>
          </a:p>
          <a:p>
            <a:endParaRPr lang="en-US" altLang="zh-CN"/>
          </a:p>
          <a:p>
            <a:endParaRPr lang="en-US" altLang="zh-CN" smtClean="0"/>
          </a:p>
          <a:p>
            <a:endParaRPr lang="en-US" altLang="zh-CN"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595931"/>
            <a:ext cx="4715533" cy="3820058"/>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6851" y="2634036"/>
            <a:ext cx="4420217" cy="3743847"/>
          </a:xfrm>
          <a:prstGeom prst="rect">
            <a:avLst/>
          </a:prstGeom>
        </p:spPr>
      </p:pic>
    </p:spTree>
    <p:extLst>
      <p:ext uri="{BB962C8B-B14F-4D97-AF65-F5344CB8AC3E}">
        <p14:creationId xmlns:p14="http://schemas.microsoft.com/office/powerpoint/2010/main" val="4179551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b="1" smtClean="0"/>
              <a:t>Contrastive Learning (Preprint)[8]</a:t>
            </a:r>
            <a:br>
              <a:rPr lang="en-US" altLang="zh-CN" sz="3600" b="1" smtClean="0"/>
            </a:br>
            <a:endParaRPr lang="zh-CN" altLang="en-US" sz="3600">
              <a:solidFill>
                <a:srgbClr val="FF0000"/>
              </a:solidFill>
            </a:endParaRPr>
          </a:p>
        </p:txBody>
      </p:sp>
      <p:sp>
        <p:nvSpPr>
          <p:cNvPr id="3" name="内容占位符 2"/>
          <p:cNvSpPr>
            <a:spLocks noGrp="1"/>
          </p:cNvSpPr>
          <p:nvPr>
            <p:ph idx="1"/>
          </p:nvPr>
        </p:nvSpPr>
        <p:spPr>
          <a:xfrm>
            <a:off x="838200" y="1114426"/>
            <a:ext cx="10515600" cy="5062538"/>
          </a:xfrm>
        </p:spPr>
        <p:txBody>
          <a:bodyPr>
            <a:normAutofit/>
          </a:bodyPr>
          <a:lstStyle/>
          <a:p>
            <a:pPr marL="0" indent="0">
              <a:buNone/>
            </a:pPr>
            <a:r>
              <a:rPr lang="en-US" altLang="zh-CN" smtClean="0"/>
              <a:t>Non-lenear head is better                  extract rep from h</a:t>
            </a:r>
            <a:endParaRPr lang="en-US" altLang="zh-CN"/>
          </a:p>
          <a:p>
            <a:endParaRPr lang="en-US" altLang="zh-CN" smtClean="0"/>
          </a:p>
          <a:p>
            <a:endParaRPr lang="en-US" altLang="zh-CN"/>
          </a:p>
          <a:p>
            <a:endParaRPr lang="en-US" altLang="zh-CN" smtClean="0"/>
          </a:p>
          <a:p>
            <a:pPr marL="0" indent="0">
              <a:buNone/>
            </a:pPr>
            <a:endParaRPr lang="en-US" altLang="zh-CN"/>
          </a:p>
          <a:p>
            <a:endParaRPr lang="en-US" altLang="zh-CN" smtClean="0"/>
          </a:p>
          <a:p>
            <a:endParaRPr lang="en-US" altLang="zh-CN"/>
          </a:p>
          <a:p>
            <a:r>
              <a:rPr lang="en-US" altLang="zh-CN" smtClean="0"/>
              <a:t>Batch </a:t>
            </a:r>
            <a:r>
              <a:rPr lang="en-US" altLang="zh-CN"/>
              <a:t>size and </a:t>
            </a:r>
            <a:r>
              <a:rPr lang="en-US" altLang="zh-CN" smtClean="0"/>
              <a:t>epochs</a:t>
            </a:r>
          </a:p>
          <a:p>
            <a:endParaRPr lang="en-US" altLang="zh-CN"/>
          </a:p>
          <a:p>
            <a:endParaRPr lang="en-US" altLang="zh-CN" smtClean="0"/>
          </a:p>
          <a:p>
            <a:endParaRPr lang="en-US" altLang="zh-CN"/>
          </a:p>
          <a:p>
            <a:endParaRPr lang="en-US" altLang="zh-CN" smtClean="0"/>
          </a:p>
          <a:p>
            <a:endParaRPr lang="en-US" altLang="zh-CN"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5903" y="2121846"/>
            <a:ext cx="3747085" cy="2227745"/>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1144" y="2307548"/>
            <a:ext cx="4277322" cy="1514686"/>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0691" y="3991020"/>
            <a:ext cx="4267796" cy="2857899"/>
          </a:xfrm>
          <a:prstGeom prst="rect">
            <a:avLst/>
          </a:prstGeom>
        </p:spPr>
      </p:pic>
    </p:spTree>
    <p:extLst>
      <p:ext uri="{BB962C8B-B14F-4D97-AF65-F5344CB8AC3E}">
        <p14:creationId xmlns:p14="http://schemas.microsoft.com/office/powerpoint/2010/main" val="931450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Reference</a:t>
            </a:r>
            <a:endParaRPr lang="zh-CN" altLang="en-US"/>
          </a:p>
        </p:txBody>
      </p:sp>
      <p:sp>
        <p:nvSpPr>
          <p:cNvPr id="3" name="内容占位符 2"/>
          <p:cNvSpPr>
            <a:spLocks noGrp="1"/>
          </p:cNvSpPr>
          <p:nvPr>
            <p:ph idx="1"/>
          </p:nvPr>
        </p:nvSpPr>
        <p:spPr>
          <a:xfrm>
            <a:off x="838200" y="1825624"/>
            <a:ext cx="10515600" cy="5032376"/>
          </a:xfrm>
        </p:spPr>
        <p:txBody>
          <a:bodyPr>
            <a:normAutofit fontScale="55000" lnSpcReduction="20000"/>
          </a:bodyPr>
          <a:lstStyle/>
          <a:p>
            <a:pPr marL="0" indent="0">
              <a:buNone/>
            </a:pPr>
            <a:r>
              <a:rPr lang="en-US" altLang="zh-CN" b="1" smtClean="0"/>
              <a:t>Tasks:</a:t>
            </a:r>
          </a:p>
          <a:p>
            <a:pPr marL="0" indent="0">
              <a:buNone/>
            </a:pPr>
            <a:r>
              <a:rPr lang="en-US" altLang="zh-CN" smtClean="0"/>
              <a:t>[1] Unsupervised Visual Representation Learning by Context Prediction(ICCV15)</a:t>
            </a:r>
          </a:p>
          <a:p>
            <a:pPr marL="0" indent="0">
              <a:buNone/>
            </a:pPr>
            <a:r>
              <a:rPr lang="en-US" altLang="zh-CN" smtClean="0"/>
              <a:t>[2] Unsupervised Learning of Visual Representations</a:t>
            </a:r>
          </a:p>
          <a:p>
            <a:pPr marL="0" indent="0">
              <a:buNone/>
            </a:pPr>
            <a:r>
              <a:rPr lang="en-US" altLang="zh-CN" smtClean="0"/>
              <a:t>by Solving Jigsaw Puzzles (ECCV16)</a:t>
            </a:r>
          </a:p>
          <a:p>
            <a:pPr marL="0" indent="0">
              <a:buNone/>
            </a:pPr>
            <a:r>
              <a:rPr lang="en-US" altLang="zh-CN" smtClean="0"/>
              <a:t>[3] </a:t>
            </a:r>
            <a:r>
              <a:rPr lang="en-US" altLang="zh-CN"/>
              <a:t>Unsupervised RepresenUnsupervised Learning of Visual tation Learning By Predicting Image Rotations (</a:t>
            </a:r>
            <a:r>
              <a:rPr lang="en-US" altLang="zh-CN" smtClean="0"/>
              <a:t>ICLR18)</a:t>
            </a:r>
          </a:p>
          <a:p>
            <a:pPr marL="0" indent="0">
              <a:buNone/>
            </a:pPr>
            <a:r>
              <a:rPr lang="en-US" altLang="zh-CN"/>
              <a:t>[4] A MUTUAL INFORMATION MAXIMIZATION </a:t>
            </a:r>
            <a:r>
              <a:rPr lang="en-US" altLang="zh-CN" smtClean="0"/>
              <a:t>PERSPECTIVE OF </a:t>
            </a:r>
            <a:r>
              <a:rPr lang="en-US" altLang="zh-CN"/>
              <a:t>LANGUAGE REPRESENTATION LEARNING</a:t>
            </a:r>
            <a:endParaRPr lang="en-US" altLang="zh-CN" smtClean="0"/>
          </a:p>
          <a:p>
            <a:pPr marL="0" indent="0">
              <a:buNone/>
            </a:pPr>
            <a:r>
              <a:rPr lang="en-US" altLang="zh-CN" smtClean="0"/>
              <a:t>[5] </a:t>
            </a:r>
            <a:r>
              <a:rPr lang="en-US" altLang="zh-CN"/>
              <a:t>LXMERT: Learning Cross-Modality Encoder Representations from Transformers</a:t>
            </a:r>
            <a:endParaRPr lang="en-US" altLang="zh-CN" smtClean="0"/>
          </a:p>
          <a:p>
            <a:pPr marL="0" indent="0">
              <a:buNone/>
            </a:pPr>
            <a:r>
              <a:rPr lang="en-US" altLang="zh-CN" b="1" smtClean="0"/>
              <a:t>Large Scale:</a:t>
            </a:r>
          </a:p>
          <a:p>
            <a:pPr marL="0" indent="0">
              <a:buNone/>
            </a:pPr>
            <a:r>
              <a:rPr lang="en-US" altLang="zh-CN" smtClean="0"/>
              <a:t>[6] </a:t>
            </a:r>
            <a:r>
              <a:rPr lang="en-US" altLang="zh-CN"/>
              <a:t>Scaling and Benchmarking Self-Supervised Visual Representation </a:t>
            </a:r>
            <a:r>
              <a:rPr lang="en-US" altLang="zh-CN" smtClean="0"/>
              <a:t>Learning (ICCV19)</a:t>
            </a:r>
          </a:p>
          <a:p>
            <a:pPr marL="0" indent="0">
              <a:buNone/>
            </a:pPr>
            <a:r>
              <a:rPr lang="en-US" altLang="zh-CN" b="1"/>
              <a:t>Mutual Information:</a:t>
            </a:r>
          </a:p>
          <a:p>
            <a:pPr marL="0" indent="0">
              <a:buNone/>
            </a:pPr>
            <a:r>
              <a:rPr lang="en-US" altLang="zh-CN" smtClean="0"/>
              <a:t>[7] </a:t>
            </a:r>
            <a:r>
              <a:rPr lang="en-US" altLang="zh-CN"/>
              <a:t>LEARNING DEEP REPRESENTATIONS BY MUTUAL INFORMATION ESTIMATION AND MAXIMIZATION(ICLR19)</a:t>
            </a:r>
          </a:p>
          <a:p>
            <a:pPr marL="0" indent="0">
              <a:buNone/>
            </a:pPr>
            <a:r>
              <a:rPr lang="en-US" altLang="zh-CN" b="1" smtClean="0"/>
              <a:t>Contrastive learning: </a:t>
            </a:r>
          </a:p>
          <a:p>
            <a:pPr marL="0" indent="0">
              <a:buNone/>
            </a:pPr>
            <a:r>
              <a:rPr lang="en-US" altLang="zh-CN" smtClean="0"/>
              <a:t>[8] A Simple Framework for Contrastive Learning of Visual Representations (Preprint</a:t>
            </a:r>
            <a:r>
              <a:rPr lang="en-US" altLang="zh-CN" smtClean="0"/>
              <a:t>)</a:t>
            </a:r>
          </a:p>
          <a:p>
            <a:pPr marL="0" indent="0">
              <a:buNone/>
            </a:pPr>
            <a:r>
              <a:rPr lang="en-US" altLang="zh-CN" b="1" smtClean="0"/>
              <a:t>Meta learning:</a:t>
            </a:r>
          </a:p>
          <a:p>
            <a:pPr marL="0" indent="0">
              <a:buNone/>
            </a:pPr>
            <a:r>
              <a:rPr lang="en-US" altLang="zh-CN"/>
              <a:t>[9] META-LEARNING UPDATE RULES </a:t>
            </a:r>
            <a:r>
              <a:rPr lang="en-US" altLang="zh-CN"/>
              <a:t>FOR </a:t>
            </a:r>
            <a:r>
              <a:rPr lang="en-US" altLang="zh-CN" smtClean="0"/>
              <a:t>UNSUPERVISED REPRESENTATION </a:t>
            </a:r>
            <a:r>
              <a:rPr lang="en-US" altLang="zh-CN"/>
              <a:t>LEARNING</a:t>
            </a:r>
          </a:p>
          <a:p>
            <a:pPr marL="0" indent="0">
              <a:buNone/>
            </a:pPr>
            <a:endParaRPr lang="zh-CN" altLang="en-US"/>
          </a:p>
        </p:txBody>
      </p:sp>
    </p:spTree>
    <p:extLst>
      <p:ext uri="{BB962C8B-B14F-4D97-AF65-F5344CB8AC3E}">
        <p14:creationId xmlns:p14="http://schemas.microsoft.com/office/powerpoint/2010/main" val="3110630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Unsupervised Representation learning</a:t>
            </a:r>
            <a:endParaRPr lang="zh-CN" altLang="en-US"/>
          </a:p>
        </p:txBody>
      </p:sp>
      <p:sp>
        <p:nvSpPr>
          <p:cNvPr id="3" name="内容占位符 2"/>
          <p:cNvSpPr>
            <a:spLocks noGrp="1"/>
          </p:cNvSpPr>
          <p:nvPr>
            <p:ph idx="1"/>
          </p:nvPr>
        </p:nvSpPr>
        <p:spPr>
          <a:xfrm>
            <a:off x="838200" y="1409074"/>
            <a:ext cx="10515600" cy="5448925"/>
          </a:xfrm>
        </p:spPr>
        <p:txBody>
          <a:bodyPr>
            <a:normAutofit fontScale="77500" lnSpcReduction="20000"/>
          </a:bodyPr>
          <a:lstStyle/>
          <a:p>
            <a:r>
              <a:rPr lang="en-US" altLang="zh-CN" b="1" smtClean="0"/>
              <a:t>Goal</a:t>
            </a:r>
            <a:r>
              <a:rPr lang="en-US" altLang="zh-CN" b="1"/>
              <a:t>: </a:t>
            </a:r>
            <a:r>
              <a:rPr lang="en-US" altLang="zh-CN"/>
              <a:t>To discover data representations that are useful for subsequent tasks, without access to supervised labels during </a:t>
            </a:r>
            <a:r>
              <a:rPr lang="en-US" altLang="zh-CN" smtClean="0"/>
              <a:t>training.</a:t>
            </a:r>
          </a:p>
          <a:p>
            <a:r>
              <a:rPr lang="en-US" altLang="zh-CN" b="1" smtClean="0"/>
              <a:t>Four </a:t>
            </a:r>
            <a:r>
              <a:rPr lang="en-US" altLang="zh-CN" b="1" smtClean="0"/>
              <a:t>methods [9]</a:t>
            </a:r>
            <a:endParaRPr lang="en-US" altLang="zh-CN" b="1" smtClean="0"/>
          </a:p>
          <a:p>
            <a:pPr lvl="1"/>
            <a:r>
              <a:rPr lang="en-US" altLang="zh-CN"/>
              <a:t>F</a:t>
            </a:r>
            <a:r>
              <a:rPr lang="en-US" altLang="zh-CN" smtClean="0"/>
              <a:t>eature </a:t>
            </a:r>
            <a:r>
              <a:rPr lang="en-US" altLang="zh-CN"/>
              <a:t>space design such </a:t>
            </a:r>
            <a:r>
              <a:rPr lang="en-US" altLang="zh-CN" smtClean="0"/>
              <a:t>as clustering</a:t>
            </a:r>
          </a:p>
          <a:p>
            <a:pPr lvl="2"/>
            <a:r>
              <a:rPr lang="en-US" altLang="zh-CN" smtClean="0"/>
              <a:t>K-means</a:t>
            </a:r>
            <a:r>
              <a:rPr lang="en-US" altLang="zh-CN"/>
              <a:t> ( </a:t>
            </a:r>
            <a:r>
              <a:rPr lang="en-US" altLang="zh-CN" smtClean="0"/>
              <a:t>Coate  and Ng, 2012)</a:t>
            </a:r>
          </a:p>
          <a:p>
            <a:pPr lvl="2"/>
            <a:r>
              <a:rPr lang="en-US" altLang="zh-CN"/>
              <a:t>C</a:t>
            </a:r>
            <a:r>
              <a:rPr lang="en-US" altLang="zh-CN" smtClean="0"/>
              <a:t>luster </a:t>
            </a:r>
            <a:r>
              <a:rPr lang="en-US" altLang="zh-CN"/>
              <a:t>by predicting </a:t>
            </a:r>
            <a:r>
              <a:rPr lang="en-US" altLang="zh-CN" smtClean="0"/>
              <a:t>noise(</a:t>
            </a:r>
            <a:r>
              <a:rPr lang="en-US" altLang="zh-CN"/>
              <a:t>Bojanowski and </a:t>
            </a:r>
            <a:r>
              <a:rPr lang="en-US" altLang="zh-CN" smtClean="0"/>
              <a:t>Joulin, 2017) </a:t>
            </a:r>
          </a:p>
          <a:p>
            <a:pPr lvl="2"/>
            <a:r>
              <a:rPr lang="en-US" altLang="zh-CN"/>
              <a:t>D</a:t>
            </a:r>
            <a:r>
              <a:rPr lang="en-US" altLang="zh-CN" smtClean="0"/>
              <a:t>efine </a:t>
            </a:r>
            <a:r>
              <a:rPr lang="en-US" altLang="zh-CN"/>
              <a:t>various desirable </a:t>
            </a:r>
            <a:r>
              <a:rPr lang="en-US" altLang="zh-CN" smtClean="0"/>
              <a:t>properties of representations (e..g.</a:t>
            </a:r>
            <a:r>
              <a:rPr lang="en-US" altLang="zh-CN"/>
              <a:t> predictability, </a:t>
            </a:r>
            <a:r>
              <a:rPr lang="en-US" altLang="zh-CN" smtClean="0"/>
              <a:t>sparsity,complexity) and optimize </a:t>
            </a:r>
            <a:r>
              <a:rPr lang="en-US" altLang="zh-CN"/>
              <a:t>to achieve these </a:t>
            </a:r>
            <a:r>
              <a:rPr lang="en-US" altLang="zh-CN" smtClean="0"/>
              <a:t>properties(</a:t>
            </a:r>
            <a:r>
              <a:rPr lang="en-US" altLang="zh-CN"/>
              <a:t>Schmidhuber </a:t>
            </a:r>
            <a:r>
              <a:rPr lang="en-US" altLang="zh-CN" smtClean="0"/>
              <a:t>1992; Olshausen </a:t>
            </a:r>
            <a:r>
              <a:rPr lang="en-US" altLang="zh-CN"/>
              <a:t>and </a:t>
            </a:r>
            <a:r>
              <a:rPr lang="en-US" altLang="zh-CN" smtClean="0"/>
              <a:t>Field,1997)</a:t>
            </a:r>
          </a:p>
          <a:p>
            <a:pPr lvl="1"/>
            <a:r>
              <a:rPr lang="en-US" altLang="zh-CN" smtClean="0"/>
              <a:t>Autoencoders (Hinton and Salakhutdinov, 2006)</a:t>
            </a:r>
          </a:p>
          <a:p>
            <a:pPr lvl="2"/>
            <a:r>
              <a:rPr lang="en-US" altLang="zh-CN" smtClean="0"/>
              <a:t>Method: Compressing </a:t>
            </a:r>
            <a:r>
              <a:rPr lang="en-US" altLang="zh-CN"/>
              <a:t>and optimizing </a:t>
            </a:r>
            <a:r>
              <a:rPr lang="en-US" altLang="zh-CN" smtClean="0"/>
              <a:t>reconstruction loss</a:t>
            </a:r>
          </a:p>
          <a:p>
            <a:pPr lvl="2"/>
            <a:r>
              <a:rPr lang="en-US" altLang="zh-CN" smtClean="0"/>
              <a:t>Extensions</a:t>
            </a:r>
          </a:p>
          <a:p>
            <a:pPr lvl="3"/>
            <a:r>
              <a:rPr lang="en-US" altLang="zh-CN"/>
              <a:t>D</a:t>
            </a:r>
            <a:r>
              <a:rPr lang="en-US" altLang="zh-CN" smtClean="0"/>
              <a:t>e-noise data </a:t>
            </a:r>
            <a:r>
              <a:rPr lang="fr-FR" altLang="zh-CN" smtClean="0"/>
              <a:t>(</a:t>
            </a:r>
            <a:r>
              <a:rPr lang="fr-FR" altLang="zh-CN"/>
              <a:t>Vincent et al., 2008; 2010),</a:t>
            </a:r>
            <a:endParaRPr lang="en-US" altLang="zh-CN" smtClean="0"/>
          </a:p>
          <a:p>
            <a:pPr lvl="3"/>
            <a:r>
              <a:rPr lang="en-US" altLang="zh-CN"/>
              <a:t>I</a:t>
            </a:r>
            <a:r>
              <a:rPr lang="en-US" altLang="zh-CN" smtClean="0"/>
              <a:t>nformation theoretic way</a:t>
            </a:r>
            <a:r>
              <a:rPr lang="en-US" altLang="zh-CN"/>
              <a:t>(Kingma and Welling, 2013</a:t>
            </a:r>
            <a:r>
              <a:rPr lang="en-US" altLang="zh-CN" smtClean="0"/>
              <a:t>)</a:t>
            </a:r>
          </a:p>
          <a:p>
            <a:pPr lvl="1"/>
            <a:r>
              <a:rPr lang="en-US" altLang="zh-CN" smtClean="0"/>
              <a:t>Generative adversarial networks (Goodfellow et al., 2014)</a:t>
            </a:r>
          </a:p>
          <a:p>
            <a:pPr lvl="2"/>
            <a:r>
              <a:rPr lang="en-US" altLang="zh-CN"/>
              <a:t>Method: </a:t>
            </a:r>
            <a:r>
              <a:rPr lang="en-US" altLang="zh-CN" smtClean="0"/>
              <a:t>An </a:t>
            </a:r>
            <a:r>
              <a:rPr lang="en-US" altLang="zh-CN"/>
              <a:t>explicit min-max optimization is defined to learn </a:t>
            </a:r>
            <a:r>
              <a:rPr lang="en-US" altLang="zh-CN" smtClean="0"/>
              <a:t>a generative </a:t>
            </a:r>
            <a:r>
              <a:rPr lang="en-US" altLang="zh-CN"/>
              <a:t>model of a data distribution</a:t>
            </a:r>
            <a:r>
              <a:rPr lang="en-US" altLang="zh-CN" smtClean="0"/>
              <a:t>.</a:t>
            </a:r>
          </a:p>
          <a:p>
            <a:pPr lvl="2"/>
            <a:r>
              <a:rPr lang="en-US" altLang="zh-CN"/>
              <a:t>Adavantage: U</a:t>
            </a:r>
            <a:r>
              <a:rPr lang="en-US" altLang="zh-CN" smtClean="0"/>
              <a:t>seful </a:t>
            </a:r>
            <a:r>
              <a:rPr lang="en-US" altLang="zh-CN"/>
              <a:t>for few shot learning(Radford et al., 2015; Donahue et al., 2016;</a:t>
            </a:r>
          </a:p>
          <a:p>
            <a:pPr lvl="2"/>
            <a:r>
              <a:rPr lang="en-US" altLang="zh-CN"/>
              <a:t>Dumoulin et al., 2016).</a:t>
            </a:r>
          </a:p>
          <a:p>
            <a:pPr lvl="1"/>
            <a:r>
              <a:rPr lang="en-US" altLang="zh-CN" smtClean="0"/>
              <a:t>Self-supervision</a:t>
            </a:r>
          </a:p>
          <a:p>
            <a:pPr lvl="2"/>
            <a:r>
              <a:rPr lang="en-US" altLang="zh-CN" smtClean="0"/>
              <a:t>Method: Use domain knowledge of the inptut to define loss</a:t>
            </a:r>
          </a:p>
          <a:p>
            <a:pPr lvl="2"/>
            <a:r>
              <a:rPr lang="en-US" altLang="zh-CN"/>
              <a:t>Examples: Jigsaw crop of images (Norooz and Favaro, 2016), temporal ordering from </a:t>
            </a:r>
            <a:r>
              <a:rPr lang="en-US" altLang="zh-CN" smtClean="0"/>
              <a:t>videos (</a:t>
            </a:r>
            <a:r>
              <a:rPr lang="en-US" altLang="zh-CN"/>
              <a:t>Misra et al.</a:t>
            </a:r>
            <a:r>
              <a:rPr lang="en-US" altLang="zh-CN" smtClean="0"/>
              <a:t> 2017)</a:t>
            </a:r>
            <a:endParaRPr lang="en-US" altLang="zh-CN"/>
          </a:p>
        </p:txBody>
      </p:sp>
    </p:spTree>
    <p:extLst>
      <p:ext uri="{BB962C8B-B14F-4D97-AF65-F5344CB8AC3E}">
        <p14:creationId xmlns:p14="http://schemas.microsoft.com/office/powerpoint/2010/main" val="4356956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Self-Supervised Representation learning</a:t>
            </a:r>
            <a:endParaRPr lang="zh-CN" altLang="en-US"/>
          </a:p>
        </p:txBody>
      </p:sp>
      <p:sp>
        <p:nvSpPr>
          <p:cNvPr id="3" name="内容占位符 2"/>
          <p:cNvSpPr>
            <a:spLocks noGrp="1"/>
          </p:cNvSpPr>
          <p:nvPr>
            <p:ph idx="1"/>
          </p:nvPr>
        </p:nvSpPr>
        <p:spPr/>
        <p:txBody>
          <a:bodyPr>
            <a:normAutofit fontScale="70000" lnSpcReduction="20000"/>
          </a:bodyPr>
          <a:lstStyle/>
          <a:p>
            <a:r>
              <a:rPr lang="en-US" altLang="zh-CN" b="1"/>
              <a:t>Pinciple: </a:t>
            </a:r>
            <a:r>
              <a:rPr lang="en-US" altLang="zh-CN"/>
              <a:t>To automatically generate </a:t>
            </a:r>
            <a:r>
              <a:rPr lang="zh-CN" altLang="en-US"/>
              <a:t>“</a:t>
            </a:r>
            <a:r>
              <a:rPr lang="en-US" altLang="zh-CN"/>
              <a:t>labels</a:t>
            </a:r>
            <a:r>
              <a:rPr lang="zh-CN" altLang="en-US"/>
              <a:t>”</a:t>
            </a:r>
            <a:r>
              <a:rPr lang="en-US" altLang="zh-CN"/>
              <a:t> from the data </a:t>
            </a:r>
          </a:p>
          <a:p>
            <a:pPr lvl="1"/>
            <a:r>
              <a:rPr lang="en-US" altLang="zh-CN"/>
              <a:t>CV: spatial structure, color information, illumination, rotation etc.</a:t>
            </a:r>
          </a:p>
          <a:p>
            <a:pPr lvl="1"/>
            <a:r>
              <a:rPr lang="en-US" altLang="zh-CN"/>
              <a:t>NLP: distribution of words</a:t>
            </a:r>
            <a:endParaRPr lang="zh-CN" altLang="en-US"/>
          </a:p>
          <a:p>
            <a:r>
              <a:rPr lang="en-US" altLang="zh-CN" b="1" smtClean="0"/>
              <a:t>Tasks</a:t>
            </a:r>
          </a:p>
          <a:p>
            <a:pPr lvl="1"/>
            <a:r>
              <a:rPr lang="en-US" altLang="zh-CN" smtClean="0"/>
              <a:t>Image</a:t>
            </a:r>
            <a:endParaRPr lang="en-US" altLang="zh-CN"/>
          </a:p>
          <a:p>
            <a:pPr lvl="2"/>
            <a:r>
              <a:rPr lang="en-US" altLang="zh-CN" smtClean="0"/>
              <a:t>Context prediction (</a:t>
            </a:r>
            <a:r>
              <a:rPr lang="en-US" altLang="zh-CN"/>
              <a:t>ICCV15</a:t>
            </a:r>
            <a:r>
              <a:rPr lang="en-US" altLang="zh-CN" smtClean="0"/>
              <a:t>)</a:t>
            </a:r>
            <a:endParaRPr lang="en-US" altLang="zh-CN"/>
          </a:p>
          <a:p>
            <a:pPr lvl="2"/>
            <a:r>
              <a:rPr lang="en-US" altLang="zh-CN" smtClean="0"/>
              <a:t>Solving </a:t>
            </a:r>
            <a:r>
              <a:rPr lang="en-US" altLang="zh-CN"/>
              <a:t>Jigsaw </a:t>
            </a:r>
            <a:r>
              <a:rPr lang="en-US" altLang="zh-CN" smtClean="0"/>
              <a:t>puzzles </a:t>
            </a:r>
            <a:r>
              <a:rPr lang="en-US" altLang="zh-CN"/>
              <a:t>(ECCV16</a:t>
            </a:r>
            <a:r>
              <a:rPr lang="en-US" altLang="zh-CN" smtClean="0"/>
              <a:t>)</a:t>
            </a:r>
            <a:endParaRPr lang="en-US" altLang="zh-CN"/>
          </a:p>
          <a:p>
            <a:pPr lvl="2"/>
            <a:r>
              <a:rPr lang="en-US" altLang="zh-CN" smtClean="0"/>
              <a:t>Predicting image rotations </a:t>
            </a:r>
            <a:r>
              <a:rPr lang="en-US" altLang="zh-CN"/>
              <a:t>(ICLR18</a:t>
            </a:r>
            <a:r>
              <a:rPr lang="en-US" altLang="zh-CN" smtClean="0"/>
              <a:t>)</a:t>
            </a:r>
          </a:p>
          <a:p>
            <a:pPr lvl="1"/>
            <a:r>
              <a:rPr lang="en-US" altLang="zh-CN" smtClean="0"/>
              <a:t>Language:</a:t>
            </a:r>
          </a:p>
          <a:p>
            <a:pPr lvl="2"/>
            <a:r>
              <a:rPr lang="en-US" altLang="zh-CN" smtClean="0"/>
              <a:t>Mutual information between views of text (Kong et al. ICLR2020)</a:t>
            </a:r>
          </a:p>
          <a:p>
            <a:pPr lvl="1"/>
            <a:r>
              <a:rPr lang="en-US" altLang="zh-CN"/>
              <a:t>M</a:t>
            </a:r>
            <a:r>
              <a:rPr lang="en-US" altLang="zh-CN" smtClean="0"/>
              <a:t>ulti-modal</a:t>
            </a:r>
          </a:p>
          <a:p>
            <a:pPr lvl="2"/>
            <a:r>
              <a:rPr lang="en-US" altLang="zh-CN" smtClean="0"/>
              <a:t>Lxmert (EMNLP19)</a:t>
            </a:r>
            <a:endParaRPr lang="en-US" altLang="zh-CN"/>
          </a:p>
          <a:p>
            <a:r>
              <a:rPr lang="en-US" altLang="zh-CN" b="1" smtClean="0"/>
              <a:t>Large-scale</a:t>
            </a:r>
            <a:endParaRPr lang="en-US" altLang="zh-CN" b="1"/>
          </a:p>
          <a:p>
            <a:pPr lvl="1"/>
            <a:r>
              <a:rPr lang="en-US" altLang="zh-CN"/>
              <a:t>Scaling and Benchmarking </a:t>
            </a:r>
            <a:r>
              <a:rPr lang="en-US" altLang="zh-CN" smtClean="0"/>
              <a:t>(</a:t>
            </a:r>
            <a:r>
              <a:rPr lang="en-US" altLang="zh-CN"/>
              <a:t>ICCV19</a:t>
            </a:r>
            <a:r>
              <a:rPr lang="en-US" altLang="zh-CN" smtClean="0"/>
              <a:t>)</a:t>
            </a:r>
            <a:endParaRPr lang="en-US" altLang="zh-CN"/>
          </a:p>
          <a:p>
            <a:r>
              <a:rPr lang="en-US" altLang="zh-CN" b="1" smtClean="0"/>
              <a:t>Methods</a:t>
            </a:r>
          </a:p>
          <a:p>
            <a:pPr lvl="1"/>
            <a:r>
              <a:rPr lang="en-US" altLang="zh-CN"/>
              <a:t>Mutual Information: Deep InfoMax (ICLR19</a:t>
            </a:r>
            <a:r>
              <a:rPr lang="en-US" altLang="zh-CN" smtClean="0"/>
              <a:t>)</a:t>
            </a:r>
          </a:p>
          <a:p>
            <a:pPr lvl="1"/>
            <a:r>
              <a:rPr lang="en-US" altLang="zh-CN" smtClean="0"/>
              <a:t>Contrastive </a:t>
            </a:r>
            <a:r>
              <a:rPr lang="en-US" altLang="zh-CN"/>
              <a:t>learning: </a:t>
            </a:r>
            <a:r>
              <a:rPr lang="en-US" altLang="zh-CN" smtClean="0"/>
              <a:t>SimCLR (Preprint)</a:t>
            </a:r>
            <a:endParaRPr lang="en-US" altLang="zh-CN"/>
          </a:p>
        </p:txBody>
      </p:sp>
    </p:spTree>
    <p:extLst>
      <p:ext uri="{BB962C8B-B14F-4D97-AF65-F5344CB8AC3E}">
        <p14:creationId xmlns:p14="http://schemas.microsoft.com/office/powerpoint/2010/main" val="7887473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smtClean="0"/>
              <a:t>Task1: </a:t>
            </a:r>
            <a:r>
              <a:rPr lang="en-US" altLang="zh-CN" sz="3600" b="1" smtClean="0"/>
              <a:t>Context Prediction (ICCV 2015) [1]</a:t>
            </a:r>
            <a:br>
              <a:rPr lang="en-US" altLang="zh-CN" sz="3600" b="1" smtClean="0"/>
            </a:br>
            <a:r>
              <a:rPr lang="en-US" altLang="zh-CN" sz="3600" b="1"/>
              <a:t/>
            </a:r>
            <a:br>
              <a:rPr lang="en-US" altLang="zh-CN" sz="3600" b="1"/>
            </a:br>
            <a:endParaRPr lang="zh-CN" altLang="en-US" sz="3600">
              <a:solidFill>
                <a:srgbClr val="FF0000"/>
              </a:solidFill>
            </a:endParaRPr>
          </a:p>
        </p:txBody>
      </p:sp>
      <p:sp>
        <p:nvSpPr>
          <p:cNvPr id="3" name="内容占位符 2"/>
          <p:cNvSpPr>
            <a:spLocks noGrp="1"/>
          </p:cNvSpPr>
          <p:nvPr>
            <p:ph idx="1"/>
          </p:nvPr>
        </p:nvSpPr>
        <p:spPr>
          <a:xfrm>
            <a:off x="838200" y="1330960"/>
            <a:ext cx="10515600" cy="5527040"/>
          </a:xfrm>
        </p:spPr>
        <p:txBody>
          <a:bodyPr>
            <a:normAutofit fontScale="92500" lnSpcReduction="20000"/>
          </a:bodyPr>
          <a:lstStyle/>
          <a:p>
            <a:r>
              <a:rPr lang="en-US" altLang="zh-CN" b="1" smtClean="0"/>
              <a:t>Idea</a:t>
            </a:r>
            <a:endParaRPr lang="en-US" altLang="zh-CN" b="1"/>
          </a:p>
          <a:p>
            <a:pPr lvl="1"/>
            <a:r>
              <a:rPr lang="en-US" altLang="zh-CN" smtClean="0"/>
              <a:t> Given random pairs of patches from each </a:t>
            </a:r>
          </a:p>
          <a:p>
            <a:pPr marL="457200" lvl="1" indent="0">
              <a:buNone/>
            </a:pPr>
            <a:r>
              <a:rPr lang="en-US" altLang="zh-CN" smtClean="0"/>
              <a:t>image, train a NN to predict the position of the</a:t>
            </a:r>
          </a:p>
          <a:p>
            <a:pPr marL="457200" lvl="1" indent="0">
              <a:buNone/>
            </a:pPr>
            <a:r>
              <a:rPr lang="en-US" altLang="zh-CN" smtClean="0"/>
              <a:t>second patch relative to the first. (top right fig)</a:t>
            </a:r>
          </a:p>
          <a:p>
            <a:r>
              <a:rPr lang="en-US" altLang="zh-CN" b="1" smtClean="0"/>
              <a:t>Motivation</a:t>
            </a:r>
          </a:p>
          <a:p>
            <a:pPr lvl="1"/>
            <a:r>
              <a:rPr lang="en-US" altLang="zh-CN" smtClean="0"/>
              <a:t>Learns visual similarity across images</a:t>
            </a:r>
          </a:p>
          <a:p>
            <a:r>
              <a:rPr lang="en-US" altLang="zh-CN" b="1" smtClean="0"/>
              <a:t>Results:</a:t>
            </a:r>
          </a:p>
          <a:p>
            <a:pPr lvl="1"/>
            <a:r>
              <a:rPr lang="en-US" altLang="zh-CN" smtClean="0"/>
              <a:t>Nearest </a:t>
            </a:r>
            <a:r>
              <a:rPr lang="en-US" altLang="zh-CN"/>
              <a:t>Neighbors</a:t>
            </a:r>
            <a:r>
              <a:rPr lang="zh-CN" altLang="en-US"/>
              <a:t>：</a:t>
            </a:r>
            <a:r>
              <a:rPr lang="en-US" altLang="zh-CN"/>
              <a:t>assign similar representations </a:t>
            </a:r>
            <a:endParaRPr lang="en-US" altLang="zh-CN" smtClean="0"/>
          </a:p>
          <a:p>
            <a:pPr marL="457200" lvl="1" indent="0">
              <a:buNone/>
            </a:pPr>
            <a:r>
              <a:rPr lang="en-US" altLang="zh-CN" smtClean="0"/>
              <a:t>to </a:t>
            </a:r>
            <a:r>
              <a:rPr lang="en-US" altLang="zh-CN"/>
              <a:t>semantically similar </a:t>
            </a:r>
            <a:r>
              <a:rPr lang="en-US" altLang="zh-CN" smtClean="0"/>
              <a:t>patches,</a:t>
            </a:r>
            <a:r>
              <a:rPr lang="zh-CN" altLang="en-US" smtClean="0"/>
              <a:t> </a:t>
            </a:r>
            <a:r>
              <a:rPr lang="en-US" altLang="zh-CN" smtClean="0"/>
              <a:t>better than random </a:t>
            </a:r>
          </a:p>
          <a:p>
            <a:pPr marL="457200" lvl="1" indent="0">
              <a:buNone/>
            </a:pPr>
            <a:r>
              <a:rPr lang="en-US" altLang="zh-CN" smtClean="0"/>
              <a:t>initialization</a:t>
            </a:r>
          </a:p>
          <a:p>
            <a:pPr lvl="1"/>
            <a:endParaRPr lang="en-US" altLang="zh-CN" smtClean="0"/>
          </a:p>
          <a:p>
            <a:pPr lvl="1"/>
            <a:endParaRPr lang="en-US" altLang="zh-CN"/>
          </a:p>
          <a:p>
            <a:pPr lvl="1"/>
            <a:endParaRPr lang="en-US" altLang="zh-CN" smtClean="0"/>
          </a:p>
          <a:p>
            <a:pPr lvl="1"/>
            <a:endParaRPr lang="en-US" altLang="zh-CN"/>
          </a:p>
          <a:p>
            <a:pPr lvl="1"/>
            <a:endParaRPr lang="en-US" altLang="zh-CN"/>
          </a:p>
          <a:p>
            <a:pPr lvl="1"/>
            <a:r>
              <a:rPr lang="en-US" altLang="zh-CN" smtClean="0"/>
              <a:t>On supervised detection, it is better than from </a:t>
            </a:r>
            <a:r>
              <a:rPr lang="en-US" altLang="zh-CN"/>
              <a:t>training from </a:t>
            </a:r>
            <a:r>
              <a:rPr lang="en-US" altLang="zh-CN" smtClean="0"/>
              <a:t>scratch,worse than supervised pretraining</a:t>
            </a:r>
            <a:endParaRPr lang="en-US" altLang="zh-CN"/>
          </a:p>
          <a:p>
            <a:endParaRPr lang="en-US" altLang="zh-CN" smtClean="0"/>
          </a:p>
          <a:p>
            <a:endParaRPr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8960" y="1026366"/>
            <a:ext cx="3515359" cy="2953675"/>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33360" y="4349590"/>
            <a:ext cx="5060037" cy="1569583"/>
          </a:xfrm>
          <a:prstGeom prst="rect">
            <a:avLst/>
          </a:prstGeom>
        </p:spPr>
      </p:pic>
    </p:spTree>
    <p:extLst>
      <p:ext uri="{BB962C8B-B14F-4D97-AF65-F5344CB8AC3E}">
        <p14:creationId xmlns:p14="http://schemas.microsoft.com/office/powerpoint/2010/main" val="6502825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b="1" smtClean="0"/>
              <a:t>Task2 Solving Jigsaw Puzzles (ECCV2016) [2]</a:t>
            </a:r>
            <a:r>
              <a:rPr lang="en-US" altLang="zh-CN" sz="3600" b="1"/>
              <a:t/>
            </a:r>
            <a:br>
              <a:rPr lang="en-US" altLang="zh-CN" sz="3600" b="1"/>
            </a:br>
            <a:r>
              <a:rPr lang="en-US" altLang="zh-CN" sz="3600" smtClean="0"/>
              <a:t/>
            </a:r>
            <a:br>
              <a:rPr lang="en-US" altLang="zh-CN" sz="3600" smtClean="0"/>
            </a:br>
            <a:r>
              <a:rPr lang="en-US" altLang="zh-CN" sz="3600"/>
              <a:t/>
            </a:r>
            <a:br>
              <a:rPr lang="en-US" altLang="zh-CN" sz="3600"/>
            </a:br>
            <a:endParaRPr lang="zh-CN" altLang="en-US" sz="3600">
              <a:solidFill>
                <a:srgbClr val="FF0000"/>
              </a:solidFill>
            </a:endParaRPr>
          </a:p>
        </p:txBody>
      </p:sp>
      <p:sp>
        <p:nvSpPr>
          <p:cNvPr id="3" name="内容占位符 2"/>
          <p:cNvSpPr>
            <a:spLocks noGrp="1"/>
          </p:cNvSpPr>
          <p:nvPr>
            <p:ph idx="1"/>
          </p:nvPr>
        </p:nvSpPr>
        <p:spPr>
          <a:xfrm>
            <a:off x="0" y="996461"/>
            <a:ext cx="12051323" cy="5861539"/>
          </a:xfrm>
        </p:spPr>
        <p:txBody>
          <a:bodyPr>
            <a:normAutofit fontScale="62500" lnSpcReduction="20000"/>
          </a:bodyPr>
          <a:lstStyle/>
          <a:p>
            <a:r>
              <a:rPr lang="en-US" altLang="zh-CN" b="1" smtClean="0"/>
              <a:t>Idea</a:t>
            </a:r>
          </a:p>
          <a:p>
            <a:pPr lvl="1"/>
            <a:r>
              <a:rPr lang="en-US" altLang="zh-CN" smtClean="0"/>
              <a:t>Solving </a:t>
            </a:r>
            <a:r>
              <a:rPr lang="en-US" altLang="zh-CN"/>
              <a:t>jigsaw puzzles as a pretext </a:t>
            </a:r>
            <a:r>
              <a:rPr lang="en-US" altLang="zh-CN" smtClean="0"/>
              <a:t>task</a:t>
            </a:r>
          </a:p>
          <a:p>
            <a:r>
              <a:rPr lang="en-US" altLang="zh-CN" b="1"/>
              <a:t>Motivation </a:t>
            </a:r>
          </a:p>
          <a:p>
            <a:pPr lvl="1"/>
            <a:r>
              <a:rPr lang="en-US" altLang="zh-CN"/>
              <a:t>Aim at learning a visual representation </a:t>
            </a:r>
          </a:p>
          <a:p>
            <a:pPr marL="457200" lvl="1" indent="0">
              <a:buNone/>
            </a:pPr>
            <a:r>
              <a:rPr lang="en-US" altLang="zh-CN"/>
              <a:t>suitable for object classification and localization</a:t>
            </a:r>
          </a:p>
          <a:p>
            <a:pPr lvl="1"/>
            <a:r>
              <a:rPr lang="en-US" altLang="zh-CN"/>
              <a:t>Visual representation is a configuration of parts </a:t>
            </a:r>
          </a:p>
          <a:p>
            <a:pPr marL="457200" lvl="1" indent="0">
              <a:buNone/>
            </a:pPr>
            <a:r>
              <a:rPr lang="en-US" altLang="zh-CN"/>
              <a:t>(geometry) +parts appearance (texture</a:t>
            </a:r>
            <a:r>
              <a:rPr lang="en-US" altLang="zh-CN" smtClean="0"/>
              <a:t>)</a:t>
            </a:r>
            <a:endParaRPr lang="en-US" altLang="zh-CN"/>
          </a:p>
          <a:p>
            <a:r>
              <a:rPr lang="en-US" altLang="zh-CN" b="1" smtClean="0"/>
              <a:t>Results</a:t>
            </a:r>
          </a:p>
          <a:p>
            <a:endParaRPr lang="en-US" altLang="zh-CN" b="1"/>
          </a:p>
          <a:p>
            <a:pPr marL="0" indent="0">
              <a:buNone/>
            </a:pPr>
            <a:r>
              <a:rPr lang="en-US" altLang="zh-CN" smtClean="0"/>
              <a:t>Feature </a:t>
            </a:r>
            <a:r>
              <a:rPr lang="en-US" altLang="zh-CN"/>
              <a:t>transfer shows correlation to classification</a:t>
            </a:r>
            <a:br>
              <a:rPr lang="en-US" altLang="zh-CN"/>
            </a:br>
            <a:r>
              <a:rPr lang="en-US" altLang="zh-CN"/>
              <a:t>and detection tasks</a:t>
            </a:r>
          </a:p>
          <a:p>
            <a:pPr marL="0" indent="0">
              <a:buNone/>
            </a:pPr>
            <a:endParaRPr lang="en-US" altLang="zh-CN" b="1" smtClean="0"/>
          </a:p>
          <a:p>
            <a:pPr marL="0" indent="0">
              <a:buNone/>
            </a:pPr>
            <a:endParaRPr lang="en-US" altLang="zh-CN" b="1" smtClean="0"/>
          </a:p>
          <a:p>
            <a:endParaRPr lang="en-US" altLang="zh-CN" b="1"/>
          </a:p>
          <a:p>
            <a:endParaRPr lang="en-US" altLang="zh-CN" b="1" smtClean="0"/>
          </a:p>
          <a:p>
            <a:endParaRPr lang="en-US" altLang="zh-CN" b="1"/>
          </a:p>
          <a:p>
            <a:endParaRPr lang="en-US" altLang="zh-CN" b="1" smtClean="0"/>
          </a:p>
          <a:p>
            <a:endParaRPr lang="en-US" altLang="zh-CN" b="1"/>
          </a:p>
          <a:p>
            <a:pPr marL="0" indent="0">
              <a:buNone/>
            </a:pPr>
            <a:endParaRPr lang="en-US" altLang="zh-CN" b="1" smtClean="0"/>
          </a:p>
          <a:p>
            <a:r>
              <a:rPr lang="en-US" altLang="zh-CN" b="1" smtClean="0"/>
              <a:t>Results</a:t>
            </a:r>
            <a:endParaRPr lang="en-US" altLang="zh-CN" smtClean="0"/>
          </a:p>
          <a:p>
            <a:endParaRPr lang="en-US" altLang="zh-CN" b="1"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6492" y="4187543"/>
            <a:ext cx="3850752" cy="2484825"/>
          </a:xfrm>
          <a:prstGeom prst="rect">
            <a:avLst/>
          </a:prstGeom>
        </p:spPr>
      </p:pic>
      <p:pic>
        <p:nvPicPr>
          <p:cNvPr id="5" name="内容占位符 4"/>
          <p:cNvPicPr>
            <a:picLocks noChangeAspect="1"/>
          </p:cNvPicPr>
          <p:nvPr/>
        </p:nvPicPr>
        <p:blipFill>
          <a:blip r:embed="rId4"/>
          <a:stretch>
            <a:fillRect/>
          </a:stretch>
        </p:blipFill>
        <p:spPr>
          <a:xfrm>
            <a:off x="5081930" y="832195"/>
            <a:ext cx="7110070" cy="2294766"/>
          </a:xfrm>
          <a:prstGeom prst="rect">
            <a:avLst/>
          </a:prstGeom>
        </p:spPr>
      </p:pic>
      <p:sp>
        <p:nvSpPr>
          <p:cNvPr id="6" name="文本框 5"/>
          <p:cNvSpPr txBox="1"/>
          <p:nvPr/>
        </p:nvSpPr>
        <p:spPr>
          <a:xfrm>
            <a:off x="6542682" y="3186875"/>
            <a:ext cx="2678938" cy="369332"/>
          </a:xfrm>
          <a:prstGeom prst="rect">
            <a:avLst/>
          </a:prstGeom>
          <a:noFill/>
        </p:spPr>
        <p:txBody>
          <a:bodyPr wrap="none" rtlCol="0">
            <a:spAutoFit/>
          </a:bodyPr>
          <a:lstStyle/>
          <a:p>
            <a:r>
              <a:rPr lang="en-US" altLang="zh-CN" b="1" smtClean="0"/>
              <a:t>Context free framework</a:t>
            </a:r>
            <a:endParaRPr lang="zh-CN" altLang="en-US" b="1"/>
          </a:p>
        </p:txBody>
      </p:sp>
      <p:pic>
        <p:nvPicPr>
          <p:cNvPr id="7" name="内容占位符 6"/>
          <p:cNvPicPr>
            <a:picLocks noChangeAspect="1"/>
          </p:cNvPicPr>
          <p:nvPr/>
        </p:nvPicPr>
        <p:blipFill>
          <a:blip r:embed="rId5"/>
          <a:stretch>
            <a:fillRect/>
          </a:stretch>
        </p:blipFill>
        <p:spPr>
          <a:xfrm>
            <a:off x="0" y="4314093"/>
            <a:ext cx="4438680" cy="2543908"/>
          </a:xfrm>
          <a:prstGeom prst="rect">
            <a:avLst/>
          </a:prstGeom>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01661" y="4538314"/>
            <a:ext cx="3774831" cy="1783282"/>
          </a:xfrm>
          <a:prstGeom prst="rect">
            <a:avLst/>
          </a:prstGeom>
        </p:spPr>
      </p:pic>
    </p:spTree>
    <p:extLst>
      <p:ext uri="{BB962C8B-B14F-4D97-AF65-F5344CB8AC3E}">
        <p14:creationId xmlns:p14="http://schemas.microsoft.com/office/powerpoint/2010/main" val="3246026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smtClean="0"/>
              <a:t>Task3  </a:t>
            </a:r>
            <a:r>
              <a:rPr lang="en-US" altLang="zh-CN" sz="3600" b="1" smtClean="0"/>
              <a:t>Predicting Image Rotations (ICLR 2018)[3]</a:t>
            </a:r>
            <a:br>
              <a:rPr lang="en-US" altLang="zh-CN" sz="3600" b="1" smtClean="0"/>
            </a:br>
            <a:r>
              <a:rPr lang="en-US" altLang="zh-CN" sz="3600" b="1"/>
              <a:t/>
            </a:r>
            <a:br>
              <a:rPr lang="en-US" altLang="zh-CN" sz="3600" b="1"/>
            </a:br>
            <a:r>
              <a:rPr lang="en-US" altLang="zh-CN" sz="3600" b="1" smtClean="0"/>
              <a:t/>
            </a:r>
            <a:br>
              <a:rPr lang="en-US" altLang="zh-CN" sz="3600" b="1" smtClean="0"/>
            </a:br>
            <a:endParaRPr lang="zh-CN" altLang="en-US" sz="3600">
              <a:solidFill>
                <a:srgbClr val="FF0000"/>
              </a:solidFill>
            </a:endParaRPr>
          </a:p>
        </p:txBody>
      </p:sp>
      <p:sp>
        <p:nvSpPr>
          <p:cNvPr id="3" name="内容占位符 2"/>
          <p:cNvSpPr>
            <a:spLocks noGrp="1"/>
          </p:cNvSpPr>
          <p:nvPr>
            <p:ph idx="1"/>
          </p:nvPr>
        </p:nvSpPr>
        <p:spPr>
          <a:xfrm>
            <a:off x="0" y="1085222"/>
            <a:ext cx="11353800" cy="5772778"/>
          </a:xfrm>
        </p:spPr>
        <p:txBody>
          <a:bodyPr>
            <a:normAutofit fontScale="62500" lnSpcReduction="20000"/>
          </a:bodyPr>
          <a:lstStyle/>
          <a:p>
            <a:r>
              <a:rPr lang="en-US" altLang="zh-CN" b="1" smtClean="0"/>
              <a:t>Idea</a:t>
            </a:r>
          </a:p>
          <a:p>
            <a:pPr lvl="1"/>
            <a:r>
              <a:rPr lang="en-US" altLang="zh-CN" smtClean="0"/>
              <a:t>Propose to learn image features by training </a:t>
            </a:r>
          </a:p>
          <a:p>
            <a:pPr marL="457200" lvl="1" indent="0">
              <a:buNone/>
            </a:pPr>
            <a:r>
              <a:rPr lang="en-US" altLang="zh-CN" smtClean="0"/>
              <a:t>ConvNets to recognize the 2d rotation that</a:t>
            </a:r>
          </a:p>
          <a:p>
            <a:pPr marL="457200" lvl="1" indent="0">
              <a:buNone/>
            </a:pPr>
            <a:r>
              <a:rPr lang="en-US" altLang="zh-CN" smtClean="0"/>
              <a:t>is applied to the image that it gets as input.</a:t>
            </a:r>
          </a:p>
          <a:p>
            <a:r>
              <a:rPr lang="en-US" altLang="zh-CN" b="1" smtClean="0"/>
              <a:t>Motivation</a:t>
            </a:r>
          </a:p>
          <a:p>
            <a:pPr lvl="1"/>
            <a:r>
              <a:rPr lang="en-US" altLang="zh-CN" smtClean="0"/>
              <a:t>If someone </a:t>
            </a:r>
            <a:r>
              <a:rPr lang="en-US" altLang="zh-CN"/>
              <a:t>is not aware of the concepts of </a:t>
            </a:r>
            <a:r>
              <a:rPr lang="en-US" altLang="zh-CN" smtClean="0"/>
              <a:t>the</a:t>
            </a:r>
          </a:p>
          <a:p>
            <a:pPr marL="457200" lvl="1" indent="0">
              <a:buNone/>
            </a:pPr>
            <a:r>
              <a:rPr lang="en-US" altLang="zh-CN" smtClean="0"/>
              <a:t>objects depicted </a:t>
            </a:r>
            <a:r>
              <a:rPr lang="en-US" altLang="zh-CN"/>
              <a:t>in the images, he cannot </a:t>
            </a:r>
            <a:endParaRPr lang="en-US" altLang="zh-CN" smtClean="0"/>
          </a:p>
          <a:p>
            <a:pPr marL="457200" lvl="1" indent="0">
              <a:buNone/>
            </a:pPr>
            <a:r>
              <a:rPr lang="en-US" altLang="zh-CN" smtClean="0"/>
              <a:t>recognize </a:t>
            </a:r>
            <a:r>
              <a:rPr lang="en-US" altLang="zh-CN"/>
              <a:t>the rotation </a:t>
            </a:r>
            <a:r>
              <a:rPr lang="en-US" altLang="zh-CN" smtClean="0"/>
              <a:t>that </a:t>
            </a:r>
            <a:r>
              <a:rPr lang="en-US" altLang="zh-CN"/>
              <a:t>was applied to them.</a:t>
            </a:r>
          </a:p>
          <a:p>
            <a:r>
              <a:rPr lang="en-US" altLang="zh-CN" b="1" smtClean="0"/>
              <a:t>Method</a:t>
            </a:r>
          </a:p>
          <a:p>
            <a:pPr lvl="1"/>
            <a:r>
              <a:rPr lang="en-US" altLang="zh-CN" smtClean="0"/>
              <a:t>Train </a:t>
            </a:r>
            <a:r>
              <a:rPr lang="en-US" altLang="zh-CN"/>
              <a:t>a ConvNet model F(:) to </a:t>
            </a:r>
            <a:r>
              <a:rPr lang="en-US" altLang="zh-CN" smtClean="0"/>
              <a:t>recognize </a:t>
            </a:r>
            <a:r>
              <a:rPr lang="en-US" altLang="zh-CN"/>
              <a:t>the rotation </a:t>
            </a:r>
            <a:endParaRPr lang="en-US" altLang="zh-CN" b="1" smtClean="0"/>
          </a:p>
          <a:p>
            <a:r>
              <a:rPr lang="en-US" altLang="zh-CN" b="1" smtClean="0"/>
              <a:t>Results</a:t>
            </a:r>
          </a:p>
          <a:p>
            <a:pPr marL="457200" lvl="1" indent="0">
              <a:buNone/>
            </a:pPr>
            <a:r>
              <a:rPr lang="en-US" altLang="zh-CN" smtClean="0"/>
              <a:t>correlation </a:t>
            </a:r>
            <a:r>
              <a:rPr lang="en-US" altLang="zh-CN"/>
              <a:t>of pretrain </a:t>
            </a:r>
            <a:r>
              <a:rPr lang="en-US" altLang="zh-CN" smtClean="0"/>
              <a:t>and transfer task</a:t>
            </a:r>
            <a:r>
              <a:rPr lang="en-US" altLang="zh-CN"/>
              <a:t>						</a:t>
            </a:r>
            <a:r>
              <a:rPr lang="en-US" altLang="zh-CN" smtClean="0"/>
              <a:t>transfer</a:t>
            </a:r>
          </a:p>
          <a:p>
            <a:endParaRPr lang="en-US" altLang="zh-CN"/>
          </a:p>
          <a:p>
            <a:endParaRPr lang="en-US" altLang="zh-CN" smtClean="0"/>
          </a:p>
          <a:p>
            <a:endParaRPr lang="en-US" altLang="zh-CN"/>
          </a:p>
          <a:p>
            <a:endParaRPr lang="en-US" altLang="zh-CN" smtClean="0"/>
          </a:p>
          <a:p>
            <a:endParaRPr lang="en-US" altLang="zh-CN"/>
          </a:p>
          <a:p>
            <a:endParaRPr lang="en-US" altLang="zh-CN" smtClean="0"/>
          </a:p>
          <a:p>
            <a:endParaRPr lang="en-US" altLang="zh-CN"/>
          </a:p>
          <a:p>
            <a:r>
              <a:rPr lang="en-US" altLang="zh-CN" smtClean="0"/>
              <a:t>a</a:t>
            </a:r>
          </a:p>
          <a:p>
            <a:endParaRPr lang="en-US" altLang="zh-CN"/>
          </a:p>
          <a:p>
            <a:endParaRPr lang="en-US" altLang="zh-CN" smtClean="0"/>
          </a:p>
          <a:p>
            <a:endParaRPr lang="en-US" altLang="zh-CN"/>
          </a:p>
          <a:p>
            <a:endParaRPr lang="en-US" altLang="zh-CN" smtClean="0"/>
          </a:p>
          <a:p>
            <a:endParaRPr lang="en-US" altLang="zh-CN" smtClean="0"/>
          </a:p>
          <a:p>
            <a:endParaRPr lang="en-US" altLang="zh-CN"/>
          </a:p>
          <a:p>
            <a:endParaRPr lang="en-US" altLang="zh-CN" smtClean="0"/>
          </a:p>
          <a:p>
            <a:endParaRPr lang="en-US" altLang="zh-CN"/>
          </a:p>
          <a:p>
            <a:endParaRPr lang="en-US" altLang="zh-CN" smtClean="0"/>
          </a:p>
          <a:p>
            <a:endParaRPr lang="en-US" altLang="zh-CN" smtClean="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9037" y="1224289"/>
            <a:ext cx="5571756" cy="1368186"/>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2397" y="2725622"/>
            <a:ext cx="5208396" cy="3097444"/>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945" y="4804830"/>
            <a:ext cx="3906318" cy="2053170"/>
          </a:xfrm>
          <a:prstGeom prst="rect">
            <a:avLst/>
          </a:prstGeom>
        </p:spPr>
      </p:pic>
      <p:pic>
        <p:nvPicPr>
          <p:cNvPr id="8" name="内容占位符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4288881"/>
            <a:ext cx="3629945" cy="2741149"/>
          </a:xfrm>
          <a:prstGeom prst="rect">
            <a:avLst/>
          </a:prstGeom>
        </p:spPr>
      </p:pic>
    </p:spTree>
    <p:extLst>
      <p:ext uri="{BB962C8B-B14F-4D97-AF65-F5344CB8AC3E}">
        <p14:creationId xmlns:p14="http://schemas.microsoft.com/office/powerpoint/2010/main" val="251829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b="1" smtClean="0"/>
              <a:t>Task4 Mutual </a:t>
            </a:r>
            <a:r>
              <a:rPr lang="en-US" altLang="zh-CN" sz="3600" b="1"/>
              <a:t>information between </a:t>
            </a:r>
            <a:r>
              <a:rPr lang="en-US" altLang="zh-CN" sz="3600" b="1" smtClean="0"/>
              <a:t>different views </a:t>
            </a:r>
            <a:r>
              <a:rPr lang="en-US" altLang="zh-CN" sz="3600" b="1"/>
              <a:t>of text (Kong et al. ICLR2020</a:t>
            </a:r>
            <a:r>
              <a:rPr lang="en-US" altLang="zh-CN" sz="3600" b="1" smtClean="0"/>
              <a:t>)[4]</a:t>
            </a:r>
            <a:r>
              <a:rPr lang="en-US" altLang="zh-CN" sz="3600"/>
              <a:t/>
            </a:r>
            <a:br>
              <a:rPr lang="en-US" altLang="zh-CN" sz="3600"/>
            </a:br>
            <a:r>
              <a:rPr lang="en-US" altLang="zh-CN" sz="3600" smtClean="0"/>
              <a:t>  </a:t>
            </a:r>
            <a:r>
              <a:rPr lang="en-US" altLang="zh-CN" smtClean="0"/>
              <a:t/>
            </a:r>
            <a:br>
              <a:rPr lang="en-US" altLang="zh-CN" smtClean="0"/>
            </a:br>
            <a:endParaRPr lang="zh-CN" altLang="en-US"/>
          </a:p>
        </p:txBody>
      </p:sp>
      <p:sp>
        <p:nvSpPr>
          <p:cNvPr id="3" name="内容占位符 2"/>
          <p:cNvSpPr>
            <a:spLocks noGrp="1"/>
          </p:cNvSpPr>
          <p:nvPr>
            <p:ph idx="1"/>
          </p:nvPr>
        </p:nvSpPr>
        <p:spPr>
          <a:xfrm>
            <a:off x="838200" y="1509102"/>
            <a:ext cx="10515600" cy="5114436"/>
          </a:xfrm>
        </p:spPr>
        <p:txBody>
          <a:bodyPr>
            <a:normAutofit/>
          </a:bodyPr>
          <a:lstStyle/>
          <a:p>
            <a:r>
              <a:rPr lang="en-US" altLang="zh-CN" sz="1400" b="1" smtClean="0"/>
              <a:t>I</a:t>
            </a:r>
            <a:r>
              <a:rPr lang="en-US" altLang="zh-CN" sz="1400" b="1"/>
              <a:t>dea</a:t>
            </a:r>
          </a:p>
          <a:p>
            <a:pPr lvl="1"/>
            <a:r>
              <a:rPr lang="en-US" altLang="zh-CN" sz="1200"/>
              <a:t>Maximize an objective function that is a lower bound on the mutual information between different parts of a word </a:t>
            </a:r>
            <a:r>
              <a:rPr lang="en-US" altLang="zh-CN" sz="1200" smtClean="0"/>
              <a:t>sequence</a:t>
            </a:r>
            <a:endParaRPr lang="zh-CN" altLang="en-US" sz="1200"/>
          </a:p>
          <a:p>
            <a:endParaRPr lang="en-US" altLang="zh-CN" sz="1400" b="1" smtClean="0"/>
          </a:p>
          <a:p>
            <a:r>
              <a:rPr lang="en-US" altLang="zh-CN" sz="1400" b="1" smtClean="0"/>
              <a:t>Contrastive</a:t>
            </a:r>
          </a:p>
          <a:p>
            <a:endParaRPr lang="en-US" altLang="zh-CN" sz="1400" b="1"/>
          </a:p>
          <a:p>
            <a:endParaRPr lang="en-US" altLang="zh-CN" sz="1400" b="1" smtClean="0"/>
          </a:p>
          <a:p>
            <a:endParaRPr lang="en-US" altLang="zh-CN" sz="1400" b="1"/>
          </a:p>
          <a:p>
            <a:endParaRPr lang="en-US" altLang="zh-CN" sz="1400" b="1" smtClean="0"/>
          </a:p>
          <a:p>
            <a:r>
              <a:rPr lang="en-US" altLang="zh-CN" sz="1400" b="1" smtClean="0"/>
              <a:t>Mutual information of MLM</a:t>
            </a:r>
          </a:p>
          <a:p>
            <a:endParaRPr lang="en-US" altLang="zh-CN" sz="1400" b="1"/>
          </a:p>
          <a:p>
            <a:r>
              <a:rPr lang="en-US" altLang="zh-CN" sz="1400" b="1"/>
              <a:t>Mutual information </a:t>
            </a:r>
            <a:r>
              <a:rPr lang="en-US" altLang="zh-CN" sz="1400" b="1" smtClean="0"/>
              <a:t>between global and</a:t>
            </a:r>
          </a:p>
          <a:p>
            <a:pPr marL="0" indent="0">
              <a:buNone/>
            </a:pPr>
            <a:r>
              <a:rPr lang="en-US" altLang="zh-CN" sz="1400" b="1" smtClean="0"/>
              <a:t>Local views of text</a:t>
            </a:r>
            <a:endParaRPr lang="en-US" altLang="zh-CN" sz="600" b="1"/>
          </a:p>
          <a:p>
            <a:endParaRPr lang="en-US" altLang="zh-CN" b="1" smtClean="0"/>
          </a:p>
          <a:p>
            <a:endParaRPr lang="en-US" altLang="zh-CN" b="1" smtClean="0"/>
          </a:p>
          <a:p>
            <a:endParaRPr lang="en-US" altLang="zh-CN" b="1"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1292" y="2044941"/>
            <a:ext cx="6048009" cy="1449589"/>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6558" y="5149819"/>
            <a:ext cx="6076950" cy="781050"/>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96558" y="3857075"/>
            <a:ext cx="5448300" cy="600075"/>
          </a:xfrm>
          <a:prstGeom prst="rect">
            <a:avLst/>
          </a:prstGeom>
        </p:spPr>
      </p:pic>
    </p:spTree>
    <p:extLst>
      <p:ext uri="{BB962C8B-B14F-4D97-AF65-F5344CB8AC3E}">
        <p14:creationId xmlns:p14="http://schemas.microsoft.com/office/powerpoint/2010/main" val="2327401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smtClean="0"/>
              <a:t>Task5  Multi-modal -- Lxmert (EMNLP2019) [5]</a:t>
            </a:r>
            <a:endParaRPr lang="zh-CN" altLang="en-US" sz="3200" b="1"/>
          </a:p>
        </p:txBody>
      </p:sp>
      <p:sp>
        <p:nvSpPr>
          <p:cNvPr id="3" name="内容占位符 2"/>
          <p:cNvSpPr>
            <a:spLocks noGrp="1"/>
          </p:cNvSpPr>
          <p:nvPr>
            <p:ph idx="1"/>
          </p:nvPr>
        </p:nvSpPr>
        <p:spPr>
          <a:xfrm>
            <a:off x="838200" y="1825624"/>
            <a:ext cx="10515600" cy="4622067"/>
          </a:xfrm>
        </p:spPr>
        <p:txBody>
          <a:bodyPr>
            <a:normAutofit fontScale="85000" lnSpcReduction="20000"/>
          </a:bodyPr>
          <a:lstStyle/>
          <a:p>
            <a:r>
              <a:rPr lang="en-US" altLang="zh-CN" b="1" smtClean="0"/>
              <a:t>Idea</a:t>
            </a:r>
          </a:p>
          <a:p>
            <a:pPr lvl="1"/>
            <a:r>
              <a:rPr lang="en-US" altLang="zh-CN"/>
              <a:t>pre-train the model with large amounts </a:t>
            </a:r>
            <a:r>
              <a:rPr lang="en-US" altLang="zh-CN" smtClean="0"/>
              <a:t>of image-and-sentence </a:t>
            </a:r>
            <a:r>
              <a:rPr lang="en-US" altLang="zh-CN"/>
              <a:t>pairs, via five diverse representative pre-training tasks: masked language modeling, masked object </a:t>
            </a:r>
            <a:r>
              <a:rPr lang="en-US" altLang="zh-CN" smtClean="0"/>
              <a:t>prediction (feature </a:t>
            </a:r>
            <a:r>
              <a:rPr lang="en-US" altLang="zh-CN"/>
              <a:t>regression and label classification</a:t>
            </a:r>
            <a:r>
              <a:rPr lang="en-US" altLang="zh-CN" smtClean="0"/>
              <a:t>), cross-modality </a:t>
            </a:r>
            <a:r>
              <a:rPr lang="en-US" altLang="zh-CN"/>
              <a:t>matching, and image question answering</a:t>
            </a:r>
          </a:p>
          <a:p>
            <a:r>
              <a:rPr lang="en-US" altLang="zh-CN" b="1" smtClean="0"/>
              <a:t>Motivation</a:t>
            </a:r>
          </a:p>
          <a:p>
            <a:pPr lvl="1"/>
            <a:r>
              <a:rPr lang="en-US" altLang="zh-CN" smtClean="0"/>
              <a:t>Learn </a:t>
            </a:r>
            <a:r>
              <a:rPr lang="en-US" altLang="zh-CN"/>
              <a:t>these vision-and-language </a:t>
            </a:r>
            <a:r>
              <a:rPr lang="en-US" altLang="zh-CN" smtClean="0"/>
              <a:t>connections</a:t>
            </a:r>
          </a:p>
          <a:p>
            <a:r>
              <a:rPr lang="en-US" altLang="zh-CN" b="1" smtClean="0"/>
              <a:t>Method</a:t>
            </a:r>
            <a:endParaRPr lang="en-US" altLang="zh-CN" b="1"/>
          </a:p>
          <a:p>
            <a:endParaRPr lang="en-US" altLang="zh-CN" smtClean="0"/>
          </a:p>
          <a:p>
            <a:endParaRPr lang="en-US" altLang="zh-CN"/>
          </a:p>
          <a:p>
            <a:endParaRPr lang="en-US" altLang="zh-CN" smtClean="0"/>
          </a:p>
          <a:p>
            <a:endParaRPr lang="en-US" altLang="zh-CN"/>
          </a:p>
          <a:p>
            <a:r>
              <a:rPr lang="en-US" altLang="zh-CN" smtClean="0"/>
              <a:t>a</a:t>
            </a:r>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153866"/>
            <a:ext cx="7250723" cy="2704134"/>
          </a:xfrm>
          <a:prstGeom prst="rect">
            <a:avLst/>
          </a:prstGeom>
        </p:spPr>
      </p:pic>
    </p:spTree>
    <p:extLst>
      <p:ext uri="{BB962C8B-B14F-4D97-AF65-F5344CB8AC3E}">
        <p14:creationId xmlns:p14="http://schemas.microsoft.com/office/powerpoint/2010/main" val="1617368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smtClean="0"/>
              <a:t>Scaling the Self-Supervised Learning (ICCV19)[6]</a:t>
            </a:r>
            <a:br>
              <a:rPr lang="en-US" altLang="zh-CN" sz="3200" b="1" smtClean="0"/>
            </a:br>
            <a:endParaRPr lang="zh-CN" altLang="en-US" sz="3200" b="1">
              <a:solidFill>
                <a:srgbClr val="FF0000"/>
              </a:solidFill>
            </a:endParaRPr>
          </a:p>
        </p:txBody>
      </p:sp>
      <p:sp>
        <p:nvSpPr>
          <p:cNvPr id="3" name="内容占位符 2"/>
          <p:cNvSpPr>
            <a:spLocks noGrp="1"/>
          </p:cNvSpPr>
          <p:nvPr>
            <p:ph idx="1"/>
          </p:nvPr>
        </p:nvSpPr>
        <p:spPr/>
        <p:txBody>
          <a:bodyPr>
            <a:normAutofit/>
          </a:bodyPr>
          <a:lstStyle/>
          <a:p>
            <a:r>
              <a:rPr lang="en-US" altLang="zh-CN" sz="1600" b="1" smtClean="0"/>
              <a:t>Bottleneck</a:t>
            </a:r>
            <a:r>
              <a:rPr lang="en-US" altLang="zh-CN" sz="1600" smtClean="0"/>
              <a:t>: the size ,quality and availability of supervised data</a:t>
            </a:r>
          </a:p>
          <a:p>
            <a:pPr lvl="1"/>
            <a:r>
              <a:rPr lang="en-US" altLang="zh-CN" sz="1400" smtClean="0"/>
              <a:t>For supervised learning, even at a scale, performance increases only </a:t>
            </a:r>
            <a:r>
              <a:rPr lang="en-US" altLang="zh-CN" sz="1400" b="1" i="1" smtClean="0"/>
              <a:t>log linearly</a:t>
            </a:r>
            <a:r>
              <a:rPr lang="en-US" altLang="zh-CN" sz="1400" i="1" smtClean="0"/>
              <a:t> </a:t>
            </a:r>
            <a:r>
              <a:rPr lang="en-US" altLang="zh-CN" sz="1400" smtClean="0"/>
              <a:t>with the amount of labeled data.</a:t>
            </a:r>
          </a:p>
          <a:p>
            <a:r>
              <a:rPr lang="en-US" altLang="zh-CN" sz="1600" b="1" smtClean="0"/>
              <a:t>Idea</a:t>
            </a:r>
          </a:p>
          <a:p>
            <a:pPr lvl="1"/>
            <a:r>
              <a:rPr lang="en-US" altLang="zh-CN" sz="1200"/>
              <a:t>Scale along 3 </a:t>
            </a:r>
            <a:r>
              <a:rPr lang="en-US" altLang="zh-CN" sz="1200" smtClean="0"/>
              <a:t>axes: Data size, Problem hardness Model capacity With </a:t>
            </a:r>
            <a:r>
              <a:rPr lang="en-US" altLang="zh-CN" sz="1200"/>
              <a:t>2 methods: Jigsaw and </a:t>
            </a:r>
            <a:r>
              <a:rPr lang="en-US" altLang="zh-CN" sz="1200" smtClean="0"/>
              <a:t>Colorization</a:t>
            </a:r>
          </a:p>
          <a:p>
            <a:r>
              <a:rPr lang="en-US" altLang="zh-CN" sz="1600" b="1" smtClean="0"/>
              <a:t>Motivation</a:t>
            </a:r>
            <a:r>
              <a:rPr lang="en-US" altLang="zh-CN" sz="1600" smtClean="0"/>
              <a:t>: Exploit the tenet of self-supervised learning---- </a:t>
            </a:r>
            <a:r>
              <a:rPr lang="en-US" altLang="zh-CN" sz="1600" b="1" i="1" smtClean="0"/>
              <a:t>scalability</a:t>
            </a:r>
            <a:r>
              <a:rPr lang="en-US" altLang="zh-CN" sz="1600" smtClean="0"/>
              <a:t> to surpass supervised learning, analyse current state of self-supervised learning,  propose a standardized evaluation methodology in self-supervised learning</a:t>
            </a:r>
          </a:p>
          <a:p>
            <a:r>
              <a:rPr lang="en-US" altLang="zh-CN" sz="1600" b="1" smtClean="0"/>
              <a:t>Observation 1: Harder </a:t>
            </a:r>
            <a:r>
              <a:rPr lang="en-US" altLang="zh-CN" sz="1600" b="1"/>
              <a:t>task is </a:t>
            </a:r>
            <a:r>
              <a:rPr lang="en-US" altLang="zh-CN" sz="1600" b="1" smtClean="0"/>
              <a:t>better</a:t>
            </a:r>
          </a:p>
          <a:p>
            <a:pPr lvl="1"/>
            <a:r>
              <a:rPr lang="en-US" altLang="zh-CN" sz="1400"/>
              <a:t>Jigsaw(encodes </a:t>
            </a:r>
            <a:r>
              <a:rPr lang="en-US" altLang="zh-CN" sz="1400" b="1"/>
              <a:t>more</a:t>
            </a:r>
            <a:r>
              <a:rPr lang="en-US" altLang="zh-CN" sz="1400"/>
              <a:t> spatial structure as problem complexity) </a:t>
            </a:r>
            <a:r>
              <a:rPr lang="en-US" altLang="zh-CN" sz="1050"/>
              <a:t>approach</a:t>
            </a:r>
            <a:r>
              <a:rPr lang="en-US" altLang="zh-CN" sz="1400"/>
              <a:t> performs better compared to Colorization, but saturates (log linearly as we increase the data scale)</a:t>
            </a:r>
          </a:p>
          <a:p>
            <a:pPr lvl="1"/>
            <a:r>
              <a:rPr lang="en-US" altLang="zh-CN" sz="1400"/>
              <a:t>Low capacity models do not show much improvement with more </a:t>
            </a:r>
            <a:r>
              <a:rPr lang="en-US" altLang="zh-CN" sz="1400" smtClean="0"/>
              <a:t>data</a:t>
            </a:r>
          </a:p>
          <a:p>
            <a:pPr marL="457200" lvl="1" indent="0">
              <a:buNone/>
            </a:pPr>
            <a:endParaRPr lang="en-US" altLang="zh-CN" sz="1400" smtClean="0"/>
          </a:p>
          <a:p>
            <a:pPr marL="457200" lvl="1" indent="0">
              <a:buNone/>
            </a:pPr>
            <a:endParaRPr lang="en-US" altLang="zh-CN"/>
          </a:p>
          <a:p>
            <a:endParaRPr lang="en-US" altLang="zh-CN" smtClean="0"/>
          </a:p>
          <a:p>
            <a:endParaRPr lang="en-US" altLang="zh-CN" smtClean="0"/>
          </a:p>
          <a:p>
            <a:pPr marL="457200" lvl="1" indent="0">
              <a:buNone/>
            </a:pPr>
            <a:endParaRPr lang="en-US" altLang="zh-CN"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844" y="4726745"/>
            <a:ext cx="3884554" cy="2131255"/>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8178" y="4780984"/>
            <a:ext cx="4097899" cy="2077016"/>
          </a:xfrm>
          <a:prstGeom prst="rect">
            <a:avLst/>
          </a:prstGeom>
        </p:spPr>
      </p:pic>
    </p:spTree>
    <p:extLst>
      <p:ext uri="{BB962C8B-B14F-4D97-AF65-F5344CB8AC3E}">
        <p14:creationId xmlns:p14="http://schemas.microsoft.com/office/powerpoint/2010/main" val="77919409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4011</TotalTime>
  <Words>3363</Words>
  <Application>Microsoft Office PowerPoint</Application>
  <PresentationFormat>宽屏</PresentationFormat>
  <Paragraphs>336</Paragraphs>
  <Slides>18</Slides>
  <Notes>18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NimbusRomNo9L-Regu</vt:lpstr>
      <vt:lpstr>等线</vt:lpstr>
      <vt:lpstr>等线 Light</vt:lpstr>
      <vt:lpstr>Arial</vt:lpstr>
      <vt:lpstr>Office 主题​​</vt:lpstr>
      <vt:lpstr>Un/Self-Supervised Learning</vt:lpstr>
      <vt:lpstr>Unsupervised Representation learning</vt:lpstr>
      <vt:lpstr>Self-Supervised Representation learning</vt:lpstr>
      <vt:lpstr>Task1: Context Prediction (ICCV 2015) [1]  </vt:lpstr>
      <vt:lpstr>Task2 Solving Jigsaw Puzzles (ECCV2016) [2]   </vt:lpstr>
      <vt:lpstr>Task3  Predicting Image Rotations (ICLR 2018)[3]   </vt:lpstr>
      <vt:lpstr>Task4 Mutual information between different views of text (Kong et al. ICLR2020)[4]    </vt:lpstr>
      <vt:lpstr>Task5  Multi-modal -- Lxmert (EMNLP2019) [5]</vt:lpstr>
      <vt:lpstr>Scaling the Self-Supervised Learning (ICCV19)[6] </vt:lpstr>
      <vt:lpstr>Scaling the Self-Supervised Learning (ICCV19)[6] </vt:lpstr>
      <vt:lpstr>Scaling the Self-Supervised Learning (ICCV19)[6]</vt:lpstr>
      <vt:lpstr>Deep Infomax(ICLR2019 Oral)[7]</vt:lpstr>
      <vt:lpstr>Contrastive Learning (Preprint) [8] </vt:lpstr>
      <vt:lpstr>Contrastive Learning (Preprint)[8] Method: Contrastive Learning</vt:lpstr>
      <vt:lpstr>Contrastive Learning (Preprint) [8]</vt:lpstr>
      <vt:lpstr>Contrastive Learning (Preprint)[8] Results on imagenet</vt:lpstr>
      <vt:lpstr>Contrastive Learning (Preprint)[8] </vt:lpstr>
      <vt:lpstr>Reference</vt:lpstr>
    </vt:vector>
  </TitlesOfParts>
  <Company>Windows User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Self-supervised Learning</dc:title>
  <dc:creator>赵 光香</dc:creator>
  <cp:lastModifiedBy>赵 光香</cp:lastModifiedBy>
  <cp:revision>100</cp:revision>
  <dcterms:created xsi:type="dcterms:W3CDTF">2020-02-22T11:19:56Z</dcterms:created>
  <dcterms:modified xsi:type="dcterms:W3CDTF">2020-02-29T12:30:46Z</dcterms:modified>
</cp:coreProperties>
</file>