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21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28AB7-D8BC-40E6-BD3F-93492201DEF0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713C4-5A02-44E7-A097-A308432F3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5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:global sentence vector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:word feature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:noise vector with standard normal distribution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:image feature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e’: e’ =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common semantic  space </a:t>
                </a:r>
              </a:p>
              <a:p>
                <a:r>
                  <a:rPr lang="en-US" altLang="zh-CN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β</a:t>
                </a:r>
                <a:r>
                  <a:rPr lang="en-US" altLang="zh-CN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j;i</a:t>
                </a:r>
                <a:r>
                  <a:rPr lang="en-US" altLang="zh-CN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indicates the weight the model attends to the </a:t>
                </a:r>
                <a:r>
                  <a:rPr lang="en-US" altLang="zh-CN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ith</a:t>
                </a:r>
                <a:r>
                  <a:rPr lang="en-US" altLang="zh-CN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 when generating the </a:t>
                </a:r>
                <a:r>
                  <a:rPr lang="en-US" altLang="zh-CN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jth</a:t>
                </a:r>
                <a:r>
                  <a:rPr lang="en-US" altLang="zh-CN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sub-region of the image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𝑒</a:t>
                </a:r>
                <a:r>
                  <a:rPr lang="zh-CN" altLang="en-US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̅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:global sentence vector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:word feature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:noise vector with standard normal distribution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:image feature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e’: e’ =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common semantic  space </a:t>
                </a:r>
              </a:p>
              <a:p>
                <a:r>
                  <a:rPr lang="en-US" altLang="zh-CN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β</a:t>
                </a:r>
                <a:r>
                  <a:rPr lang="en-US" altLang="zh-CN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j;i</a:t>
                </a:r>
                <a:r>
                  <a:rPr lang="en-US" altLang="zh-CN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indicates the weight the model attends to the </a:t>
                </a:r>
                <a:r>
                  <a:rPr lang="en-US" altLang="zh-CN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ith</a:t>
                </a:r>
                <a:r>
                  <a:rPr lang="en-US" altLang="zh-CN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 when generating the </a:t>
                </a:r>
                <a:r>
                  <a:rPr lang="en-US" altLang="zh-CN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jth</a:t>
                </a:r>
                <a:r>
                  <a:rPr lang="en-US" altLang="zh-CN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sub-region of the image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713C4-5A02-44E7-A097-A308432F34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5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variance of this gradient estimator may be reduced</a:t>
            </a:r>
            <a:r>
              <a:rPr lang="en-US" altLang="zh-CN" dirty="0"/>
              <a:t>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the learned value function as a baseline </a:t>
            </a:r>
            <a:br>
              <a:rPr lang="en-US" altLang="zh-CN" dirty="0"/>
            </a:br>
            <a:r>
              <a:rPr lang="en-US" altLang="zh-CN" dirty="0" err="1"/>
              <a:t>R_t</a:t>
            </a:r>
            <a:r>
              <a:rPr lang="en-US" altLang="zh-CN" dirty="0"/>
              <a:t> </a:t>
            </a:r>
            <a:r>
              <a:rPr lang="en-US" altLang="zh-CN" dirty="0" err="1"/>
              <a:t>b_t</a:t>
            </a:r>
            <a:r>
              <a:rPr lang="en-US" altLang="zh-CN" dirty="0"/>
              <a:t> MC sampling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713C4-5A02-44E7-A097-A308432F342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0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3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2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0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0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3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0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3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21F3653-C07C-43A7-BA7F-76B19AD6F91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8DCA3D42-E8FE-4D37-9F3C-A28C21A8F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C72C3-EB75-4485-ACF9-32B54322C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600" dirty="0"/>
              <a:t>Generative models</a:t>
            </a:r>
            <a:br>
              <a:rPr lang="en-US" altLang="zh-CN" dirty="0"/>
            </a:br>
            <a:r>
              <a:rPr lang="en-US" altLang="zh-CN" dirty="0"/>
              <a:t>              </a:t>
            </a:r>
            <a:r>
              <a:rPr lang="en-US" altLang="zh-CN" sz="4000" dirty="0"/>
              <a:t>——Sequential data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6C6B32-6B3E-411E-AE6E-1F696429B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4646572"/>
            <a:ext cx="7834989" cy="9818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Peking University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School of mathematical science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2020.03.25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5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7E7AA1-122A-44B4-93B6-8345262A2978}"/>
              </a:ext>
            </a:extLst>
          </p:cNvPr>
          <p:cNvSpPr txBox="1"/>
          <p:nvPr/>
        </p:nvSpPr>
        <p:spPr>
          <a:xfrm>
            <a:off x="643095" y="552659"/>
            <a:ext cx="10259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STEM: Semantic Text Embedding Module</a:t>
            </a:r>
          </a:p>
          <a:p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0FF5E0-86AE-4F5A-B421-74A93803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4" y="1821210"/>
            <a:ext cx="2114550" cy="485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4EE54E-4459-4AC0-B775-5AA90C2C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62" y="3235779"/>
            <a:ext cx="1666875" cy="647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5E4B113-43C1-4FF9-8B5B-8A8B8707592D}"/>
              </a:ext>
            </a:extLst>
          </p:cNvPr>
          <p:cNvSpPr/>
          <p:nvPr/>
        </p:nvSpPr>
        <p:spPr>
          <a:xfrm>
            <a:off x="978039" y="29126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conditioning augmentation method(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StackGAN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989117-B5A8-4072-9A24-4756A02600EA}"/>
              </a:ext>
            </a:extLst>
          </p:cNvPr>
          <p:cNvSpPr/>
          <p:nvPr/>
        </p:nvSpPr>
        <p:spPr>
          <a:xfrm>
            <a:off x="978039" y="4748071"/>
            <a:ext cx="6769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produces more image-text pairs and thus encourages robustness to small perturbations along the conditioning text manifold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86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52100E-5176-4D73-ACB6-804728292190}"/>
              </a:ext>
            </a:extLst>
          </p:cNvPr>
          <p:cNvSpPr txBox="1"/>
          <p:nvPr/>
        </p:nvSpPr>
        <p:spPr>
          <a:xfrm>
            <a:off x="793820" y="476284"/>
            <a:ext cx="10178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GLAM: Global-Local collaborative Attentive Module in Cascaded Image Generators </a:t>
            </a:r>
          </a:p>
          <a:p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/>
              <a:t>m </a:t>
            </a:r>
            <a:r>
              <a:rPr lang="en-US" altLang="zh-CN" dirty="0"/>
              <a:t>visual feature transformers</a:t>
            </a:r>
            <a:r>
              <a:rPr lang="en-US" altLang="zh-CN" sz="2400" dirty="0"/>
              <a:t>  </a:t>
            </a:r>
            <a:br>
              <a:rPr lang="en-US" altLang="zh-CN" sz="2400" dirty="0"/>
            </a:br>
            <a:r>
              <a:rPr lang="en-US" altLang="zh-CN" i="1" dirty="0"/>
              <a:t>m </a:t>
            </a:r>
            <a:r>
              <a:rPr lang="en-US" altLang="zh-CN" dirty="0"/>
              <a:t>image generators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9BB8A7-A6DC-43D4-ABBE-21ADE6D3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92" y="1590927"/>
            <a:ext cx="2200275" cy="428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B7A865-DA09-4B32-A995-709D859F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999" y="2065717"/>
            <a:ext cx="2143125" cy="371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53BC5C-F671-4D5B-9FF5-4A983D65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716" y="2932710"/>
            <a:ext cx="6143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1610FC-20DA-4628-844A-D90CBCF4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58" y="1607913"/>
            <a:ext cx="6076950" cy="1000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697640-B7CF-42A0-8BE1-AF9EE859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58" y="2857500"/>
            <a:ext cx="5676900" cy="57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6BB329-64D0-4217-970E-A26D76D59A1E}"/>
                  </a:ext>
                </a:extLst>
              </p:cNvPr>
              <p:cNvSpPr txBox="1"/>
              <p:nvPr/>
            </p:nvSpPr>
            <p:spPr>
              <a:xfrm>
                <a:off x="3324367" y="4793181"/>
                <a:ext cx="4241481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𝑐𝑜𝑛𝑐𝑎𝑡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𝐴𝑡𝑡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𝐴𝑡𝑡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6BB329-64D0-4217-970E-A26D76D59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67" y="4793181"/>
                <a:ext cx="4241481" cy="304186"/>
              </a:xfrm>
              <a:prstGeom prst="rect">
                <a:avLst/>
              </a:prstGeom>
              <a:blipFill>
                <a:blip r:embed="rId4"/>
                <a:stretch>
                  <a:fillRect l="-718" r="-1437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8A7774CF-8B75-4B57-B47C-2F8D6FFC68FA}"/>
              </a:ext>
            </a:extLst>
          </p:cNvPr>
          <p:cNvSpPr/>
          <p:nvPr/>
        </p:nvSpPr>
        <p:spPr>
          <a:xfrm>
            <a:off x="5195860" y="3589020"/>
            <a:ext cx="498493" cy="7924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67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1FBE30-7429-4A0A-A889-2568CCDF8D87}"/>
              </a:ext>
            </a:extLst>
          </p:cNvPr>
          <p:cNvSpPr txBox="1"/>
          <p:nvPr/>
        </p:nvSpPr>
        <p:spPr>
          <a:xfrm>
            <a:off x="633046" y="633046"/>
            <a:ext cx="1141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STREAM: Semantic Text </a:t>
            </a:r>
            <a:r>
              <a:rPr lang="en-US" altLang="zh-CN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REgeneration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Alignment Module </a:t>
            </a:r>
            <a:b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9254CD-C806-43AD-9852-8C385A356900}"/>
              </a:ext>
            </a:extLst>
          </p:cNvPr>
          <p:cNvSpPr txBox="1"/>
          <p:nvPr/>
        </p:nvSpPr>
        <p:spPr>
          <a:xfrm>
            <a:off x="773723" y="1464043"/>
            <a:ext cx="101588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decoder-based image caption framework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 CNN ; pretrained on ImageNet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 RNN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W_e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maps word features to the visual feature space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p_{ t+1} : predicted probability distribution over the words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CD145A-E4D3-40B0-A6E8-1FE50BF8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3067517"/>
            <a:ext cx="4095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6BB4A5-DBE1-4D47-9DFB-6C6289F445FC}"/>
              </a:ext>
            </a:extLst>
          </p:cNvPr>
          <p:cNvSpPr txBox="1"/>
          <p:nvPr/>
        </p:nvSpPr>
        <p:spPr>
          <a:xfrm>
            <a:off x="834014" y="502418"/>
            <a:ext cx="100684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  <a:p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objective function for generator:               </a:t>
            </a:r>
          </a:p>
          <a:p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E9E832-B22E-4B44-820C-DF7B8AC8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79" y="1683398"/>
            <a:ext cx="3200400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BE2679-D66A-4C1D-8ABD-A3BE5467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01" y="2815667"/>
            <a:ext cx="3724275" cy="990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C4B45C-FD9E-4951-880E-E99A866EB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787" y="3704334"/>
            <a:ext cx="4638675" cy="1762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52DC14-DB20-4B46-BB78-672B2A309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604" y="4275416"/>
            <a:ext cx="3343275" cy="1000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3EDA20-6BB2-44B6-A710-30B765B92A45}"/>
              </a:ext>
            </a:extLst>
          </p:cNvPr>
          <p:cNvSpPr txBox="1"/>
          <p:nvPr/>
        </p:nvSpPr>
        <p:spPr>
          <a:xfrm>
            <a:off x="6018962" y="1232979"/>
            <a:ext cx="439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object function for discriminator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062318-58A1-47EF-9236-A052F31B7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926" y="2064280"/>
            <a:ext cx="20097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6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25F192-B707-4C68-9DCE-09D5195993E8}"/>
              </a:ext>
            </a:extLst>
          </p:cNvPr>
          <p:cNvSpPr txBox="1"/>
          <p:nvPr/>
        </p:nvSpPr>
        <p:spPr>
          <a:xfrm>
            <a:off x="750277" y="592853"/>
            <a:ext cx="10691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3.SeqGAN: Sequence Generative Adversarial Nets with Policy Gradient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6A5810-94BD-4E47-BD67-ACAC32DD2DF1}"/>
              </a:ext>
            </a:extLst>
          </p:cNvPr>
          <p:cNvSpPr txBox="1"/>
          <p:nvPr/>
        </p:nvSpPr>
        <p:spPr>
          <a:xfrm>
            <a:off x="1041679" y="1502688"/>
            <a:ext cx="101086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sequences of discrete tokens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(MC) search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two problems for discrete data 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update between D and 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can only give the score/loss for an entire sequence when it has been generated;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9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FEEB27-550B-458F-B23A-6ED9B897C687}"/>
              </a:ext>
            </a:extLst>
          </p:cNvPr>
          <p:cNvSpPr txBox="1"/>
          <p:nvPr/>
        </p:nvSpPr>
        <p:spPr>
          <a:xfrm>
            <a:off x="612559" y="523783"/>
            <a:ext cx="1029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endParaRPr lang="en-US" altLang="zh-CN" sz="2400" u="sng" dirty="0"/>
          </a:p>
          <a:p>
            <a:endParaRPr lang="zh-CN" altLang="en-US" sz="2400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3C9A1-F42B-431D-8020-89EEF3DE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15" y="997271"/>
            <a:ext cx="7976979" cy="48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1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84D50D-C7F6-47A9-A96E-AE77E7991619}"/>
              </a:ext>
            </a:extLst>
          </p:cNvPr>
          <p:cNvSpPr txBox="1"/>
          <p:nvPr/>
        </p:nvSpPr>
        <p:spPr>
          <a:xfrm>
            <a:off x="807218" y="486007"/>
            <a:ext cx="9984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Policy Gradient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567C66-9E20-4603-8A61-A5F3B449FB50}"/>
                  </a:ext>
                </a:extLst>
              </p:cNvPr>
              <p:cNvSpPr txBox="1"/>
              <p:nvPr/>
            </p:nvSpPr>
            <p:spPr>
              <a:xfrm>
                <a:off x="894303" y="1212724"/>
                <a:ext cx="8531051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RL-based Generator model</a:t>
                </a:r>
              </a:p>
              <a:p>
                <a:r>
                  <a:rPr lang="en-US" altLang="zh-CN" dirty="0"/>
                  <a:t>     </a:t>
                </a:r>
              </a:p>
              <a:p>
                <a:r>
                  <a:rPr lang="en-US" altLang="zh-CN" dirty="0"/>
                  <a:t>    Current state s :</a:t>
                </a:r>
              </a:p>
              <a:p>
                <a:r>
                  <a:rPr lang="en-US" altLang="zh-CN" dirty="0"/>
                  <a:t>    </a:t>
                </a:r>
              </a:p>
              <a:p>
                <a:r>
                  <a:rPr lang="en-US" altLang="zh-CN" dirty="0"/>
                  <a:t>    Action :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 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Policy model: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reward:  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Policy gradient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     objective function: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action-value :  reward value for a finished sequence </a:t>
                </a:r>
                <a:br>
                  <a:rPr lang="en-US" altLang="zh-CN" dirty="0"/>
                </a:br>
                <a:r>
                  <a:rPr lang="en-US" altLang="zh-CN" dirty="0"/>
                  <a:t> 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567C66-9E20-4603-8A61-A5F3B449F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03" y="1212724"/>
                <a:ext cx="8531051" cy="5078313"/>
              </a:xfrm>
              <a:prstGeom prst="rect">
                <a:avLst/>
              </a:prstGeom>
              <a:blipFill>
                <a:blip r:embed="rId2"/>
                <a:stretch>
                  <a:fillRect l="-500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DE8AF19-2FA8-49FC-86F1-A0219EEF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94" y="2862356"/>
            <a:ext cx="1504950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292B54-D378-4AF4-9AF7-39B51F1B4BF6}"/>
                  </a:ext>
                </a:extLst>
              </p:cNvPr>
              <p:cNvSpPr txBox="1"/>
              <p:nvPr/>
            </p:nvSpPr>
            <p:spPr>
              <a:xfrm>
                <a:off x="4038577" y="1766722"/>
                <a:ext cx="2057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292B54-D378-4AF4-9AF7-39B51F1B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77" y="1766722"/>
                <a:ext cx="2057423" cy="276999"/>
              </a:xfrm>
              <a:prstGeom prst="rect">
                <a:avLst/>
              </a:prstGeom>
              <a:blipFill>
                <a:blip r:embed="rId4"/>
                <a:stretch>
                  <a:fillRect l="-1775" r="-355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773737B4-694E-46B1-8244-95C1599B6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173" y="4114703"/>
            <a:ext cx="5238750" cy="752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A8E550-43A1-40AE-B2D6-169BC2098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577" y="5526808"/>
            <a:ext cx="400050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9C32EC4-A5E2-4038-A7E0-D8380CECD018}"/>
                  </a:ext>
                </a:extLst>
              </p:cNvPr>
              <p:cNvSpPr txBox="1"/>
              <p:nvPr/>
            </p:nvSpPr>
            <p:spPr>
              <a:xfrm>
                <a:off x="4898815" y="3462538"/>
                <a:ext cx="900759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9C32EC4-A5E2-4038-A7E0-D8380CEC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15" y="3462538"/>
                <a:ext cx="900759" cy="301686"/>
              </a:xfrm>
              <a:prstGeom prst="rect">
                <a:avLst/>
              </a:prstGeom>
              <a:blipFill>
                <a:blip r:embed="rId7"/>
                <a:stretch>
                  <a:fillRect l="-5442" r="-9524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19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77E9BE-7AFA-4CB5-9BBF-E8C25FD665F2}"/>
              </a:ext>
            </a:extLst>
          </p:cNvPr>
          <p:cNvSpPr/>
          <p:nvPr/>
        </p:nvSpPr>
        <p:spPr>
          <a:xfrm>
            <a:off x="1040947" y="82117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search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4FE475-48A2-4428-9450-CE6F6FF3C214}"/>
              </a:ext>
            </a:extLst>
          </p:cNvPr>
          <p:cNvSpPr/>
          <p:nvPr/>
        </p:nvSpPr>
        <p:spPr>
          <a:xfrm>
            <a:off x="1040947" y="1533263"/>
            <a:ext cx="11151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选择（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Selection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）、扩展（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Expansion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）、模拟（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）和反向传播（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Backpropagation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1FF053-7F5A-4851-8D09-BEBFA7B85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4" y="2245353"/>
            <a:ext cx="8563708" cy="41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AD1DC6-4BD9-4B83-B82E-9ACF03ED053A}"/>
              </a:ext>
            </a:extLst>
          </p:cNvPr>
          <p:cNvSpPr txBox="1"/>
          <p:nvPr/>
        </p:nvSpPr>
        <p:spPr>
          <a:xfrm>
            <a:off x="673240" y="683288"/>
            <a:ext cx="1047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search </a:t>
            </a:r>
            <a:b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0DD0A9-7E5C-4E94-A805-106E75F2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20" y="1393214"/>
            <a:ext cx="3790950" cy="695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BFB523-571F-40E2-808B-F7041C33D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930979"/>
            <a:ext cx="6286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E0B042-B207-43BD-AEAF-4C4F2ED0473D}"/>
              </a:ext>
            </a:extLst>
          </p:cNvPr>
          <p:cNvSpPr txBox="1"/>
          <p:nvPr/>
        </p:nvSpPr>
        <p:spPr>
          <a:xfrm>
            <a:off x="849297" y="648070"/>
            <a:ext cx="1049340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AttnGAN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Fine-Grained Text to Image Generation with Attentional Generative Adversarial Networks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Image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attentional generative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attentional multimodal similarity model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Attentional generative network and the DAMSM.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outperforms previous state-of-the-art GAN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time, it is demonstrated that the layered conditional GAN is able to automatically attend to relevant words to form the condition for image generation.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79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4D11C5-4390-4C88-810C-47ABD9BC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8" y="1331419"/>
            <a:ext cx="5619750" cy="590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DD9F12-C64B-4E36-A17A-2308F8651436}"/>
              </a:ext>
            </a:extLst>
          </p:cNvPr>
          <p:cNvSpPr/>
          <p:nvPr/>
        </p:nvSpPr>
        <p:spPr>
          <a:xfrm>
            <a:off x="957576" y="7700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Re-train the discriminator model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follows:</a:t>
            </a:r>
            <a:b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9D4441-347F-4766-AB06-A6304D61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07" y="2644282"/>
            <a:ext cx="6029325" cy="66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BFDD2A-E75B-49B9-9ED8-57DB5355B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64" y="3518489"/>
            <a:ext cx="6153150" cy="2238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7DAAF0-4DE4-4A69-9068-57F5FC155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094" y="3903595"/>
            <a:ext cx="2228850" cy="542925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8CCB6D1D-AC1A-40D5-9127-0ABE9BD5B555}"/>
              </a:ext>
            </a:extLst>
          </p:cNvPr>
          <p:cNvSpPr/>
          <p:nvPr/>
        </p:nvSpPr>
        <p:spPr>
          <a:xfrm>
            <a:off x="7385851" y="3903595"/>
            <a:ext cx="847569" cy="5532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DD0B88-95B3-4372-8C95-EC1BB66CA95E}"/>
              </a:ext>
            </a:extLst>
          </p:cNvPr>
          <p:cNvSpPr txBox="1"/>
          <p:nvPr/>
        </p:nvSpPr>
        <p:spPr>
          <a:xfrm>
            <a:off x="957576" y="2009670"/>
            <a:ext cx="626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generator : use policy based method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9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3270BD-3DAD-4361-9045-686850EB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02" y="368530"/>
            <a:ext cx="6355321" cy="61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53DF4E-6C51-4D6E-808E-469FC3D2D9E6}"/>
              </a:ext>
            </a:extLst>
          </p:cNvPr>
          <p:cNvSpPr/>
          <p:nvPr/>
        </p:nvSpPr>
        <p:spPr>
          <a:xfrm>
            <a:off x="1390018" y="57365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Generative Model for Sequences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ED2669-7285-45F2-AF34-FA099788C615}"/>
              </a:ext>
            </a:extLst>
          </p:cNvPr>
          <p:cNvSpPr txBox="1"/>
          <p:nvPr/>
        </p:nvSpPr>
        <p:spPr>
          <a:xfrm>
            <a:off x="1390018" y="1235949"/>
            <a:ext cx="831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with LSTM  (can also use GRU soft attention mechanism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FC3403-37BE-4EFA-87E0-A11A84BD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52" y="1809771"/>
            <a:ext cx="1828800" cy="514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3830E3-8087-4734-96D6-226D10BCE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97" y="2528611"/>
            <a:ext cx="4629150" cy="4667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52C94C-B615-47D8-A170-CBEEDD757BC3}"/>
              </a:ext>
            </a:extLst>
          </p:cNvPr>
          <p:cNvSpPr txBox="1"/>
          <p:nvPr/>
        </p:nvSpPr>
        <p:spPr>
          <a:xfrm>
            <a:off x="1390018" y="3247451"/>
            <a:ext cx="8500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Discriminative Model for Sequences</a:t>
            </a:r>
          </a:p>
          <a:p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2EEDB1-EFAB-4F31-AA66-79F0F2E74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51" y="3997872"/>
            <a:ext cx="2924175" cy="438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71377E-D613-441F-9FDE-1377E15DB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326" y="4637506"/>
            <a:ext cx="2743200" cy="5524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F3A0C78-F51B-47FB-A646-81CD7B6E8CEF}"/>
              </a:ext>
            </a:extLst>
          </p:cNvPr>
          <p:cNvSpPr/>
          <p:nvPr/>
        </p:nvSpPr>
        <p:spPr>
          <a:xfrm>
            <a:off x="1390018" y="53879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max-over-time pooling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C4B1AC-1539-4AFA-8629-4017788B5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907" y="5438558"/>
            <a:ext cx="2905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6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22387-FE19-426F-ADE7-19DF06044BB8}"/>
              </a:ext>
            </a:extLst>
          </p:cNvPr>
          <p:cNvSpPr txBox="1"/>
          <p:nvPr/>
        </p:nvSpPr>
        <p:spPr>
          <a:xfrm>
            <a:off x="474617" y="653090"/>
            <a:ext cx="1045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MASKGAN: BETTER TEXT GENERATION VIA FILLING IN THE ____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B02915-6375-4702-B1B4-72680959D6B2}"/>
              </a:ext>
            </a:extLst>
          </p:cNvPr>
          <p:cNvSpPr txBox="1"/>
          <p:nvPr/>
        </p:nvSpPr>
        <p:spPr>
          <a:xfrm>
            <a:off x="1085221" y="1678075"/>
            <a:ext cx="9465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RL-based generator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and SGD: discriminator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text generation model trained on in-filling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MaskGAN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actor-critic architecture in extremely large action spaces.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new evaluation metrics and the generation of synthetic training data.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8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B83AF1-C339-4048-A8C2-D641E76E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04441"/>
            <a:ext cx="10058400" cy="4248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02B301-9F92-4078-81CF-AD8B1437B4EF}"/>
              </a:ext>
            </a:extLst>
          </p:cNvPr>
          <p:cNvSpPr txBox="1"/>
          <p:nvPr/>
        </p:nvSpPr>
        <p:spPr>
          <a:xfrm>
            <a:off x="612559" y="523783"/>
            <a:ext cx="1029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endParaRPr lang="en-US" altLang="zh-CN" sz="2400" u="sng" dirty="0"/>
          </a:p>
          <a:p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68405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7FC2D8-A1EC-4C86-A013-DC302DA65BB0}"/>
              </a:ext>
            </a:extLst>
          </p:cNvPr>
          <p:cNvSpPr txBox="1"/>
          <p:nvPr/>
        </p:nvSpPr>
        <p:spPr>
          <a:xfrm>
            <a:off x="1376621" y="904350"/>
            <a:ext cx="10611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sequence: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sequence: with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{0,1}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AA0944-3948-4712-94D5-8D02898B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76" y="1442989"/>
            <a:ext cx="1857375" cy="400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B90154-0857-43C4-94F4-21324E4B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38" y="2591294"/>
            <a:ext cx="2152650" cy="34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E0A0BB-9A72-4B0B-8CE1-330A303F6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439" y="4379823"/>
            <a:ext cx="6734175" cy="8763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F482698-AD65-4082-91F5-10369C8DD449}"/>
              </a:ext>
            </a:extLst>
          </p:cNvPr>
          <p:cNvSpPr/>
          <p:nvPr/>
        </p:nvSpPr>
        <p:spPr>
          <a:xfrm>
            <a:off x="1376621" y="3429000"/>
            <a:ext cx="9897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decomposes the distribution over the sequence into an ordered conditional sequence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8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387363-E180-4C8C-AEB2-BCD25A21E569}"/>
              </a:ext>
            </a:extLst>
          </p:cNvPr>
          <p:cNvSpPr/>
          <p:nvPr/>
        </p:nvSpPr>
        <p:spPr>
          <a:xfrm>
            <a:off x="937846" y="1396721"/>
            <a:ext cx="4009292" cy="13364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737DBA-B6B9-4E4B-8C5E-E6D01629D4A4}"/>
              </a:ext>
            </a:extLst>
          </p:cNvPr>
          <p:cNvSpPr/>
          <p:nvPr/>
        </p:nvSpPr>
        <p:spPr>
          <a:xfrm>
            <a:off x="937846" y="443023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critical failure mode:</a:t>
            </a:r>
          </a:p>
          <a:p>
            <a:endParaRPr lang="en-US" altLang="zh-CN" sz="24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NimbusMonL-Regu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director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the series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*associate* director guided the series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 *expertly* guided the series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408DFA-79D8-4304-B2A6-C0EB6304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008" y="3864880"/>
            <a:ext cx="5029200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C1BDB1-B4E6-493F-8D73-C98E88ABACCD}"/>
                  </a:ext>
                </a:extLst>
              </p:cNvPr>
              <p:cNvSpPr/>
              <p:nvPr/>
            </p:nvSpPr>
            <p:spPr>
              <a:xfrm>
                <a:off x="937846" y="3015833"/>
                <a:ext cx="9401908" cy="948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prevent this, our discriminator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 the probability of each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real given the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context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masked sequence 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C1BDB1-B4E6-493F-8D73-C98E88ABA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6" y="3015833"/>
                <a:ext cx="9401908" cy="948016"/>
              </a:xfrm>
              <a:prstGeom prst="rect">
                <a:avLst/>
              </a:prstGeom>
              <a:blipFill>
                <a:blip r:embed="rId3"/>
                <a:stretch>
                  <a:fillRect l="-584" t="-3871" r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9FBF295-6DF7-41ED-9020-153FAC40948B}"/>
              </a:ext>
            </a:extLst>
          </p:cNvPr>
          <p:cNvSpPr txBox="1"/>
          <p:nvPr/>
        </p:nvSpPr>
        <p:spPr>
          <a:xfrm>
            <a:off x="6501284" y="1603271"/>
            <a:ext cx="46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the context of which words are real, the discriminator was found to assign equal probability to both words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DD8618-1871-4279-9008-7A8F888CC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751" y="5120269"/>
            <a:ext cx="4886325" cy="1171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FD415B6-84A2-44ED-9E05-0EC0F7E5EEDC}"/>
              </a:ext>
            </a:extLst>
          </p:cNvPr>
          <p:cNvSpPr txBox="1"/>
          <p:nvPr/>
        </p:nvSpPr>
        <p:spPr>
          <a:xfrm>
            <a:off x="937846" y="4686540"/>
            <a:ext cx="48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for discriminator: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34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2578C3-0F7F-4E55-A354-CE6AD109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99" y="1021266"/>
            <a:ext cx="3067050" cy="60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1A6CB8-11B5-49A9-BF8F-959E758F3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49" y="1918450"/>
            <a:ext cx="1733550" cy="428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7532DE-3C5F-46E9-8A13-E3E2F7ECD40B}"/>
              </a:ext>
            </a:extLst>
          </p:cNvPr>
          <p:cNvSpPr txBox="1"/>
          <p:nvPr/>
        </p:nvSpPr>
        <p:spPr>
          <a:xfrm>
            <a:off x="904352" y="633046"/>
            <a:ext cx="456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funticon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C5F5FB-9ECB-4C35-91B4-E5C35B1EDA00}"/>
              </a:ext>
            </a:extLst>
          </p:cNvPr>
          <p:cNvSpPr txBox="1"/>
          <p:nvPr/>
        </p:nvSpPr>
        <p:spPr>
          <a:xfrm>
            <a:off x="904352" y="2471895"/>
            <a:ext cx="8932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for generator: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 architecture :</a:t>
            </a:r>
          </a:p>
          <a:p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5DC879-FE3D-46B9-8412-A27DC936D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719" y="2477148"/>
            <a:ext cx="3857625" cy="666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7FEDC9-9551-4A2C-A3B7-CBBE5D7FD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064" y="3290851"/>
            <a:ext cx="1533525" cy="352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16AE12-4B2C-4F29-9312-D12C97A9D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738" y="4389854"/>
            <a:ext cx="5972175" cy="20288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25679A4-1C03-4273-992E-3AC1D93D6AEB}"/>
              </a:ext>
            </a:extLst>
          </p:cNvPr>
          <p:cNvSpPr/>
          <p:nvPr/>
        </p:nvSpPr>
        <p:spPr>
          <a:xfrm>
            <a:off x="904352" y="4020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B5454D1-8A27-489A-9D4D-FB07B43D94BB}"/>
                  </a:ext>
                </a:extLst>
              </p:cNvPr>
              <p:cNvSpPr/>
              <p:nvPr/>
            </p:nvSpPr>
            <p:spPr>
              <a:xfrm>
                <a:off x="904352" y="4020522"/>
                <a:ext cx="589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determines the policy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baseline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critic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B5454D1-8A27-489A-9D4D-FB07B43D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2" y="4020522"/>
                <a:ext cx="5895396" cy="369332"/>
              </a:xfrm>
              <a:prstGeom prst="rect">
                <a:avLst/>
              </a:prstGeom>
              <a:blipFill>
                <a:blip r:embed="rId8"/>
                <a:stretch>
                  <a:fillRect l="-82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285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528481-058F-4FB2-80D6-13A5D8365DBB}"/>
              </a:ext>
            </a:extLst>
          </p:cNvPr>
          <p:cNvSpPr txBox="1"/>
          <p:nvPr/>
        </p:nvSpPr>
        <p:spPr>
          <a:xfrm>
            <a:off x="890954" y="738724"/>
            <a:ext cx="10510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Adversarial Training for Community Question Answer Selection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Multi-scale Matching</a:t>
            </a:r>
          </a:p>
          <a:p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F51B2-6E2B-4D6F-954B-0CA2BF49F476}"/>
              </a:ext>
            </a:extLst>
          </p:cNvPr>
          <p:cNvSpPr txBox="1"/>
          <p:nvPr/>
        </p:nvSpPr>
        <p:spPr>
          <a:xfrm>
            <a:off x="1232597" y="1918127"/>
            <a:ext cx="100684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Question Answer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Nets for answer selection  (RL-based)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Matching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a generative model to produce challenging negative samples; significantly improve performance on CQA task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current matching-aggregating framework for CQA selection task by also considering matchings from multiple levels of granularity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ranks first 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 dataset and ranks second 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 dataset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3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E2C7AE-3101-4464-A539-BCAFD796A8E8}"/>
              </a:ext>
            </a:extLst>
          </p:cNvPr>
          <p:cNvSpPr txBox="1"/>
          <p:nvPr/>
        </p:nvSpPr>
        <p:spPr>
          <a:xfrm>
            <a:off x="612559" y="523783"/>
            <a:ext cx="1029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endParaRPr lang="en-US" altLang="zh-CN" sz="2400" u="sng" dirty="0"/>
          </a:p>
          <a:p>
            <a:endParaRPr lang="zh-CN" altLang="en-US" sz="2400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6910D5-AE07-4A52-BAED-72C93BFD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19" y="1123947"/>
            <a:ext cx="9634537" cy="46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D57EDF-C90E-452F-AD4F-A76F5674412A}"/>
              </a:ext>
            </a:extLst>
          </p:cNvPr>
          <p:cNvSpPr txBox="1"/>
          <p:nvPr/>
        </p:nvSpPr>
        <p:spPr>
          <a:xfrm>
            <a:off x="612559" y="523783"/>
            <a:ext cx="1029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endParaRPr lang="en-US" altLang="zh-CN" sz="2400" u="sng" dirty="0"/>
          </a:p>
          <a:p>
            <a:endParaRPr lang="zh-CN" altLang="en-US" sz="2400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A321E8-0B22-46BD-A417-308B92FB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38250"/>
            <a:ext cx="10210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6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DDF58F-9962-4159-B75F-46086F828347}"/>
              </a:ext>
            </a:extLst>
          </p:cNvPr>
          <p:cNvSpPr txBox="1"/>
          <p:nvPr/>
        </p:nvSpPr>
        <p:spPr>
          <a:xfrm>
            <a:off x="813916" y="542611"/>
            <a:ext cx="982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for Answer Selection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A891F-B504-4E58-B0C0-E9FCD0A9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72" y="2111305"/>
            <a:ext cx="5438775" cy="1047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8DA537-B61E-4F2D-AC25-ACE3A5572E17}"/>
              </a:ext>
            </a:extLst>
          </p:cNvPr>
          <p:cNvSpPr txBox="1"/>
          <p:nvPr/>
        </p:nvSpPr>
        <p:spPr>
          <a:xfrm>
            <a:off x="904352" y="1276141"/>
            <a:ext cx="519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3F9C1C-FA4B-4CE7-8EC5-D3B5A626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87" y="4057231"/>
            <a:ext cx="3762375" cy="1314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FCADB3-F55F-43EB-89EB-F03DEE5A2A28}"/>
              </a:ext>
            </a:extLst>
          </p:cNvPr>
          <p:cNvSpPr txBox="1"/>
          <p:nvPr/>
        </p:nvSpPr>
        <p:spPr>
          <a:xfrm>
            <a:off x="934497" y="3526971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and generator: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46286D-9F0F-4FE2-B51A-93EDEAEB41F6}"/>
              </a:ext>
            </a:extLst>
          </p:cNvPr>
          <p:cNvSpPr/>
          <p:nvPr/>
        </p:nvSpPr>
        <p:spPr>
          <a:xfrm>
            <a:off x="1016087" y="55326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a sigmoid function.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8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DCAB24-94B1-4B56-A0A5-EDE21C11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00" y="1431368"/>
            <a:ext cx="1019175" cy="371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37AA76-FAFA-4D50-9975-D6E9E2E9F3E1}"/>
              </a:ext>
            </a:extLst>
          </p:cNvPr>
          <p:cNvSpPr txBox="1"/>
          <p:nvPr/>
        </p:nvSpPr>
        <p:spPr>
          <a:xfrm>
            <a:off x="733528" y="723482"/>
            <a:ext cx="635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function : estimates the relevance between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185DEE-451F-473F-B92D-61FBFD61A0D6}"/>
                  </a:ext>
                </a:extLst>
              </p:cNvPr>
              <p:cNvSpPr txBox="1"/>
              <p:nvPr/>
            </p:nvSpPr>
            <p:spPr>
              <a:xfrm>
                <a:off x="733528" y="2072680"/>
                <a:ext cx="7074039" cy="176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an alternative answer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Both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negative answers for question Q;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Answers from other questions Q != Q 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185DEE-451F-473F-B92D-61FBFD61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8" y="2072680"/>
                <a:ext cx="7074039" cy="1760034"/>
              </a:xfrm>
              <a:prstGeom prst="rect">
                <a:avLst/>
              </a:prstGeom>
              <a:blipFill>
                <a:blip r:embed="rId3"/>
                <a:stretch>
                  <a:fillRect l="-689" t="-1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CA2A9BB-A41A-43A8-BBE6-E1ABFEC1C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300" y="3905303"/>
            <a:ext cx="5494041" cy="22398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9014EA9-9032-4252-9645-DCD934F52C74}"/>
              </a:ext>
            </a:extLst>
          </p:cNvPr>
          <p:cNvSpPr txBox="1"/>
          <p:nvPr/>
        </p:nvSpPr>
        <p:spPr>
          <a:xfrm>
            <a:off x="813916" y="3429000"/>
            <a:ext cx="487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8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AF4EB5-71D0-4CE6-B7D2-1EAC5C3B222F}"/>
              </a:ext>
            </a:extLst>
          </p:cNvPr>
          <p:cNvSpPr/>
          <p:nvPr/>
        </p:nvSpPr>
        <p:spPr>
          <a:xfrm>
            <a:off x="957943" y="66408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Multi-scale Matching Model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10363A-A360-48CB-9AF3-CAE3690D6160}"/>
              </a:ext>
            </a:extLst>
          </p:cNvPr>
          <p:cNvSpPr/>
          <p:nvPr/>
        </p:nvSpPr>
        <p:spPr>
          <a:xfrm>
            <a:off x="957942" y="1658872"/>
            <a:ext cx="72961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and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Ngram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Embeddings  </a:t>
            </a:r>
          </a:p>
          <a:p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word embeddings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CNN(a convolution layer, BN, rectified linear unit, max-pooling layer)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D4515B-A472-497D-8029-E5176D76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63" y="2972442"/>
            <a:ext cx="2457450" cy="50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8493A7-D67B-4365-B84E-CB0EA691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3593907"/>
            <a:ext cx="4248150" cy="609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1B9ABC-F268-4C34-B234-567BEBD8D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723" y="4555317"/>
            <a:ext cx="1981200" cy="342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2774CE-92D8-4AEA-B399-78DEAB91D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923" y="4531505"/>
            <a:ext cx="20097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00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60FC35-9AAF-4F8A-9CCE-0C65CB13C996}"/>
              </a:ext>
            </a:extLst>
          </p:cNvPr>
          <p:cNvSpPr/>
          <p:nvPr/>
        </p:nvSpPr>
        <p:spPr>
          <a:xfrm>
            <a:off x="978040" y="6238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Multi-scale Matching and Aggregating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197CE7-DDAF-47C0-B3D1-3D057B233FD9}"/>
              </a:ext>
            </a:extLst>
          </p:cNvPr>
          <p:cNvSpPr txBox="1"/>
          <p:nvPr/>
        </p:nvSpPr>
        <p:spPr>
          <a:xfrm>
            <a:off x="1055077" y="1276141"/>
            <a:ext cx="85210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Matching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Non-linear function</a:t>
            </a:r>
            <a:r>
              <a:rPr lang="en-US" altLang="zh-CN" dirty="0">
                <a:sym typeface="Wingdings" panose="05000000000000000000" pitchFamily="2" charset="2"/>
              </a:rPr>
              <a:t>(two-layer feed-forward neural network)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Element max pooling: 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1B8743-E788-4EBE-9B33-608D40B0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66" y="1596558"/>
            <a:ext cx="15716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01DDFC-3E8D-47FA-9291-EACEB45F8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340" y="2509594"/>
            <a:ext cx="2552700" cy="619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A56FCB-5D81-47AF-A01B-921A9D104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86" y="3594764"/>
            <a:ext cx="4391025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0C4848-0F68-4122-B5AA-0AC7C3CB0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324" y="4345875"/>
            <a:ext cx="4705350" cy="609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D9317F-24D2-4CAF-A8EB-C0BE48628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224" y="5265232"/>
            <a:ext cx="4743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3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575258-0CA0-4E79-B707-667FD4370608}"/>
              </a:ext>
            </a:extLst>
          </p:cNvPr>
          <p:cNvSpPr txBox="1"/>
          <p:nvPr/>
        </p:nvSpPr>
        <p:spPr>
          <a:xfrm>
            <a:off x="619760" y="619760"/>
            <a:ext cx="9215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matching function as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matching function, score function can be defined as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 a real-value function implemented by a two-layer feed-forward neural network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simpler way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C7897-5191-4D89-A8B5-A9B35A7B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90" y="1102360"/>
            <a:ext cx="2476500" cy="609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4C3689-FA44-4CEF-B49E-6E75EA30E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30" y="2651085"/>
            <a:ext cx="3009900" cy="638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8FA2FB-560E-453D-A1C7-6C2A4FEE7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260" y="4615398"/>
            <a:ext cx="4191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41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14E4DA-94F3-49DB-858E-7DCD4BEBB0F3}"/>
              </a:ext>
            </a:extLst>
          </p:cNvPr>
          <p:cNvSpPr txBox="1"/>
          <p:nvPr/>
        </p:nvSpPr>
        <p:spPr>
          <a:xfrm>
            <a:off x="1696720" y="2550160"/>
            <a:ext cx="879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</a:t>
            </a: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2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320D0F-5048-4B26-963F-A6B6877DB0B1}"/>
              </a:ext>
            </a:extLst>
          </p:cNvPr>
          <p:cNvSpPr txBox="1"/>
          <p:nvPr/>
        </p:nvSpPr>
        <p:spPr>
          <a:xfrm>
            <a:off x="1144437" y="405542"/>
            <a:ext cx="94103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Attentional Generative Network</a:t>
            </a:r>
          </a:p>
          <a:p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different sub-regions of the image conditioned on words that are most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to those sub-regions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generators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input : m hidden states, attention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output: image of  small-to-large  scales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75FF2C-4849-47EE-95CD-65817F7B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927" y="2095038"/>
            <a:ext cx="1590675" cy="314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49BA97-9113-4FC4-8A54-F936EE12C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85" y="2345277"/>
            <a:ext cx="1438275" cy="285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02EC50-40DD-4D5E-ACEB-E033FF151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10" y="2695113"/>
            <a:ext cx="1562100" cy="295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15662A-EC1D-4B28-87FC-236129CD3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272" y="3161153"/>
            <a:ext cx="4324350" cy="971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22E630-3C37-4CA2-A0A9-A051730CC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271" y="4303468"/>
            <a:ext cx="5449519" cy="12488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5D21D0-36B3-4508-85E5-527521B79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9715" y="4575076"/>
            <a:ext cx="1442653" cy="549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63DD1F-BF88-43C7-BC17-A62D43CA85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1622" y="5786477"/>
            <a:ext cx="4125482" cy="4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F911E5-5493-4050-BB24-A410F3DD92F9}"/>
                  </a:ext>
                </a:extLst>
              </p:cNvPr>
              <p:cNvSpPr/>
              <p:nvPr/>
            </p:nvSpPr>
            <p:spPr>
              <a:xfrm>
                <a:off x="927797" y="453071"/>
                <a:ext cx="10497179" cy="6931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u="sng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 Attentional Multimodal Similarity Model</a:t>
                </a:r>
              </a:p>
              <a:p>
                <a:endParaRPr lang="en-US" altLang="zh-CN" sz="2400" b="1" u="sng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u="sng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Purpose :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the image-text similarity at the word level to compute a fine-grained loss for image generation.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 encoder :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BiLSTM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feature e  (concatenate  two hidden states)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sentence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(concatenated of last hidden state)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encoder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Pre-trained Inception-v3 model  based on ImageNet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Sub-region f  (“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layer of Inception-v3)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feature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(last average pooling layer of Inception-v3 )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the image feature to a common semantic space of text features 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F911E5-5493-4050-BB24-A410F3DD9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97" y="453071"/>
                <a:ext cx="10497179" cy="6931706"/>
              </a:xfrm>
              <a:prstGeom prst="rect">
                <a:avLst/>
              </a:prstGeom>
              <a:blipFill>
                <a:blip r:embed="rId2"/>
                <a:stretch>
                  <a:fillRect l="-871" t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06D5D93-DF66-4B27-9C7C-E8CCD6D6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59" y="4858900"/>
            <a:ext cx="2491154" cy="59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23B4C9-AC08-43ED-AC1F-C89079A3B20D}"/>
              </a:ext>
            </a:extLst>
          </p:cNvPr>
          <p:cNvSpPr/>
          <p:nvPr/>
        </p:nvSpPr>
        <p:spPr>
          <a:xfrm>
            <a:off x="817266" y="7042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attention-driven image-text matching score</a:t>
            </a:r>
          </a:p>
          <a:p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similarity matrix for all possible pairs of words in the sentence and sub-regions in the image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similarity matrix as follows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0D4B5-67F6-47E9-AE0B-2026A46C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60" y="1892047"/>
            <a:ext cx="971550" cy="457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0DF10F-24D4-4CE9-9A90-F9C4FED1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943" y="2937177"/>
            <a:ext cx="2124075" cy="704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0EB9E-8444-4A2B-B215-07624E45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85" y="4477370"/>
            <a:ext cx="3905250" cy="8001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F980E06-15BC-48B0-ADDB-B5CA6EA287B7}"/>
              </a:ext>
            </a:extLst>
          </p:cNvPr>
          <p:cNvSpPr/>
          <p:nvPr/>
        </p:nvSpPr>
        <p:spPr>
          <a:xfrm>
            <a:off x="817266" y="3975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region-context vector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50992C-9024-43AE-939E-30B460ED6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363" y="3715370"/>
            <a:ext cx="3629025" cy="762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B9F6D47-5974-4B97-B8E3-895919D2A4CC}"/>
              </a:ext>
            </a:extLst>
          </p:cNvPr>
          <p:cNvSpPr/>
          <p:nvPr/>
        </p:nvSpPr>
        <p:spPr>
          <a:xfrm>
            <a:off x="5637125" y="2773345"/>
            <a:ext cx="844062" cy="5467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04D70A-642B-4AC9-9E66-76FC9686D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575" y="2603802"/>
            <a:ext cx="2514600" cy="3333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4347EDA-00E2-430E-9052-00370D7FBC74}"/>
              </a:ext>
            </a:extLst>
          </p:cNvPr>
          <p:cNvSpPr/>
          <p:nvPr/>
        </p:nvSpPr>
        <p:spPr>
          <a:xfrm>
            <a:off x="6581671" y="15850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relevance between the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and the image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34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7EE62B-7D0E-4C7C-81A5-5D6448B33298}"/>
              </a:ext>
            </a:extLst>
          </p:cNvPr>
          <p:cNvSpPr txBox="1"/>
          <p:nvPr/>
        </p:nvSpPr>
        <p:spPr>
          <a:xfrm>
            <a:off x="834014" y="502418"/>
            <a:ext cx="10068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  <a:p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B8FC2B-11FC-44A9-B41C-B543CB90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4" y="1452981"/>
            <a:ext cx="3962400" cy="676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8AAE14-1601-44C1-9BF6-D1A88E3D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42" y="2837976"/>
            <a:ext cx="5236965" cy="903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BCF54F-F139-4EDA-9B7C-A2A1B93D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01" y="4249249"/>
            <a:ext cx="5688212" cy="15310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E83201-9239-4FB2-995C-CADC3E60EB3E}"/>
              </a:ext>
            </a:extLst>
          </p:cNvPr>
          <p:cNvSpPr txBox="1"/>
          <p:nvPr/>
        </p:nvSpPr>
        <p:spPr>
          <a:xfrm>
            <a:off x="6060096" y="83600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DASAM Loss</a:t>
            </a:r>
          </a:p>
          <a:p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5AA3A2-C946-4CAC-A85D-B89896B5A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213" y="1558119"/>
            <a:ext cx="3238500" cy="742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A0951-346E-46B8-BE94-35E35D29A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364" y="2627014"/>
            <a:ext cx="2438400" cy="781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982523-75D4-4482-ADB8-D7B11F923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779" y="3491803"/>
            <a:ext cx="2381250" cy="828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4D754F-8503-4C41-A915-A2CF050177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6863" y="4749629"/>
            <a:ext cx="2933700" cy="5810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F6AD8C3-2212-4711-A1AE-C0D0406CCEFA}"/>
              </a:ext>
            </a:extLst>
          </p:cNvPr>
          <p:cNvSpPr txBox="1"/>
          <p:nvPr/>
        </p:nvSpPr>
        <p:spPr>
          <a:xfrm>
            <a:off x="834014" y="226747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Gan Loss</a:t>
            </a:r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FB922E-FB3D-4994-8642-42877DB758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2062" y="1558119"/>
            <a:ext cx="2895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1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E86B00-F5B4-4D21-927B-222387AFD8D5}"/>
              </a:ext>
            </a:extLst>
          </p:cNvPr>
          <p:cNvSpPr txBox="1"/>
          <p:nvPr/>
        </p:nvSpPr>
        <p:spPr>
          <a:xfrm>
            <a:off x="633046" y="432079"/>
            <a:ext cx="1067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MirrorGAN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Learning Text-to-image Generation by </a:t>
            </a:r>
            <a:r>
              <a:rPr lang="en-US" altLang="zh-CN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Redescription</a:t>
            </a:r>
            <a:endParaRPr lang="zh-CN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C6B94-06BB-479C-8772-2C2E67BAF2E0}"/>
              </a:ext>
            </a:extLst>
          </p:cNvPr>
          <p:cNvSpPr txBox="1"/>
          <p:nvPr/>
        </p:nvSpPr>
        <p:spPr>
          <a:xfrm>
            <a:off x="763674" y="1305341"/>
            <a:ext cx="1014883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image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text embedding module (STEM)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global-local collaborative attentive module for cascaded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 (GLAM)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text regeneration and alignment module (STREAM)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MirrorGAN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modeling T2I and I2T together; embodying the idea of learning T2I generation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redescription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global-local collaborative attention model; preserve cross-domain semantic consistency; smoothen the generative process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CE-based text-semantics reconstruction loss; supervise the generator to generate visually realistic and semantically consistent images;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new state-of-the-art performance on two benchmark datasets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6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35C800-F510-4FF4-B30C-D9B71C20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37" y="958448"/>
            <a:ext cx="11123525" cy="47647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13D31B-0905-444E-8C28-77E711CF1CDF}"/>
              </a:ext>
            </a:extLst>
          </p:cNvPr>
          <p:cNvSpPr txBox="1"/>
          <p:nvPr/>
        </p:nvSpPr>
        <p:spPr>
          <a:xfrm>
            <a:off x="612559" y="523783"/>
            <a:ext cx="1029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endParaRPr lang="en-US" altLang="zh-CN" sz="2400" u="sng" dirty="0"/>
          </a:p>
          <a:p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715448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木材纹理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694</TotalTime>
  <Words>1261</Words>
  <Application>Microsoft Office PowerPoint</Application>
  <PresentationFormat>宽屏</PresentationFormat>
  <Paragraphs>271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NimbusMonL-Regu</vt:lpstr>
      <vt:lpstr>NimbusRomNo9L-Regu</vt:lpstr>
      <vt:lpstr>等线</vt:lpstr>
      <vt:lpstr>Microsoft YaHei</vt:lpstr>
      <vt:lpstr>Arial</vt:lpstr>
      <vt:lpstr>Arial Black</vt:lpstr>
      <vt:lpstr>Cambria Math</vt:lpstr>
      <vt:lpstr>Times New Roman</vt:lpstr>
      <vt:lpstr>Wingdings</vt:lpstr>
      <vt:lpstr>木材纹理</vt:lpstr>
      <vt:lpstr>Generative models               ——Sequential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              ——sequential data</dc:title>
  <dc:creator>yang shaoxuan</dc:creator>
  <cp:lastModifiedBy>yang shaoxuan</cp:lastModifiedBy>
  <cp:revision>38</cp:revision>
  <dcterms:created xsi:type="dcterms:W3CDTF">2020-03-23T04:59:31Z</dcterms:created>
  <dcterms:modified xsi:type="dcterms:W3CDTF">2020-03-24T05:50:25Z</dcterms:modified>
</cp:coreProperties>
</file>