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72" r:id="rId3"/>
    <p:sldId id="307" r:id="rId4"/>
    <p:sldId id="308" r:id="rId5"/>
    <p:sldId id="316" r:id="rId6"/>
    <p:sldId id="317" r:id="rId7"/>
    <p:sldId id="318" r:id="rId8"/>
    <p:sldId id="350" r:id="rId9"/>
    <p:sldId id="321" r:id="rId10"/>
    <p:sldId id="322" r:id="rId11"/>
    <p:sldId id="324" r:id="rId12"/>
    <p:sldId id="325" r:id="rId13"/>
    <p:sldId id="326" r:id="rId14"/>
    <p:sldId id="327" r:id="rId15"/>
    <p:sldId id="328" r:id="rId16"/>
    <p:sldId id="334" r:id="rId17"/>
    <p:sldId id="333" r:id="rId18"/>
    <p:sldId id="332" r:id="rId19"/>
    <p:sldId id="335" r:id="rId20"/>
    <p:sldId id="331" r:id="rId21"/>
    <p:sldId id="329" r:id="rId22"/>
    <p:sldId id="340" r:id="rId23"/>
    <p:sldId id="339" r:id="rId24"/>
    <p:sldId id="337" r:id="rId25"/>
    <p:sldId id="336" r:id="rId26"/>
    <p:sldId id="348" r:id="rId27"/>
    <p:sldId id="347" r:id="rId28"/>
    <p:sldId id="349" r:id="rId29"/>
    <p:sldId id="345" r:id="rId30"/>
    <p:sldId id="344" r:id="rId31"/>
    <p:sldId id="343" r:id="rId32"/>
    <p:sldId id="342" r:id="rId33"/>
    <p:sldId id="341" r:id="rId34"/>
    <p:sldId id="354" r:id="rId35"/>
    <p:sldId id="353" r:id="rId36"/>
    <p:sldId id="351" r:id="rId37"/>
    <p:sldId id="359" r:id="rId38"/>
    <p:sldId id="358" r:id="rId39"/>
    <p:sldId id="290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3602D12-0C48-440C-A048-40FA595F97B1}">
          <p14:sldIdLst>
            <p14:sldId id="256"/>
            <p14:sldId id="272"/>
            <p14:sldId id="307"/>
            <p14:sldId id="308"/>
            <p14:sldId id="316"/>
            <p14:sldId id="317"/>
            <p14:sldId id="318"/>
            <p14:sldId id="350"/>
            <p14:sldId id="321"/>
            <p14:sldId id="322"/>
            <p14:sldId id="324"/>
            <p14:sldId id="325"/>
            <p14:sldId id="326"/>
            <p14:sldId id="327"/>
            <p14:sldId id="328"/>
            <p14:sldId id="334"/>
            <p14:sldId id="333"/>
            <p14:sldId id="332"/>
            <p14:sldId id="335"/>
            <p14:sldId id="331"/>
            <p14:sldId id="329"/>
            <p14:sldId id="340"/>
            <p14:sldId id="339"/>
            <p14:sldId id="337"/>
            <p14:sldId id="336"/>
            <p14:sldId id="348"/>
            <p14:sldId id="347"/>
            <p14:sldId id="349"/>
            <p14:sldId id="345"/>
            <p14:sldId id="344"/>
            <p14:sldId id="343"/>
            <p14:sldId id="342"/>
            <p14:sldId id="341"/>
            <p14:sldId id="354"/>
            <p14:sldId id="353"/>
            <p14:sldId id="351"/>
            <p14:sldId id="359"/>
            <p14:sldId id="358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694D0-1481-4D85-B6F3-A34844C73D31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8428E-7A2E-4C9E-9FFA-C167AA19C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424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FA634-958C-402E-9156-5584E20D1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CA01D2-DCBB-4A6B-BEE3-208FB5B14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B5D2D6-DF18-4A11-A9F0-1AEDCDA5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9651-D3EC-4C62-9EEF-3382D11FFBB9}" type="datetime1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A768E-84B9-4D4F-B81B-DFCB79B8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3B156-6513-414A-BD76-40848E37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12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2470E-F2E2-49A0-BE97-7BFDC0AB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BFF737-1F3C-4A1A-8D7F-872AE94CB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4F26C1-E046-434A-BB24-772EFE099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E3A4-592A-432F-B1CD-5A577B575AB7}" type="datetime1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85EF0-63FD-4168-89E2-6130675E3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52BB07-AAE4-47E7-B906-E489F44F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65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8550AA-923A-4DDD-9D94-2C02A12563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0CB1B1-4D7E-4C86-A15B-F66134A98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951B52-7DC9-4AB1-BDB7-296800221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B7D2-9227-4126-8461-F8C855E21193}" type="datetime1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880F8-E8F7-42DE-BD8C-E7C2B074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451A7-3099-4C06-A733-5F84ED8D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5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79934-738C-416F-B09D-DF3D569B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0B4B76-E399-4D5E-A9DA-2634C5F53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5000"/>
              </a:lnSpc>
              <a:defRPr sz="2400"/>
            </a:lvl1pPr>
            <a:lvl2pPr>
              <a:lnSpc>
                <a:spcPct val="125000"/>
              </a:lnSpc>
              <a:defRPr sz="2000"/>
            </a:lvl2pPr>
            <a:lvl3pPr>
              <a:lnSpc>
                <a:spcPct val="125000"/>
              </a:lnSpc>
              <a:defRPr sz="1800"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65E16C-F428-48D1-838B-E901E25C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F5EF-1E98-4C80-BDA1-C60BAF155BB5}" type="datetime1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C52814-91EC-4FA4-9526-CB82810B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655B88-CF81-423F-BBE1-D04E24FB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74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45329-4F87-4943-9834-0E34175E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A4BD5C-82B1-476A-9545-6ED83D447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129048-3BD1-46CC-B546-E3A2D98A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EFB1C-4807-4038-9045-C07289260384}" type="datetime1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43EE1-1E12-43BD-8EB1-F73EDB65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FD4CD4-7197-4F7B-9060-E910DE26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68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D0A8A-E967-4EFF-AC16-F9B198ECE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B635D7-2F84-4845-B7E8-329BE0868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AA397E-5920-4DD0-BB1A-1F8BCD978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C87B1A-E274-4452-B59B-E7FAB1E5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EE2A-44BC-4F80-9A95-69C7766355F6}" type="datetime1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0AEB88-F8DF-4087-A4C4-64B2BD17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FC2932-3A8D-4D29-941F-3E1528AD8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06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60187-D1FB-46B3-9C51-64485E09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A03669-3F62-4F2D-B681-FE8642084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8AACC8-F3D0-4689-86AC-0ECBD0895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50DEAE-0079-438E-AFBE-4962DE2B8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F0F821-70C3-4C24-83EC-D4C55FE4E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D82277-FA37-4B85-86D8-04490585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E82F-F06E-4786-82DB-E3D72886FF78}" type="datetime1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83FFDB-9C40-4EB1-802F-D5F67EF2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35B962-5284-4790-921E-C2D5FB39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3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8D2FD-BC9B-4A87-AF19-EC13F48C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8E8CD4-887F-4889-B9C4-CCF0DFC6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10AD-9F0D-401D-A563-4DFF3B907CC5}" type="datetime1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72FC5C-D5DB-4153-8CB5-3DCC6D8F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7D1354-8DAB-428B-A72A-761631BA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63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A84941-0492-4ECD-BD87-114A1ED9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94FE-2431-47B7-A926-B4F269083EB0}" type="datetime1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A281B1-F8AE-408E-9AE0-69D4FEAB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10264D-8EB8-46E7-B005-3C6A6762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58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28C9D-EE31-4382-BA66-CB168247C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10C4C-D83D-47FA-84A3-58BC1EB76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844A8F-8840-4292-8E69-0895F79A0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511988-E61B-4FC0-A5CC-48B04B10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6851-F6AC-448E-B83B-07E8F3B3ECE6}" type="datetime1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9862DA-730E-4F1C-A6B7-8D9D90D1F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F44669-507B-4FB2-9E60-14A5FFF3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2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C97F8-BFEB-492A-906F-2CF2BA4D3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E73A10-56A4-4B50-9298-CA9DDCB34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3B3C7D-616B-4862-A504-FD6BC728E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C45526-8B82-4556-AEB9-7B9A8408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F10E-725B-49B5-AEA3-A4F1D8959C07}" type="datetime1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23158B-A706-4D2A-8A20-412D4727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345163-AB1B-4727-8C86-00D0DAB3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43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06DEA3-8E33-472F-8D8F-1FE2B49D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FB638A-5AFA-47A1-904F-C2700392B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9C8F3E-DE18-4DA9-A04E-46F1940D2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FE3FD-AC86-4513-9872-940D6578BA49}" type="datetime1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613287-3E57-4F4C-9F8E-B493CE4FA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5C384-C32C-4F39-842D-05B595049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54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5F8C0-CBE0-4CDB-9776-14409BE6C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/>
              <a:t>Deep Learning: convergence</a:t>
            </a:r>
            <a:br>
              <a:rPr lang="en-US" altLang="zh-CN" sz="4800" dirty="0"/>
            </a:br>
            <a:br>
              <a:rPr lang="en-US" altLang="zh-CN" sz="4800" dirty="0"/>
            </a:b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D22C1B-BD4F-4AE5-8C0E-38A1AB6AE2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r>
              <a:rPr lang="zh-CN" altLang="en-US" dirty="0"/>
              <a:t>闵泽平</a:t>
            </a:r>
            <a:endParaRPr lang="en-US" altLang="zh-CN" dirty="0"/>
          </a:p>
          <a:p>
            <a:r>
              <a:rPr lang="zh-CN" altLang="en-US" dirty="0"/>
              <a:t>数学科学学院</a:t>
            </a:r>
            <a:endParaRPr lang="en-US" altLang="zh-CN" dirty="0"/>
          </a:p>
          <a:p>
            <a:r>
              <a:rPr lang="en-US" altLang="zh-CN" dirty="0"/>
              <a:t>1901110041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826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B0C8E94-719E-4EFB-8BC6-2517D3AA7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812" y="1886752"/>
            <a:ext cx="9767676" cy="502452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2CE481-A288-48B1-8A28-2EEE959C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CF7818-456F-44ED-9795-B4D28D608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12" y="2911996"/>
            <a:ext cx="11433188" cy="3839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5BF62B3-2518-4B4D-9908-508FE1B67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853" y="3562054"/>
            <a:ext cx="10138294" cy="2539798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83DA5F0A-756D-467B-9DA8-83DCA5843924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Frame work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0650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C7EF8-9CF9-4F11-B36F-E8BB7E00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95B47-0918-4373-AEEE-94AE76561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Identity matters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E75CA2-A3C1-4993-AAF0-C7762FA2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F276E7-8082-4678-B36E-4F8033596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46" y="2828926"/>
            <a:ext cx="6644515" cy="227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14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009E41-DDE0-4F2A-A7E8-7BECC5F65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Global minimum convergence 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4D11F7-3179-408B-977F-CE23A24A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F6C720-B252-4DA6-9B2D-2169B62A6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114" y="2639831"/>
            <a:ext cx="4445228" cy="35371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748ACA2-9FD9-4E80-BB39-4019C0410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869" y="2639830"/>
            <a:ext cx="4454871" cy="346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19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8890DC-DE5B-424C-A568-BC538335C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72D88D6-2ADD-4541-8647-9E851EC37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777875"/>
            <a:ext cx="10515600" cy="4351338"/>
          </a:xfrm>
        </p:spPr>
        <p:txBody>
          <a:bodyPr/>
          <a:lstStyle/>
          <a:p>
            <a:r>
              <a:rPr lang="en-US" altLang="zh-CN" dirty="0"/>
              <a:t>Global minimum convergence 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EAB626-5A42-4094-A03F-6B2D48BF3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" y="1885950"/>
            <a:ext cx="12183577" cy="224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78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026CA0-57D0-4F7D-B4C5-344B05B7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B1F1B8B-9241-4A4B-A8E4-0A69DD164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581025"/>
            <a:ext cx="10610850" cy="4776788"/>
          </a:xfrm>
        </p:spPr>
        <p:txBody>
          <a:bodyPr/>
          <a:lstStyle/>
          <a:p>
            <a:r>
              <a:rPr lang="en-US" altLang="zh-CN" dirty="0"/>
              <a:t>Verify the dynamics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FDF8B8-F52D-42B4-BF4C-45FE577BC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5494"/>
            <a:ext cx="10477753" cy="23530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4323DC-E9F5-4850-B2D1-D6979B187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025" y="1189965"/>
            <a:ext cx="7451968" cy="283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86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898C2-F2D0-472C-998D-0F3AF5DC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I: convergence analysis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4472D-EAE3-4AE4-9128-5297B98E4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Homogeneous activation and convergence</a:t>
            </a:r>
          </a:p>
          <a:p>
            <a:r>
              <a:rPr lang="en-US" altLang="zh-CN" dirty="0"/>
              <a:t>Tensor methods </a:t>
            </a:r>
          </a:p>
          <a:p>
            <a:r>
              <a:rPr lang="en-US" altLang="zh-CN" dirty="0"/>
              <a:t>1 hidden layer structure</a:t>
            </a:r>
          </a:p>
          <a:p>
            <a:r>
              <a:rPr lang="en-US" altLang="zh-CN" dirty="0"/>
              <a:t>Sample complexity and computational complexity</a:t>
            </a:r>
          </a:p>
          <a:p>
            <a:r>
              <a:rPr lang="en-US" altLang="zh-CN" dirty="0"/>
              <a:t>Linear in the input dimension and logarithmic in the precision.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BE41B7-D788-4A7E-B2CD-F6901D16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FB4341-16D8-4C59-8D1C-99C580DBB67F}"/>
              </a:ext>
            </a:extLst>
          </p:cNvPr>
          <p:cNvSpPr txBox="1"/>
          <p:nvPr/>
        </p:nvSpPr>
        <p:spPr>
          <a:xfrm>
            <a:off x="838200" y="1457325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>
                <a:solidFill>
                  <a:prstClr val="black"/>
                </a:solidFill>
              </a:rPr>
              <a:t>Sec 2 :</a:t>
            </a:r>
            <a:r>
              <a:rPr lang="en-US" altLang="zh-CN" sz="2400" dirty="0"/>
              <a:t> convergence analysis  with Gaussian input &amp; homogeneous activation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4212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175A7-D32E-4916-BB66-BFD1A4B6F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Formulation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10C3B0-0F2B-4042-BF37-20406E110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596F93-CABF-4CA4-A2EA-F6C42970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FE10F9-17C3-451E-A94D-B1DD78D9A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2421"/>
            <a:ext cx="10385470" cy="478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94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9DCA9-61E8-4E92-9918-6F238C91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Activation function properties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613984-FC74-482B-9FF0-5CF29B23C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9E701E-B086-4952-9532-D011EF8B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FC16E2-478C-4BD5-8EE5-00DFD70EA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29" y="1646238"/>
            <a:ext cx="11877171" cy="284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79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D2457-64BC-4978-A44A-84DBEB1C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Positive deﬁniteness of the Hessian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758478-8525-483A-B925-EBD3E07F9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47850"/>
            <a:ext cx="10515600" cy="4351338"/>
          </a:xfrm>
        </p:spPr>
        <p:txBody>
          <a:bodyPr/>
          <a:lstStyle/>
          <a:p>
            <a:r>
              <a:rPr lang="en-US" altLang="zh-CN" dirty="0"/>
              <a:t>Empirical Risk</a:t>
            </a:r>
          </a:p>
          <a:p>
            <a:endParaRPr lang="en-US" altLang="zh-CN" dirty="0"/>
          </a:p>
          <a:p>
            <a:r>
              <a:rPr lang="en-US" altLang="zh-CN" dirty="0"/>
              <a:t>Expected Risk</a:t>
            </a:r>
          </a:p>
          <a:p>
            <a:endParaRPr lang="en-US" altLang="zh-CN" dirty="0"/>
          </a:p>
          <a:p>
            <a:r>
              <a:rPr lang="en-US" altLang="zh-CN" dirty="0"/>
              <a:t>Then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12602D-7166-4CB6-AAE3-C4740696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18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2B7809-580D-41FB-8235-A75093508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858" y="2066226"/>
            <a:ext cx="5264421" cy="11303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E85A0B-5725-4E6D-9058-6488E2619B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7" t="19774"/>
          <a:stretch/>
        </p:blipFill>
        <p:spPr>
          <a:xfrm>
            <a:off x="3581400" y="3661417"/>
            <a:ext cx="4857869" cy="952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479A41E-FE1D-4A11-9550-E5FE25DF4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7609" y="5603675"/>
            <a:ext cx="5866989" cy="9527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F56775F-9285-4D61-9467-8C88FD36BC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207" y="4568732"/>
            <a:ext cx="8846005" cy="12002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503FC4E-A3F5-497F-875F-407FB8CDF151}"/>
                  </a:ext>
                </a:extLst>
              </p:cNvPr>
              <p:cNvSpPr txBox="1"/>
              <p:nvPr/>
            </p:nvSpPr>
            <p:spPr>
              <a:xfrm>
                <a:off x="8884471" y="6044978"/>
                <a:ext cx="880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503FC4E-A3F5-497F-875F-407FB8CDF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471" y="6044978"/>
                <a:ext cx="880434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955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92E176-D966-43A0-B29F-801EC8E551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If property 3.3(b)  hold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92E176-D966-43A0-B29F-801EC8E551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2C6020-EF39-4B6E-A9F5-59410B08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D5909C-F5F1-4E9F-AFEC-68F5869CC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725" y="2425655"/>
            <a:ext cx="5816899" cy="8699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9F81F8-A572-414E-9FEA-C91FE1935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500" y="4324350"/>
            <a:ext cx="4982208" cy="118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3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399D7-BB7A-43CC-AD05-AE726950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Outline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16C2A-F325-49F1-A3D8-76074C86E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/>
          <a:lstStyle/>
          <a:p>
            <a:pP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Introduction:</a:t>
            </a:r>
            <a:br>
              <a:rPr lang="en-US" altLang="zh-CN" dirty="0"/>
            </a:br>
            <a:r>
              <a:rPr lang="en-US" altLang="zh-CN" dirty="0"/>
              <a:t>   Convergence analysis; 1 </a:t>
            </a:r>
            <a:r>
              <a:rPr lang="en-US" altLang="zh-CN" dirty="0" err="1"/>
              <a:t>hiden</a:t>
            </a:r>
            <a:r>
              <a:rPr lang="en-US" altLang="zh-CN" dirty="0"/>
              <a:t> layer Neural Networks ; </a:t>
            </a:r>
          </a:p>
          <a:p>
            <a:pP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distribution of Input</a:t>
            </a:r>
            <a:br>
              <a:rPr lang="en-US" altLang="zh-CN" dirty="0"/>
            </a:br>
            <a:r>
              <a:rPr lang="en-US" altLang="zh-CN" dirty="0"/>
              <a:t>   Gaussian distribution; Non-gaussian distribution</a:t>
            </a:r>
          </a:p>
          <a:p>
            <a:pP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spurious local minimizer</a:t>
            </a:r>
          </a:p>
          <a:p>
            <a:pPr>
              <a:buSzPct val="80000"/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6269DC-1CCD-4F8E-AEA1-1A86D1652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550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8F677-4366-4491-A6B0-30328B478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7621"/>
            <a:ext cx="10515600" cy="4351338"/>
          </a:xfrm>
        </p:spPr>
        <p:txBody>
          <a:bodyPr/>
          <a:lstStyle/>
          <a:p>
            <a:r>
              <a:rPr lang="en-US" altLang="zh-CN" dirty="0"/>
              <a:t>Show positive definite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EA20BD-55EF-456A-BCBB-94EE0037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660E47-3A85-4AAE-9AEB-876A5212C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54" y="1457273"/>
            <a:ext cx="10630446" cy="131451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DC10596-E9CC-4238-A6FF-0BA819D5C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18" y="3362272"/>
            <a:ext cx="10973364" cy="203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70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E8C62-C424-4B0D-8066-E17B51205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7" y="1253331"/>
            <a:ext cx="10515600" cy="4351338"/>
          </a:xfrm>
        </p:spPr>
        <p:txBody>
          <a:bodyPr/>
          <a:lstStyle/>
          <a:p>
            <a:r>
              <a:rPr lang="en-US" altLang="zh-CN" dirty="0"/>
              <a:t>Linear convergence of gradient descent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18B61C-B25F-498F-A3E5-A6F43B58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840C5B-C416-4C30-A3DA-FA8A8A421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0538"/>
            <a:ext cx="10662198" cy="7937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A71D39E-F093-4617-8FA5-98DABFD61D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09" t="6054"/>
          <a:stretch/>
        </p:blipFill>
        <p:spPr>
          <a:xfrm>
            <a:off x="849313" y="2478129"/>
            <a:ext cx="10639972" cy="294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7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04BC6-ADEE-4B1B-8275-ED235D3C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 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D35B64-131A-405B-BA92-AAD32C55F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Preliminary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060585-1447-4D1D-A54B-D35E2227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A4E6C2-F810-452C-86AD-1AB081016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6659"/>
            <a:ext cx="10649497" cy="323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20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1C4EF8-7F96-4A78-A688-5C89FE0ED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Claim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3C0F7E-E800-48D7-B8F7-9C52FA074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CFE5EC-3789-4340-8872-0F2DBA6A9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9745"/>
            <a:ext cx="9848850" cy="36015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F4CA82E-B6AB-46FB-A911-21A003105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829" y="4800601"/>
            <a:ext cx="10424965" cy="53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41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D335D-FB3E-46E7-A5BD-888D263AF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325"/>
            <a:ext cx="10515600" cy="4351338"/>
          </a:xfrm>
        </p:spPr>
        <p:txBody>
          <a:bodyPr/>
          <a:lstStyle/>
          <a:p>
            <a:r>
              <a:rPr lang="en-US" altLang="zh-CN" dirty="0"/>
              <a:t>Theory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Algorithm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2119CE-F96D-43D9-9451-727E61E6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ADD9B8-14F1-4831-B659-B102AFAD4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114425"/>
            <a:ext cx="9374795" cy="18796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804486B-F79A-43BC-B752-4AAC278AD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49" y="3430221"/>
            <a:ext cx="9896673" cy="34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85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9620B-8740-421D-A6AD-36067BE7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Global Convergence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696F0-8FD3-4920-9CFC-0D408D8B7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Theory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BBF126-49D2-4959-B84C-BE8FB599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356403-6B9A-4460-981F-FDE4F921F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2373817"/>
            <a:ext cx="8763000" cy="269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14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E08B2E-A78D-4DC1-8126-30107846A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2150"/>
            <a:ext cx="10515600" cy="4351338"/>
          </a:xfrm>
        </p:spPr>
        <p:txBody>
          <a:bodyPr/>
          <a:lstStyle/>
          <a:p>
            <a:r>
              <a:rPr lang="en-US" altLang="zh-CN" dirty="0"/>
              <a:t>Algorithm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8BECEA-5207-4449-84C4-6F2DD77E5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0BF73E-F495-4CD0-859B-3BA28942E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350230"/>
            <a:ext cx="10436419" cy="410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14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040C9-6D26-47DF-8A90-2B05F78CA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187" y="136525"/>
            <a:ext cx="10515600" cy="1325563"/>
          </a:xfrm>
        </p:spPr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D0966F-BF30-45D2-90FF-E61CBB02D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number of samples required to recover the parameters for diﬀerent dimensions</a:t>
            </a:r>
          </a:p>
          <a:p>
            <a:r>
              <a:rPr lang="en-US" altLang="zh-CN" dirty="0"/>
              <a:t> test the tensor initialization</a:t>
            </a:r>
          </a:p>
          <a:p>
            <a:r>
              <a:rPr lang="en-US" altLang="zh-CN" dirty="0"/>
              <a:t> compare diﬀerent initialization methods for gradient descent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DBC9B0-D6EA-483F-8D97-87CD52CE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275115B-C644-4F1E-8AE8-8BEA53C3F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373" y="4019550"/>
            <a:ext cx="8806702" cy="24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28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EE6EE-135D-48B5-902A-572617E3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I: convergence analysis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68738-894E-4B02-B4BB-4A3029014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01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Assume</a:t>
            </a:r>
          </a:p>
          <a:p>
            <a:r>
              <a:rPr lang="en-US" altLang="zh-CN" dirty="0"/>
              <a:t>Non-</a:t>
            </a:r>
            <a:r>
              <a:rPr lang="en-US" altLang="zh-CN" dirty="0" err="1"/>
              <a:t>gaussion</a:t>
            </a:r>
            <a:r>
              <a:rPr lang="en-US" altLang="zh-CN" dirty="0"/>
              <a:t> distribution convergence analysis </a:t>
            </a:r>
          </a:p>
          <a:p>
            <a:r>
              <a:rPr lang="en-US" altLang="zh-CN" dirty="0"/>
              <a:t>Rely on </a:t>
            </a:r>
            <a:r>
              <a:rPr lang="en-US" altLang="zh-CN" dirty="0" err="1"/>
              <a:t>ReLU</a:t>
            </a:r>
            <a:r>
              <a:rPr lang="en-US" altLang="zh-CN" dirty="0"/>
              <a:t> activation function</a:t>
            </a:r>
          </a:p>
          <a:p>
            <a:pPr marL="0" indent="0">
              <a:buNone/>
            </a:pPr>
            <a:r>
              <a:rPr lang="en-US" altLang="zh-CN" dirty="0"/>
              <a:t>Conclusion</a:t>
            </a:r>
          </a:p>
          <a:p>
            <a:r>
              <a:rPr lang="en-US" altLang="zh-CN" dirty="0"/>
              <a:t>learn the convolutional ﬁlter in polynomial time </a:t>
            </a:r>
          </a:p>
          <a:p>
            <a:r>
              <a:rPr lang="en-US" altLang="zh-CN" dirty="0"/>
              <a:t> convergence rate depends on the smoothness of the input distribution and the closeness of patches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FC43F4-9DC6-4464-B880-80351FBD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795621-3447-4C93-90C7-CDCDFB070A31}"/>
              </a:ext>
            </a:extLst>
          </p:cNvPr>
          <p:cNvSpPr txBox="1"/>
          <p:nvPr/>
        </p:nvSpPr>
        <p:spPr>
          <a:xfrm>
            <a:off x="1028700" y="1544677"/>
            <a:ext cx="81819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Sec 3 : convergence analysis with non-</a:t>
            </a:r>
            <a:r>
              <a:rPr lang="en-US" altLang="zh-CN" sz="2400" dirty="0" err="1"/>
              <a:t>Gaussion</a:t>
            </a:r>
            <a:r>
              <a:rPr lang="en-US" altLang="zh-CN" sz="2400" dirty="0"/>
              <a:t> &amp; </a:t>
            </a:r>
            <a:r>
              <a:rPr lang="en-US" altLang="zh-CN" sz="2400" dirty="0" err="1"/>
              <a:t>ReLU</a:t>
            </a:r>
            <a:r>
              <a:rPr lang="en-US" altLang="zh-CN" sz="2400" dirty="0"/>
              <a:t> activation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4734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C0A5F-0DBD-4B46-87CC-0E2A6DB77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059C92-127E-451B-896C-ED023D7D6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4435475"/>
            <a:ext cx="10515600" cy="4351338"/>
          </a:xfrm>
        </p:spPr>
        <p:txBody>
          <a:bodyPr/>
          <a:lstStyle/>
          <a:p>
            <a:r>
              <a:rPr lang="en-US" altLang="zh-CN" dirty="0"/>
              <a:t>Write as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4F74C2-F62E-43B8-87DC-2A279187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10FFB0-830D-4072-9C62-F7F6508C3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45" y="5010124"/>
            <a:ext cx="3105310" cy="1009702"/>
          </a:xfrm>
          <a:prstGeom prst="rect">
            <a:avLst/>
          </a:prstGeom>
        </p:spPr>
      </p:pic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62089A1F-D372-406C-8CC1-E91DC20BD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654" y="1548558"/>
            <a:ext cx="10164692" cy="20645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C345E7-1E5F-4892-984A-1DB398A12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4775" y="3722613"/>
            <a:ext cx="4369025" cy="288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3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CA71E-9A50-41AC-90C2-BCC2A1171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Part I: convergence analysis 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684D0A-2885-43C5-B767-36B956F34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Assume </a:t>
            </a:r>
          </a:p>
          <a:p>
            <a:r>
              <a:rPr lang="en-US" altLang="zh-CN" dirty="0"/>
              <a:t>Gaussian input</a:t>
            </a:r>
          </a:p>
          <a:p>
            <a:r>
              <a:rPr lang="en-US" altLang="zh-CN" dirty="0"/>
              <a:t>1 </a:t>
            </a:r>
            <a:r>
              <a:rPr lang="en-US" altLang="zh-CN" dirty="0" err="1"/>
              <a:t>hiden</a:t>
            </a:r>
            <a:r>
              <a:rPr lang="en-US" altLang="zh-CN" dirty="0"/>
              <a:t> layer structure</a:t>
            </a:r>
          </a:p>
          <a:p>
            <a:r>
              <a:rPr lang="en-US" altLang="zh-CN" dirty="0"/>
              <a:t>skip-one-layer identity mapping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ReLU</a:t>
            </a:r>
            <a:r>
              <a:rPr lang="en-US" altLang="zh-CN" dirty="0"/>
              <a:t> activations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ED0DAB-A472-4B88-9D1C-4B0DE3BB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0BB500-15FA-497F-A6A8-1B8788B13F6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F1E8CA-1D43-47CF-8248-EDEF4AF37699}"/>
              </a:ext>
            </a:extLst>
          </p:cNvPr>
          <p:cNvSpPr txBox="1"/>
          <p:nvPr/>
        </p:nvSpPr>
        <p:spPr>
          <a:xfrm>
            <a:off x="838200" y="1554202"/>
            <a:ext cx="81819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Sec 1 :Convergence Analysis  with Gaussian input &amp; </a:t>
            </a:r>
            <a:r>
              <a:rPr lang="en-US" altLang="zh-CN" sz="2400" dirty="0" err="1"/>
              <a:t>ReLU</a:t>
            </a:r>
            <a:r>
              <a:rPr lang="en-US" altLang="zh-CN" sz="2400" dirty="0"/>
              <a:t> activation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4893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801DC-8F27-4D4C-BBBA-EAAE7092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844550"/>
            <a:ext cx="10515600" cy="4351338"/>
          </a:xfrm>
        </p:spPr>
        <p:txBody>
          <a:bodyPr/>
          <a:lstStyle/>
          <a:p>
            <a:r>
              <a:rPr lang="en-US" altLang="zh-CN" dirty="0"/>
              <a:t>Loss  function</a:t>
            </a:r>
          </a:p>
          <a:p>
            <a:endParaRPr lang="en-US" altLang="zh-CN" dirty="0"/>
          </a:p>
          <a:p>
            <a:r>
              <a:rPr lang="en-US" altLang="zh-CN" dirty="0"/>
              <a:t>SGD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FD38DE-28F0-4100-B18D-60B57881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C3D8A7-53DD-4198-98E5-AE6EFF269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767" y="1501776"/>
            <a:ext cx="5388465" cy="458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F7BAA81-5368-4443-B476-82E9381E0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784" y="2662238"/>
            <a:ext cx="3076031" cy="5112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B78A57F-F86F-4327-B1FF-18BA1E985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5" y="3856770"/>
            <a:ext cx="11043041" cy="127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67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3B25C-6353-4413-80F2-4F43D343B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28"/>
            <a:ext cx="10515600" cy="1325563"/>
          </a:xfrm>
        </p:spPr>
        <p:txBody>
          <a:bodyPr/>
          <a:lstStyle/>
          <a:p>
            <a:br>
              <a:rPr lang="en-US" altLang="zh-CN" dirty="0"/>
            </a:br>
            <a:r>
              <a:rPr lang="en-US" altLang="zh-CN" dirty="0"/>
              <a:t>one-layer one-neuron model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E76B18C-765A-4709-B17D-8975C863C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847" y="4713874"/>
            <a:ext cx="10274077" cy="1787732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5641E1-D31C-430F-8ACD-91E377BA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9DB6F8-7513-4A9C-939C-C07FF36F4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47" y="3597807"/>
            <a:ext cx="9913281" cy="5761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FBF4C9B-3AB0-4216-BA0A-D6EF75BF8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14" y="1445856"/>
            <a:ext cx="9753839" cy="12381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2EA7CC8-D032-45BF-9AA9-41947C17E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525" y="2590800"/>
            <a:ext cx="10044987" cy="9125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C92CDDC-2C63-4282-B71C-1D383AC168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0647" y="117464"/>
            <a:ext cx="2252587" cy="148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62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AF9C-95AF-4DB6-BE69-BA6F21494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br>
              <a:rPr lang="en-US" altLang="zh-CN" dirty="0"/>
            </a:br>
            <a:r>
              <a:rPr lang="en-US" altLang="zh-CN" dirty="0"/>
              <a:t>Convolutional filter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7A6F3F-8733-4AE7-AC68-55CFEA140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65842B-85DE-4A35-A33C-73571030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4EAF14-0DE9-4792-AD25-FFA5BB9FB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7975"/>
            <a:ext cx="9832039" cy="25417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9723724-DD53-43F2-A0B6-D5C5D85F7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86490"/>
            <a:ext cx="9536011" cy="167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55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752EC-6F37-4A58-9036-FD22EB85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54BBC-7D88-4691-B001-2D423CDB0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main difference between the simple one-layer one-neuron network and the convolution ﬁlter is two patches may appear in different regions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A9594E-1C44-46E2-A932-1935775B0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500AA4-127F-4A2C-B109-852C0AD68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5038"/>
            <a:ext cx="9944561" cy="21887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2077BE6-6EA4-4217-90D8-2D8FD82C3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29" y="2847975"/>
            <a:ext cx="10005121" cy="172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76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C7FDC-A6EE-42DB-A321-9CEBB3DCB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II: spurious local minimizer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C588E6-E3C5-40B8-94EE-FBD5E9DE3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2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Assume</a:t>
            </a:r>
          </a:p>
          <a:p>
            <a:r>
              <a:rPr lang="en-US" altLang="zh-CN" dirty="0"/>
              <a:t>Gaussian input</a:t>
            </a:r>
          </a:p>
          <a:p>
            <a:r>
              <a:rPr lang="en-US" altLang="zh-CN" dirty="0" err="1"/>
              <a:t>ReLU</a:t>
            </a:r>
            <a:r>
              <a:rPr lang="en-US" altLang="zh-CN" dirty="0"/>
              <a:t> activation</a:t>
            </a:r>
          </a:p>
          <a:p>
            <a:pPr marL="0" indent="0">
              <a:buNone/>
            </a:pPr>
            <a:r>
              <a:rPr lang="en-US" altLang="zh-CN" dirty="0"/>
              <a:t>Conclusion</a:t>
            </a:r>
          </a:p>
          <a:p>
            <a:r>
              <a:rPr lang="en-US" altLang="zh-CN" dirty="0"/>
              <a:t>Gradient descent  can  recover the true parameters with constant probability</a:t>
            </a:r>
          </a:p>
          <a:p>
            <a:r>
              <a:rPr lang="en-US" altLang="zh-CN" dirty="0"/>
              <a:t>Converge to the spurious local minimum with constant probability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D4AC9B-77E7-4FE0-A8C1-7421CD1A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9028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88325-611E-4802-8605-E40022A7E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Formulation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BB1302-2883-4620-B873-A4111DD03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Net form</a:t>
            </a:r>
          </a:p>
          <a:p>
            <a:endParaRPr lang="en-US" altLang="zh-CN" dirty="0"/>
          </a:p>
          <a:p>
            <a:r>
              <a:rPr lang="en-US" altLang="zh-CN" dirty="0"/>
              <a:t>Loss function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We re-parametrize the ﬁrst layer as</a:t>
            </a:r>
          </a:p>
          <a:p>
            <a:r>
              <a:rPr lang="en-US" altLang="zh-CN" dirty="0"/>
              <a:t>Then 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5A3BE7-8154-40F4-9DF6-DDABAADE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35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7665AC1-71E6-4390-8E8A-A1F7E733F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501" y="1990725"/>
            <a:ext cx="4245564" cy="10064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4F8CE5D-0B7F-453C-BBF1-74468DABE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238" y="365125"/>
            <a:ext cx="5447705" cy="317356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55721D7-89C5-4128-B6AA-8541D78DCA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2" t="27838"/>
          <a:stretch/>
        </p:blipFill>
        <p:spPr>
          <a:xfrm>
            <a:off x="2009775" y="3858061"/>
            <a:ext cx="6966062" cy="7263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8E2EBB3-A07C-423C-8439-F1CF79FE94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762170"/>
            <a:ext cx="1241885" cy="53496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7CDED5A-52D6-405A-BBEA-85C8166F8D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9775" y="5377940"/>
            <a:ext cx="3272092" cy="111493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03569FD-9B1F-4018-84D2-B6B4333458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7703" y="5529988"/>
            <a:ext cx="5791822" cy="72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84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EC737-2387-4788-AB34-B4C0981FF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594"/>
            <a:ext cx="10515600" cy="1325563"/>
          </a:xfrm>
        </p:spPr>
        <p:txBody>
          <a:bodyPr/>
          <a:lstStyle/>
          <a:p>
            <a:r>
              <a:rPr lang="en-US" altLang="zh-CN" dirty="0"/>
              <a:t>Preliminaries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CD0554-92A0-48FF-AF1E-E69B52B18D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16000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 Assume every patch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is vector of </a:t>
                </a:r>
                <a:r>
                  <a:rPr lang="en-US" altLang="zh-CN" dirty="0" err="1"/>
                  <a:t>i.i.d</a:t>
                </a:r>
                <a:r>
                  <a:rPr lang="en-US" altLang="zh-CN" dirty="0"/>
                  <a:t> Gaussian random variables</a:t>
                </a:r>
              </a:p>
              <a:p>
                <a:r>
                  <a:rPr lang="en-US" altLang="zh-CN" dirty="0"/>
                  <a:t>We have population loss and expected gradient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 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CD0554-92A0-48FF-AF1E-E69B52B18D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16000"/>
                <a:ext cx="10515600" cy="4351338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330971-618F-47CB-B094-9D7252E6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089082-DB06-457B-BFF6-2C227B061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29" y="2652470"/>
            <a:ext cx="5702199" cy="21481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64991AB-5F9D-4D6D-BC56-B84324455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670" y="2490454"/>
            <a:ext cx="4635738" cy="30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290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B71C0-93BB-4F74-A1E3-3CF4379F9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202"/>
            <a:ext cx="10515600" cy="1325563"/>
          </a:xfrm>
        </p:spPr>
        <p:txBody>
          <a:bodyPr/>
          <a:lstStyle/>
          <a:p>
            <a:r>
              <a:rPr lang="en-US" altLang="zh-CN" dirty="0"/>
              <a:t>Main theory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292F6-E2DE-4968-BE24-532DFFAF5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1253331"/>
            <a:ext cx="10515600" cy="4351338"/>
          </a:xfrm>
        </p:spPr>
        <p:txBody>
          <a:bodyPr/>
          <a:lstStyle/>
          <a:p>
            <a:r>
              <a:rPr lang="en-US" altLang="zh-CN" dirty="0"/>
              <a:t> the convergence of gradient descent has two phases.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BBB99D-B32D-422D-8084-5CE1DA02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91C6E6-66BD-4F51-A4C8-9FC533A17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2" y="2074042"/>
            <a:ext cx="5893805" cy="31472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70CADC0-02E7-4A78-9DD5-B4AB29A67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600" y="1939155"/>
            <a:ext cx="3759241" cy="314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2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69FB2AE-3FD6-4928-B170-BBC7EBEC4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110" y="1811484"/>
            <a:ext cx="5851640" cy="453091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12F15D-0A71-45C7-9AE9-875C0984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38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7C5DA69-12C3-4454-A377-7A12A0599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10" y="2343150"/>
            <a:ext cx="6309154" cy="31401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A6E0989-42D8-4669-A891-67C4CF6FF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782" y="1143279"/>
            <a:ext cx="5447995" cy="47517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C05F062-B01B-40C2-9F77-9DD3B732B2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662" y="1080819"/>
            <a:ext cx="10601863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94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DCA5-E9CD-4AAC-B7C2-12982D62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250825"/>
            <a:ext cx="10515600" cy="1325563"/>
          </a:xfrm>
        </p:spPr>
        <p:txBody>
          <a:bodyPr/>
          <a:lstStyle/>
          <a:p>
            <a:r>
              <a:rPr lang="en-US" altLang="zh-CN" dirty="0"/>
              <a:t>Papers &amp; 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BC0CB-6B9A-4E5C-86F6-937E2A14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428750"/>
            <a:ext cx="11449050" cy="4805363"/>
          </a:xfrm>
        </p:spPr>
        <p:txBody>
          <a:bodyPr/>
          <a:lstStyle/>
          <a:p>
            <a:r>
              <a:rPr lang="en-US" altLang="zh-CN" dirty="0"/>
              <a:t>Convergence Analysis of Two-layer Neural Networks with </a:t>
            </a:r>
            <a:r>
              <a:rPr lang="en-US" altLang="zh-CN" dirty="0" err="1"/>
              <a:t>ReLU</a:t>
            </a:r>
            <a:r>
              <a:rPr lang="en-US" altLang="zh-CN" dirty="0"/>
              <a:t> Activation(2017)</a:t>
            </a:r>
          </a:p>
          <a:p>
            <a:r>
              <a:rPr lang="en-US" altLang="zh-CN" dirty="0"/>
              <a:t>Recovery Guarantees for One-hidden-layer Neural Networks(2017)</a:t>
            </a:r>
          </a:p>
          <a:p>
            <a:r>
              <a:rPr lang="en-US" altLang="zh-CN" dirty="0"/>
              <a:t>Learning One-hidden-layer Neural Networks with Landscape Design(2017)</a:t>
            </a:r>
          </a:p>
          <a:p>
            <a:r>
              <a:rPr lang="en-US" altLang="zh-CN" dirty="0"/>
              <a:t>When is a convolutional filter easy to learn? (2018)</a:t>
            </a:r>
          </a:p>
          <a:p>
            <a:r>
              <a:rPr lang="en-US" altLang="zh-CN" dirty="0"/>
              <a:t>Gradient Descent Learns One-hidden-layer CNN: Don’t be Afraid of Spurious Local Minima (2018)</a:t>
            </a:r>
          </a:p>
          <a:p>
            <a:r>
              <a:rPr lang="en-US" altLang="zh-CN" dirty="0"/>
              <a:t>Fine-Grained Analysis of Optimization and Generalization for Overparameterized Two-Layer Neural Networks(2019)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7468FD-9DCB-4784-BB93-E8870713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0BB500-15FA-497F-A6A8-1B8788B13F6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465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5C73E-A9A5-4870-AAA0-9DDD8B4D3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CN" sz="2800" dirty="0"/>
            </a:b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BD3942-6EF2-43FC-94AD-340493D38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102790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Show that SGD converges to optimal in “two phases”: In phase I, the gradient points to the wrong direction, however, a potential function g gradually decreases. Then in phase II, SGD enters a nice one point convex region and converges. We also show that the identity mapping is necessary for convergence, as it moves the initial point to a better place for optimization.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EE26AF-2137-41F3-9A80-596ED332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95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DC82A-1079-4254-BB73-8E41B74E4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308768"/>
            <a:ext cx="10515600" cy="4351338"/>
          </a:xfrm>
        </p:spPr>
        <p:txBody>
          <a:bodyPr/>
          <a:lstStyle/>
          <a:p>
            <a:r>
              <a:rPr lang="en-US" altLang="zh-CN" dirty="0"/>
              <a:t>skip-one-layer identity mapping</a:t>
            </a:r>
          </a:p>
          <a:p>
            <a:r>
              <a:rPr lang="en-US" altLang="zh-CN" dirty="0"/>
              <a:t> the skip-one-layer identity mapping already brings signiﬁcant improvement to vanilla networks. </a:t>
            </a:r>
          </a:p>
          <a:p>
            <a:r>
              <a:rPr lang="en-US" altLang="zh-CN" dirty="0"/>
              <a:t>Written as 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BE7206-3E52-420E-9815-E2FC0AA3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05197F-FB01-4CDC-B904-46BAD905A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662" y="2496866"/>
            <a:ext cx="6510676" cy="39960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895E8D-B9AA-4CF5-8F45-E20020E23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234" y="2089920"/>
            <a:ext cx="3518081" cy="46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0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F2F56-CA24-4353-BF80-9602CCE1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Preliminaries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4D014-EDBA-45D0-AC69-6EBB7D1D3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850"/>
            <a:ext cx="10515600" cy="4797450"/>
          </a:xfrm>
        </p:spPr>
        <p:txBody>
          <a:bodyPr/>
          <a:lstStyle/>
          <a:p>
            <a:r>
              <a:rPr lang="en-US" altLang="zh-CN" dirty="0"/>
              <a:t>Loss function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And write as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We get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Updating rule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5C3B35-838F-4240-AE15-6714A4C7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1F97A1-5E55-48E5-ADD2-5629596EB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193" y="2001857"/>
            <a:ext cx="4623607" cy="5619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0B35FBA-1458-4719-9F1A-07929C019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233" y="3156005"/>
            <a:ext cx="6136858" cy="6016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7DF1EDD-0CAA-4901-BA5E-5CD542734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016" y="4516503"/>
            <a:ext cx="8237542" cy="7302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A6E316B-CB03-4785-9DC4-169643ED4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3392" y="6084034"/>
            <a:ext cx="2965215" cy="54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1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E04581-F106-4EB1-8FD9-31006931F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987425"/>
            <a:ext cx="10515600" cy="4351338"/>
          </a:xfrm>
        </p:spPr>
        <p:txBody>
          <a:bodyPr/>
          <a:lstStyle/>
          <a:p>
            <a:r>
              <a:rPr lang="en-US" altLang="zh-CN" dirty="0"/>
              <a:t>Potential function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One point strongly convexity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76EF8F-3396-47FF-B7BC-407FF28A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F271C0-6F5A-46C8-A1FA-E1E21F99B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88" y="1438237"/>
            <a:ext cx="10843062" cy="18097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78E9EE1-5A4D-45A5-BD35-39A35ECD5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50" y="4164685"/>
            <a:ext cx="10757337" cy="72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31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0C75D-585B-4CC2-9689-61ED8A33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Theory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7D3FDD-7447-46A3-BCF1-D552F62BE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Lemma for main theory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Main Theorem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74738D-F22C-4160-A129-246B0B1B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00F97A-B2A8-42F0-9B38-D8BE916CE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13" y="2409015"/>
            <a:ext cx="10687687" cy="15922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D722EA-046B-42E7-A396-686736FEE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82343"/>
            <a:ext cx="10423248" cy="207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23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E8A113-6827-4404-9613-AA06E427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8BF4177-6535-41BF-88C6-3286605E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5" y="854075"/>
            <a:ext cx="10515600" cy="4351338"/>
          </a:xfrm>
        </p:spPr>
        <p:txBody>
          <a:bodyPr/>
          <a:lstStyle/>
          <a:p>
            <a:r>
              <a:rPr lang="en-US" altLang="zh-CN" dirty="0"/>
              <a:t>We split the main theory to following two theorems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6EF1E0-673C-4371-96E1-C5AAFB394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62" y="1762126"/>
            <a:ext cx="11415088" cy="218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4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6977</TotalTime>
  <Words>605</Words>
  <Application>Microsoft Office PowerPoint</Application>
  <PresentationFormat>宽屏</PresentationFormat>
  <Paragraphs>198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4" baseType="lpstr">
      <vt:lpstr>等线</vt:lpstr>
      <vt:lpstr>Arial</vt:lpstr>
      <vt:lpstr>Cambria Math</vt:lpstr>
      <vt:lpstr>Wingdings</vt:lpstr>
      <vt:lpstr>Office 主题​​</vt:lpstr>
      <vt:lpstr>Deep Learning: convergence  </vt:lpstr>
      <vt:lpstr>Outline</vt:lpstr>
      <vt:lpstr>Part I: convergence analysis </vt:lpstr>
      <vt:lpstr> </vt:lpstr>
      <vt:lpstr>PowerPoint 演示文稿</vt:lpstr>
      <vt:lpstr>Preliminaries </vt:lpstr>
      <vt:lpstr>PowerPoint 演示文稿</vt:lpstr>
      <vt:lpstr>Main Theory</vt:lpstr>
      <vt:lpstr>PowerPoint 演示文稿</vt:lpstr>
      <vt:lpstr>PowerPoint 演示文稿</vt:lpstr>
      <vt:lpstr>Experiment</vt:lpstr>
      <vt:lpstr>PowerPoint 演示文稿</vt:lpstr>
      <vt:lpstr>PowerPoint 演示文稿</vt:lpstr>
      <vt:lpstr>PowerPoint 演示文稿</vt:lpstr>
      <vt:lpstr>Part I: convergence analysis </vt:lpstr>
      <vt:lpstr>Problem Formulation </vt:lpstr>
      <vt:lpstr>Activation function properties </vt:lpstr>
      <vt:lpstr>Positive deﬁniteness of the Hessian </vt:lpstr>
      <vt:lpstr>PowerPoint 演示文稿</vt:lpstr>
      <vt:lpstr>PowerPoint 演示文稿</vt:lpstr>
      <vt:lpstr>PowerPoint 演示文稿</vt:lpstr>
      <vt:lpstr>Tensor method</vt:lpstr>
      <vt:lpstr>PowerPoint 演示文稿</vt:lpstr>
      <vt:lpstr>PowerPoint 演示文稿</vt:lpstr>
      <vt:lpstr> Global Convergence </vt:lpstr>
      <vt:lpstr>PowerPoint 演示文稿</vt:lpstr>
      <vt:lpstr>Experiment</vt:lpstr>
      <vt:lpstr>Part I: convergence analysis </vt:lpstr>
      <vt:lpstr>Architecture</vt:lpstr>
      <vt:lpstr>PowerPoint 演示文稿</vt:lpstr>
      <vt:lpstr> one-layer one-neuron model</vt:lpstr>
      <vt:lpstr> Convolutional filter</vt:lpstr>
      <vt:lpstr>PowerPoint 演示文稿</vt:lpstr>
      <vt:lpstr>Part II: spurious local minimizer </vt:lpstr>
      <vt:lpstr>Formulation</vt:lpstr>
      <vt:lpstr>Preliminaries</vt:lpstr>
      <vt:lpstr>Main theory</vt:lpstr>
      <vt:lpstr>PowerPoint 演示文稿</vt:lpstr>
      <vt:lpstr>Papers &amp;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 Moon</dc:creator>
  <cp:lastModifiedBy>2392161629@qq.com</cp:lastModifiedBy>
  <cp:revision>172</cp:revision>
  <dcterms:created xsi:type="dcterms:W3CDTF">2020-03-27T07:18:45Z</dcterms:created>
  <dcterms:modified xsi:type="dcterms:W3CDTF">2020-04-10T13:52:28Z</dcterms:modified>
</cp:coreProperties>
</file>