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4" r:id="rId4"/>
    <p:sldId id="258" r:id="rId5"/>
    <p:sldId id="259" r:id="rId6"/>
    <p:sldId id="260" r:id="rId7"/>
    <p:sldId id="276" r:id="rId8"/>
    <p:sldId id="277" r:id="rId9"/>
    <p:sldId id="262" r:id="rId10"/>
    <p:sldId id="263" r:id="rId11"/>
    <p:sldId id="264" r:id="rId12"/>
    <p:sldId id="266" r:id="rId13"/>
    <p:sldId id="265" r:id="rId14"/>
    <p:sldId id="278" r:id="rId15"/>
    <p:sldId id="267" r:id="rId16"/>
    <p:sldId id="279" r:id="rId17"/>
    <p:sldId id="268" r:id="rId18"/>
    <p:sldId id="283" r:id="rId19"/>
    <p:sldId id="270" r:id="rId20"/>
    <p:sldId id="284" r:id="rId21"/>
    <p:sldId id="269" r:id="rId22"/>
    <p:sldId id="271" r:id="rId23"/>
    <p:sldId id="273" r:id="rId24"/>
    <p:sldId id="281" r:id="rId25"/>
    <p:sldId id="285" r:id="rId26"/>
    <p:sldId id="280" r:id="rId27"/>
    <p:sldId id="282" r:id="rId28"/>
    <p:sldId id="275" r:id="rId29"/>
    <p:sldId id="27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A7F99-4154-4FD9-A0C2-1172DD5C67B7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5812A-2FE6-4531-ACA4-00C2218B0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8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849AE-AE1F-4649-9120-84EA3F264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AE353-8EF8-45EA-BCE4-61FA650E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D093A-C491-457C-9EDA-9698DDE7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2020/5/26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E723A-FB88-468B-ADB0-77CED681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27A3D-C78B-40C2-9B72-274FECBE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9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46E8E-266D-4528-AE46-26F975D7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B60260-B3DC-4084-9CBA-A60D44DB4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FE4D0-C2CE-4210-8D97-216B49CF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2020/5/26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557D9-8CFC-43D1-B3C6-45DF59ED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F0977-0707-4789-9259-FAD78EEA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57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8EE9F4-4903-4E82-BA10-CEF9026F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EA9CBF-605F-40F6-B350-FEAC73C0C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0B721-24A5-4A36-B1FC-C68665E8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2020/5/26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1D133-72CB-4E8E-9394-10D27F4B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FD283-AFD5-4C2B-B3F0-BF2AEF3D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8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D5599-9B6B-403E-B76A-3E15BB20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D3926-4577-42AF-849D-75DDB656D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E528C-33B9-4CB9-A070-1901A5AC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2020/5/26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63832-2AEA-4BB8-A8B2-0EBDE0DC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ED4B2-2FEF-406F-9039-445F33AE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0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083CB-2AC6-4A52-A300-2C79BCB1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11A5E-7149-4E2C-A131-551927AA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960C2-DF4A-4C87-AA1C-FD5991B4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2020/5/26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EFCF9-29F2-4B96-BB31-9889B516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BFF9D-3EB4-4059-B528-FC9B1482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1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FD4B5-89D1-4197-B88F-090A5D1E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9C93E-6F04-4ECA-839B-E08BDAAF2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F33D36-08D6-474A-92E7-B5D545B9C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34AF10-FF68-49B8-9896-172E2263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2020/5/26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39E6EB-7F88-46F0-927D-D4EC1C9D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044A6F-9424-4B49-8D4B-F5158DD8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39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52647-97B6-496F-B031-B21A600E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C936C-B4C2-48EE-9BB2-36CE720DD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8472B6-8162-437B-9396-577663C49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2F63AC-1C7B-490E-A247-881014985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FE98F1-E338-4C2A-B2B4-70F2F5409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AE8B88-C205-4E2D-91D8-4B2E7D04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2020/5/26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183677-3DC4-4909-A1D8-5A29264F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0BFD70-67C5-4E16-BAF5-EA143511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0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5B5CD-D64B-493E-938D-3373DD59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6B9C54-E0DA-40CC-B7BF-87347A24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2020/5/26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C062CC-81E4-4D51-90EA-18B8CC67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41963D-117B-4C54-84B2-744D0121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3E6E4D-1BC7-4F98-83C6-BF1589C5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2020/5/26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BCFDF3-C7EC-4649-ADAC-52E9E0F1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D5D47-F136-49D4-83C3-C0379B25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61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6126D-4AE5-43D6-A754-76CDAA75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C4111-CCE3-4308-AE85-BAC02BCD4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1040E7-AB97-4793-8E0A-9D65B2663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82215-24D6-41A6-8F35-10D56423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2020/5/26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3D9AB4-BAE0-4131-BB49-925FC263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8217E4-77F8-4869-B10C-A2DBB4D5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61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4CB13-04BF-4978-8358-6106334C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A0739A-C705-4976-BB5C-273DD1AB6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655256-3FD4-40B0-BD40-041870F6E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EB2ADF-498B-4475-8874-E979A25F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2020/5/26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D2CC5-99E0-4D0C-AE70-68A9F5CD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14BA94-B7DC-4DB5-AA31-418525D6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0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B08FBA-FED6-44E3-94B8-AD3BCBD8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685E1A-CA91-4C90-9BE1-085465AEF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8F290-4119-4FA6-87B8-7860E1D29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2020/5/26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3FE30-95E9-4133-A4AE-6E1850A0F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9F02F-F83F-4DE9-934F-756209C50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12333-02D1-4DBC-9EEE-B81EDA0E8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71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F9335-BDE9-4048-ACF0-17C2C5711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Graph Autoencoders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0AAEDC-6AF0-4105-B4F5-F3F9EF366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4056" y="5253557"/>
            <a:ext cx="4587551" cy="718035"/>
          </a:xfrm>
        </p:spPr>
        <p:txBody>
          <a:bodyPr>
            <a:normAutofit/>
          </a:bodyPr>
          <a:lstStyle/>
          <a:p>
            <a:r>
              <a:rPr lang="en-US" altLang="zh-CN" dirty="0"/>
              <a:t>By Tian </a:t>
            </a:r>
            <a:r>
              <a:rPr lang="en-US" altLang="zh-CN" dirty="0" err="1"/>
              <a:t>Guiyu</a:t>
            </a:r>
            <a:endParaRPr lang="en-US" altLang="zh-CN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621E4EB3-29A1-4C72-A53B-6C6B1CE257A1}"/>
              </a:ext>
            </a:extLst>
          </p:cNvPr>
          <p:cNvSpPr txBox="1">
            <a:spLocks/>
          </p:cNvSpPr>
          <p:nvPr/>
        </p:nvSpPr>
        <p:spPr>
          <a:xfrm>
            <a:off x="7890587" y="5735637"/>
            <a:ext cx="4587551" cy="122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dirty="0"/>
              <a:t>2020.5.26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34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B3A9C-89D7-4B9E-8FF5-2FD685FD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GCN as Encoder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70DA7-2DE1-4374-B3C6-BDD654CEC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955C74-2E7F-43B7-9585-3F89C7DA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25FC41-580F-487F-B8AA-F464B0951745}"/>
              </a:ext>
            </a:extLst>
          </p:cNvPr>
          <p:cNvSpPr/>
          <p:nvPr/>
        </p:nvSpPr>
        <p:spPr>
          <a:xfrm>
            <a:off x="6096000" y="6081991"/>
            <a:ext cx="6130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“Variational graph auto-encoders</a:t>
            </a:r>
            <a:r>
              <a:rPr lang="en-US" altLang="zh-CN" b="1" dirty="0"/>
              <a:t>, NIPS 2016 workshop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ECA306-A0D1-4380-BD61-2A4A9226D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2" y="2181409"/>
            <a:ext cx="9479902" cy="29064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E39270-D858-4C57-94D9-FE177F5A4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75" r="369" b="19868"/>
          <a:stretch/>
        </p:blipFill>
        <p:spPr>
          <a:xfrm>
            <a:off x="1469183" y="5298838"/>
            <a:ext cx="8724900" cy="28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9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B1F4D-0A6B-48C0-AF88-49CC7455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 as Encoder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1B2A8-94D6-4C19-8786-F7D6691D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and 2 are regular equivalent though they are neither connected nor have common neighbors. (Structural equivalence fails)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277E75-2A93-4DC2-8543-AC4B564E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CCFC8F-CF48-4B07-8E4E-88B3C90E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580" y="2725290"/>
            <a:ext cx="6652839" cy="29668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994732E-331A-4ADB-9D69-330D51849CD0}"/>
              </a:ext>
            </a:extLst>
          </p:cNvPr>
          <p:cNvSpPr/>
          <p:nvPr/>
        </p:nvSpPr>
        <p:spPr>
          <a:xfrm>
            <a:off x="4537786" y="6081991"/>
            <a:ext cx="777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Deep recursive network embedding with regular equivalence</a:t>
            </a:r>
            <a:r>
              <a:rPr lang="en-US" altLang="zh-CN" b="1" dirty="0"/>
              <a:t>, KDD 2018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2010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B1F4D-0A6B-48C0-AF88-49CC7455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 as Encoder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1B2A8-94D6-4C19-8786-F7D6691D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277E75-2A93-4DC2-8543-AC4B564E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94732E-331A-4ADB-9D69-330D51849CD0}"/>
              </a:ext>
            </a:extLst>
          </p:cNvPr>
          <p:cNvSpPr/>
          <p:nvPr/>
        </p:nvSpPr>
        <p:spPr>
          <a:xfrm>
            <a:off x="4537786" y="6081991"/>
            <a:ext cx="777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Deep recursive network embedding with regular equivalence</a:t>
            </a:r>
            <a:r>
              <a:rPr lang="en-US" altLang="zh-CN" b="1" dirty="0"/>
              <a:t>, KDD 2018</a:t>
            </a:r>
            <a:endParaRPr lang="zh-CN" altLang="en-US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324FF85-DB2C-4C5F-B3A1-EEBE217B34F4}"/>
              </a:ext>
            </a:extLst>
          </p:cNvPr>
          <p:cNvGrpSpPr/>
          <p:nvPr/>
        </p:nvGrpSpPr>
        <p:grpSpPr>
          <a:xfrm>
            <a:off x="981228" y="2416042"/>
            <a:ext cx="7445603" cy="2249263"/>
            <a:chOff x="981228" y="2416042"/>
            <a:chExt cx="7445603" cy="224926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3E39500-676C-46B0-A32E-AB15D793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436"/>
            <a:stretch/>
          </p:blipFill>
          <p:spPr>
            <a:xfrm>
              <a:off x="981228" y="2416042"/>
              <a:ext cx="7445603" cy="224926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45B4728-D7D7-4B7C-A22F-69BA20EB8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4648" t="68981" r="13318" b="24274"/>
            <a:stretch/>
          </p:blipFill>
          <p:spPr>
            <a:xfrm>
              <a:off x="5130800" y="4366259"/>
              <a:ext cx="157480" cy="165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4769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B1F4D-0A6B-48C0-AF88-49CC7455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 as Encoder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1B2A8-94D6-4C19-8786-F7D6691D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277E75-2A93-4DC2-8543-AC4B564E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2682E8-1849-4821-8184-30E5CA482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101823"/>
            <a:ext cx="8610600" cy="379894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9B5F6B3-1CE4-4EC1-9EF3-805F43450AEE}"/>
              </a:ext>
            </a:extLst>
          </p:cNvPr>
          <p:cNvSpPr/>
          <p:nvPr/>
        </p:nvSpPr>
        <p:spPr>
          <a:xfrm>
            <a:off x="4537786" y="6081991"/>
            <a:ext cx="777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Deep recursive network embedding with regular equivalence</a:t>
            </a:r>
            <a:r>
              <a:rPr lang="en-US" altLang="zh-CN" b="1" dirty="0"/>
              <a:t>, KDD 2018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78591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B1F4D-0A6B-48C0-AF88-49CC7455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 as Encoder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1B2A8-94D6-4C19-8786-F7D6691D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277E75-2A93-4DC2-8543-AC4B564E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B5F6B3-1CE4-4EC1-9EF3-805F43450AEE}"/>
              </a:ext>
            </a:extLst>
          </p:cNvPr>
          <p:cNvSpPr/>
          <p:nvPr/>
        </p:nvSpPr>
        <p:spPr>
          <a:xfrm>
            <a:off x="4537786" y="6081991"/>
            <a:ext cx="777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Deep recursive network embedding with regular equivalence</a:t>
            </a:r>
            <a:r>
              <a:rPr lang="en-US" altLang="zh-CN" b="1" dirty="0"/>
              <a:t>, KDD 2018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3B1BC5-2D80-4820-87DB-BA445F775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7" y="2030470"/>
            <a:ext cx="7620000" cy="933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D5BA0E-3503-4844-81E5-CE7B9C442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545" y="3004078"/>
            <a:ext cx="7648575" cy="895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1D2F42-401A-47A6-B9F5-6E3B2A71BF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954"/>
          <a:stretch/>
        </p:blipFill>
        <p:spPr>
          <a:xfrm>
            <a:off x="-666652" y="4141256"/>
            <a:ext cx="7572375" cy="5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2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B1F4D-0A6B-48C0-AF88-49CC7455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 as Encoder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B1B2A8-94D6-4C19-8786-F7D6691D8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Using the degree of nodes as the criterion to sort neighbors into an ordered sequence.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Jointly train RNN and node representation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</m:oMath>
                </a14:m>
                <a:r>
                  <a:rPr lang="en-US" altLang="zh-CN" dirty="0"/>
                  <a:t> aims to prevent the risk of this model to degenerate to the trivial solution with all the embeddings being 0.</a:t>
                </a: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B1B2A8-94D6-4C19-8786-F7D6691D8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277E75-2A93-4DC2-8543-AC4B564E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B5F6B3-1CE4-4EC1-9EF3-805F43450AEE}"/>
              </a:ext>
            </a:extLst>
          </p:cNvPr>
          <p:cNvSpPr/>
          <p:nvPr/>
        </p:nvSpPr>
        <p:spPr>
          <a:xfrm>
            <a:off x="4537786" y="6081991"/>
            <a:ext cx="777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Deep recursive network embedding with regular equivalence</a:t>
            </a:r>
            <a:r>
              <a:rPr lang="en-US" altLang="zh-CN" b="1" dirty="0"/>
              <a:t>, KDD 2018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3534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BAF51-7BD5-4A17-9072-CFCCF963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Generation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C16D8-FABB-4982-AA43-CB058621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NetGAN</a:t>
            </a:r>
            <a:r>
              <a:rPr lang="en-US" altLang="zh-CN" dirty="0"/>
              <a:t>: Generating Graphs via Random Walks, ICML 2018</a:t>
            </a:r>
          </a:p>
          <a:p>
            <a:endParaRPr lang="en-US" altLang="zh-CN" dirty="0"/>
          </a:p>
          <a:p>
            <a:r>
              <a:rPr lang="en-US" altLang="zh-CN" dirty="0" err="1"/>
              <a:t>GraphRNN</a:t>
            </a:r>
            <a:r>
              <a:rPr lang="en-US" altLang="zh-CN" dirty="0"/>
              <a:t>: Generating Realistic Graphs with Deep Auto-regressive Models, ICML 2018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CC024-2918-4638-9A68-D0753FEA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588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BB01E-50DF-4F5B-B14A-B76C216C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generation via Random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E2A3F-2CDD-4B78-8947-AD05DBDB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798D2B-3339-46B6-9FC3-41F779F6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75460-B9C5-4A12-AE02-EDA9BAEDCE7A}"/>
              </a:ext>
            </a:extLst>
          </p:cNvPr>
          <p:cNvSpPr/>
          <p:nvPr/>
        </p:nvSpPr>
        <p:spPr>
          <a:xfrm>
            <a:off x="5327987" y="6081991"/>
            <a:ext cx="6378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NetGAN</a:t>
            </a:r>
            <a:r>
              <a:rPr lang="en-US" altLang="zh-CN" b="1" dirty="0"/>
              <a:t>: Generating Graphs via Random Walks, ICML 2018</a:t>
            </a:r>
            <a:endParaRPr lang="zh-CN" altLang="en-US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1BFCBCA-251B-4EC6-9278-442E3E079A99}"/>
              </a:ext>
            </a:extLst>
          </p:cNvPr>
          <p:cNvGrpSpPr/>
          <p:nvPr/>
        </p:nvGrpSpPr>
        <p:grpSpPr>
          <a:xfrm>
            <a:off x="1512721" y="2660620"/>
            <a:ext cx="6057900" cy="1536760"/>
            <a:chOff x="1191952" y="2023641"/>
            <a:chExt cx="6057900" cy="153676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485350E-C2D1-4088-A507-A867F2395626}"/>
                </a:ext>
              </a:extLst>
            </p:cNvPr>
            <p:cNvGrpSpPr/>
            <p:nvPr/>
          </p:nvGrpSpPr>
          <p:grpSpPr>
            <a:xfrm>
              <a:off x="1191952" y="2023641"/>
              <a:ext cx="6057900" cy="1524000"/>
              <a:chOff x="1203526" y="2667000"/>
              <a:chExt cx="6057900" cy="1524000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763F30A9-7310-4D70-8198-88143606E4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03526" y="2667000"/>
                <a:ext cx="6057900" cy="1524000"/>
              </a:xfrm>
              <a:prstGeom prst="rect">
                <a:avLst/>
              </a:prstGeom>
            </p:spPr>
          </p:pic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F16F617-26AD-44DB-BF71-F1BC44E689CC}"/>
                  </a:ext>
                </a:extLst>
              </p:cNvPr>
              <p:cNvSpPr/>
              <p:nvPr/>
            </p:nvSpPr>
            <p:spPr>
              <a:xfrm>
                <a:off x="1284790" y="2720050"/>
                <a:ext cx="4247909" cy="2729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B4D71DC-6D14-4869-B0BF-DA146C1F8653}"/>
                </a:ext>
              </a:extLst>
            </p:cNvPr>
            <p:cNvSpPr/>
            <p:nvPr/>
          </p:nvSpPr>
          <p:spPr>
            <a:xfrm>
              <a:off x="4441371" y="3191069"/>
              <a:ext cx="278985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3136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BB01E-50DF-4F5B-B14A-B76C216C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generation via Random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E2A3F-2CDD-4B78-8947-AD05DBDB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Generator to produce plausible random walks through an LSTM network.</a:t>
            </a:r>
          </a:p>
          <a:p>
            <a:r>
              <a:rPr lang="en-US" altLang="zh-CN" sz="2000" dirty="0"/>
              <a:t>Discriminator to identify fake random walks from the real ones.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798D2B-3339-46B6-9FC3-41F779F6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75460-B9C5-4A12-AE02-EDA9BAEDCE7A}"/>
              </a:ext>
            </a:extLst>
          </p:cNvPr>
          <p:cNvSpPr/>
          <p:nvPr/>
        </p:nvSpPr>
        <p:spPr>
          <a:xfrm>
            <a:off x="5327987" y="6081991"/>
            <a:ext cx="6378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NetGAN</a:t>
            </a:r>
            <a:r>
              <a:rPr lang="en-US" altLang="zh-CN" b="1" dirty="0"/>
              <a:t>: Generating Graphs via Random Walks, ICML 2018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21C77C-B011-46AF-BB62-669CAADC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00" y="2978947"/>
            <a:ext cx="6467287" cy="29236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BF672A-DB77-4BEA-B1B8-9BA2161D4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087" y="3739726"/>
            <a:ext cx="4289713" cy="220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BB01E-50DF-4F5B-B14A-B76C216C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generation via Random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E2A3F-2CDD-4B78-8947-AD05DBDB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How to generate new graph?</a:t>
            </a:r>
          </a:p>
          <a:p>
            <a:pPr lvl="1"/>
            <a:r>
              <a:rPr lang="en-US" altLang="zh-CN" sz="1600" dirty="0"/>
              <a:t>A new graph is derived by normalizing a co-occurrence matrix of nodes computed based on random walks produced by the generator.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798D2B-3339-46B6-9FC3-41F779F6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75460-B9C5-4A12-AE02-EDA9BAEDCE7A}"/>
              </a:ext>
            </a:extLst>
          </p:cNvPr>
          <p:cNvSpPr/>
          <p:nvPr/>
        </p:nvSpPr>
        <p:spPr>
          <a:xfrm>
            <a:off x="5327987" y="6081991"/>
            <a:ext cx="6378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NetGAN</a:t>
            </a:r>
            <a:r>
              <a:rPr lang="en-US" altLang="zh-CN" b="1" dirty="0"/>
              <a:t>: Generating Graphs via Random Walks, ICML 2018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3583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E4501-76E8-4663-BAE1-28AB7A1F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B72EB-E9BE-4221-A80A-1ED74454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Network embedding</a:t>
            </a:r>
          </a:p>
          <a:p>
            <a:pPr lvl="1"/>
            <a:r>
              <a:rPr lang="en-US" altLang="zh-CN" dirty="0"/>
              <a:t>Multilayer perceptron</a:t>
            </a:r>
          </a:p>
          <a:p>
            <a:pPr lvl="1"/>
            <a:r>
              <a:rPr lang="en-US" altLang="zh-CN" dirty="0"/>
              <a:t>GCN</a:t>
            </a:r>
          </a:p>
          <a:p>
            <a:pPr lvl="1"/>
            <a:r>
              <a:rPr lang="en-US" altLang="zh-CN" dirty="0"/>
              <a:t>Recurrent way</a:t>
            </a:r>
          </a:p>
          <a:p>
            <a:r>
              <a:rPr lang="en-US" altLang="zh-CN" dirty="0"/>
              <a:t>Graph generation</a:t>
            </a:r>
          </a:p>
          <a:p>
            <a:pPr lvl="1"/>
            <a:r>
              <a:rPr lang="en-US" altLang="zh-CN" dirty="0" err="1"/>
              <a:t>NetGAN</a:t>
            </a:r>
            <a:endParaRPr lang="en-US" altLang="zh-CN" dirty="0"/>
          </a:p>
          <a:p>
            <a:pPr lvl="1"/>
            <a:r>
              <a:rPr lang="en-US" altLang="zh-CN" dirty="0"/>
              <a:t>Graph RNN</a:t>
            </a:r>
          </a:p>
          <a:p>
            <a:pPr lvl="1"/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365FF9-8DD6-4726-BF39-590E2486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515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BB01E-50DF-4F5B-B14A-B76C216C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generation via Random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E2A3F-2CDD-4B78-8947-AD05DBDB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sz="1600" dirty="0"/>
          </a:p>
          <a:p>
            <a:r>
              <a:rPr lang="en-US" altLang="zh-CN" sz="2000" dirty="0"/>
              <a:t>Shortage:</a:t>
            </a:r>
          </a:p>
          <a:p>
            <a:pPr lvl="1"/>
            <a:r>
              <a:rPr lang="en-US" altLang="zh-CN" sz="1600" dirty="0"/>
              <a:t>Fixed size of graph</a:t>
            </a:r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/>
              <a:t>Training on single graph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798D2B-3339-46B6-9FC3-41F779F6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75460-B9C5-4A12-AE02-EDA9BAEDCE7A}"/>
              </a:ext>
            </a:extLst>
          </p:cNvPr>
          <p:cNvSpPr/>
          <p:nvPr/>
        </p:nvSpPr>
        <p:spPr>
          <a:xfrm>
            <a:off x="5327987" y="6081991"/>
            <a:ext cx="6378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NetGAN</a:t>
            </a:r>
            <a:r>
              <a:rPr lang="en-US" altLang="zh-CN" b="1" dirty="0"/>
              <a:t>: Generating Graphs via Random Walks, ICML 2018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97015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BB01E-50DF-4F5B-B14A-B76C216C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generation via RNN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0E2A3F-2CDD-4B78-8947-AD05DBDBD0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Model Graphs as 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b="0" dirty="0"/>
                  <a:t> denotes a node ordering.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</m:oMath>
                </a14:m>
                <a:r>
                  <a:rPr lang="en-US" altLang="zh-CN" b="0" dirty="0"/>
                  <a:t> </a:t>
                </a:r>
                <a:r>
                  <a:rPr lang="en-US" altLang="zh-CN" dirty="0"/>
                  <a:t>denotes the corresponding adjacent matrix</a:t>
                </a:r>
                <a:endParaRPr lang="en-US" altLang="zh-CN" b="0" dirty="0"/>
              </a:p>
              <a:p>
                <a:pPr lvl="1"/>
                <a:endParaRPr lang="en-US" altLang="zh-CN" b="0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0E2A3F-2CDD-4B78-8947-AD05DBDBD0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798D2B-3339-46B6-9FC3-41F779F6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75460-B9C5-4A12-AE02-EDA9BAEDCE7A}"/>
              </a:ext>
            </a:extLst>
          </p:cNvPr>
          <p:cNvSpPr/>
          <p:nvPr/>
        </p:nvSpPr>
        <p:spPr>
          <a:xfrm>
            <a:off x="2902026" y="6081991"/>
            <a:ext cx="9288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GraphRNN</a:t>
            </a:r>
            <a:r>
              <a:rPr lang="en-US" altLang="zh-CN" b="1" dirty="0"/>
              <a:t>: Generating Realistic Graphs with Deep Auto-regressive Models, ICML 2018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EC7F20-6AEF-457E-BD36-E17227C8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99" y="2678469"/>
            <a:ext cx="2647950" cy="400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FD881C-70E3-41FB-990F-60BE55E11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21470"/>
            <a:ext cx="62674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64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BB01E-50DF-4F5B-B14A-B76C216C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generation via RNN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E2A3F-2CDD-4B78-8947-AD05DBDB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b="0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798D2B-3339-46B6-9FC3-41F779F6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75460-B9C5-4A12-AE02-EDA9BAEDCE7A}"/>
              </a:ext>
            </a:extLst>
          </p:cNvPr>
          <p:cNvSpPr/>
          <p:nvPr/>
        </p:nvSpPr>
        <p:spPr>
          <a:xfrm>
            <a:off x="2902026" y="6081991"/>
            <a:ext cx="9288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GraphRNN</a:t>
            </a:r>
            <a:r>
              <a:rPr lang="en-US" altLang="zh-CN" b="1" dirty="0"/>
              <a:t>: Generating Realistic Graphs with Deep Auto-regressive Models, ICML 2018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993752-7CAB-47B9-8443-74C6B7A3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1938531"/>
            <a:ext cx="8089641" cy="341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30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BB01E-50DF-4F5B-B14A-B76C216C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generation via RNN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E2A3F-2CDD-4B78-8947-AD05DBDB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b="0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798D2B-3339-46B6-9FC3-41F779F6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75460-B9C5-4A12-AE02-EDA9BAEDCE7A}"/>
              </a:ext>
            </a:extLst>
          </p:cNvPr>
          <p:cNvSpPr/>
          <p:nvPr/>
        </p:nvSpPr>
        <p:spPr>
          <a:xfrm>
            <a:off x="2902026" y="6081991"/>
            <a:ext cx="9288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GraphRNN</a:t>
            </a:r>
            <a:r>
              <a:rPr lang="en-US" altLang="zh-CN" b="1" dirty="0"/>
              <a:t>: Generating Realistic Graphs with Deep Auto-regressive Models, ICML 2018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116D76-C1B4-4DA9-9DD1-91AB85D82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88"/>
          <a:stretch/>
        </p:blipFill>
        <p:spPr>
          <a:xfrm>
            <a:off x="727969" y="1690688"/>
            <a:ext cx="6818117" cy="26387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E461C3-2BE6-421D-8A3F-71C79020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99" y="2577267"/>
            <a:ext cx="4617885" cy="321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0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BB01E-50DF-4F5B-B14A-B76C216C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generation via RNN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E2A3F-2CDD-4B78-8947-AD05DBDB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b="0" dirty="0"/>
          </a:p>
          <a:p>
            <a:pPr lvl="1"/>
            <a:r>
              <a:rPr lang="en-US" altLang="zh-CN" dirty="0"/>
              <a:t>Any node can connect to any prior node</a:t>
            </a:r>
          </a:p>
          <a:p>
            <a:pPr lvl="2"/>
            <a:r>
              <a:rPr lang="en-US" altLang="zh-CN" dirty="0"/>
              <a:t>High complexity.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Use BFS to prune possible node ordering.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798D2B-3339-46B6-9FC3-41F779F6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75460-B9C5-4A12-AE02-EDA9BAEDCE7A}"/>
              </a:ext>
            </a:extLst>
          </p:cNvPr>
          <p:cNvSpPr/>
          <p:nvPr/>
        </p:nvSpPr>
        <p:spPr>
          <a:xfrm>
            <a:off x="2902026" y="6081991"/>
            <a:ext cx="9288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GraphRNN</a:t>
            </a:r>
            <a:r>
              <a:rPr lang="en-US" altLang="zh-CN" b="1" dirty="0"/>
              <a:t>: Generating Realistic Graphs with Deep Auto-regressive Models, ICML 2018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52980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BB01E-50DF-4F5B-B14A-B76C216C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generation via RNN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BCCA59F-0974-43C4-8E53-AE6B539EB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389"/>
          <a:stretch/>
        </p:blipFill>
        <p:spPr>
          <a:xfrm>
            <a:off x="2157714" y="1343922"/>
            <a:ext cx="6118185" cy="186660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798D2B-3339-46B6-9FC3-41F779F6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75460-B9C5-4A12-AE02-EDA9BAEDCE7A}"/>
              </a:ext>
            </a:extLst>
          </p:cNvPr>
          <p:cNvSpPr/>
          <p:nvPr/>
        </p:nvSpPr>
        <p:spPr>
          <a:xfrm>
            <a:off x="2902026" y="6081991"/>
            <a:ext cx="9288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GraphRNN</a:t>
            </a:r>
            <a:r>
              <a:rPr lang="en-US" altLang="zh-CN" b="1" dirty="0"/>
              <a:t>: Generating Realistic Graphs with Deep Auto-regressive Models, ICML 2018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DDC652-C995-4BC8-9E53-6687346E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343" y="3740070"/>
            <a:ext cx="6388925" cy="221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74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777D0-C623-4E54-BA68-587809FB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 to prune possible permutation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2B9C1-0BF3-42B0-8915-1A7688DA8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31D1B-2B2B-48E2-94FB-1B71E480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F1C6DE-DBA5-41C3-A1A9-DE8BE1F06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93" y="2091838"/>
            <a:ext cx="8220269" cy="38189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BB7B76F-B11D-4035-B39B-2FFFC1FE0300}"/>
              </a:ext>
            </a:extLst>
          </p:cNvPr>
          <p:cNvSpPr/>
          <p:nvPr/>
        </p:nvSpPr>
        <p:spPr>
          <a:xfrm>
            <a:off x="2902026" y="6081991"/>
            <a:ext cx="9288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GraphRNN</a:t>
            </a:r>
            <a:r>
              <a:rPr lang="en-US" altLang="zh-CN" b="1" dirty="0"/>
              <a:t>: Generating Realistic Graphs with Deep Auto-regressive Models, ICML 2018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85639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777D0-C623-4E54-BA68-587809FB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2B9C1-0BF3-42B0-8915-1A7688DA8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31D1B-2B2B-48E2-94FB-1B71E480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B7B76F-B11D-4035-B39B-2FFFC1FE0300}"/>
              </a:ext>
            </a:extLst>
          </p:cNvPr>
          <p:cNvSpPr/>
          <p:nvPr/>
        </p:nvSpPr>
        <p:spPr>
          <a:xfrm>
            <a:off x="2902026" y="6081991"/>
            <a:ext cx="9288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GraphRNN</a:t>
            </a:r>
            <a:r>
              <a:rPr lang="en-US" altLang="zh-CN" b="1" dirty="0"/>
              <a:t>: Generating Realistic Graphs with Deep Auto-regressive Models, ICML 2018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DD75A6-B525-479F-834E-350951AF8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80" y="4033838"/>
            <a:ext cx="10039350" cy="2143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D53607-BE24-4F5C-8760-EC48B7D4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46" y="1628796"/>
            <a:ext cx="9770706" cy="237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41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E3168-E7A0-4482-91AF-5829F395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88" y="3108325"/>
            <a:ext cx="5478624" cy="1325563"/>
          </a:xfrm>
        </p:spPr>
        <p:txBody>
          <a:bodyPr/>
          <a:lstStyle/>
          <a:p>
            <a:r>
              <a:rPr lang="en-US" altLang="zh-CN" dirty="0"/>
              <a:t>Thanks for listening.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7749F3-377D-468F-98C3-967F46F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049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39261-B9C1-4649-A1DE-2C7B3E47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EB5DE-8759-4703-8075-483CA0F7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6E0B7D-3827-477B-87A7-7C45A77F3F72}"/>
              </a:ext>
            </a:extLst>
          </p:cNvPr>
          <p:cNvSpPr txBox="1"/>
          <p:nvPr/>
        </p:nvSpPr>
        <p:spPr>
          <a:xfrm>
            <a:off x="838200" y="1807527"/>
            <a:ext cx="97224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Structural Deep Network Embedding</a:t>
            </a:r>
            <a:r>
              <a:rPr lang="en-US" altLang="zh-CN" b="1" dirty="0"/>
              <a:t>, KDD2016</a:t>
            </a:r>
          </a:p>
          <a:p>
            <a:r>
              <a:rPr lang="en-US" altLang="zh-CN" b="1" i="1" dirty="0"/>
              <a:t>Variational graph auto-encoders</a:t>
            </a:r>
            <a:r>
              <a:rPr lang="en-US" altLang="zh-CN" b="1" dirty="0"/>
              <a:t>, NIPS 2016 workshop</a:t>
            </a:r>
          </a:p>
          <a:p>
            <a:r>
              <a:rPr lang="en-US" altLang="zh-CN" b="1" i="1" dirty="0"/>
              <a:t>Deep recursive network embedding with regular equivalence</a:t>
            </a:r>
            <a:r>
              <a:rPr lang="en-US" altLang="zh-CN" b="1" dirty="0"/>
              <a:t>, KDD 2018</a:t>
            </a:r>
            <a:endParaRPr lang="zh-CN" altLang="en-US" b="1" dirty="0"/>
          </a:p>
          <a:p>
            <a:r>
              <a:rPr lang="en-US" altLang="zh-CN" b="1" i="1" dirty="0" err="1"/>
              <a:t>NetGAN</a:t>
            </a:r>
            <a:r>
              <a:rPr lang="en-US" altLang="zh-CN" b="1" i="1" dirty="0"/>
              <a:t>: Generating Graphs via Random Walks, ICML 2018</a:t>
            </a:r>
          </a:p>
          <a:p>
            <a:r>
              <a:rPr lang="en-US" altLang="zh-CN" b="1" i="1" dirty="0" err="1"/>
              <a:t>GraphRNN</a:t>
            </a:r>
            <a:r>
              <a:rPr lang="en-US" altLang="zh-CN" b="1" i="1" dirty="0"/>
              <a:t>: Generating Realistic Graphs with Deep Auto-regressive Models, ICML 2018</a:t>
            </a:r>
            <a:endParaRPr lang="zh-CN" altLang="en-US" b="1" i="1" dirty="0"/>
          </a:p>
          <a:p>
            <a:r>
              <a:rPr lang="en-US" altLang="zh-CN" b="1" i="1" dirty="0"/>
              <a:t>A Comprehensive Survey on Graph Neural Networks, </a:t>
            </a:r>
            <a:r>
              <a:rPr lang="en-US" altLang="zh-CN" b="1" i="1" dirty="0" err="1"/>
              <a:t>CoRR</a:t>
            </a:r>
            <a:r>
              <a:rPr lang="en-US" altLang="zh-CN" b="1" i="1" dirty="0"/>
              <a:t> abs/1901.00596 (2019)</a:t>
            </a:r>
          </a:p>
          <a:p>
            <a:r>
              <a:rPr lang="en-US" altLang="zh-CN" b="1" i="1" dirty="0"/>
              <a:t>Deep Learning on Graphs: A Survey. </a:t>
            </a:r>
            <a:r>
              <a:rPr lang="en-US" altLang="zh-CN" b="1" i="1" dirty="0" err="1"/>
              <a:t>CoRR</a:t>
            </a:r>
            <a:r>
              <a:rPr lang="en-US" altLang="zh-CN" b="1" i="1" dirty="0"/>
              <a:t> abs/1812.04202 (2018)</a:t>
            </a:r>
          </a:p>
          <a:p>
            <a:r>
              <a:rPr lang="en-US" altLang="zh-CN" b="1" i="1" dirty="0"/>
              <a:t>Graph Neural Networks: A Review of Methods and Applications. </a:t>
            </a:r>
            <a:r>
              <a:rPr lang="en-US" altLang="zh-CN" b="1" i="1" dirty="0" err="1"/>
              <a:t>CoRR</a:t>
            </a:r>
            <a:r>
              <a:rPr lang="en-US" altLang="zh-CN" b="1" i="1" dirty="0"/>
              <a:t> abs/1812.08434 (2018)</a:t>
            </a:r>
            <a:endParaRPr lang="zh-CN" altLang="en-US" b="1" i="1" dirty="0"/>
          </a:p>
          <a:p>
            <a:endParaRPr lang="zh-CN" altLang="en-US" b="1" dirty="0"/>
          </a:p>
          <a:p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17582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BA9A3-D8CB-48C2-B336-AE00B3AA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E67BD-84C6-4E0B-8A60-1E8992C0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Network Embedding aims to represent node in a low dimension space while keeping the topology relationship. </a:t>
            </a:r>
          </a:p>
          <a:p>
            <a:pPr lvl="1"/>
            <a:r>
              <a:rPr lang="en-US" altLang="zh-CN" dirty="0"/>
              <a:t>The input to the downstream tasks, like link prediction, node recognition.</a:t>
            </a:r>
          </a:p>
          <a:p>
            <a:endParaRPr lang="en-US" altLang="zh-CN" dirty="0"/>
          </a:p>
          <a:p>
            <a:r>
              <a:rPr lang="en-US" altLang="zh-CN" dirty="0"/>
              <a:t>Traditional method:</a:t>
            </a:r>
          </a:p>
          <a:p>
            <a:pPr lvl="1"/>
            <a:r>
              <a:rPr lang="en-US" altLang="zh-CN" dirty="0"/>
              <a:t>Spectral Clustering</a:t>
            </a:r>
          </a:p>
          <a:p>
            <a:pPr lvl="1"/>
            <a:r>
              <a:rPr lang="en-US" altLang="zh-CN" dirty="0" err="1"/>
              <a:t>DeepWalk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019A0B-BE12-4D23-B887-2C2AB64C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0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33391-4682-46A8-919C-BB8DAB09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MLP as Encoder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B9D58-B071-4431-A92B-1BAF3145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1D50C6-38BC-4A1A-B275-4CACF87B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A505FD-69DD-4493-9C29-6F9C64EA91F0}"/>
              </a:ext>
            </a:extLst>
          </p:cNvPr>
          <p:cNvSpPr/>
          <p:nvPr/>
        </p:nvSpPr>
        <p:spPr>
          <a:xfrm>
            <a:off x="6970905" y="6022772"/>
            <a:ext cx="515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Structural Deep Network Embedding</a:t>
            </a:r>
            <a:r>
              <a:rPr lang="en-US" altLang="zh-CN" b="1" dirty="0"/>
              <a:t>, KDD2016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525873-07F9-4DD4-A8D3-796B6F49E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62" y="2482902"/>
            <a:ext cx="6200867" cy="13779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B46535-9B06-4782-B285-B7CA58408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23" y="4148781"/>
            <a:ext cx="6498383" cy="13779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FFCC41-EE37-419A-A980-20D67A199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109" y="3581656"/>
            <a:ext cx="3756768" cy="193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33391-4682-46A8-919C-BB8DAB09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MLP as Encoder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6B9D58-B071-4431-A92B-1BAF3145F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Encode the input feature</a:t>
                </a:r>
              </a:p>
              <a:p>
                <a:pPr lvl="1"/>
                <a:r>
                  <a:rPr lang="en-US" altLang="zh-CN" dirty="0"/>
                  <a:t>Node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is defined as it adjacency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Reconstruction Loss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6B9D58-B071-4431-A92B-1BAF3145F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1D50C6-38BC-4A1A-B275-4CACF87B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A505FD-69DD-4493-9C29-6F9C64EA91F0}"/>
              </a:ext>
            </a:extLst>
          </p:cNvPr>
          <p:cNvSpPr/>
          <p:nvPr/>
        </p:nvSpPr>
        <p:spPr>
          <a:xfrm>
            <a:off x="6970905" y="6022772"/>
            <a:ext cx="515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Structural Deep Network Embedding</a:t>
            </a:r>
            <a:r>
              <a:rPr lang="en-US" altLang="zh-CN" b="1" dirty="0"/>
              <a:t>, KDD2016</a:t>
            </a:r>
            <a:endParaRPr lang="zh-CN" altLang="en-US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2537807-FAD0-47A0-8CDE-6C1A61065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334" y="4074702"/>
            <a:ext cx="5498356" cy="19480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714691D-E5E7-423F-B5B3-25D1A049D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279" y="5042143"/>
            <a:ext cx="5420697" cy="980629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31386260-403F-4F6D-BDF4-3A82F73AC73D}"/>
              </a:ext>
            </a:extLst>
          </p:cNvPr>
          <p:cNvGrpSpPr/>
          <p:nvPr/>
        </p:nvGrpSpPr>
        <p:grpSpPr>
          <a:xfrm>
            <a:off x="1509610" y="2728991"/>
            <a:ext cx="5030366" cy="1454441"/>
            <a:chOff x="2228850" y="2366962"/>
            <a:chExt cx="7734300" cy="212407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CA186AB-2A7B-47AA-8B27-65CF918A1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28850" y="2366962"/>
              <a:ext cx="7734300" cy="2124075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CE8043E-141F-4918-A415-578926698DEB}"/>
                </a:ext>
              </a:extLst>
            </p:cNvPr>
            <p:cNvSpPr/>
            <p:nvPr/>
          </p:nvSpPr>
          <p:spPr>
            <a:xfrm>
              <a:off x="6288833" y="4161453"/>
              <a:ext cx="3545632" cy="298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98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33391-4682-46A8-919C-BB8DAB09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en-US" altLang="zh-CN" dirty="0" err="1"/>
              <a:t>st</a:t>
            </a:r>
            <a:r>
              <a:rPr lang="en-US" altLang="zh-CN" dirty="0"/>
              <a:t>-order and 2 </a:t>
            </a:r>
            <a:r>
              <a:rPr lang="en-US" altLang="zh-CN" dirty="0" err="1"/>
              <a:t>nd</a:t>
            </a:r>
            <a:r>
              <a:rPr lang="en-US" altLang="zh-CN" dirty="0"/>
              <a:t>-order </a:t>
            </a:r>
            <a:r>
              <a:rPr lang="en-US" altLang="zh-CN" dirty="0" err="1"/>
              <a:t>prximity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B9D58-B071-4431-A92B-1BAF3145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1D50C6-38BC-4A1A-B275-4CACF87B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A505FD-69DD-4493-9C29-6F9C64EA91F0}"/>
              </a:ext>
            </a:extLst>
          </p:cNvPr>
          <p:cNvSpPr/>
          <p:nvPr/>
        </p:nvSpPr>
        <p:spPr>
          <a:xfrm>
            <a:off x="6970905" y="6022772"/>
            <a:ext cx="515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Structural Deep Network Embedding</a:t>
            </a:r>
            <a:r>
              <a:rPr lang="en-US" altLang="zh-CN" b="1" dirty="0"/>
              <a:t>, KDD2016</a:t>
            </a:r>
            <a:endParaRPr lang="zh-CN" altLang="en-US" b="1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1E9B0FB-3023-4A00-9285-EA2CAF79D7A5}"/>
              </a:ext>
            </a:extLst>
          </p:cNvPr>
          <p:cNvGrpSpPr/>
          <p:nvPr/>
        </p:nvGrpSpPr>
        <p:grpSpPr>
          <a:xfrm>
            <a:off x="712186" y="4237107"/>
            <a:ext cx="5719619" cy="1647684"/>
            <a:chOff x="1197331" y="2995612"/>
            <a:chExt cx="7781925" cy="2390775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2B592E6-E444-44D1-9E7A-2CDB0A55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7331" y="2995612"/>
              <a:ext cx="7781925" cy="2390775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7E3168B-E243-406A-9139-127B30ECAC63}"/>
                </a:ext>
              </a:extLst>
            </p:cNvPr>
            <p:cNvSpPr/>
            <p:nvPr/>
          </p:nvSpPr>
          <p:spPr>
            <a:xfrm>
              <a:off x="4833257" y="5071269"/>
              <a:ext cx="4114800" cy="293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A439ABDB-C8B9-4D8C-933A-A263E401D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25771"/>
            <a:ext cx="5593605" cy="15191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11DF8AF-A1AC-457D-B7AE-27AAE59E6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212" y="2236716"/>
            <a:ext cx="52863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6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B3A9C-89D7-4B9E-8FF5-2FD685FD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Variational graph autoencoder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570DA7-2DE1-4374-B3C6-BDD654CEC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7906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𝐺𝐶𝑁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as Encoder (two layer)</a:t>
                </a:r>
              </a:p>
              <a:p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  <a:p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𝐺𝐶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𝐺𝐶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</m:sSub>
                  </m:oMath>
                </a14:m>
                <a:r>
                  <a:rPr lang="en-US" altLang="zh-CN" dirty="0"/>
                  <a:t> share the parameters of the first layer.</a:t>
                </a:r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570DA7-2DE1-4374-B3C6-BDD654CEC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790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955C74-2E7F-43B7-9585-3F89C7DA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25FC41-580F-487F-B8AA-F464B0951745}"/>
              </a:ext>
            </a:extLst>
          </p:cNvPr>
          <p:cNvSpPr/>
          <p:nvPr/>
        </p:nvSpPr>
        <p:spPr>
          <a:xfrm>
            <a:off x="6096000" y="6081991"/>
            <a:ext cx="6130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“Variational graph auto-encoders</a:t>
            </a:r>
            <a:r>
              <a:rPr lang="en-US" altLang="zh-CN" b="1" dirty="0"/>
              <a:t>, NIPS 2016 workshop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121592-C70F-436D-9713-2878FE36E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2207697"/>
            <a:ext cx="4076700" cy="3714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C8706DA-510E-4C3B-836C-617B9F3BA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625" y="3025289"/>
            <a:ext cx="7767638" cy="4438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291A04-CDBC-41BF-94E4-71F9922E6C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91" t="1900"/>
          <a:stretch/>
        </p:blipFill>
        <p:spPr>
          <a:xfrm>
            <a:off x="1173625" y="3596413"/>
            <a:ext cx="3164456" cy="44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9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B3A9C-89D7-4B9E-8FF5-2FD685FD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Variational graph autoencoder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70DA7-2DE1-4374-B3C6-BDD654CEC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955C74-2E7F-43B7-9585-3F89C7DA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25FC41-580F-487F-B8AA-F464B0951745}"/>
              </a:ext>
            </a:extLst>
          </p:cNvPr>
          <p:cNvSpPr/>
          <p:nvPr/>
        </p:nvSpPr>
        <p:spPr>
          <a:xfrm>
            <a:off x="6096000" y="6081991"/>
            <a:ext cx="6130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“Variational graph auto-encoders</a:t>
            </a:r>
            <a:r>
              <a:rPr lang="en-US" altLang="zh-CN" b="1" dirty="0"/>
              <a:t>, NIPS 2016 workshop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4808FD-3CF5-42BA-B4EE-57D548179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9643"/>
            <a:ext cx="10515600" cy="10332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358C22-232B-4253-9D52-1EAF9E37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3429000"/>
            <a:ext cx="10515600" cy="15192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81D793-336B-424A-B6C8-C0F25CFADD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780"/>
          <a:stretch/>
        </p:blipFill>
        <p:spPr>
          <a:xfrm>
            <a:off x="1470544" y="5280247"/>
            <a:ext cx="9810750" cy="56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8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B3A9C-89D7-4B9E-8FF5-2FD685FD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Variational graph autoencoder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70DA7-2DE1-4374-B3C6-BDD654CEC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955C74-2E7F-43B7-9585-3F89C7DA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33-02D1-4DBC-9EEE-B81EDA0E861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25FC41-580F-487F-B8AA-F464B0951745}"/>
              </a:ext>
            </a:extLst>
          </p:cNvPr>
          <p:cNvSpPr/>
          <p:nvPr/>
        </p:nvSpPr>
        <p:spPr>
          <a:xfrm>
            <a:off x="6096000" y="6081991"/>
            <a:ext cx="6130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“Variational graph auto-encoders</a:t>
            </a:r>
            <a:r>
              <a:rPr lang="en-US" altLang="zh-CN" b="1" dirty="0"/>
              <a:t>, NIPS 2016 workshop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7D4CDA-BEF1-45C8-BA68-451760BE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51" y="1758108"/>
            <a:ext cx="10939560" cy="10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4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3707</TotalTime>
  <Words>716</Words>
  <Application>Microsoft Office PowerPoint</Application>
  <PresentationFormat>宽屏</PresentationFormat>
  <Paragraphs>171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Cambria Math</vt:lpstr>
      <vt:lpstr>Office 主题​​</vt:lpstr>
      <vt:lpstr>Graph Autoencoders</vt:lpstr>
      <vt:lpstr>Outline</vt:lpstr>
      <vt:lpstr>Network Embedding</vt:lpstr>
      <vt:lpstr>MLP as Encoder</vt:lpstr>
      <vt:lpstr>MLP as Encoder</vt:lpstr>
      <vt:lpstr>1 st-order and 2 nd-order prximity</vt:lpstr>
      <vt:lpstr>Variational graph autoencoder</vt:lpstr>
      <vt:lpstr>Variational graph autoencoder</vt:lpstr>
      <vt:lpstr>Variational graph autoencoder</vt:lpstr>
      <vt:lpstr>GCN as Encoder</vt:lpstr>
      <vt:lpstr>RNN as Encoder</vt:lpstr>
      <vt:lpstr>RNN as Encoder</vt:lpstr>
      <vt:lpstr>RNN as Encoder</vt:lpstr>
      <vt:lpstr>RNN as Encoder</vt:lpstr>
      <vt:lpstr>RNN as Encoder</vt:lpstr>
      <vt:lpstr>Graph Generation</vt:lpstr>
      <vt:lpstr>Graph generation via Random Walk</vt:lpstr>
      <vt:lpstr>Graph generation via Random Walk</vt:lpstr>
      <vt:lpstr>Graph generation via Random Walk</vt:lpstr>
      <vt:lpstr>Graph generation via Random Walk</vt:lpstr>
      <vt:lpstr>Graph generation via RNN</vt:lpstr>
      <vt:lpstr>Graph generation via RNN</vt:lpstr>
      <vt:lpstr>Graph generation via RNN</vt:lpstr>
      <vt:lpstr>Graph generation via RNN</vt:lpstr>
      <vt:lpstr>Graph generation via RNN</vt:lpstr>
      <vt:lpstr>BFS to prune possible permutation</vt:lpstr>
      <vt:lpstr>Experiment</vt:lpstr>
      <vt:lpstr>Thanks for listening.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wavey</dc:creator>
  <cp:lastModifiedBy>wavey</cp:lastModifiedBy>
  <cp:revision>47</cp:revision>
  <dcterms:created xsi:type="dcterms:W3CDTF">2020-05-19T09:39:31Z</dcterms:created>
  <dcterms:modified xsi:type="dcterms:W3CDTF">2020-05-26T07:05:49Z</dcterms:modified>
</cp:coreProperties>
</file>