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58" r:id="rId5"/>
    <p:sldId id="263" r:id="rId6"/>
    <p:sldId id="264" r:id="rId7"/>
    <p:sldId id="265" r:id="rId8"/>
    <p:sldId id="266" r:id="rId9"/>
    <p:sldId id="267" r:id="rId10"/>
    <p:sldId id="260" r:id="rId11"/>
    <p:sldId id="269" r:id="rId12"/>
    <p:sldId id="270" r:id="rId13"/>
    <p:sldId id="271" r:id="rId14"/>
    <p:sldId id="261" r:id="rId15"/>
    <p:sldId id="272" r:id="rId16"/>
    <p:sldId id="26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 snapToGrid="0">
      <p:cViewPr varScale="1">
        <p:scale>
          <a:sx n="79" d="100"/>
          <a:sy n="79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214BE-3D7A-4E45-BB60-67A79CE7955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189E5-EB3B-47A3-BED7-CED4B7A98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Domain specific knowledge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0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 for output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2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Similar to </a:t>
            </a:r>
            <a:r>
              <a:rPr lang="en-US" altLang="zh-CN" dirty="0" err="1" smtClean="0"/>
              <a:t>recGNN</a:t>
            </a:r>
            <a:endParaRPr lang="en-US" altLang="zh-CN" dirty="0" smtClean="0"/>
          </a:p>
          <a:p>
            <a:r>
              <a:rPr lang="en-US" altLang="zh-CN" dirty="0" smtClean="0"/>
              <a:t>Two part can</a:t>
            </a:r>
            <a:r>
              <a:rPr lang="en-US" altLang="zh-CN" baseline="0" dirty="0" smtClean="0"/>
              <a:t> connect, hard for a finite kernel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7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Using graph</a:t>
            </a:r>
            <a:r>
              <a:rPr lang="en-US" altLang="zh-CN" baseline="0" dirty="0" smtClean="0"/>
              <a:t> signal processing</a:t>
            </a:r>
          </a:p>
          <a:p>
            <a:r>
              <a:rPr lang="en-US" altLang="zh-CN" baseline="0" dirty="0" smtClean="0"/>
              <a:t>A may be weight adjacent matrix</a:t>
            </a:r>
          </a:p>
          <a:p>
            <a:r>
              <a:rPr lang="en-US" altLang="zh-CN" baseline="0" dirty="0" smtClean="0"/>
              <a:t>X is the feature vector of nodes, </a:t>
            </a:r>
            <a:r>
              <a:rPr lang="en-US" altLang="zh-CN" baseline="0" dirty="0" err="1" smtClean="0"/>
              <a:t>x_i</a:t>
            </a:r>
            <a:r>
              <a:rPr lang="en-US" altLang="zh-CN" baseline="0" dirty="0" smtClean="0"/>
              <a:t> is the value of node </a:t>
            </a:r>
            <a:r>
              <a:rPr lang="en-US" altLang="zh-CN" baseline="0" dirty="0" err="1" smtClean="0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9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Choice of filter</a:t>
            </a:r>
          </a:p>
          <a:p>
            <a:r>
              <a:rPr lang="en-US" altLang="zh-CN" dirty="0" smtClean="0"/>
              <a:t>H</a:t>
            </a:r>
            <a:r>
              <a:rPr lang="en-US" altLang="zh-CN" baseline="0" dirty="0" smtClean="0"/>
              <a:t> is the input signal, k is the layer index, fk-1 is the number of input channel, </a:t>
            </a:r>
            <a:r>
              <a:rPr lang="en-US" altLang="zh-CN" baseline="0" dirty="0" err="1" smtClean="0"/>
              <a:t>fk</a:t>
            </a:r>
            <a:r>
              <a:rPr lang="en-US" altLang="zh-CN" baseline="0" dirty="0" smtClean="0"/>
              <a:t> is the number of output channel</a:t>
            </a:r>
          </a:p>
          <a:p>
            <a:r>
              <a:rPr lang="en-US" altLang="zh-CN" baseline="0" dirty="0" smtClean="0"/>
              <a:t>Not local information, but global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8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Lambda_ma</a:t>
            </a:r>
            <a:r>
              <a:rPr lang="en-US" altLang="zh-CN" baseline="0" dirty="0" err="1" smtClean="0"/>
              <a:t>x</a:t>
            </a:r>
            <a:r>
              <a:rPr lang="en-US" altLang="zh-CN" baseline="0" dirty="0" smtClean="0"/>
              <a:t> is the max of eigenvalue</a:t>
            </a:r>
          </a:p>
          <a:p>
            <a:r>
              <a:rPr lang="en-US" altLang="zh-CN" baseline="0" dirty="0" smtClean="0"/>
              <a:t>T(x) is a polynomial</a:t>
            </a:r>
          </a:p>
          <a:p>
            <a:r>
              <a:rPr lang="en-US" altLang="zh-CN" baseline="0" dirty="0" err="1" smtClean="0"/>
              <a:t>L^k</a:t>
            </a:r>
            <a:r>
              <a:rPr lang="en-US" altLang="zh-CN" baseline="0" dirty="0" smtClean="0"/>
              <a:t> is k-neighbor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9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Linear for</a:t>
            </a:r>
            <a:r>
              <a:rPr lang="en-US" altLang="zh-CN" baseline="0" dirty="0" smtClean="0"/>
              <a:t> A</a:t>
            </a:r>
          </a:p>
          <a:p>
            <a:r>
              <a:rPr lang="en-US" altLang="zh-CN" baseline="0" dirty="0" smtClean="0"/>
              <a:t>Similar with GNN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4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instabilities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exploding/vanishing gradients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X	is the input with C channels. Z is the output with F channels. Size</a:t>
            </a:r>
            <a:r>
              <a:rPr lang="en-US" altLang="zh-CN" baseline="0" dirty="0" smtClean="0"/>
              <a:t> of theta is C*F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1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chebnet</a:t>
            </a:r>
            <a:endParaRPr lang="en-US" altLang="zh-CN" baseline="0" dirty="0" smtClean="0"/>
          </a:p>
          <a:p>
            <a:r>
              <a:rPr lang="en-US" altLang="zh-CN" baseline="0" dirty="0" smtClean="0"/>
              <a:t>Pooling size 4, or 2 pooling 2</a:t>
            </a:r>
          </a:p>
          <a:p>
            <a:r>
              <a:rPr lang="en-US" altLang="zh-CN" baseline="0" dirty="0" smtClean="0"/>
              <a:t>2 real,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9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 for label, co[n]</a:t>
            </a:r>
            <a:r>
              <a:rPr lang="en-US" altLang="zh-CN" baseline="0" dirty="0" smtClean="0"/>
              <a:t> for edges related to n, ne[n] for nodes that are in n’s neighbor</a:t>
            </a:r>
            <a:endParaRPr lang="en-US" altLang="zh-CN" dirty="0" smtClean="0"/>
          </a:p>
          <a:p>
            <a:r>
              <a:rPr lang="en-US" altLang="zh-CN" dirty="0" smtClean="0"/>
              <a:t>Positional, nonpositional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8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</a:t>
            </a:r>
            <a:r>
              <a:rPr lang="en-US" altLang="zh-CN" baseline="0" dirty="0" smtClean="0"/>
              <a:t> f</a:t>
            </a:r>
            <a:r>
              <a:rPr lang="en-US" altLang="zh-CN" dirty="0" smtClean="0"/>
              <a:t>w and </a:t>
            </a:r>
            <a:r>
              <a:rPr lang="en-US" altLang="zh-CN" dirty="0" err="1" smtClean="0"/>
              <a:t>gw</a:t>
            </a:r>
            <a:r>
              <a:rPr lang="en-US" altLang="zh-CN" dirty="0" smtClean="0"/>
              <a:t> are</a:t>
            </a:r>
            <a:r>
              <a:rPr lang="en-US" altLang="zh-CN" baseline="0" dirty="0" smtClean="0"/>
              <a:t> feed forward network, this is a recurrent neural network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internal connectivity is determined by the neural network architecture used to implement the unit. The external connectivity depends on the edges of the processed graph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9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Gw</a:t>
            </a:r>
            <a:r>
              <a:rPr lang="en-US" altLang="zh-CN" dirty="0" smtClean="0"/>
              <a:t> is a multilayered feed</a:t>
            </a:r>
            <a:r>
              <a:rPr lang="en-US" altLang="zh-CN" baseline="0" dirty="0" smtClean="0"/>
              <a:t> forward network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not ensure corresponding transition function fw is a contraction map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L(y) = (y-u)^2, if </a:t>
            </a:r>
            <a:r>
              <a:rPr lang="en-US" altLang="zh-CN" smtClean="0"/>
              <a:t>y&gt;u else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0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Qi is the number of</a:t>
            </a:r>
            <a:r>
              <a:rPr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nodes</a:t>
            </a:r>
            <a:r>
              <a:rPr lang="en-US" altLang="zh-CN" dirty="0" smtClean="0"/>
              <a:t> in G</a:t>
            </a:r>
            <a:br>
              <a:rPr lang="en-US" altLang="zh-CN" dirty="0" smtClean="0"/>
            </a:br>
            <a:r>
              <a:rPr lang="en-US" altLang="zh-CN" dirty="0" smtClean="0"/>
              <a:t>z(t) converge as </a:t>
            </a:r>
            <a:r>
              <a:rPr lang="en-US" altLang="zh-CN" dirty="0" err="1" smtClean="0"/>
              <a:t>Fw</a:t>
            </a:r>
            <a:r>
              <a:rPr lang="en-US" altLang="zh-CN" dirty="0" smtClean="0"/>
              <a:t> is a</a:t>
            </a:r>
            <a:r>
              <a:rPr lang="en-US" altLang="zh-CN" baseline="0" dirty="0" smtClean="0"/>
              <a:t> contraction 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2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Graph echo</a:t>
            </a:r>
            <a:r>
              <a:rPr lang="en-US" altLang="zh-CN" baseline="0" dirty="0" smtClean="0"/>
              <a:t> state network</a:t>
            </a:r>
          </a:p>
          <a:p>
            <a:r>
              <a:rPr lang="en-US" altLang="zh-CN" dirty="0" smtClean="0"/>
              <a:t>reservoir layer is</a:t>
            </a:r>
            <a:r>
              <a:rPr lang="en-US" altLang="zh-CN" baseline="0" dirty="0" smtClean="0"/>
              <a:t> nonlinear, readout layer is linear</a:t>
            </a:r>
          </a:p>
          <a:p>
            <a:r>
              <a:rPr lang="en-US" altLang="zh-CN" baseline="0" dirty="0" err="1" smtClean="0"/>
              <a:t>Wn’s</a:t>
            </a:r>
            <a:r>
              <a:rPr lang="en-US" altLang="zh-CN" baseline="0" dirty="0" smtClean="0"/>
              <a:t> shape is </a:t>
            </a:r>
            <a:r>
              <a:rPr lang="en-US" altLang="zh-CN" baseline="0" dirty="0" err="1" smtClean="0"/>
              <a:t>Nr</a:t>
            </a:r>
            <a:r>
              <a:rPr lang="en-US" altLang="zh-CN" baseline="0" dirty="0" smtClean="0"/>
              <a:t>*</a:t>
            </a:r>
            <a:r>
              <a:rPr lang="en-US" altLang="zh-CN" baseline="0" dirty="0" err="1" smtClean="0"/>
              <a:t>kNr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Wv’s</a:t>
            </a:r>
            <a:r>
              <a:rPr lang="en-US" altLang="zh-CN" baseline="0" dirty="0" smtClean="0"/>
              <a:t> shape is </a:t>
            </a:r>
            <a:r>
              <a:rPr lang="en-US" altLang="zh-CN" baseline="0" dirty="0" err="1" smtClean="0"/>
              <a:t>Nr</a:t>
            </a:r>
            <a:r>
              <a:rPr lang="en-US" altLang="zh-CN" baseline="0" dirty="0" smtClean="0"/>
              <a:t>*|V(g)|</a:t>
            </a:r>
            <a:r>
              <a:rPr lang="en-US" altLang="zh-CN" baseline="0" dirty="0" err="1" smtClean="0"/>
              <a:t>Nr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Gated</a:t>
            </a:r>
            <a:r>
              <a:rPr lang="en-US" altLang="zh-CN" baseline="0" dirty="0" smtClean="0"/>
              <a:t> graph neural network</a:t>
            </a:r>
          </a:p>
          <a:p>
            <a:r>
              <a:rPr lang="en-US" altLang="zh-CN" dirty="0" smtClean="0"/>
              <a:t>Mixed information</a:t>
            </a:r>
            <a:r>
              <a:rPr lang="en-US" altLang="zh-CN" baseline="0" dirty="0" smtClean="0"/>
              <a:t> from the past iteration and this iteration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0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 for annotations, o for output</a:t>
            </a:r>
            <a:r>
              <a:rPr lang="en-US" altLang="zh-CN" baseline="0" dirty="0" smtClean="0"/>
              <a:t>, H for the first hidden state</a:t>
            </a:r>
          </a:p>
          <a:p>
            <a:r>
              <a:rPr lang="en-US" altLang="zh-CN" baseline="0" dirty="0" smtClean="0"/>
              <a:t>Each prediction is a part of the graph, it is needed to ensure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 an output for each part of the graph exactly once</a:t>
            </a:r>
            <a:r>
              <a:rPr lang="en-US" altLang="zh-CN" dirty="0" smtClean="0"/>
              <a:t> </a:t>
            </a:r>
            <a:endParaRPr lang="en-US" altLang="zh-CN" baseline="0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small number of annotations are sufficient to capture the state of the output procedure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Attention sum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9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Stochastic steady-state</a:t>
            </a:r>
            <a:r>
              <a:rPr lang="en-US" altLang="zh-CN" baseline="0" dirty="0" smtClean="0"/>
              <a:t> embedding</a:t>
            </a:r>
          </a:p>
          <a:p>
            <a:r>
              <a:rPr lang="en-US" altLang="zh-CN" baseline="0" dirty="0" smtClean="0"/>
              <a:t>Learning embedding and output</a:t>
            </a:r>
          </a:p>
          <a:p>
            <a:r>
              <a:rPr lang="en-US" altLang="zh-CN" baseline="0" dirty="0" smtClean="0"/>
              <a:t>1 hop local neighborhood 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189E5-EB3B-47A3-BED7-CED4B7A988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6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5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6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8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0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7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5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7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2192-51B3-4AF9-908C-2D361320C48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DE16-30E9-447D-98F4-A411F7C10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3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3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mp"/><Relationship Id="rId3" Type="http://schemas.openxmlformats.org/officeDocument/2006/relationships/image" Target="../media/image38.tmp"/><Relationship Id="rId7" Type="http://schemas.openxmlformats.org/officeDocument/2006/relationships/image" Target="../media/image4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tmp"/><Relationship Id="rId5" Type="http://schemas.openxmlformats.org/officeDocument/2006/relationships/image" Target="../media/image40.tmp"/><Relationship Id="rId10" Type="http://schemas.openxmlformats.org/officeDocument/2006/relationships/image" Target="../media/image45.tmp"/><Relationship Id="rId4" Type="http://schemas.openxmlformats.org/officeDocument/2006/relationships/image" Target="../media/image39.tmp"/><Relationship Id="rId9" Type="http://schemas.openxmlformats.org/officeDocument/2006/relationships/image" Target="../media/image4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7" Type="http://schemas.openxmlformats.org/officeDocument/2006/relationships/image" Target="../media/image5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Graph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Xue </a:t>
            </a:r>
            <a:r>
              <a:rPr lang="en-US" altLang="zh-CN" dirty="0" smtClean="0"/>
              <a:t>Xiaoyong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8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GraphESN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reservoir layer for </a:t>
            </a:r>
            <a:r>
              <a:rPr lang="en-US" altLang="zh-CN" dirty="0"/>
              <a:t>the encoding process</a:t>
            </a:r>
            <a:r>
              <a:rPr lang="en-US" altLang="zh-CN" dirty="0" smtClean="0"/>
              <a:t>, readout layer</a:t>
            </a:r>
          </a:p>
          <a:p>
            <a:r>
              <a:rPr lang="en-US" altLang="zh-CN" dirty="0" smtClean="0"/>
              <a:t>Reservoir layer</a:t>
            </a:r>
          </a:p>
          <a:p>
            <a:pPr lvl="1"/>
            <a:r>
              <a:rPr lang="en-US" altLang="zh-CN" dirty="0" smtClean="0"/>
              <a:t>Hidden states computation</a:t>
            </a:r>
          </a:p>
          <a:p>
            <a:pPr lvl="1"/>
            <a:r>
              <a:rPr lang="en-US" altLang="zh-CN" dirty="0" smtClean="0"/>
              <a:t>Iterative version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Global state transition function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v</a:t>
            </a:r>
            <a:r>
              <a:rPr lang="en-US" altLang="zh-CN" sz="2000" dirty="0" smtClean="0"/>
              <a:t> is obtained by arranging Wn and a number of |V(g)|-k zero </a:t>
            </a:r>
            <a:r>
              <a:rPr lang="en-US" altLang="zh-CN" sz="2000" dirty="0" err="1" smtClean="0"/>
              <a:t>matraix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92" y="3337928"/>
            <a:ext cx="2876951" cy="83831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09" y="2821938"/>
            <a:ext cx="2305372" cy="38105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52" y="2404347"/>
            <a:ext cx="3477110" cy="1867161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10" y="4715294"/>
            <a:ext cx="310558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GraphESN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Contractivity</a:t>
            </a:r>
          </a:p>
          <a:p>
            <a:pPr lvl="1"/>
            <a:r>
              <a:rPr lang="en-US" altLang="zh-CN" dirty="0" smtClean="0"/>
              <a:t>Requirement</a:t>
            </a:r>
          </a:p>
          <a:p>
            <a:pPr lvl="1"/>
            <a:r>
              <a:rPr lang="en-US" altLang="zh-CN" dirty="0" smtClean="0"/>
              <a:t>contraction coefficient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randomly </a:t>
            </a:r>
            <a:r>
              <a:rPr lang="en-US" altLang="zh-CN" dirty="0"/>
              <a:t>initialize W</a:t>
            </a:r>
            <a:r>
              <a:rPr lang="en-US" altLang="zh-CN" baseline="-25000" dirty="0"/>
              <a:t>in</a:t>
            </a:r>
            <a:r>
              <a:rPr lang="en-US" altLang="zh-CN" dirty="0"/>
              <a:t> and W</a:t>
            </a:r>
            <a:r>
              <a:rPr lang="en-US" altLang="zh-CN" baseline="-25000" dirty="0"/>
              <a:t>n</a:t>
            </a:r>
            <a:r>
              <a:rPr lang="en-US" altLang="zh-CN" dirty="0"/>
              <a:t>, </a:t>
            </a:r>
            <a:r>
              <a:rPr lang="en-US" altLang="zh-CN" dirty="0" smtClean="0"/>
              <a:t>then</a:t>
            </a:r>
          </a:p>
          <a:p>
            <a:pPr marL="457200" lvl="1" indent="0">
              <a:buNone/>
            </a:pPr>
            <a:r>
              <a:rPr lang="en-US" altLang="zh-CN" dirty="0" smtClean="0"/>
              <a:t>   re-scale </a:t>
            </a:r>
            <a:r>
              <a:rPr lang="en-US" altLang="zh-CN" dirty="0"/>
              <a:t>W</a:t>
            </a:r>
            <a:r>
              <a:rPr lang="en-US" altLang="zh-CN" baseline="-25000" dirty="0"/>
              <a:t>n</a:t>
            </a:r>
            <a:r>
              <a:rPr lang="en-US" altLang="zh-CN" dirty="0"/>
              <a:t> such that </a:t>
            </a:r>
            <a:r>
              <a:rPr lang="el-GR" altLang="zh-CN" dirty="0">
                <a:ea typeface="宋体" panose="02010600030101010101" pitchFamily="2" charset="-122"/>
              </a:rPr>
              <a:t>σ</a:t>
            </a:r>
            <a:r>
              <a:rPr lang="en-US" altLang="zh-CN" dirty="0">
                <a:ea typeface="宋体" panose="02010600030101010101" pitchFamily="2" charset="-122"/>
              </a:rPr>
              <a:t>&lt;1 holds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his part is left untrained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55" y="2338587"/>
            <a:ext cx="4799007" cy="41912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32" y="2796608"/>
            <a:ext cx="4667368" cy="285078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12" y="3145010"/>
            <a:ext cx="296268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GraphESN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Readout layer</a:t>
            </a:r>
          </a:p>
          <a:p>
            <a:pPr lvl="1"/>
            <a:r>
              <a:rPr lang="en-US" altLang="zh-CN" dirty="0" smtClean="0"/>
              <a:t>Node level. Apply local output function to each vertex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Graph level. Use state mapping function</a:t>
            </a:r>
          </a:p>
          <a:p>
            <a:pPr lvl="2"/>
            <a:r>
              <a:rPr lang="en-US" altLang="zh-CN" dirty="0"/>
              <a:t>supersource state </a:t>
            </a:r>
            <a:r>
              <a:rPr lang="en-US" altLang="zh-CN" dirty="0" smtClean="0"/>
              <a:t>mapping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define a super source, use the state of supersource.</a:t>
            </a:r>
          </a:p>
          <a:p>
            <a:pPr lvl="2"/>
            <a:r>
              <a:rPr lang="en-US" altLang="zh-CN" dirty="0" smtClean="0"/>
              <a:t>mean state mapping 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r>
              <a:rPr lang="en-US" altLang="zh-CN" dirty="0" smtClean="0"/>
              <a:t>readout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rain the output layer</a:t>
            </a: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86" y="2705983"/>
            <a:ext cx="2800741" cy="34294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3" y="4168399"/>
            <a:ext cx="2657846" cy="68589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73" y="4989232"/>
            <a:ext cx="347711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8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GraphESN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</a:p>
          <a:p>
            <a:pPr lvl="1"/>
            <a:r>
              <a:rPr lang="en-US" altLang="zh-CN" dirty="0"/>
              <a:t>analysis of toxicity </a:t>
            </a:r>
            <a:r>
              <a:rPr lang="en-US" altLang="zh-CN" dirty="0" smtClean="0"/>
              <a:t>of chemical </a:t>
            </a:r>
            <a:r>
              <a:rPr lang="en-US" altLang="zh-CN" dirty="0"/>
              <a:t>compounds 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22" y="2845378"/>
            <a:ext cx="5048955" cy="145752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5" y="2845378"/>
            <a:ext cx="4944165" cy="147658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70" y="4566533"/>
            <a:ext cx="321037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7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GG-NN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/>
          </a:bodyPr>
          <a:lstStyle/>
          <a:p>
            <a:r>
              <a:rPr lang="en-US" altLang="zh-CN" dirty="0"/>
              <a:t>use Gated Recurrent </a:t>
            </a:r>
            <a:r>
              <a:rPr lang="en-US" altLang="zh-CN" dirty="0" smtClean="0"/>
              <a:t>Units </a:t>
            </a:r>
          </a:p>
          <a:p>
            <a:pPr lvl="1"/>
            <a:r>
              <a:rPr lang="en-US" altLang="zh-CN" dirty="0" smtClean="0"/>
              <a:t>Propagation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unroll the recurrence for a fixed number of steps 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node annotations for initializing (not important in GNN*), problem specific</a:t>
            </a:r>
          </a:p>
          <a:p>
            <a:pPr lvl="1"/>
            <a:r>
              <a:rPr lang="en-US" altLang="zh-CN" dirty="0" smtClean="0"/>
              <a:t>Use back-propagation through time to learn model parameters</a:t>
            </a:r>
          </a:p>
          <a:p>
            <a:pPr lvl="1"/>
            <a:r>
              <a:rPr lang="en-US" altLang="zh-CN" dirty="0" smtClean="0"/>
              <a:t>Requires more memory. Problem for large model.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2724766"/>
            <a:ext cx="746864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GGS-NN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several </a:t>
            </a:r>
            <a:r>
              <a:rPr lang="en-US" altLang="zh-CN" dirty="0" smtClean="0"/>
              <a:t>GG-NNs operate </a:t>
            </a:r>
            <a:r>
              <a:rPr lang="en-US" altLang="zh-CN" dirty="0"/>
              <a:t>in sequence to produce an </a:t>
            </a:r>
            <a:r>
              <a:rPr lang="en-US" altLang="zh-CN" dirty="0" smtClean="0"/>
              <a:t>output sequence</a:t>
            </a:r>
            <a:endParaRPr lang="en-US" altLang="zh-CN" dirty="0"/>
          </a:p>
          <a:p>
            <a:r>
              <a:rPr lang="en-US" altLang="zh-CN" dirty="0" smtClean="0"/>
              <a:t>use two GG-NNs</a:t>
            </a:r>
            <a:endParaRPr lang="en-US" altLang="zh-CN" dirty="0"/>
          </a:p>
          <a:p>
            <a:pPr lvl="1"/>
            <a:r>
              <a:rPr lang="en-US" altLang="zh-CN" dirty="0" smtClean="0"/>
              <a:t>F</a:t>
            </a:r>
            <a:r>
              <a:rPr lang="en-US" altLang="zh-CN" baseline="-25000" dirty="0" smtClean="0"/>
              <a:t>o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 for predicting o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 from X</a:t>
            </a:r>
            <a:r>
              <a:rPr lang="en-US" altLang="zh-CN" baseline="30000" dirty="0" smtClean="0"/>
              <a:t>k</a:t>
            </a:r>
          </a:p>
          <a:p>
            <a:pPr lvl="1"/>
            <a:r>
              <a:rPr lang="en-US" altLang="zh-CN" dirty="0" smtClean="0"/>
              <a:t>F</a:t>
            </a:r>
            <a:r>
              <a:rPr lang="en-US" altLang="zh-CN" baseline="-25000" dirty="0" smtClean="0"/>
              <a:t>x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 for predicting the next annotation</a:t>
            </a:r>
          </a:p>
          <a:p>
            <a:r>
              <a:rPr lang="en-US" altLang="zh-CN" dirty="0" smtClean="0"/>
              <a:t>this two GG-NNs can share </a:t>
            </a:r>
            <a:r>
              <a:rPr lang="en-US" altLang="zh-CN" dirty="0"/>
              <a:t>a single propagation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Sequence </a:t>
            </a:r>
            <a:r>
              <a:rPr lang="en-US" altLang="zh-CN" dirty="0" smtClean="0"/>
              <a:t>outputs </a:t>
            </a:r>
            <a:r>
              <a:rPr lang="en-US" altLang="zh-CN" dirty="0"/>
              <a:t>with observed </a:t>
            </a:r>
            <a:r>
              <a:rPr lang="en-US" altLang="zh-CN" dirty="0" smtClean="0"/>
              <a:t>annotations</a:t>
            </a:r>
          </a:p>
          <a:p>
            <a:pPr marL="457200" lvl="1" indent="0">
              <a:buNone/>
            </a:pPr>
            <a:r>
              <a:rPr lang="en-US" altLang="zh-CN" dirty="0" smtClean="0"/>
              <a:t>   decompose </a:t>
            </a:r>
            <a:r>
              <a:rPr lang="en-US" altLang="zh-CN" dirty="0"/>
              <a:t>into single step prediction tasks, trained as separate GG-NNs</a:t>
            </a:r>
          </a:p>
          <a:p>
            <a:pPr lvl="1"/>
            <a:r>
              <a:rPr lang="en-US" altLang="zh-CN" dirty="0"/>
              <a:t>Sequence outputs with latent </a:t>
            </a:r>
            <a:r>
              <a:rPr lang="en-US" altLang="zh-CN" dirty="0" smtClean="0"/>
              <a:t>annotations</a:t>
            </a:r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intermediate node annotations </a:t>
            </a:r>
            <a:r>
              <a:rPr lang="en-US" altLang="zh-CN" dirty="0" smtClean="0"/>
              <a:t>as hidden units, train the whole model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0297"/>
            <a:ext cx="603969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9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steady state</a:t>
            </a:r>
          </a:p>
          <a:p>
            <a:pPr lvl="1"/>
            <a:r>
              <a:rPr lang="en-US" altLang="zh-CN" dirty="0" smtClean="0"/>
              <a:t>Iterate </a:t>
            </a:r>
            <a:r>
              <a:rPr lang="en-US" altLang="zh-CN" dirty="0"/>
              <a:t>according to the </a:t>
            </a:r>
            <a:r>
              <a:rPr lang="en-US" altLang="zh-CN" dirty="0" smtClean="0"/>
              <a:t>steady-state equation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Use a </a:t>
            </a:r>
            <a:r>
              <a:rPr lang="en-US" altLang="zh-CN" dirty="0" err="1"/>
              <a:t>a</a:t>
            </a:r>
            <a:r>
              <a:rPr lang="en-US" altLang="zh-CN" dirty="0"/>
              <a:t> two-layer neural </a:t>
            </a:r>
            <a:r>
              <a:rPr lang="en-US" altLang="zh-CN" dirty="0" smtClean="0"/>
              <a:t>network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Sample some node from v to update</a:t>
            </a:r>
          </a:p>
          <a:p>
            <a:pPr lvl="1"/>
            <a:r>
              <a:rPr lang="en-US" altLang="zh-CN" dirty="0" smtClean="0"/>
              <a:t>the embeddings </a:t>
            </a:r>
            <a:r>
              <a:rPr lang="en-US" altLang="zh-CN" dirty="0"/>
              <a:t>are updated in an asynchronous </a:t>
            </a:r>
            <a:r>
              <a:rPr lang="en-US" altLang="zh-CN" dirty="0" smtClean="0"/>
              <a:t>fashion (not updating the whole graph</a:t>
            </a:r>
          </a:p>
          <a:p>
            <a:pPr lvl="1"/>
            <a:r>
              <a:rPr lang="en-US" altLang="zh-CN" dirty="0" smtClean="0"/>
              <a:t>Only consider 1-hop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60" y="2696681"/>
            <a:ext cx="3972479" cy="39058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60" y="3460373"/>
            <a:ext cx="435353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Learning </a:t>
            </a:r>
            <a:r>
              <a:rPr lang="en-US" altLang="zh-CN" dirty="0"/>
              <a:t>algorithm- Stochastic Fixed Point </a:t>
            </a:r>
            <a:r>
              <a:rPr lang="en-US" altLang="zh-CN" dirty="0" smtClean="0"/>
              <a:t>Iteration</a:t>
            </a:r>
          </a:p>
          <a:p>
            <a:pPr lvl="1"/>
            <a:r>
              <a:rPr lang="en-US" altLang="zh-CN" dirty="0"/>
              <a:t>samples a batch of </a:t>
            </a:r>
            <a:r>
              <a:rPr lang="en-US" altLang="zh-CN" dirty="0" smtClean="0"/>
              <a:t>nodes for </a:t>
            </a:r>
            <a:r>
              <a:rPr lang="en-US" altLang="zh-CN" dirty="0"/>
              <a:t>state update and a batch of nodes for gradient </a:t>
            </a:r>
            <a:r>
              <a:rPr lang="en-US" altLang="zh-CN" dirty="0" smtClean="0"/>
              <a:t>computation</a:t>
            </a:r>
          </a:p>
          <a:p>
            <a:pPr lvl="1"/>
            <a:r>
              <a:rPr lang="en-US" altLang="zh-CN" dirty="0" smtClean="0"/>
              <a:t>Update embedding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Stops when converge or run K steps</a:t>
            </a:r>
          </a:p>
          <a:p>
            <a:pPr lvl="1"/>
            <a:r>
              <a:rPr lang="en-US" altLang="zh-CN" dirty="0" smtClean="0"/>
              <a:t>Effective on large graphs with 1e8 nodes</a:t>
            </a:r>
          </a:p>
          <a:p>
            <a:pPr lvl="1"/>
            <a:r>
              <a:rPr lang="en-US" altLang="zh-CN" dirty="0" smtClean="0"/>
              <a:t>Not ensure the convergence in embedding</a:t>
            </a:r>
          </a:p>
          <a:p>
            <a:pPr marL="457200" lvl="1" indent="0">
              <a:buNone/>
            </a:pPr>
            <a:r>
              <a:rPr lang="en-US" altLang="zh-CN" dirty="0" smtClean="0"/>
              <a:t>   computation 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15" y="3442906"/>
            <a:ext cx="4496427" cy="273405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44" y="0"/>
            <a:ext cx="9200940" cy="223877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8" y="3978903"/>
            <a:ext cx="397247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7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convolution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0661"/>
          </a:xfrm>
        </p:spPr>
        <p:txBody>
          <a:bodyPr/>
          <a:lstStyle/>
          <a:p>
            <a:r>
              <a:rPr lang="en-US" altLang="zh-CN" dirty="0" smtClean="0"/>
              <a:t>Mimic CNN</a:t>
            </a:r>
            <a:r>
              <a:rPr lang="en-US" altLang="zh-CN" dirty="0"/>
              <a:t>. learn the common local and global structural patterns of </a:t>
            </a:r>
            <a:r>
              <a:rPr lang="en-US" altLang="zh-CN" dirty="0" smtClean="0"/>
              <a:t>graphs</a:t>
            </a:r>
          </a:p>
          <a:p>
            <a:r>
              <a:rPr lang="en-US" altLang="zh-CN" dirty="0" smtClean="0"/>
              <a:t>Use fixed </a:t>
            </a:r>
            <a:r>
              <a:rPr lang="en-US" altLang="zh-CN" dirty="0"/>
              <a:t>number of layers with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different weights in each </a:t>
            </a:r>
            <a:r>
              <a:rPr lang="en-US" altLang="zh-CN" dirty="0" smtClean="0"/>
              <a:t>layer</a:t>
            </a:r>
            <a:endParaRPr lang="en-US" altLang="zh-CN" dirty="0"/>
          </a:p>
          <a:p>
            <a:r>
              <a:rPr lang="en-US" altLang="zh-CN" dirty="0" smtClean="0"/>
              <a:t>Spectral based</a:t>
            </a:r>
          </a:p>
          <a:p>
            <a:pPr lvl="1"/>
            <a:r>
              <a:rPr lang="en-US" altLang="zh-CN" dirty="0" smtClean="0"/>
              <a:t>introducing filters </a:t>
            </a:r>
            <a:r>
              <a:rPr lang="en-US" altLang="zh-CN" dirty="0"/>
              <a:t>from </a:t>
            </a:r>
            <a:r>
              <a:rPr lang="en-US" altLang="zh-CN" dirty="0" smtClean="0"/>
              <a:t>graph </a:t>
            </a:r>
            <a:r>
              <a:rPr lang="en-US" altLang="zh-CN" dirty="0"/>
              <a:t>signal </a:t>
            </a:r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/>
              <a:t>Number of neighbors varies. </a:t>
            </a:r>
          </a:p>
          <a:p>
            <a:r>
              <a:rPr lang="en-US" altLang="zh-CN" dirty="0" smtClean="0"/>
              <a:t>Spatial based</a:t>
            </a:r>
          </a:p>
          <a:p>
            <a:pPr lvl="1"/>
            <a:r>
              <a:rPr lang="en-US" altLang="zh-CN" dirty="0"/>
              <a:t>define graph convolutions </a:t>
            </a:r>
            <a:r>
              <a:rPr lang="en-US" altLang="zh-CN" dirty="0" smtClean="0"/>
              <a:t>by information propagation</a:t>
            </a:r>
          </a:p>
          <a:p>
            <a:pPr lvl="1"/>
            <a:r>
              <a:rPr lang="en-US" altLang="zh-CN" dirty="0" smtClean="0"/>
              <a:t>Considering node neighborhood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42" y="2971062"/>
            <a:ext cx="411537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9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626"/>
          </a:xfrm>
        </p:spPr>
        <p:txBody>
          <a:bodyPr/>
          <a:lstStyle/>
          <a:p>
            <a:r>
              <a:rPr lang="en-US" altLang="zh-CN" dirty="0" smtClean="0"/>
              <a:t>How to do convolution</a:t>
            </a:r>
          </a:p>
          <a:p>
            <a:pPr lvl="1"/>
            <a:r>
              <a:rPr lang="en-US" altLang="zh-CN" dirty="0" smtClean="0"/>
              <a:t>normalized graph </a:t>
            </a:r>
            <a:r>
              <a:rPr lang="en-US" altLang="zh-CN" dirty="0"/>
              <a:t>Laplacian </a:t>
            </a:r>
            <a:r>
              <a:rPr lang="en-US" altLang="zh-CN" dirty="0" smtClean="0"/>
              <a:t>matrix</a:t>
            </a:r>
          </a:p>
          <a:p>
            <a:pPr marL="457200" lvl="1" indent="0">
              <a:buNone/>
            </a:pPr>
            <a:r>
              <a:rPr lang="en-US" altLang="zh-CN" dirty="0" smtClean="0"/>
              <a:t>	A is adjacent matrix. </a:t>
            </a:r>
            <a:endParaRPr lang="en-US" altLang="zh-CN" dirty="0"/>
          </a:p>
          <a:p>
            <a:pPr lvl="1"/>
            <a:r>
              <a:rPr lang="en-US" altLang="zh-CN" dirty="0" smtClean="0"/>
              <a:t>Property of L. L is real symmetric positive semidefinite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U</a:t>
            </a:r>
            <a:r>
              <a:rPr lang="en-US" altLang="zh-CN" dirty="0" smtClean="0"/>
              <a:t> </a:t>
            </a:r>
            <a:r>
              <a:rPr lang="en-US" altLang="zh-CN" dirty="0"/>
              <a:t>is the matrix of </a:t>
            </a:r>
            <a:r>
              <a:rPr lang="en-US" altLang="zh-CN" dirty="0" smtClean="0"/>
              <a:t>eigenvectors. U is orthonormal</a:t>
            </a:r>
          </a:p>
          <a:p>
            <a:pPr lvl="1"/>
            <a:r>
              <a:rPr lang="en-US" altLang="zh-CN" dirty="0" smtClean="0"/>
              <a:t>Graph </a:t>
            </a:r>
            <a:r>
              <a:rPr lang="en-US" altLang="zh-CN" dirty="0"/>
              <a:t>F</a:t>
            </a:r>
            <a:r>
              <a:rPr lang="en-US" altLang="zh-CN" dirty="0" smtClean="0"/>
              <a:t>ourier transform </a:t>
            </a:r>
          </a:p>
          <a:p>
            <a:pPr lvl="1"/>
            <a:r>
              <a:rPr lang="en-US" altLang="zh-CN" dirty="0" smtClean="0"/>
              <a:t>Inverse graph Fourier transform </a:t>
            </a:r>
          </a:p>
          <a:p>
            <a:pPr lvl="1"/>
            <a:r>
              <a:rPr lang="en-US" altLang="zh-CN" dirty="0" smtClean="0"/>
              <a:t>Graph convolution with a filter g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Simplify 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89" y="2221805"/>
            <a:ext cx="2342981" cy="27034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02" y="2569029"/>
            <a:ext cx="1842372" cy="36611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79" y="3297920"/>
            <a:ext cx="5550445" cy="44299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18" y="4107404"/>
            <a:ext cx="1580429" cy="33337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93" y="4535209"/>
            <a:ext cx="1739477" cy="30977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44" y="4939412"/>
            <a:ext cx="3453809" cy="794256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20" y="6176805"/>
            <a:ext cx="2054281" cy="38435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48" y="5632418"/>
            <a:ext cx="2840745" cy="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graph neural network</a:t>
            </a:r>
          </a:p>
          <a:p>
            <a:pPr lvl="1"/>
            <a:r>
              <a:rPr lang="en-US" altLang="zh-CN" dirty="0"/>
              <a:t>Irregular structures of graphs</a:t>
            </a:r>
          </a:p>
          <a:p>
            <a:pPr lvl="2"/>
            <a:r>
              <a:rPr lang="en-US" altLang="zh-CN" dirty="0"/>
              <a:t>images, audio, and text have a clear grid </a:t>
            </a:r>
            <a:r>
              <a:rPr lang="en-US" altLang="zh-CN" dirty="0" smtClean="0"/>
              <a:t>structure</a:t>
            </a:r>
          </a:p>
          <a:p>
            <a:pPr lvl="2"/>
            <a:r>
              <a:rPr lang="en-US" altLang="zh-CN" dirty="0" smtClean="0"/>
              <a:t>graphs </a:t>
            </a:r>
            <a:r>
              <a:rPr lang="en-US" altLang="zh-CN" dirty="0"/>
              <a:t>have irregular </a:t>
            </a:r>
            <a:r>
              <a:rPr lang="en-US" altLang="zh-CN" dirty="0" smtClean="0"/>
              <a:t>structures</a:t>
            </a:r>
          </a:p>
          <a:p>
            <a:pPr lvl="2"/>
            <a:r>
              <a:rPr lang="en-US" altLang="zh-CN" dirty="0"/>
              <a:t>hard to generalize some of the </a:t>
            </a:r>
            <a:r>
              <a:rPr lang="en-US" altLang="zh-CN" dirty="0" smtClean="0"/>
              <a:t>basic mathematical </a:t>
            </a:r>
            <a:r>
              <a:rPr lang="en-US" altLang="zh-CN" dirty="0"/>
              <a:t>operations to </a:t>
            </a:r>
            <a:r>
              <a:rPr lang="en-US" altLang="zh-CN" dirty="0" smtClean="0"/>
              <a:t>graphs,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convolution, pooling</a:t>
            </a:r>
          </a:p>
          <a:p>
            <a:pPr lvl="1"/>
            <a:r>
              <a:rPr lang="en-US" altLang="zh-CN" dirty="0" smtClean="0"/>
              <a:t>Large scale graph</a:t>
            </a:r>
          </a:p>
          <a:p>
            <a:pPr lvl="2"/>
            <a:r>
              <a:rPr lang="en-US" altLang="zh-CN" dirty="0" smtClean="0"/>
              <a:t>Millions or billions of nodes and edges</a:t>
            </a:r>
          </a:p>
          <a:p>
            <a:pPr lvl="2"/>
            <a:r>
              <a:rPr lang="en-US" altLang="zh-CN" dirty="0" smtClean="0"/>
              <a:t>Need to be scalable</a:t>
            </a:r>
          </a:p>
          <a:p>
            <a:pPr lvl="1"/>
            <a:r>
              <a:rPr lang="en-US" altLang="zh-CN" dirty="0" smtClean="0"/>
              <a:t>Application</a:t>
            </a:r>
          </a:p>
          <a:p>
            <a:pPr lvl="2"/>
            <a:r>
              <a:rPr lang="en-US" altLang="zh-CN" dirty="0"/>
              <a:t>e-commerce networks, biology networks, </a:t>
            </a:r>
            <a:r>
              <a:rPr lang="en-US" altLang="zh-CN" dirty="0" smtClean="0"/>
              <a:t>traffic networks</a:t>
            </a:r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20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GNN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23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the filter </a:t>
            </a:r>
            <a:r>
              <a:rPr lang="en-US" altLang="zh-CN" dirty="0" smtClean="0"/>
              <a:t>is </a:t>
            </a:r>
            <a:r>
              <a:rPr lang="en-US" altLang="zh-CN" dirty="0"/>
              <a:t>a </a:t>
            </a:r>
            <a:r>
              <a:rPr lang="en-US" altLang="zh-CN" dirty="0" smtClean="0"/>
              <a:t>diagonal matrix with set </a:t>
            </a:r>
            <a:r>
              <a:rPr lang="en-US" altLang="zh-CN" dirty="0"/>
              <a:t>of </a:t>
            </a:r>
            <a:r>
              <a:rPr lang="en-US" altLang="zh-CN" dirty="0" smtClean="0"/>
              <a:t>learnable parameters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Convolution layer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limitations</a:t>
            </a:r>
          </a:p>
          <a:p>
            <a:pPr lvl="1"/>
            <a:r>
              <a:rPr lang="en-US" altLang="zh-CN" dirty="0" smtClean="0"/>
              <a:t>High complexity</a:t>
            </a:r>
          </a:p>
          <a:p>
            <a:pPr lvl="2"/>
            <a:r>
              <a:rPr lang="en-US" altLang="zh-CN" dirty="0" smtClean="0"/>
              <a:t>eigen-decomposition 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forward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perturbation to a graph results </a:t>
            </a:r>
            <a:r>
              <a:rPr lang="en-US" altLang="zh-CN" dirty="0" smtClean="0"/>
              <a:t>in a </a:t>
            </a:r>
            <a:r>
              <a:rPr lang="en-US" altLang="zh-CN" dirty="0"/>
              <a:t>change of </a:t>
            </a:r>
            <a:r>
              <a:rPr lang="en-US" altLang="zh-CN" dirty="0" smtClean="0"/>
              <a:t>eigenbasis</a:t>
            </a:r>
          </a:p>
          <a:p>
            <a:pPr lvl="1"/>
            <a:r>
              <a:rPr lang="en-US" altLang="zh-CN" dirty="0"/>
              <a:t>the filters depend on the eigenbasis </a:t>
            </a:r>
            <a:r>
              <a:rPr lang="en-US" altLang="zh-CN" dirty="0" smtClean="0"/>
              <a:t>of the graph, and can’t apply to a graph with different structure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32" y="2328611"/>
            <a:ext cx="1491054" cy="43640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14" y="3076526"/>
            <a:ext cx="461074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3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ChebNet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r>
              <a:rPr lang="en-US" altLang="zh-CN" dirty="0" smtClean="0"/>
              <a:t>The Fourier basis U cause the high computation complexity</a:t>
            </a:r>
          </a:p>
          <a:p>
            <a:pPr lvl="1"/>
            <a:r>
              <a:rPr lang="en-US" altLang="zh-CN" dirty="0" smtClean="0"/>
              <a:t>Use L instead. L is sparse.</a:t>
            </a:r>
            <a:endParaRPr lang="en-US" altLang="zh-CN" dirty="0"/>
          </a:p>
          <a:p>
            <a:r>
              <a:rPr lang="en-US" altLang="zh-CN" dirty="0" smtClean="0"/>
              <a:t>Use Chebyshev polynomial for filter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Convolution layer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Consider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consider nodes that are at maximum K steps away from the central node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10" y="3153863"/>
            <a:ext cx="2169235" cy="76499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21" y="3329067"/>
            <a:ext cx="4848375" cy="41458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27" y="3773718"/>
            <a:ext cx="2008777" cy="34834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75" y="4169914"/>
            <a:ext cx="3026329" cy="750431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53" y="4865141"/>
            <a:ext cx="5220056" cy="7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5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ChebNet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omputation trick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omputation complexity is O(K|E|)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35" y="2411117"/>
            <a:ext cx="5929159" cy="129002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04" y="3701143"/>
            <a:ext cx="462979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order approximation</a:t>
            </a:r>
          </a:p>
          <a:p>
            <a:pPr lvl="1"/>
            <a:r>
              <a:rPr lang="en-US" altLang="zh-CN" dirty="0" smtClean="0"/>
              <a:t>set K=1 in ChebNet. Linear with respect to L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pproximate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onsider only 1 parameter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Connect spectral convolution with spatial convolution</a:t>
            </a:r>
          </a:p>
          <a:p>
            <a:pPr lvl="1"/>
            <a:r>
              <a:rPr lang="en-US" altLang="zh-CN" dirty="0"/>
              <a:t>Nodes </a:t>
            </a:r>
            <a:r>
              <a:rPr lang="en-US" altLang="zh-CN" dirty="0" smtClean="0"/>
              <a:t>are affected </a:t>
            </a:r>
            <a:r>
              <a:rPr lang="en-US" altLang="zh-CN" dirty="0"/>
              <a:t>only by their immediate neighbors in each convolutional layer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06" y="2671741"/>
            <a:ext cx="1033658" cy="39077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22" y="3040505"/>
            <a:ext cx="6159356" cy="41481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88" y="3462145"/>
            <a:ext cx="1986619" cy="38665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22" y="3888025"/>
            <a:ext cx="3755501" cy="6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2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Renormalization trick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lleviate </a:t>
            </a:r>
            <a:r>
              <a:rPr lang="en-US" altLang="zh-CN" dirty="0"/>
              <a:t>numerical instabilities and exploding/vanishing gradients </a:t>
            </a:r>
            <a:endParaRPr lang="en-US" altLang="zh-CN" dirty="0" smtClean="0"/>
          </a:p>
          <a:p>
            <a:r>
              <a:rPr lang="en-US" altLang="zh-CN" dirty="0" smtClean="0"/>
              <a:t>Multi-channels input and output</a:t>
            </a:r>
          </a:p>
          <a:p>
            <a:pPr lvl="1"/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37" y="2283002"/>
            <a:ext cx="4965265" cy="92465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37" y="4033645"/>
            <a:ext cx="2424585" cy="4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Pooling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Coarsening</a:t>
            </a:r>
          </a:p>
          <a:p>
            <a:pPr lvl="1"/>
            <a:r>
              <a:rPr lang="en-US" altLang="zh-CN" dirty="0"/>
              <a:t>similar vertices </a:t>
            </a:r>
            <a:r>
              <a:rPr lang="en-US" altLang="zh-CN" dirty="0" smtClean="0"/>
              <a:t>are clustered together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reedy rule, for node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neighbor j, maximize</a:t>
            </a:r>
            <a:endParaRPr lang="en-US" altLang="zh-CN" dirty="0"/>
          </a:p>
          <a:p>
            <a:r>
              <a:rPr lang="en-US" altLang="zh-CN" dirty="0" smtClean="0"/>
              <a:t>Pooing</a:t>
            </a:r>
          </a:p>
          <a:p>
            <a:pPr lvl="1"/>
            <a:r>
              <a:rPr lang="en-US" altLang="zh-CN" dirty="0"/>
              <a:t>create a balanced binary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dirty="0"/>
              <a:t>rearrange the </a:t>
            </a:r>
            <a:r>
              <a:rPr lang="en-US" altLang="zh-CN" dirty="0" smtClean="0"/>
              <a:t>vertices</a:t>
            </a:r>
          </a:p>
          <a:p>
            <a:pPr lvl="1"/>
            <a:r>
              <a:rPr lang="en-US" altLang="zh-CN" dirty="0" smtClean="0"/>
              <a:t>use fake node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28" y="767418"/>
            <a:ext cx="8135485" cy="198147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97" y="3735009"/>
            <a:ext cx="2005226" cy="3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795"/>
            <a:ext cx="10515600" cy="493803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Comprehensive Survey on Graph Neural </a:t>
            </a:r>
            <a:r>
              <a:rPr lang="en-US" altLang="zh-CN" dirty="0" smtClean="0"/>
              <a:t>Networks</a:t>
            </a:r>
          </a:p>
          <a:p>
            <a:r>
              <a:rPr lang="en-US" altLang="zh-CN" dirty="0" smtClean="0"/>
              <a:t>Deep </a:t>
            </a:r>
            <a:r>
              <a:rPr lang="en-US" altLang="zh-CN" dirty="0"/>
              <a:t>learning on </a:t>
            </a:r>
            <a:r>
              <a:rPr lang="en-US" altLang="zh-CN" dirty="0" smtClean="0"/>
              <a:t>graphs: </a:t>
            </a:r>
            <a:r>
              <a:rPr lang="en-US" altLang="zh-CN" dirty="0"/>
              <a:t>A </a:t>
            </a:r>
            <a:r>
              <a:rPr lang="en-US" altLang="zh-CN" dirty="0" smtClean="0"/>
              <a:t>survey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neural graph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raph </a:t>
            </a:r>
            <a:r>
              <a:rPr lang="en-US" altLang="zh-CN" dirty="0"/>
              <a:t>echo state </a:t>
            </a:r>
            <a:r>
              <a:rPr lang="en-US" altLang="zh-CN" dirty="0" smtClean="0"/>
              <a:t>networks</a:t>
            </a:r>
          </a:p>
          <a:p>
            <a:r>
              <a:rPr lang="en-US" altLang="zh-CN" dirty="0" smtClean="0"/>
              <a:t>Gated </a:t>
            </a:r>
            <a:r>
              <a:rPr lang="en-US" altLang="zh-CN" dirty="0"/>
              <a:t>graph sequence neural </a:t>
            </a:r>
            <a:r>
              <a:rPr lang="en-US" altLang="zh-CN" dirty="0" smtClean="0"/>
              <a:t>networks</a:t>
            </a:r>
          </a:p>
          <a:p>
            <a:r>
              <a:rPr lang="en-US" altLang="zh-CN" dirty="0" smtClean="0"/>
              <a:t>Learning </a:t>
            </a:r>
            <a:r>
              <a:rPr lang="en-US" altLang="zh-CN" dirty="0"/>
              <a:t>steady-states of iterative algorithms over </a:t>
            </a:r>
            <a:r>
              <a:rPr lang="en-US" altLang="zh-CN" dirty="0" smtClean="0"/>
              <a:t>graphs</a:t>
            </a:r>
          </a:p>
          <a:p>
            <a:r>
              <a:rPr lang="en-US" altLang="zh-CN" dirty="0" smtClean="0"/>
              <a:t>Spectral </a:t>
            </a:r>
            <a:r>
              <a:rPr lang="en-US" altLang="zh-CN" dirty="0"/>
              <a:t>Networks and Deep Locally </a:t>
            </a:r>
            <a:r>
              <a:rPr lang="en-US" altLang="zh-CN" dirty="0" smtClean="0"/>
              <a:t>Connected</a:t>
            </a:r>
          </a:p>
          <a:p>
            <a:r>
              <a:rPr lang="en-US" altLang="zh-CN" dirty="0" smtClean="0"/>
              <a:t>Convolutional </a:t>
            </a:r>
            <a:r>
              <a:rPr lang="en-US" altLang="zh-CN" dirty="0"/>
              <a:t>neural networks on graphs with fast localized spectral </a:t>
            </a:r>
            <a:r>
              <a:rPr lang="en-US" altLang="zh-CN" dirty="0" smtClean="0"/>
              <a:t>filtering</a:t>
            </a:r>
          </a:p>
          <a:p>
            <a:r>
              <a:rPr lang="en-US" altLang="zh-CN" dirty="0" smtClean="0"/>
              <a:t>Semi-supervised </a:t>
            </a:r>
            <a:r>
              <a:rPr lang="en-US" altLang="zh-CN" dirty="0"/>
              <a:t>classification with graph convolutional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75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Level of graph analytics tasks</a:t>
            </a:r>
          </a:p>
          <a:p>
            <a:pPr lvl="1"/>
            <a:r>
              <a:rPr lang="en-US" altLang="zh-CN" dirty="0" smtClean="0"/>
              <a:t>Node level</a:t>
            </a:r>
          </a:p>
          <a:p>
            <a:pPr lvl="1"/>
            <a:r>
              <a:rPr lang="en-US" altLang="zh-CN" dirty="0" smtClean="0"/>
              <a:t>Graph level</a:t>
            </a:r>
          </a:p>
          <a:p>
            <a:pPr lvl="1"/>
            <a:r>
              <a:rPr lang="en-US" altLang="zh-CN" dirty="0" smtClean="0"/>
              <a:t>Edge level</a:t>
            </a:r>
          </a:p>
          <a:p>
            <a:r>
              <a:rPr lang="en-US" altLang="zh-CN" dirty="0" smtClean="0"/>
              <a:t>Training framework</a:t>
            </a:r>
          </a:p>
          <a:p>
            <a:pPr lvl="1"/>
            <a:r>
              <a:rPr lang="en-US" altLang="zh-CN" dirty="0"/>
              <a:t>Semi-supervised learning for node-level </a:t>
            </a:r>
            <a:r>
              <a:rPr lang="en-US" altLang="zh-CN" dirty="0" smtClean="0"/>
              <a:t>classification</a:t>
            </a:r>
          </a:p>
          <a:p>
            <a:pPr lvl="1"/>
            <a:r>
              <a:rPr lang="en-US" altLang="zh-CN" dirty="0"/>
              <a:t>Supervised learning for graph-level </a:t>
            </a:r>
            <a:r>
              <a:rPr lang="en-US" altLang="zh-CN" dirty="0" smtClean="0"/>
              <a:t>classification</a:t>
            </a:r>
          </a:p>
          <a:p>
            <a:pPr lvl="1"/>
            <a:r>
              <a:rPr lang="en-US" altLang="zh-CN" dirty="0"/>
              <a:t>Unsupervised learning for graph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18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Taxonomy of GNN</a:t>
            </a:r>
          </a:p>
          <a:p>
            <a:pPr lvl="1"/>
            <a:r>
              <a:rPr lang="en-US" altLang="zh-CN" dirty="0" smtClean="0"/>
              <a:t>Recurrent graph neural network</a:t>
            </a:r>
          </a:p>
          <a:p>
            <a:pPr lvl="1"/>
            <a:r>
              <a:rPr lang="en-US" altLang="zh-CN" dirty="0" smtClean="0"/>
              <a:t>Convolutional graph neural network</a:t>
            </a:r>
          </a:p>
          <a:p>
            <a:pPr lvl="2"/>
            <a:r>
              <a:rPr lang="en-US" altLang="zh-CN" dirty="0" smtClean="0"/>
              <a:t>Spectral</a:t>
            </a:r>
          </a:p>
          <a:p>
            <a:pPr lvl="2"/>
            <a:r>
              <a:rPr lang="en-US" altLang="zh-CN" dirty="0" smtClean="0"/>
              <a:t>spatial</a:t>
            </a:r>
          </a:p>
          <a:p>
            <a:pPr lvl="1"/>
            <a:r>
              <a:rPr lang="en-US" altLang="zh-CN" dirty="0" smtClean="0"/>
              <a:t>Graph </a:t>
            </a:r>
            <a:r>
              <a:rPr lang="en-US" altLang="zh-CN" dirty="0" smtClean="0"/>
              <a:t>auto-encoder</a:t>
            </a:r>
            <a:r>
              <a:rPr lang="en-US" altLang="zh-CN" dirty="0" smtClean="0"/>
              <a:t>, generative model</a:t>
            </a:r>
          </a:p>
          <a:p>
            <a:pPr lvl="1"/>
            <a:r>
              <a:rPr lang="en-US" altLang="zh-CN" dirty="0" smtClean="0"/>
              <a:t>Spatial-temporal graph neural networks, attention </a:t>
            </a:r>
            <a:r>
              <a:rPr lang="en-US" altLang="zh-CN" dirty="0" smtClean="0"/>
              <a:t>mechanism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16" y="4576540"/>
            <a:ext cx="4803229" cy="17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RecGNN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ncode </a:t>
            </a:r>
            <a:r>
              <a:rPr lang="en-US" altLang="zh-CN" dirty="0"/>
              <a:t>graph structural </a:t>
            </a:r>
            <a:r>
              <a:rPr lang="en-US" altLang="zh-CN" dirty="0" smtClean="0"/>
              <a:t>information. </a:t>
            </a:r>
            <a:r>
              <a:rPr lang="en-US" altLang="zh-CN" dirty="0"/>
              <a:t>each </a:t>
            </a:r>
            <a:r>
              <a:rPr lang="en-US" altLang="zh-CN" dirty="0" smtClean="0"/>
              <a:t>node</a:t>
            </a:r>
            <a:r>
              <a:rPr lang="en-US" altLang="zh-CN" i="1" dirty="0" smtClean="0"/>
              <a:t> </a:t>
            </a:r>
            <a:r>
              <a:rPr lang="en-US" altLang="zh-CN" dirty="0"/>
              <a:t>is represented</a:t>
            </a:r>
            <a:br>
              <a:rPr lang="en-US" altLang="zh-CN" dirty="0"/>
            </a:br>
            <a:r>
              <a:rPr lang="en-US" altLang="zh-CN" dirty="0"/>
              <a:t>by a low-dimensional state </a:t>
            </a:r>
            <a:r>
              <a:rPr lang="en-US" altLang="zh-CN" dirty="0" smtClean="0"/>
              <a:t>vector.</a:t>
            </a:r>
          </a:p>
          <a:p>
            <a:r>
              <a:rPr lang="en-US" altLang="zh-CN" dirty="0" smtClean="0"/>
              <a:t>State vector can be used in classic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machine learning methods.</a:t>
            </a:r>
          </a:p>
          <a:p>
            <a:r>
              <a:rPr lang="en-US" altLang="zh-CN" dirty="0" smtClean="0"/>
              <a:t>Attach a state to each node that is </a:t>
            </a:r>
          </a:p>
          <a:p>
            <a:pPr marL="0" indent="0">
              <a:buNone/>
            </a:pPr>
            <a:r>
              <a:rPr lang="en-US" altLang="zh-CN" dirty="0" smtClean="0"/>
              <a:t>   based on the information contained in the neighborhood</a:t>
            </a:r>
          </a:p>
          <a:p>
            <a:r>
              <a:rPr lang="en-US" altLang="zh-CN" dirty="0" smtClean="0"/>
              <a:t>Node level and graph level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80" y="2993853"/>
            <a:ext cx="419158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GNN*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7043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Propagation</a:t>
            </a:r>
          </a:p>
          <a:p>
            <a:pPr lvl="1"/>
            <a:r>
              <a:rPr lang="en-US" altLang="zh-CN" dirty="0" smtClean="0"/>
              <a:t>The definition of the hidden state x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, f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 is the transition function, o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 is the output function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Different notions of neighborhood can be adopted, </a:t>
            </a:r>
            <a:r>
              <a:rPr lang="en-US" altLang="zh-CN" dirty="0"/>
              <a:t>e</a:t>
            </a:r>
            <a:r>
              <a:rPr lang="en-US" altLang="zh-CN" dirty="0" smtClean="0"/>
              <a:t>.g. l</a:t>
            </a:r>
            <a:r>
              <a:rPr lang="en-US" altLang="zh-CN" baseline="-25000" dirty="0" smtClean="0"/>
              <a:t>ne[n]</a:t>
            </a:r>
            <a:r>
              <a:rPr lang="en-US" altLang="zh-CN" dirty="0" smtClean="0"/>
              <a:t> can be omitted</a:t>
            </a:r>
          </a:p>
          <a:p>
            <a:pPr lvl="1"/>
            <a:r>
              <a:rPr lang="en-US" altLang="zh-CN" dirty="0" smtClean="0"/>
              <a:t>Can be used on both directed graph and undirected graph</a:t>
            </a:r>
          </a:p>
          <a:p>
            <a:pPr lvl="1"/>
            <a:r>
              <a:rPr lang="en-US" altLang="zh-CN" dirty="0" smtClean="0"/>
              <a:t> All transition function and output function share the same implementation</a:t>
            </a:r>
          </a:p>
          <a:p>
            <a:pPr lvl="1"/>
            <a:r>
              <a:rPr lang="en-US" altLang="zh-CN" dirty="0" smtClean="0"/>
              <a:t>For nonpositional graph, use the right function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to get the hidden states.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3" y="2773152"/>
            <a:ext cx="3491877" cy="80159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24" y="5427932"/>
            <a:ext cx="2977271" cy="6222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84" y="2610797"/>
            <a:ext cx="146705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GNN*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State computation</a:t>
            </a:r>
          </a:p>
          <a:p>
            <a:pPr lvl="1"/>
            <a:r>
              <a:rPr lang="en-US" altLang="zh-CN" dirty="0" smtClean="0"/>
              <a:t>Iterating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 need to be a contraction map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According to Banach’s fixed point theorem, x(t) will </a:t>
            </a:r>
          </a:p>
          <a:p>
            <a:pPr marL="457200" lvl="1" indent="0">
              <a:buNone/>
            </a:pPr>
            <a:r>
              <a:rPr lang="en-US" altLang="zh-CN" dirty="0"/>
              <a:t>converge to a solution for any initial value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Each node stores a state. Simultaneous and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repeated </a:t>
            </a:r>
            <a:r>
              <a:rPr lang="en-US" altLang="zh-CN" dirty="0"/>
              <a:t>activation of the </a:t>
            </a:r>
            <a:r>
              <a:rPr lang="en-US" altLang="zh-CN" dirty="0" smtClean="0"/>
              <a:t>units produce the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behavior.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39" y="2335331"/>
            <a:ext cx="3848637" cy="69542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90" y="3513152"/>
            <a:ext cx="4896533" cy="38105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75" y="4186921"/>
            <a:ext cx="2524477" cy="163852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23" y="1204297"/>
            <a:ext cx="4084583" cy="22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GNN*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740"/>
            <a:ext cx="10515600" cy="4755649"/>
          </a:xfrm>
        </p:spPr>
        <p:txBody>
          <a:bodyPr/>
          <a:lstStyle/>
          <a:p>
            <a:r>
              <a:rPr lang="en-US" altLang="zh-CN" dirty="0" smtClean="0"/>
              <a:t>Transition and output function implementation</a:t>
            </a:r>
          </a:p>
          <a:p>
            <a:pPr lvl="1"/>
            <a:r>
              <a:rPr lang="en-US" altLang="zh-CN" dirty="0" smtClean="0"/>
              <a:t>Consider the model described with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Linear GNN</a:t>
            </a:r>
          </a:p>
          <a:p>
            <a:pPr marL="457200" lvl="1" indent="0">
              <a:buNone/>
            </a:pPr>
            <a:r>
              <a:rPr lang="en-US" altLang="zh-CN" dirty="0" smtClean="0"/>
              <a:t>	restrictions on A to ensure a contraction map</a:t>
            </a:r>
            <a:endParaRPr lang="en-US" altLang="zh-CN" dirty="0"/>
          </a:p>
          <a:p>
            <a:pPr lvl="1"/>
            <a:r>
              <a:rPr lang="en-US" altLang="zh-CN" dirty="0" smtClean="0"/>
              <a:t>Nonlinear GNN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 is realized by a multilayered feed forward network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not all parameters w can be used, f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 need to be a contraction map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change the loss function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2" y="2685632"/>
            <a:ext cx="3210373" cy="40010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75" y="1928435"/>
            <a:ext cx="2977271" cy="6222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03" y="4708056"/>
            <a:ext cx="462979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GNN*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146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 smtClean="0"/>
              <a:t>Learning data set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Loss function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Learning algorithm is based on a gradient-descent strategy</a:t>
            </a:r>
          </a:p>
          <a:p>
            <a:pPr lvl="1"/>
            <a:r>
              <a:rPr lang="en-US" altLang="zh-CN" dirty="0" smtClean="0"/>
              <a:t>Backpropagation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in which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91" y="2209920"/>
            <a:ext cx="5325218" cy="67636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43" y="3021226"/>
            <a:ext cx="3096057" cy="69542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62" y="2351671"/>
            <a:ext cx="2124371" cy="1514686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0" y="4249884"/>
            <a:ext cx="3753374" cy="64779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0" y="4897674"/>
            <a:ext cx="4324954" cy="59063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09" y="4148011"/>
            <a:ext cx="247684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1195</Words>
  <Application>Microsoft Office PowerPoint</Application>
  <PresentationFormat>宽屏</PresentationFormat>
  <Paragraphs>300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Office 主题​​</vt:lpstr>
      <vt:lpstr>Graph Neural Network</vt:lpstr>
      <vt:lpstr>intro</vt:lpstr>
      <vt:lpstr>intro</vt:lpstr>
      <vt:lpstr>intro</vt:lpstr>
      <vt:lpstr>RecGNN</vt:lpstr>
      <vt:lpstr>GNN*</vt:lpstr>
      <vt:lpstr>GNN*</vt:lpstr>
      <vt:lpstr>GNN*</vt:lpstr>
      <vt:lpstr>GNN*</vt:lpstr>
      <vt:lpstr>GraphESN</vt:lpstr>
      <vt:lpstr>GraphESN</vt:lpstr>
      <vt:lpstr>GraphESN</vt:lpstr>
      <vt:lpstr>GraphESN</vt:lpstr>
      <vt:lpstr>GG-NN</vt:lpstr>
      <vt:lpstr>GGS-NN</vt:lpstr>
      <vt:lpstr>SSE</vt:lpstr>
      <vt:lpstr>SSE</vt:lpstr>
      <vt:lpstr>Graph convolution network</vt:lpstr>
      <vt:lpstr>Spectral convolution</vt:lpstr>
      <vt:lpstr>Spectral GNN</vt:lpstr>
      <vt:lpstr>ChebNet</vt:lpstr>
      <vt:lpstr>ChebNet</vt:lpstr>
      <vt:lpstr>GCN</vt:lpstr>
      <vt:lpstr>GCN</vt:lpstr>
      <vt:lpstr>Pooling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</dc:title>
  <dc:creator>薛 骁勇</dc:creator>
  <cp:lastModifiedBy>薛 骁勇</cp:lastModifiedBy>
  <cp:revision>469</cp:revision>
  <dcterms:created xsi:type="dcterms:W3CDTF">2020-05-16T07:02:03Z</dcterms:created>
  <dcterms:modified xsi:type="dcterms:W3CDTF">2020-05-26T06:50:14Z</dcterms:modified>
</cp:coreProperties>
</file>