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99" r:id="rId3"/>
    <p:sldId id="257" r:id="rId4"/>
    <p:sldId id="258" r:id="rId5"/>
    <p:sldId id="259" r:id="rId6"/>
    <p:sldId id="260" r:id="rId7"/>
    <p:sldId id="261" r:id="rId8"/>
    <p:sldId id="262" r:id="rId9"/>
    <p:sldId id="263" r:id="rId10"/>
    <p:sldId id="264" r:id="rId11"/>
    <p:sldId id="265" r:id="rId12"/>
    <p:sldId id="266" r:id="rId13"/>
    <p:sldId id="267" r:id="rId14"/>
    <p:sldId id="269" r:id="rId15"/>
    <p:sldId id="268" r:id="rId16"/>
    <p:sldId id="270" r:id="rId17"/>
    <p:sldId id="271" r:id="rId18"/>
    <p:sldId id="272" r:id="rId19"/>
    <p:sldId id="273" r:id="rId20"/>
    <p:sldId id="274" r:id="rId21"/>
    <p:sldId id="275" r:id="rId22"/>
    <p:sldId id="276" r:id="rId23"/>
    <p:sldId id="277" r:id="rId24"/>
    <p:sldId id="278" r:id="rId25"/>
    <p:sldId id="279" r:id="rId26"/>
    <p:sldId id="281" r:id="rId27"/>
    <p:sldId id="282" r:id="rId28"/>
    <p:sldId id="283" r:id="rId29"/>
    <p:sldId id="284" r:id="rId30"/>
    <p:sldId id="285" r:id="rId31"/>
    <p:sldId id="286" r:id="rId32"/>
    <p:sldId id="287" r:id="rId33"/>
    <p:sldId id="297" r:id="rId34"/>
    <p:sldId id="298" r:id="rId35"/>
    <p:sldId id="288" r:id="rId36"/>
    <p:sldId id="289" r:id="rId37"/>
    <p:sldId id="290" r:id="rId38"/>
    <p:sldId id="291" r:id="rId39"/>
    <p:sldId id="292" r:id="rId40"/>
    <p:sldId id="293" r:id="rId41"/>
    <p:sldId id="294" r:id="rId42"/>
    <p:sldId id="295" r:id="rId43"/>
    <p:sldId id="300"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529" autoAdjust="0"/>
  </p:normalViewPr>
  <p:slideViewPr>
    <p:cSldViewPr snapToGrid="0">
      <p:cViewPr varScale="1">
        <p:scale>
          <a:sx n="73" d="100"/>
          <a:sy n="73" d="100"/>
        </p:scale>
        <p:origin x="1070"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14DC53-6BDA-44AC-A98A-D2E354856286}" type="datetimeFigureOut">
              <a:rPr lang="zh-CN" altLang="en-US" smtClean="0"/>
              <a:t>2020/5/24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F562A0-0BED-46B1-A104-5A339AC4EABD}" type="slidenum">
              <a:rPr lang="zh-CN" altLang="en-US" smtClean="0"/>
              <a:t>‹#›</a:t>
            </a:fld>
            <a:endParaRPr lang="zh-CN" altLang="en-US"/>
          </a:p>
        </p:txBody>
      </p:sp>
    </p:spTree>
    <p:extLst>
      <p:ext uri="{BB962C8B-B14F-4D97-AF65-F5344CB8AC3E}">
        <p14:creationId xmlns:p14="http://schemas.microsoft.com/office/powerpoint/2010/main" val="342385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Applications: friend recommendation, movie recommendation, knowledge graph completion, metabolic network reconstruction</a:t>
            </a:r>
            <a:endParaRPr lang="zh-CN" altLang="en-US" dirty="0"/>
          </a:p>
        </p:txBody>
      </p:sp>
      <p:sp>
        <p:nvSpPr>
          <p:cNvPr id="4" name="灯片编号占位符 3"/>
          <p:cNvSpPr>
            <a:spLocks noGrp="1"/>
          </p:cNvSpPr>
          <p:nvPr>
            <p:ph type="sldNum" sz="quarter" idx="5"/>
          </p:nvPr>
        </p:nvSpPr>
        <p:spPr/>
        <p:txBody>
          <a:bodyPr/>
          <a:lstStyle/>
          <a:p>
            <a:fld id="{92F562A0-0BED-46B1-A104-5A339AC4EABD}" type="slidenum">
              <a:rPr lang="zh-CN" altLang="en-US" smtClean="0"/>
              <a:t>3</a:t>
            </a:fld>
            <a:endParaRPr lang="zh-CN" altLang="en-US"/>
          </a:p>
        </p:txBody>
      </p:sp>
    </p:spTree>
    <p:extLst>
      <p:ext uri="{BB962C8B-B14F-4D97-AF65-F5344CB8AC3E}">
        <p14:creationId xmlns:p14="http://schemas.microsoft.com/office/powerpoint/2010/main" val="2518639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F562A0-0BED-46B1-A104-5A339AC4EABD}" type="slidenum">
              <a:rPr lang="zh-CN" altLang="en-US" smtClean="0"/>
              <a:t>13</a:t>
            </a:fld>
            <a:endParaRPr lang="zh-CN" altLang="en-US"/>
          </a:p>
        </p:txBody>
      </p:sp>
    </p:spTree>
    <p:extLst>
      <p:ext uri="{BB962C8B-B14F-4D97-AF65-F5344CB8AC3E}">
        <p14:creationId xmlns:p14="http://schemas.microsoft.com/office/powerpoint/2010/main" val="1760567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a:t>
            </a:r>
            <a:r>
              <a:rPr lang="zh-CN" altLang="en-US" dirty="0"/>
              <a:t>表示所有模拟的</a:t>
            </a:r>
            <a:r>
              <a:rPr lang="en-US" altLang="zh-CN" dirty="0"/>
              <a:t>walk</a:t>
            </a:r>
            <a:r>
              <a:rPr lang="zh-CN" altLang="en-US" dirty="0"/>
              <a:t>，一个从</a:t>
            </a:r>
            <a:r>
              <a:rPr lang="en-US" altLang="zh-CN" dirty="0"/>
              <a:t>x</a:t>
            </a:r>
            <a:r>
              <a:rPr lang="zh-CN" altLang="en-US" dirty="0"/>
              <a:t>开始，另一个从</a:t>
            </a:r>
            <a:r>
              <a:rPr lang="en-US" altLang="zh-CN" dirty="0"/>
              <a:t>y</a:t>
            </a:r>
            <a:r>
              <a:rPr lang="zh-CN" altLang="en-US" dirty="0"/>
              <a:t>开始，并且第一次在</a:t>
            </a:r>
            <a:r>
              <a:rPr lang="en-US" altLang="zh-CN" dirty="0"/>
              <a:t>z</a:t>
            </a:r>
            <a:r>
              <a:rPr lang="zh-CN" altLang="en-US" dirty="0"/>
              <a:t>相遇</a:t>
            </a:r>
          </a:p>
        </p:txBody>
      </p:sp>
      <p:sp>
        <p:nvSpPr>
          <p:cNvPr id="4" name="灯片编号占位符 3"/>
          <p:cNvSpPr>
            <a:spLocks noGrp="1"/>
          </p:cNvSpPr>
          <p:nvPr>
            <p:ph type="sldNum" sz="quarter" idx="5"/>
          </p:nvPr>
        </p:nvSpPr>
        <p:spPr/>
        <p:txBody>
          <a:bodyPr/>
          <a:lstStyle/>
          <a:p>
            <a:fld id="{92F562A0-0BED-46B1-A104-5A339AC4EABD}" type="slidenum">
              <a:rPr lang="zh-CN" altLang="en-US" smtClean="0"/>
              <a:t>14</a:t>
            </a:fld>
            <a:endParaRPr lang="zh-CN" altLang="en-US"/>
          </a:p>
        </p:txBody>
      </p:sp>
    </p:spTree>
    <p:extLst>
      <p:ext uri="{BB962C8B-B14F-4D97-AF65-F5344CB8AC3E}">
        <p14:creationId xmlns:p14="http://schemas.microsoft.com/office/powerpoint/2010/main" val="1032385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F562A0-0BED-46B1-A104-5A339AC4EABD}" type="slidenum">
              <a:rPr lang="zh-CN" altLang="en-US" smtClean="0"/>
              <a:t>15</a:t>
            </a:fld>
            <a:endParaRPr lang="zh-CN" altLang="en-US"/>
          </a:p>
        </p:txBody>
      </p:sp>
    </p:spTree>
    <p:extLst>
      <p:ext uri="{BB962C8B-B14F-4D97-AF65-F5344CB8AC3E}">
        <p14:creationId xmlns:p14="http://schemas.microsoft.com/office/powerpoint/2010/main" val="817062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F562A0-0BED-46B1-A104-5A339AC4EABD}" type="slidenum">
              <a:rPr lang="zh-CN" altLang="en-US" smtClean="0"/>
              <a:t>16</a:t>
            </a:fld>
            <a:endParaRPr lang="zh-CN" altLang="en-US"/>
          </a:p>
        </p:txBody>
      </p:sp>
    </p:spTree>
    <p:extLst>
      <p:ext uri="{BB962C8B-B14F-4D97-AF65-F5344CB8AC3E}">
        <p14:creationId xmlns:p14="http://schemas.microsoft.com/office/powerpoint/2010/main" val="3156648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A GNN typically takes (</a:t>
            </a:r>
            <a:r>
              <a:rPr lang="en-US" altLang="zh-CN" sz="1200" i="1" kern="1200" dirty="0">
                <a:solidFill>
                  <a:schemeClr val="tx1"/>
                </a:solidFill>
                <a:effectLst/>
                <a:latin typeface="+mn-lt"/>
                <a:ea typeface="+mn-ea"/>
                <a:cs typeface="+mn-cs"/>
              </a:rPr>
              <a:t>A, X</a:t>
            </a:r>
            <a:r>
              <a:rPr lang="en-US" altLang="zh-CN" sz="1200" kern="1200" dirty="0">
                <a:solidFill>
                  <a:schemeClr val="tx1"/>
                </a:solidFill>
                <a:effectLst/>
                <a:latin typeface="+mn-lt"/>
                <a:ea typeface="+mn-ea"/>
                <a:cs typeface="+mn-cs"/>
              </a:rPr>
              <a:t>) as </a:t>
            </a:r>
            <a:r>
              <a:rPr lang="en-US" altLang="zh-CN" sz="1200" kern="1200" dirty="0" err="1">
                <a:solidFill>
                  <a:schemeClr val="tx1"/>
                </a:solidFill>
                <a:effectLst/>
                <a:latin typeface="+mn-lt"/>
                <a:ea typeface="+mn-ea"/>
                <a:cs typeface="+mn-cs"/>
              </a:rPr>
              <a:t>input,X</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是 </a:t>
            </a:r>
            <a:r>
              <a:rPr lang="en-US" altLang="zh-CN" sz="1200" i="1" kern="1200" dirty="0">
                <a:solidFill>
                  <a:schemeClr val="tx1"/>
                </a:solidFill>
                <a:effectLst/>
                <a:latin typeface="+mn-lt"/>
                <a:ea typeface="+mn-ea"/>
                <a:cs typeface="+mn-cs"/>
              </a:rPr>
              <a:t>node information matrix </a:t>
            </a:r>
            <a:r>
              <a:rPr lang="zh-CN" altLang="en-US" sz="1200" i="1" kern="1200" dirty="0">
                <a:solidFill>
                  <a:schemeClr val="tx1"/>
                </a:solidFill>
                <a:effectLst/>
                <a:latin typeface="+mn-lt"/>
                <a:ea typeface="+mn-ea"/>
                <a:cs typeface="+mn-cs"/>
              </a:rPr>
              <a:t>，节点信息矩阵</a:t>
            </a:r>
            <a:endParaRPr lang="zh-CN" altLang="en-US" dirty="0"/>
          </a:p>
        </p:txBody>
      </p:sp>
      <p:sp>
        <p:nvSpPr>
          <p:cNvPr id="4" name="灯片编号占位符 3"/>
          <p:cNvSpPr>
            <a:spLocks noGrp="1"/>
          </p:cNvSpPr>
          <p:nvPr>
            <p:ph type="sldNum" sz="quarter" idx="5"/>
          </p:nvPr>
        </p:nvSpPr>
        <p:spPr/>
        <p:txBody>
          <a:bodyPr/>
          <a:lstStyle/>
          <a:p>
            <a:fld id="{92F562A0-0BED-46B1-A104-5A339AC4EABD}" type="slidenum">
              <a:rPr lang="zh-CN" altLang="en-US" smtClean="0"/>
              <a:t>17</a:t>
            </a:fld>
            <a:endParaRPr lang="zh-CN" altLang="en-US"/>
          </a:p>
        </p:txBody>
      </p:sp>
    </p:spTree>
    <p:extLst>
      <p:ext uri="{BB962C8B-B14F-4D97-AF65-F5344CB8AC3E}">
        <p14:creationId xmlns:p14="http://schemas.microsoft.com/office/powerpoint/2010/main" val="1868294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h (</a:t>
            </a:r>
            <a:r>
              <a:rPr lang="en-US" altLang="zh-CN" sz="1200" i="1" kern="1200" dirty="0">
                <a:solidFill>
                  <a:schemeClr val="tx1"/>
                </a:solidFill>
                <a:effectLst/>
                <a:latin typeface="+mn-lt"/>
                <a:ea typeface="+mn-ea"/>
                <a:cs typeface="+mn-cs"/>
              </a:rPr>
              <a:t>d</a:t>
            </a:r>
            <a:r>
              <a:rPr lang="en-US"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i</a:t>
            </a:r>
            <a:r>
              <a:rPr lang="en-US" altLang="zh-CN" sz="1200" i="1" kern="1200" dirty="0">
                <a:solidFill>
                  <a:schemeClr val="tx1"/>
                </a:solidFill>
                <a:effectLst/>
                <a:latin typeface="+mn-lt"/>
                <a:ea typeface="+mn-ea"/>
                <a:cs typeface="+mn-cs"/>
              </a:rPr>
              <a:t>, x</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 d</a:t>
            </a:r>
            <a:r>
              <a:rPr lang="en-US"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i</a:t>
            </a:r>
            <a:r>
              <a:rPr lang="en-US" altLang="zh-CN" sz="1200" i="1" kern="1200" dirty="0">
                <a:solidFill>
                  <a:schemeClr val="tx1"/>
                </a:solidFill>
                <a:effectLst/>
                <a:latin typeface="+mn-lt"/>
                <a:ea typeface="+mn-ea"/>
                <a:cs typeface="+mn-cs"/>
              </a:rPr>
              <a:t>, y</a:t>
            </a:r>
            <a:r>
              <a:rPr lang="en-US" altLang="zh-CN" sz="1200" kern="1200" dirty="0">
                <a:solidFill>
                  <a:schemeClr val="tx1"/>
                </a:solidFill>
                <a:effectLst/>
                <a:latin typeface="+mn-lt"/>
                <a:ea typeface="+mn-ea"/>
                <a:cs typeface="+mn-cs"/>
              </a:rPr>
              <a:t>)) = (1</a:t>
            </a:r>
            <a:r>
              <a:rPr lang="en-US" altLang="zh-CN" sz="1200" i="1"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1), assign label </a:t>
            </a:r>
            <a:r>
              <a:rPr lang="en-US" altLang="zh-CN" sz="1200" i="1" kern="1200" dirty="0" err="1">
                <a:solidFill>
                  <a:schemeClr val="tx1"/>
                </a:solidFill>
                <a:effectLst/>
                <a:latin typeface="+mn-lt"/>
                <a:ea typeface="+mn-ea"/>
                <a:cs typeface="+mn-cs"/>
              </a:rPr>
              <a:t>fl</a:t>
            </a:r>
            <a:r>
              <a:rPr lang="en-US"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)=2. Nodes with radius (1</a:t>
            </a:r>
            <a:r>
              <a:rPr lang="en-US" altLang="zh-CN" sz="1200" i="1"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2) or (2</a:t>
            </a:r>
            <a:r>
              <a:rPr lang="en-US" altLang="zh-CN" sz="1200" i="1"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1) get label 3. Nodes with radius (1</a:t>
            </a:r>
            <a:r>
              <a:rPr lang="en-US" altLang="zh-CN" sz="1200" i="1"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3) or (3</a:t>
            </a:r>
            <a:r>
              <a:rPr lang="en-US" altLang="zh-CN" sz="1200" i="1"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1) get 4. Nodes with (2</a:t>
            </a:r>
            <a:r>
              <a:rPr lang="en-US" altLang="zh-CN" sz="1200" i="1"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2) get 5. Nodes with (1</a:t>
            </a:r>
            <a:r>
              <a:rPr lang="en-US" altLang="zh-CN" sz="1200" i="1"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4) or (4</a:t>
            </a:r>
            <a:r>
              <a:rPr lang="en-US" altLang="zh-CN" sz="1200" i="1"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1) get 6. Nodes with (2</a:t>
            </a:r>
            <a:r>
              <a:rPr lang="en-US" altLang="zh-CN" sz="1200" i="1"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3) or (3</a:t>
            </a:r>
            <a:r>
              <a:rPr lang="en-US" altLang="zh-CN" sz="1200" i="1"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2) get 7.</a:t>
            </a:r>
          </a:p>
          <a:p>
            <a:r>
              <a:rPr lang="en-US" altLang="zh-CN" sz="1200" kern="1200" dirty="0">
                <a:solidFill>
                  <a:schemeClr val="tx1"/>
                </a:solidFill>
                <a:effectLst/>
                <a:latin typeface="+mn-lt"/>
                <a:ea typeface="+mn-ea"/>
                <a:cs typeface="+mn-cs"/>
              </a:rPr>
              <a:t>For nodes with </a:t>
            </a:r>
            <a:r>
              <a:rPr lang="en-US" altLang="zh-CN" sz="1200" i="1" kern="1200" dirty="0">
                <a:solidFill>
                  <a:schemeClr val="tx1"/>
                </a:solidFill>
                <a:effectLst/>
                <a:latin typeface="+mn-lt"/>
                <a:ea typeface="+mn-ea"/>
                <a:cs typeface="+mn-cs"/>
              </a:rPr>
              <a:t>d</a:t>
            </a:r>
            <a:r>
              <a:rPr lang="en-US"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i</a:t>
            </a:r>
            <a:r>
              <a:rPr lang="en-US" altLang="zh-CN" sz="1200" i="1" kern="1200" dirty="0">
                <a:solidFill>
                  <a:schemeClr val="tx1"/>
                </a:solidFill>
                <a:effectLst/>
                <a:latin typeface="+mn-lt"/>
                <a:ea typeface="+mn-ea"/>
                <a:cs typeface="+mn-cs"/>
              </a:rPr>
              <a:t>, x</a:t>
            </a:r>
            <a:r>
              <a:rPr lang="en-US" altLang="zh-CN" sz="1200" kern="1200" dirty="0">
                <a:solidFill>
                  <a:schemeClr val="tx1"/>
                </a:solidFill>
                <a:effectLst/>
                <a:latin typeface="+mn-lt"/>
                <a:ea typeface="+mn-ea"/>
                <a:cs typeface="+mn-cs"/>
              </a:rPr>
              <a:t>) = </a:t>
            </a:r>
            <a:r>
              <a:rPr lang="zh-CN" altLang="en-US" sz="1200" i="1" kern="1200" dirty="0">
                <a:solidFill>
                  <a:schemeClr val="tx1"/>
                </a:solidFill>
                <a:effectLst/>
                <a:latin typeface="+mn-lt"/>
                <a:ea typeface="+mn-ea"/>
                <a:cs typeface="+mn-cs"/>
              </a:rPr>
              <a:t>无穷</a:t>
            </a:r>
            <a:r>
              <a:rPr lang="en-US" altLang="zh-CN" sz="1200" i="1"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or </a:t>
            </a:r>
            <a:r>
              <a:rPr lang="en-US" altLang="zh-CN" sz="1200" i="1" kern="1200" dirty="0">
                <a:solidFill>
                  <a:schemeClr val="tx1"/>
                </a:solidFill>
                <a:effectLst/>
                <a:latin typeface="+mn-lt"/>
                <a:ea typeface="+mn-ea"/>
                <a:cs typeface="+mn-cs"/>
              </a:rPr>
              <a:t>d</a:t>
            </a:r>
            <a:r>
              <a:rPr lang="en-US"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i</a:t>
            </a:r>
            <a:r>
              <a:rPr lang="en-US" altLang="zh-CN" sz="1200" i="1" kern="1200" dirty="0">
                <a:solidFill>
                  <a:schemeClr val="tx1"/>
                </a:solidFill>
                <a:effectLst/>
                <a:latin typeface="+mn-lt"/>
                <a:ea typeface="+mn-ea"/>
                <a:cs typeface="+mn-cs"/>
              </a:rPr>
              <a:t>, y</a:t>
            </a:r>
            <a:r>
              <a:rPr lang="en-US" altLang="zh-CN" sz="1200" kern="1200" dirty="0">
                <a:solidFill>
                  <a:schemeClr val="tx1"/>
                </a:solidFill>
                <a:effectLst/>
                <a:latin typeface="+mn-lt"/>
                <a:ea typeface="+mn-ea"/>
                <a:cs typeface="+mn-cs"/>
              </a:rPr>
              <a:t>) = </a:t>
            </a:r>
            <a:r>
              <a:rPr lang="zh-CN" altLang="en-US" sz="1200" i="1" kern="1200" dirty="0">
                <a:solidFill>
                  <a:schemeClr val="tx1"/>
                </a:solidFill>
                <a:effectLst/>
                <a:latin typeface="+mn-lt"/>
                <a:ea typeface="+mn-ea"/>
                <a:cs typeface="+mn-cs"/>
              </a:rPr>
              <a:t>无穷</a:t>
            </a:r>
            <a:r>
              <a:rPr lang="en-US" altLang="zh-CN" sz="1200" kern="1200" dirty="0">
                <a:solidFill>
                  <a:schemeClr val="tx1"/>
                </a:solidFill>
                <a:effectLst/>
                <a:latin typeface="+mn-lt"/>
                <a:ea typeface="+mn-ea"/>
                <a:cs typeface="+mn-cs"/>
              </a:rPr>
              <a:t>, we give them a null label 0.</a:t>
            </a:r>
          </a:p>
          <a:p>
            <a:r>
              <a:rPr lang="en-US" altLang="zh-CN" sz="1200" kern="1200" dirty="0">
                <a:solidFill>
                  <a:schemeClr val="tx1"/>
                </a:solidFill>
                <a:effectLst/>
                <a:latin typeface="+mn-lt"/>
                <a:ea typeface="+mn-ea"/>
                <a:cs typeface="+mn-cs"/>
              </a:rPr>
              <a:t>a set of sampled positive training links </a:t>
            </a:r>
            <a:r>
              <a:rPr lang="en-US" altLang="zh-CN" sz="1200" i="1" kern="1200" dirty="0">
                <a:solidFill>
                  <a:schemeClr val="tx1"/>
                </a:solidFill>
                <a:effectLst/>
                <a:latin typeface="+mn-lt"/>
                <a:ea typeface="+mn-ea"/>
                <a:cs typeface="+mn-cs"/>
              </a:rPr>
              <a:t>Ep </a:t>
            </a:r>
            <a:r>
              <a:rPr lang="zh-CN" altLang="en-US" sz="1200" i="1" kern="1200" dirty="0">
                <a:solidFill>
                  <a:schemeClr val="tx1"/>
                </a:solidFill>
                <a:effectLst/>
                <a:latin typeface="+mn-lt"/>
                <a:ea typeface="+mn-ea"/>
                <a:cs typeface="+mn-cs"/>
              </a:rPr>
              <a:t>属于</a:t>
            </a:r>
            <a:r>
              <a:rPr lang="en-US" altLang="zh-CN" sz="1200" i="1" kern="1200" dirty="0">
                <a:solidFill>
                  <a:schemeClr val="tx1"/>
                </a:solidFill>
                <a:effectLst/>
                <a:latin typeface="+mn-lt"/>
                <a:ea typeface="+mn-ea"/>
                <a:cs typeface="+mn-cs"/>
              </a:rPr>
              <a:t>E</a:t>
            </a:r>
            <a:r>
              <a:rPr lang="en-US" altLang="zh-CN" sz="1200" kern="1200" dirty="0">
                <a:solidFill>
                  <a:schemeClr val="tx1"/>
                </a:solidFill>
                <a:effectLst/>
                <a:latin typeface="+mn-lt"/>
                <a:ea typeface="+mn-ea"/>
                <a:cs typeface="+mn-cs"/>
              </a:rPr>
              <a:t>, and a set of sampled negative training links </a:t>
            </a:r>
            <a:r>
              <a:rPr lang="en-US" altLang="zh-CN" sz="1200" i="1" kern="1200" dirty="0" err="1">
                <a:solidFill>
                  <a:schemeClr val="tx1"/>
                </a:solidFill>
                <a:effectLst/>
                <a:latin typeface="+mn-lt"/>
                <a:ea typeface="+mn-ea"/>
                <a:cs typeface="+mn-cs"/>
              </a:rPr>
              <a:t>En</a:t>
            </a:r>
            <a:r>
              <a:rPr lang="en-US" altLang="zh-CN" sz="1200" i="1"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with </a:t>
            </a:r>
            <a:r>
              <a:rPr lang="en-US" altLang="zh-CN" sz="1200" i="1" kern="1200" dirty="0" err="1">
                <a:solidFill>
                  <a:schemeClr val="tx1"/>
                </a:solidFill>
                <a:effectLst/>
                <a:latin typeface="+mn-lt"/>
                <a:ea typeface="+mn-ea"/>
                <a:cs typeface="+mn-cs"/>
              </a:rPr>
              <a:t>En</a:t>
            </a:r>
            <a:r>
              <a:rPr lang="en-US" altLang="zh-CN" sz="1200" i="1" kern="1200" dirty="0">
                <a:solidFill>
                  <a:schemeClr val="tx1"/>
                </a:solidFill>
                <a:effectLst/>
                <a:latin typeface="+mn-lt"/>
                <a:ea typeface="+mn-ea"/>
                <a:cs typeface="+mn-cs"/>
              </a:rPr>
              <a:t> </a:t>
            </a:r>
            <a:r>
              <a:rPr lang="zh-CN" altLang="en-US" sz="1200" i="1" kern="1200" dirty="0">
                <a:solidFill>
                  <a:schemeClr val="tx1"/>
                </a:solidFill>
                <a:effectLst/>
                <a:latin typeface="+mn-lt"/>
                <a:ea typeface="+mn-ea"/>
                <a:cs typeface="+mn-cs"/>
              </a:rPr>
              <a:t>不属于</a:t>
            </a:r>
            <a:r>
              <a:rPr lang="en-US" altLang="zh-CN" sz="1200" i="1" kern="1200" dirty="0">
                <a:solidFill>
                  <a:schemeClr val="tx1"/>
                </a:solidFill>
                <a:effectLst/>
                <a:latin typeface="+mn-lt"/>
                <a:ea typeface="+mn-ea"/>
                <a:cs typeface="+mn-cs"/>
              </a:rPr>
              <a:t> E </a:t>
            </a:r>
            <a:r>
              <a:rPr lang="zh-CN" altLang="en-US" sz="1200" i="1" kern="1200" dirty="0">
                <a:solidFill>
                  <a:schemeClr val="tx1"/>
                </a:solidFill>
                <a:effectLst/>
                <a:latin typeface="+mn-lt"/>
                <a:ea typeface="+mn-ea"/>
                <a:cs typeface="+mn-cs"/>
              </a:rPr>
              <a:t>，直接在</a:t>
            </a:r>
            <a:r>
              <a:rPr lang="en-US" altLang="zh-CN" sz="1200" i="1" kern="1200" dirty="0">
                <a:solidFill>
                  <a:schemeClr val="tx1"/>
                </a:solidFill>
                <a:effectLst/>
                <a:latin typeface="+mn-lt"/>
                <a:ea typeface="+mn-ea"/>
                <a:cs typeface="+mn-cs"/>
              </a:rPr>
              <a:t>G</a:t>
            </a:r>
            <a:r>
              <a:rPr lang="zh-CN" altLang="en-US" sz="1200" i="1" kern="1200" dirty="0">
                <a:solidFill>
                  <a:schemeClr val="tx1"/>
                </a:solidFill>
                <a:effectLst/>
                <a:latin typeface="+mn-lt"/>
                <a:ea typeface="+mn-ea"/>
                <a:cs typeface="+mn-cs"/>
              </a:rPr>
              <a:t>上进行</a:t>
            </a:r>
            <a:r>
              <a:rPr lang="en-US" altLang="zh-CN" sz="1200" i="1" kern="1200" dirty="0">
                <a:solidFill>
                  <a:schemeClr val="tx1"/>
                </a:solidFill>
                <a:effectLst/>
                <a:latin typeface="+mn-lt"/>
                <a:ea typeface="+mn-ea"/>
                <a:cs typeface="+mn-cs"/>
              </a:rPr>
              <a:t>embedding,</a:t>
            </a:r>
            <a:r>
              <a:rPr lang="zh-CN" altLang="en-US" sz="1200" i="1" kern="1200" dirty="0">
                <a:solidFill>
                  <a:schemeClr val="tx1"/>
                </a:solidFill>
                <a:effectLst/>
                <a:latin typeface="+mn-lt"/>
                <a:ea typeface="+mn-ea"/>
                <a:cs typeface="+mn-cs"/>
              </a:rPr>
              <a:t>会将训练数据中存在的</a:t>
            </a:r>
            <a:r>
              <a:rPr lang="en-US" altLang="zh-CN" sz="1200" i="1" kern="1200" dirty="0">
                <a:solidFill>
                  <a:schemeClr val="tx1"/>
                </a:solidFill>
                <a:effectLst/>
                <a:latin typeface="+mn-lt"/>
                <a:ea typeface="+mn-ea"/>
                <a:cs typeface="+mn-cs"/>
              </a:rPr>
              <a:t>link record</a:t>
            </a:r>
            <a:r>
              <a:rPr lang="zh-CN" altLang="en-US" sz="1200" i="1" kern="1200" dirty="0">
                <a:solidFill>
                  <a:schemeClr val="tx1"/>
                </a:solidFill>
                <a:effectLst/>
                <a:latin typeface="+mn-lt"/>
                <a:ea typeface="+mn-ea"/>
                <a:cs typeface="+mn-cs"/>
              </a:rPr>
              <a:t>进去，这样泛化效果不好</a:t>
            </a:r>
            <a:endParaRPr lang="zh-CN" altLang="en-US" dirty="0"/>
          </a:p>
        </p:txBody>
      </p:sp>
      <p:sp>
        <p:nvSpPr>
          <p:cNvPr id="4" name="灯片编号占位符 3"/>
          <p:cNvSpPr>
            <a:spLocks noGrp="1"/>
          </p:cNvSpPr>
          <p:nvPr>
            <p:ph type="sldNum" sz="quarter" idx="5"/>
          </p:nvPr>
        </p:nvSpPr>
        <p:spPr/>
        <p:txBody>
          <a:bodyPr/>
          <a:lstStyle/>
          <a:p>
            <a:fld id="{92F562A0-0BED-46B1-A104-5A339AC4EABD}" type="slidenum">
              <a:rPr lang="zh-CN" altLang="en-US" smtClean="0"/>
              <a:t>18</a:t>
            </a:fld>
            <a:endParaRPr lang="zh-CN" altLang="en-US"/>
          </a:p>
        </p:txBody>
      </p:sp>
    </p:spTree>
    <p:extLst>
      <p:ext uri="{BB962C8B-B14F-4D97-AF65-F5344CB8AC3E}">
        <p14:creationId xmlns:p14="http://schemas.microsoft.com/office/powerpoint/2010/main" val="2250222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Tabe1: methods which learn from enclosing subgraphs  (WLK, WLNM and SEAL) generally perform much better than predefined heuristics</a:t>
            </a: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Table2:SEAL</a:t>
            </a:r>
            <a:r>
              <a:rPr lang="zh-CN" altLang="en-US" sz="1200" kern="1200" dirty="0">
                <a:solidFill>
                  <a:schemeClr val="tx1"/>
                </a:solidFill>
                <a:effectLst/>
                <a:latin typeface="+mn-lt"/>
                <a:ea typeface="+mn-ea"/>
                <a:cs typeface="+mn-cs"/>
              </a:rPr>
              <a:t>表现超过其他模型原因是同时学习图结构和隐特征，</a:t>
            </a:r>
            <a:r>
              <a:rPr lang="en-US" altLang="zh-CN" sz="1200" kern="1200" dirty="0">
                <a:solidFill>
                  <a:schemeClr val="tx1"/>
                </a:solidFill>
                <a:effectLst/>
                <a:latin typeface="+mn-lt"/>
                <a:ea typeface="+mn-ea"/>
                <a:cs typeface="+mn-cs"/>
              </a:rPr>
              <a:t>SEAL with node2vec embeddings outperforms pure node2vec by large margins</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network embeddings alone may not be able to capture the most useful link prediction information located in the local structures. compared to SEAL without node2vec embeddings (Table 1), joint learning does not always improve the performance.</a:t>
            </a:r>
            <a:endParaRPr lang="zh-CN" altLang="en-US" dirty="0"/>
          </a:p>
        </p:txBody>
      </p:sp>
      <p:sp>
        <p:nvSpPr>
          <p:cNvPr id="4" name="灯片编号占位符 3"/>
          <p:cNvSpPr>
            <a:spLocks noGrp="1"/>
          </p:cNvSpPr>
          <p:nvPr>
            <p:ph type="sldNum" sz="quarter" idx="5"/>
          </p:nvPr>
        </p:nvSpPr>
        <p:spPr/>
        <p:txBody>
          <a:bodyPr/>
          <a:lstStyle/>
          <a:p>
            <a:fld id="{92F562A0-0BED-46B1-A104-5A339AC4EABD}" type="slidenum">
              <a:rPr lang="zh-CN" altLang="en-US" smtClean="0"/>
              <a:t>19</a:t>
            </a:fld>
            <a:endParaRPr lang="zh-CN" altLang="en-US"/>
          </a:p>
        </p:txBody>
      </p:sp>
    </p:spTree>
    <p:extLst>
      <p:ext uri="{BB962C8B-B14F-4D97-AF65-F5344CB8AC3E}">
        <p14:creationId xmlns:p14="http://schemas.microsoft.com/office/powerpoint/2010/main" val="2873730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road 1 and road 3 are close in the Euclidean space, they demonstrate very different behaviors.</a:t>
            </a:r>
            <a:endParaRPr lang="zh-CN" altLang="en-US" dirty="0"/>
          </a:p>
        </p:txBody>
      </p:sp>
      <p:sp>
        <p:nvSpPr>
          <p:cNvPr id="4" name="灯片编号占位符 3"/>
          <p:cNvSpPr>
            <a:spLocks noGrp="1"/>
          </p:cNvSpPr>
          <p:nvPr>
            <p:ph type="sldNum" sz="quarter" idx="5"/>
          </p:nvPr>
        </p:nvSpPr>
        <p:spPr/>
        <p:txBody>
          <a:bodyPr/>
          <a:lstStyle/>
          <a:p>
            <a:fld id="{92F562A0-0BED-46B1-A104-5A339AC4EABD}" type="slidenum">
              <a:rPr lang="zh-CN" altLang="en-US" smtClean="0"/>
              <a:t>21</a:t>
            </a:fld>
            <a:endParaRPr lang="zh-CN" altLang="en-US"/>
          </a:p>
        </p:txBody>
      </p:sp>
    </p:spTree>
    <p:extLst>
      <p:ext uri="{BB962C8B-B14F-4D97-AF65-F5344CB8AC3E}">
        <p14:creationId xmlns:p14="http://schemas.microsoft.com/office/powerpoint/2010/main" val="730192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F562A0-0BED-46B1-A104-5A339AC4EABD}" type="slidenum">
              <a:rPr lang="zh-CN" altLang="en-US" smtClean="0"/>
              <a:t>22</a:t>
            </a:fld>
            <a:endParaRPr lang="zh-CN" altLang="en-US"/>
          </a:p>
        </p:txBody>
      </p:sp>
    </p:spTree>
    <p:extLst>
      <p:ext uri="{BB962C8B-B14F-4D97-AF65-F5344CB8AC3E}">
        <p14:creationId xmlns:p14="http://schemas.microsoft.com/office/powerpoint/2010/main" val="654133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many existing </a:t>
            </a:r>
            <a:r>
              <a:rPr lang="en-US" altLang="zh-CN" sz="1200" b="1" kern="1200" dirty="0">
                <a:solidFill>
                  <a:schemeClr val="tx1"/>
                </a:solidFill>
                <a:effectLst/>
                <a:latin typeface="+mn-lt"/>
                <a:ea typeface="+mn-ea"/>
                <a:cs typeface="+mn-cs"/>
              </a:rPr>
              <a:t>graph structured convolutional operations </a:t>
            </a:r>
            <a:r>
              <a:rPr lang="en-US" altLang="zh-CN" sz="1200" kern="1200" dirty="0">
                <a:solidFill>
                  <a:schemeClr val="tx1"/>
                </a:solidFill>
                <a:effectLst/>
                <a:latin typeface="+mn-lt"/>
                <a:ea typeface="+mn-ea"/>
                <a:cs typeface="+mn-cs"/>
              </a:rPr>
              <a:t>including the popular spectral graph convolution, i.e., </a:t>
            </a:r>
            <a:r>
              <a:rPr lang="en-US" altLang="zh-CN" sz="1200" kern="1200" dirty="0" err="1">
                <a:solidFill>
                  <a:schemeClr val="tx1"/>
                </a:solidFill>
                <a:effectLst/>
                <a:latin typeface="+mn-lt"/>
                <a:ea typeface="+mn-ea"/>
                <a:cs typeface="+mn-cs"/>
              </a:rPr>
              <a:t>ChebNet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Defferrard</a:t>
            </a:r>
            <a:r>
              <a:rPr lang="en-US" altLang="zh-CN" sz="1200" kern="1200" dirty="0">
                <a:solidFill>
                  <a:schemeClr val="tx1"/>
                </a:solidFill>
                <a:effectLst/>
                <a:latin typeface="+mn-lt"/>
                <a:ea typeface="+mn-ea"/>
                <a:cs typeface="+mn-cs"/>
              </a:rPr>
              <a:t> et al., 2016), can be considered as a special case of diffusion convolution(up to a </a:t>
            </a:r>
            <a:r>
              <a:rPr lang="en-US" altLang="zh-CN" sz="1200" b="1" kern="1200" dirty="0">
                <a:solidFill>
                  <a:srgbClr val="0070C0"/>
                </a:solidFill>
                <a:effectLst/>
                <a:latin typeface="+mn-lt"/>
                <a:ea typeface="+mn-ea"/>
                <a:cs typeface="+mn-cs"/>
              </a:rPr>
              <a:t>similarity transformation</a:t>
            </a:r>
            <a:r>
              <a:rPr lang="en-US"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92F562A0-0BED-46B1-A104-5A339AC4EABD}" type="slidenum">
              <a:rPr lang="zh-CN" altLang="en-US" smtClean="0"/>
              <a:t>23</a:t>
            </a:fld>
            <a:endParaRPr lang="zh-CN" altLang="en-US"/>
          </a:p>
        </p:txBody>
      </p:sp>
    </p:spTree>
    <p:extLst>
      <p:ext uri="{BB962C8B-B14F-4D97-AF65-F5344CB8AC3E}">
        <p14:creationId xmlns:p14="http://schemas.microsoft.com/office/powerpoint/2010/main" val="35146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protein-protein interaction (PPI) networks</a:t>
            </a:r>
            <a:endParaRPr lang="zh-CN" altLang="en-US" dirty="0"/>
          </a:p>
        </p:txBody>
      </p:sp>
      <p:sp>
        <p:nvSpPr>
          <p:cNvPr id="4" name="灯片编号占位符 3"/>
          <p:cNvSpPr>
            <a:spLocks noGrp="1"/>
          </p:cNvSpPr>
          <p:nvPr>
            <p:ph type="sldNum" sz="quarter" idx="5"/>
          </p:nvPr>
        </p:nvSpPr>
        <p:spPr/>
        <p:txBody>
          <a:bodyPr/>
          <a:lstStyle/>
          <a:p>
            <a:fld id="{92F562A0-0BED-46B1-A104-5A339AC4EABD}" type="slidenum">
              <a:rPr lang="zh-CN" altLang="en-US" smtClean="0"/>
              <a:t>4</a:t>
            </a:fld>
            <a:endParaRPr lang="zh-CN" altLang="en-US"/>
          </a:p>
        </p:txBody>
      </p:sp>
    </p:spTree>
    <p:extLst>
      <p:ext uri="{BB962C8B-B14F-4D97-AF65-F5344CB8AC3E}">
        <p14:creationId xmlns:p14="http://schemas.microsoft.com/office/powerpoint/2010/main" val="1310963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训练阶段：将历史时间序列送入</a:t>
            </a:r>
            <a:r>
              <a:rPr lang="en-US" altLang="zh-CN" dirty="0"/>
              <a:t>encoder,</a:t>
            </a:r>
            <a:r>
              <a:rPr lang="zh-CN" altLang="en-US" dirty="0"/>
              <a:t>将最终的状态送入</a:t>
            </a:r>
            <a:r>
              <a:rPr lang="en-US" altLang="zh-CN" dirty="0"/>
              <a:t>decoder </a:t>
            </a:r>
            <a:r>
              <a:rPr lang="zh-CN" altLang="en-US" dirty="0"/>
              <a:t>中将其初始化，</a:t>
            </a:r>
            <a:r>
              <a:rPr lang="en-US" altLang="zh-CN" dirty="0"/>
              <a:t>decoder</a:t>
            </a:r>
            <a:r>
              <a:rPr lang="zh-CN" altLang="en-US" dirty="0"/>
              <a:t>根据历史的真实观测值得到预测值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测试阶段：真实观测值换成模型本身产生的预测值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i="1" dirty="0">
                <a:solidFill>
                  <a:srgbClr val="FF0000"/>
                </a:solidFill>
                <a:latin typeface="NimbusRomNo9L-ReguItal"/>
              </a:rPr>
              <a:t>scheduled sampling:   </a:t>
            </a:r>
            <a:r>
              <a:rPr lang="zh-CN" altLang="en-US" sz="1200" i="1" dirty="0">
                <a:solidFill>
                  <a:srgbClr val="FF0000"/>
                </a:solidFill>
                <a:latin typeface="NimbusRomNo9L-ReguItal"/>
              </a:rPr>
              <a:t>训练数据分布和测试数据分布之间的差距会影响泛化效果，</a:t>
            </a:r>
            <a:r>
              <a:rPr lang="el-GR" altLang="zh-CN" sz="1200" dirty="0">
                <a:solidFill>
                  <a:srgbClr val="FF0000"/>
                </a:solidFill>
              </a:rPr>
              <a:t>ε</a:t>
            </a:r>
            <a:r>
              <a:rPr lang="zh-CN" altLang="en-US" sz="1200" dirty="0">
                <a:solidFill>
                  <a:srgbClr val="FF0000"/>
                </a:solidFill>
              </a:rPr>
              <a:t>的概率输入</a:t>
            </a:r>
            <a:r>
              <a:rPr lang="en-US" altLang="zh-CN" sz="1200" kern="1200" dirty="0">
                <a:solidFill>
                  <a:schemeClr val="tx1"/>
                </a:solidFill>
                <a:effectLst/>
                <a:latin typeface="+mn-lt"/>
                <a:ea typeface="+mn-ea"/>
                <a:cs typeface="+mn-cs"/>
              </a:rPr>
              <a:t>ground truth observation</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el-GR" altLang="zh-CN" sz="1200" dirty="0">
                <a:solidFill>
                  <a:srgbClr val="FF0000"/>
                </a:solidFill>
              </a:rPr>
              <a:t>ε</a:t>
            </a:r>
            <a:r>
              <a:rPr lang="zh-CN" altLang="en-US" sz="1200" dirty="0">
                <a:solidFill>
                  <a:srgbClr val="FF0000"/>
                </a:solidFill>
              </a:rPr>
              <a:t>的概率输入模型本身的预测</a:t>
            </a:r>
          </a:p>
        </p:txBody>
      </p:sp>
      <p:sp>
        <p:nvSpPr>
          <p:cNvPr id="4" name="灯片编号占位符 3"/>
          <p:cNvSpPr>
            <a:spLocks noGrp="1"/>
          </p:cNvSpPr>
          <p:nvPr>
            <p:ph type="sldNum" sz="quarter" idx="5"/>
          </p:nvPr>
        </p:nvSpPr>
        <p:spPr/>
        <p:txBody>
          <a:bodyPr/>
          <a:lstStyle/>
          <a:p>
            <a:fld id="{92F562A0-0BED-46B1-A104-5A339AC4EABD}" type="slidenum">
              <a:rPr lang="zh-CN" altLang="en-US" smtClean="0"/>
              <a:t>24</a:t>
            </a:fld>
            <a:endParaRPr lang="zh-CN" altLang="en-US"/>
          </a:p>
        </p:txBody>
      </p:sp>
    </p:spTree>
    <p:extLst>
      <p:ext uri="{BB962C8B-B14F-4D97-AF65-F5344CB8AC3E}">
        <p14:creationId xmlns:p14="http://schemas.microsoft.com/office/powerpoint/2010/main" val="763761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F562A0-0BED-46B1-A104-5A339AC4EABD}" type="slidenum">
              <a:rPr lang="zh-CN" altLang="en-US" smtClean="0"/>
              <a:t>26</a:t>
            </a:fld>
            <a:endParaRPr lang="zh-CN" altLang="en-US"/>
          </a:p>
        </p:txBody>
      </p:sp>
    </p:spTree>
    <p:extLst>
      <p:ext uri="{BB962C8B-B14F-4D97-AF65-F5344CB8AC3E}">
        <p14:creationId xmlns:p14="http://schemas.microsoft.com/office/powerpoint/2010/main" val="3894594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predicting the most likely traffic measurements (e.g. speed or traffic flow) in the next </a:t>
            </a:r>
            <a:r>
              <a:rPr lang="en-US" altLang="zh-CN" i="1" dirty="0"/>
              <a:t>H </a:t>
            </a:r>
            <a:r>
              <a:rPr lang="en-US" altLang="zh-CN" dirty="0"/>
              <a:t>time steps given the previous </a:t>
            </a:r>
            <a:r>
              <a:rPr lang="en-US" altLang="zh-CN" i="1" dirty="0"/>
              <a:t>M </a:t>
            </a:r>
            <a:r>
              <a:rPr lang="en-US" altLang="zh-CN" dirty="0"/>
              <a:t>traffic observations</a:t>
            </a:r>
            <a:endParaRPr lang="zh-CN" altLang="en-US" dirty="0"/>
          </a:p>
        </p:txBody>
      </p:sp>
      <p:sp>
        <p:nvSpPr>
          <p:cNvPr id="4" name="灯片编号占位符 3"/>
          <p:cNvSpPr>
            <a:spLocks noGrp="1"/>
          </p:cNvSpPr>
          <p:nvPr>
            <p:ph type="sldNum" sz="quarter" idx="5"/>
          </p:nvPr>
        </p:nvSpPr>
        <p:spPr/>
        <p:txBody>
          <a:bodyPr/>
          <a:lstStyle/>
          <a:p>
            <a:fld id="{92F562A0-0BED-46B1-A104-5A339AC4EABD}" type="slidenum">
              <a:rPr lang="zh-CN" altLang="en-US" smtClean="0"/>
              <a:t>27</a:t>
            </a:fld>
            <a:endParaRPr lang="zh-CN" altLang="en-US"/>
          </a:p>
        </p:txBody>
      </p:sp>
    </p:spTree>
    <p:extLst>
      <p:ext uri="{BB962C8B-B14F-4D97-AF65-F5344CB8AC3E}">
        <p14:creationId xmlns:p14="http://schemas.microsoft.com/office/powerpoint/2010/main" val="1486386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input </a:t>
            </a:r>
            <a:r>
              <a:rPr lang="en-US" altLang="zh-CN" sz="1200" i="1" kern="1200" dirty="0" err="1">
                <a:solidFill>
                  <a:schemeClr val="tx1"/>
                </a:solidFill>
                <a:effectLst/>
                <a:latin typeface="+mn-lt"/>
                <a:ea typeface="+mn-ea"/>
                <a:cs typeface="+mn-cs"/>
              </a:rPr>
              <a:t>vt</a:t>
            </a:r>
            <a:r>
              <a:rPr lang="en-US" altLang="zh-CN" sz="1200" i="1" kern="1200" dirty="0">
                <a:solidFill>
                  <a:schemeClr val="tx1"/>
                </a:solidFill>
                <a:effectLst/>
                <a:latin typeface="+mn-lt"/>
                <a:ea typeface="+mn-ea"/>
                <a:cs typeface="+mn-cs"/>
              </a:rPr>
              <a:t>- M</a:t>
            </a:r>
            <a:r>
              <a:rPr lang="en-US" altLang="zh-CN" sz="1200" kern="1200" dirty="0">
                <a:solidFill>
                  <a:schemeClr val="tx1"/>
                </a:solidFill>
                <a:effectLst/>
                <a:latin typeface="+mn-lt"/>
                <a:ea typeface="+mn-ea"/>
                <a:cs typeface="+mn-cs"/>
              </a:rPr>
              <a:t>+1</a:t>
            </a:r>
            <a:r>
              <a:rPr lang="en-US" altLang="zh-CN" sz="1200" i="1" kern="1200" dirty="0">
                <a:solidFill>
                  <a:schemeClr val="tx1"/>
                </a:solidFill>
                <a:effectLst/>
                <a:latin typeface="+mn-lt"/>
                <a:ea typeface="+mn-ea"/>
                <a:cs typeface="+mn-cs"/>
              </a:rPr>
              <a:t>, ..., </a:t>
            </a:r>
            <a:r>
              <a:rPr lang="en-US" altLang="zh-CN" sz="1200" i="1" kern="1200" dirty="0" err="1">
                <a:solidFill>
                  <a:schemeClr val="tx1"/>
                </a:solidFill>
                <a:effectLst/>
                <a:latin typeface="+mn-lt"/>
                <a:ea typeface="+mn-ea"/>
                <a:cs typeface="+mn-cs"/>
              </a:rPr>
              <a:t>vt</a:t>
            </a:r>
            <a:r>
              <a:rPr lang="en-US" altLang="zh-CN" sz="1200" i="1"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is uniformly processed by ST-Conv blocks to explore spatial and temporal dependencies coherently. Comprehensive features are integrated by an output layer </a:t>
            </a:r>
            <a:endParaRPr lang="en-US" altLang="zh-CN" dirty="0"/>
          </a:p>
          <a:p>
            <a:r>
              <a:rPr lang="en-US" altLang="zh-CN" sz="1200" kern="1200" dirty="0">
                <a:solidFill>
                  <a:schemeClr val="tx1"/>
                </a:solidFill>
                <a:effectLst/>
                <a:latin typeface="+mn-lt"/>
                <a:ea typeface="+mn-ea"/>
                <a:cs typeface="+mn-cs"/>
              </a:rPr>
              <a:t>to generate the final prediction </a:t>
            </a:r>
            <a:r>
              <a:rPr lang="en-US" altLang="zh-CN" sz="1200" i="1" kern="1200" dirty="0">
                <a:solidFill>
                  <a:schemeClr val="tx1"/>
                </a:solidFill>
                <a:effectLst/>
                <a:latin typeface="+mn-lt"/>
                <a:ea typeface="+mn-ea"/>
                <a:cs typeface="+mn-cs"/>
              </a:rPr>
              <a:t>v</a:t>
            </a:r>
            <a:r>
              <a:rPr lang="en-US" altLang="zh-CN" sz="1200" kern="1200" dirty="0">
                <a:solidFill>
                  <a:schemeClr val="tx1"/>
                </a:solidFill>
                <a:effectLst/>
                <a:latin typeface="+mn-lt"/>
                <a:ea typeface="+mn-ea"/>
                <a:cs typeface="+mn-cs"/>
              </a:rPr>
              <a:t>ˆ. </a:t>
            </a:r>
            <a:endParaRPr lang="zh-CN" altLang="en-US" dirty="0"/>
          </a:p>
        </p:txBody>
      </p:sp>
      <p:sp>
        <p:nvSpPr>
          <p:cNvPr id="4" name="灯片编号占位符 3"/>
          <p:cNvSpPr>
            <a:spLocks noGrp="1"/>
          </p:cNvSpPr>
          <p:nvPr>
            <p:ph type="sldNum" sz="quarter" idx="5"/>
          </p:nvPr>
        </p:nvSpPr>
        <p:spPr/>
        <p:txBody>
          <a:bodyPr/>
          <a:lstStyle/>
          <a:p>
            <a:fld id="{92F562A0-0BED-46B1-A104-5A339AC4EABD}" type="slidenum">
              <a:rPr lang="zh-CN" altLang="en-US" smtClean="0"/>
              <a:t>28</a:t>
            </a:fld>
            <a:endParaRPr lang="zh-CN" altLang="en-US"/>
          </a:p>
        </p:txBody>
      </p:sp>
    </p:spTree>
    <p:extLst>
      <p:ext uri="{BB962C8B-B14F-4D97-AF65-F5344CB8AC3E}">
        <p14:creationId xmlns:p14="http://schemas.microsoft.com/office/powerpoint/2010/main" val="392655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这个卷积计算的复杂度是非常高的，涉及到求</a:t>
            </a:r>
            <a:r>
              <a:rPr lang="en-US" altLang="zh-CN" dirty="0" err="1"/>
              <a:t>laplacian</a:t>
            </a:r>
            <a:r>
              <a:rPr lang="zh-CN" altLang="en-US" dirty="0"/>
              <a:t>矩阵的特征向量，和大量的矩阵计算</a:t>
            </a:r>
          </a:p>
        </p:txBody>
      </p:sp>
      <p:sp>
        <p:nvSpPr>
          <p:cNvPr id="4" name="灯片编号占位符 3"/>
          <p:cNvSpPr>
            <a:spLocks noGrp="1"/>
          </p:cNvSpPr>
          <p:nvPr>
            <p:ph type="sldNum" sz="quarter" idx="5"/>
          </p:nvPr>
        </p:nvSpPr>
        <p:spPr/>
        <p:txBody>
          <a:bodyPr/>
          <a:lstStyle/>
          <a:p>
            <a:fld id="{92F562A0-0BED-46B1-A104-5A339AC4EABD}" type="slidenum">
              <a:rPr lang="zh-CN" altLang="en-US" smtClean="0"/>
              <a:t>29</a:t>
            </a:fld>
            <a:endParaRPr lang="zh-CN" altLang="en-US"/>
          </a:p>
        </p:txBody>
      </p:sp>
    </p:spTree>
    <p:extLst>
      <p:ext uri="{BB962C8B-B14F-4D97-AF65-F5344CB8AC3E}">
        <p14:creationId xmlns:p14="http://schemas.microsoft.com/office/powerpoint/2010/main" val="23075739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将一层的</a:t>
            </a:r>
            <a:r>
              <a:rPr lang="en-US" altLang="zh-CN" dirty="0"/>
              <a:t>K-1</a:t>
            </a:r>
            <a:r>
              <a:rPr lang="zh-CN" altLang="en-US" dirty="0"/>
              <a:t>阶变为</a:t>
            </a:r>
            <a:r>
              <a:rPr lang="en-US" altLang="zh-CN" dirty="0"/>
              <a:t>K</a:t>
            </a:r>
            <a:r>
              <a:rPr lang="zh-CN" altLang="en-US" dirty="0"/>
              <a:t>层卷积能达到同样的效果</a:t>
            </a:r>
          </a:p>
        </p:txBody>
      </p:sp>
      <p:sp>
        <p:nvSpPr>
          <p:cNvPr id="4" name="灯片编号占位符 3"/>
          <p:cNvSpPr>
            <a:spLocks noGrp="1"/>
          </p:cNvSpPr>
          <p:nvPr>
            <p:ph type="sldNum" sz="quarter" idx="5"/>
          </p:nvPr>
        </p:nvSpPr>
        <p:spPr/>
        <p:txBody>
          <a:bodyPr/>
          <a:lstStyle/>
          <a:p>
            <a:fld id="{92F562A0-0BED-46B1-A104-5A339AC4EABD}" type="slidenum">
              <a:rPr lang="zh-CN" altLang="en-US" smtClean="0"/>
              <a:t>30</a:t>
            </a:fld>
            <a:endParaRPr lang="zh-CN" altLang="en-US"/>
          </a:p>
        </p:txBody>
      </p:sp>
    </p:spTree>
    <p:extLst>
      <p:ext uri="{BB962C8B-B14F-4D97-AF65-F5344CB8AC3E}">
        <p14:creationId xmlns:p14="http://schemas.microsoft.com/office/powerpoint/2010/main" val="1475675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F562A0-0BED-46B1-A104-5A339AC4EABD}" type="slidenum">
              <a:rPr lang="zh-CN" altLang="en-US" smtClean="0"/>
              <a:t>31</a:t>
            </a:fld>
            <a:endParaRPr lang="zh-CN" altLang="en-US"/>
          </a:p>
        </p:txBody>
      </p:sp>
    </p:spTree>
    <p:extLst>
      <p:ext uri="{BB962C8B-B14F-4D97-AF65-F5344CB8AC3E}">
        <p14:creationId xmlns:p14="http://schemas.microsoft.com/office/powerpoint/2010/main" val="35389448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sigmoid gate </a:t>
            </a:r>
            <a:r>
              <a:rPr lang="en-US" altLang="zh-CN" sz="1200" i="1" kern="1200" dirty="0">
                <a:solidFill>
                  <a:schemeClr val="tx1"/>
                </a:solidFill>
                <a:effectLst/>
                <a:latin typeface="+mn-lt"/>
                <a:ea typeface="+mn-ea"/>
                <a:cs typeface="+mn-cs"/>
              </a:rPr>
              <a:t>σ</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Q</a:t>
            </a:r>
            <a:r>
              <a:rPr lang="en-US" altLang="zh-CN" sz="1200" kern="1200" dirty="0">
                <a:solidFill>
                  <a:schemeClr val="tx1"/>
                </a:solidFill>
                <a:effectLst/>
                <a:latin typeface="+mn-lt"/>
                <a:ea typeface="+mn-ea"/>
                <a:cs typeface="+mn-cs"/>
              </a:rPr>
              <a:t>) </a:t>
            </a:r>
            <a:endParaRPr lang="en-US" altLang="zh-CN" dirty="0"/>
          </a:p>
          <a:p>
            <a:r>
              <a:rPr lang="en-US" altLang="zh-CN" sz="1200" kern="1200" dirty="0">
                <a:solidFill>
                  <a:schemeClr val="tx1"/>
                </a:solidFill>
                <a:effectLst/>
                <a:latin typeface="+mn-lt"/>
                <a:ea typeface="+mn-ea"/>
                <a:cs typeface="+mn-cs"/>
              </a:rPr>
              <a:t>controls which input </a:t>
            </a:r>
            <a:r>
              <a:rPr lang="en-US" altLang="zh-CN" sz="1200" i="1" kern="1200" dirty="0">
                <a:solidFill>
                  <a:schemeClr val="tx1"/>
                </a:solidFill>
                <a:effectLst/>
                <a:latin typeface="+mn-lt"/>
                <a:ea typeface="+mn-ea"/>
                <a:cs typeface="+mn-cs"/>
              </a:rPr>
              <a:t>P </a:t>
            </a:r>
            <a:r>
              <a:rPr lang="en-US" altLang="zh-CN" sz="1200" kern="1200" dirty="0">
                <a:solidFill>
                  <a:schemeClr val="tx1"/>
                </a:solidFill>
                <a:effectLst/>
                <a:latin typeface="+mn-lt"/>
                <a:ea typeface="+mn-ea"/>
                <a:cs typeface="+mn-cs"/>
              </a:rPr>
              <a:t>of the current states are relevant for discovering compositional structure and dynamic variances in time series. The non-linearity gates contribute to the exploiting of the full input </a:t>
            </a:r>
            <a:r>
              <a:rPr lang="en-US" altLang="zh-CN" sz="1200" kern="1200" dirty="0" err="1">
                <a:solidFill>
                  <a:schemeClr val="tx1"/>
                </a:solidFill>
                <a:effectLst/>
                <a:latin typeface="+mn-lt"/>
                <a:ea typeface="+mn-ea"/>
                <a:cs typeface="+mn-cs"/>
              </a:rPr>
              <a:t>fifiled</a:t>
            </a:r>
            <a:r>
              <a:rPr lang="en-US" altLang="zh-CN" sz="1200" kern="1200" dirty="0">
                <a:solidFill>
                  <a:schemeClr val="tx1"/>
                </a:solidFill>
                <a:effectLst/>
                <a:latin typeface="+mn-lt"/>
                <a:ea typeface="+mn-ea"/>
                <a:cs typeface="+mn-cs"/>
              </a:rPr>
              <a:t> through stacked temporal layers as well.</a:t>
            </a:r>
            <a:endParaRPr lang="zh-CN" altLang="en-US" dirty="0"/>
          </a:p>
        </p:txBody>
      </p:sp>
      <p:sp>
        <p:nvSpPr>
          <p:cNvPr id="4" name="灯片编号占位符 3"/>
          <p:cNvSpPr>
            <a:spLocks noGrp="1"/>
          </p:cNvSpPr>
          <p:nvPr>
            <p:ph type="sldNum" sz="quarter" idx="5"/>
          </p:nvPr>
        </p:nvSpPr>
        <p:spPr/>
        <p:txBody>
          <a:bodyPr/>
          <a:lstStyle/>
          <a:p>
            <a:fld id="{92F562A0-0BED-46B1-A104-5A339AC4EABD}" type="slidenum">
              <a:rPr lang="zh-CN" altLang="en-US" smtClean="0"/>
              <a:t>32</a:t>
            </a:fld>
            <a:endParaRPr lang="zh-CN" altLang="en-US"/>
          </a:p>
        </p:txBody>
      </p:sp>
    </p:spTree>
    <p:extLst>
      <p:ext uri="{BB962C8B-B14F-4D97-AF65-F5344CB8AC3E}">
        <p14:creationId xmlns:p14="http://schemas.microsoft.com/office/powerpoint/2010/main" val="11952731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STGCN(Cheb) </a:t>
            </a:r>
            <a:r>
              <a:rPr lang="en-US" altLang="zh-CN" sz="1200" kern="1200" dirty="0">
                <a:solidFill>
                  <a:schemeClr val="tx1"/>
                </a:solidFill>
                <a:effectLst/>
                <a:latin typeface="+mn-lt"/>
                <a:ea typeface="+mn-ea"/>
                <a:cs typeface="+mn-cs"/>
              </a:rPr>
              <a:t>with the Chebyshev polynomials approximation, while the </a:t>
            </a:r>
            <a:r>
              <a:rPr lang="en-US" altLang="zh-CN" sz="1200" i="1" kern="1200" dirty="0">
                <a:solidFill>
                  <a:schemeClr val="tx1"/>
                </a:solidFill>
                <a:effectLst/>
                <a:latin typeface="+mn-lt"/>
                <a:ea typeface="+mn-ea"/>
                <a:cs typeface="+mn-cs"/>
              </a:rPr>
              <a:t>K </a:t>
            </a:r>
            <a:r>
              <a:rPr lang="en-US" altLang="zh-CN" sz="1200" kern="1200" dirty="0">
                <a:solidFill>
                  <a:schemeClr val="tx1"/>
                </a:solidFill>
                <a:effectLst/>
                <a:latin typeface="+mn-lt"/>
                <a:ea typeface="+mn-ea"/>
                <a:cs typeface="+mn-cs"/>
              </a:rPr>
              <a:t>is set to 1 in the model </a:t>
            </a:r>
            <a:r>
              <a:rPr lang="en-US" altLang="zh-CN" sz="1200" b="1" kern="1200" dirty="0">
                <a:solidFill>
                  <a:schemeClr val="tx1"/>
                </a:solidFill>
                <a:effectLst/>
                <a:latin typeface="+mn-lt"/>
                <a:ea typeface="+mn-ea"/>
                <a:cs typeface="+mn-cs"/>
              </a:rPr>
              <a:t>STGCN(1</a:t>
            </a:r>
            <a:r>
              <a:rPr lang="en-US" altLang="zh-CN" sz="1200" i="1" kern="1200" dirty="0">
                <a:solidFill>
                  <a:schemeClr val="tx1"/>
                </a:solidFill>
                <a:effectLst/>
                <a:latin typeface="+mn-lt"/>
                <a:ea typeface="+mn-ea"/>
                <a:cs typeface="+mn-cs"/>
              </a:rPr>
              <a:t>st</a:t>
            </a:r>
            <a:r>
              <a:rPr lang="en-US" altLang="zh-CN" sz="1200" b="1"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with the 1</a:t>
            </a:r>
            <a:r>
              <a:rPr lang="en-US" altLang="zh-CN" sz="1200" i="1" kern="1200" dirty="0">
                <a:solidFill>
                  <a:schemeClr val="tx1"/>
                </a:solidFill>
                <a:effectLst/>
                <a:latin typeface="+mn-lt"/>
                <a:ea typeface="+mn-ea"/>
                <a:cs typeface="+mn-cs"/>
              </a:rPr>
              <a:t>st</a:t>
            </a:r>
            <a:r>
              <a:rPr lang="en-US" altLang="zh-CN" sz="1200" kern="1200" dirty="0">
                <a:solidFill>
                  <a:schemeClr val="tx1"/>
                </a:solidFill>
                <a:effectLst/>
                <a:latin typeface="+mn-lt"/>
                <a:ea typeface="+mn-ea"/>
                <a:cs typeface="+mn-cs"/>
              </a:rPr>
              <a:t>-order approximation.</a:t>
            </a:r>
            <a:endParaRPr lang="zh-CN" altLang="en-US" dirty="0"/>
          </a:p>
        </p:txBody>
      </p:sp>
      <p:sp>
        <p:nvSpPr>
          <p:cNvPr id="4" name="灯片编号占位符 3"/>
          <p:cNvSpPr>
            <a:spLocks noGrp="1"/>
          </p:cNvSpPr>
          <p:nvPr>
            <p:ph type="sldNum" sz="quarter" idx="5"/>
          </p:nvPr>
        </p:nvSpPr>
        <p:spPr/>
        <p:txBody>
          <a:bodyPr/>
          <a:lstStyle/>
          <a:p>
            <a:fld id="{92F562A0-0BED-46B1-A104-5A339AC4EABD}" type="slidenum">
              <a:rPr lang="zh-CN" altLang="en-US" smtClean="0"/>
              <a:t>34</a:t>
            </a:fld>
            <a:endParaRPr lang="zh-CN" altLang="en-US"/>
          </a:p>
        </p:txBody>
      </p:sp>
    </p:spTree>
    <p:extLst>
      <p:ext uri="{BB962C8B-B14F-4D97-AF65-F5344CB8AC3E}">
        <p14:creationId xmlns:p14="http://schemas.microsoft.com/office/powerpoint/2010/main" val="33338328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F562A0-0BED-46B1-A104-5A339AC4EABD}" type="slidenum">
              <a:rPr lang="zh-CN" altLang="en-US" smtClean="0"/>
              <a:t>36</a:t>
            </a:fld>
            <a:endParaRPr lang="zh-CN" altLang="en-US"/>
          </a:p>
        </p:txBody>
      </p:sp>
    </p:spTree>
    <p:extLst>
      <p:ext uri="{BB962C8B-B14F-4D97-AF65-F5344CB8AC3E}">
        <p14:creationId xmlns:p14="http://schemas.microsoft.com/office/powerpoint/2010/main" val="1615159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do not necessarily need a very large </a:t>
            </a:r>
            <a:r>
              <a:rPr lang="en-US" altLang="zh-CN" sz="1200" i="1" kern="1200" dirty="0">
                <a:solidFill>
                  <a:schemeClr val="tx1"/>
                </a:solidFill>
                <a:effectLst/>
                <a:latin typeface="+mn-lt"/>
                <a:ea typeface="+mn-ea"/>
                <a:cs typeface="+mn-cs"/>
              </a:rPr>
              <a:t>h </a:t>
            </a:r>
            <a:r>
              <a:rPr lang="en-US" altLang="zh-CN" sz="1200" kern="1200" dirty="0">
                <a:solidFill>
                  <a:schemeClr val="tx1"/>
                </a:solidFill>
                <a:effectLst/>
                <a:latin typeface="+mn-lt"/>
                <a:ea typeface="+mn-ea"/>
                <a:cs typeface="+mn-cs"/>
              </a:rPr>
              <a:t>to learn high-order graph structure features. </a:t>
            </a:r>
            <a:endParaRPr lang="zh-CN" altLang="en-US" dirty="0"/>
          </a:p>
        </p:txBody>
      </p:sp>
      <p:sp>
        <p:nvSpPr>
          <p:cNvPr id="4" name="灯片编号占位符 3"/>
          <p:cNvSpPr>
            <a:spLocks noGrp="1"/>
          </p:cNvSpPr>
          <p:nvPr>
            <p:ph type="sldNum" sz="quarter" idx="5"/>
          </p:nvPr>
        </p:nvSpPr>
        <p:spPr/>
        <p:txBody>
          <a:bodyPr/>
          <a:lstStyle/>
          <a:p>
            <a:fld id="{92F562A0-0BED-46B1-A104-5A339AC4EABD}" type="slidenum">
              <a:rPr lang="zh-CN" altLang="en-US" smtClean="0"/>
              <a:t>6</a:t>
            </a:fld>
            <a:endParaRPr lang="zh-CN" altLang="en-US"/>
          </a:p>
        </p:txBody>
      </p:sp>
    </p:spTree>
    <p:extLst>
      <p:ext uri="{BB962C8B-B14F-4D97-AF65-F5344CB8AC3E}">
        <p14:creationId xmlns:p14="http://schemas.microsoft.com/office/powerpoint/2010/main" val="2733984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trainable adjacency is then normalized to a stochastic kernel by using a </a:t>
            </a:r>
            <a:r>
              <a:rPr lang="en-US" altLang="zh-CN" sz="1200" kern="1200" dirty="0" err="1">
                <a:solidFill>
                  <a:schemeClr val="tx1"/>
                </a:solidFill>
                <a:effectLst/>
                <a:latin typeface="+mn-lt"/>
                <a:ea typeface="+mn-ea"/>
                <a:cs typeface="+mn-cs"/>
              </a:rPr>
              <a:t>softmax</a:t>
            </a:r>
            <a:r>
              <a:rPr lang="en-US" altLang="zh-CN" sz="1200" kern="1200" dirty="0">
                <a:solidFill>
                  <a:schemeClr val="tx1"/>
                </a:solidFill>
                <a:effectLst/>
                <a:latin typeface="+mn-lt"/>
                <a:ea typeface="+mn-ea"/>
                <a:cs typeface="+mn-cs"/>
              </a:rPr>
              <a:t> along each row.</a:t>
            </a:r>
          </a:p>
          <a:p>
            <a:r>
              <a:rPr lang="en-US" altLang="zh-CN" i="1" dirty="0">
                <a:solidFill>
                  <a:schemeClr val="accent1"/>
                </a:solidFill>
                <a:latin typeface="CMMI10"/>
              </a:rPr>
              <a:t>K</a:t>
            </a:r>
            <a:r>
              <a:rPr lang="en-US" altLang="zh-CN" dirty="0">
                <a:solidFill>
                  <a:schemeClr val="accent1"/>
                </a:solidFill>
                <a:latin typeface="NimbusRomNo9L-Regu"/>
              </a:rPr>
              <a:t>-simplex</a:t>
            </a:r>
            <a:r>
              <a:rPr lang="zh-CN" altLang="en-US" dirty="0">
                <a:solidFill>
                  <a:schemeClr val="accent1"/>
                </a:solidFill>
                <a:latin typeface="NimbusRomNo9L-Regu"/>
              </a:rPr>
              <a:t>：</a:t>
            </a:r>
            <a:r>
              <a:rPr lang="en-US" altLang="zh-CN" dirty="0">
                <a:solidFill>
                  <a:schemeClr val="accent1"/>
                </a:solidFill>
                <a:latin typeface="NimbusRomNo9L-Regu"/>
              </a:rPr>
              <a:t>K</a:t>
            </a:r>
            <a:r>
              <a:rPr lang="zh-CN" altLang="en-US" dirty="0">
                <a:solidFill>
                  <a:schemeClr val="accent1"/>
                </a:solidFill>
                <a:latin typeface="NimbusRomNo9L-Regu"/>
              </a:rPr>
              <a:t>维单纯形？</a:t>
            </a:r>
            <a:endParaRPr lang="zh-CN" altLang="en-US" dirty="0"/>
          </a:p>
        </p:txBody>
      </p:sp>
      <p:sp>
        <p:nvSpPr>
          <p:cNvPr id="4" name="灯片编号占位符 3"/>
          <p:cNvSpPr>
            <a:spLocks noGrp="1"/>
          </p:cNvSpPr>
          <p:nvPr>
            <p:ph type="sldNum" sz="quarter" idx="5"/>
          </p:nvPr>
        </p:nvSpPr>
        <p:spPr/>
        <p:txBody>
          <a:bodyPr/>
          <a:lstStyle/>
          <a:p>
            <a:fld id="{92F562A0-0BED-46B1-A104-5A339AC4EABD}" type="slidenum">
              <a:rPr lang="zh-CN" altLang="en-US" smtClean="0"/>
              <a:t>40</a:t>
            </a:fld>
            <a:endParaRPr lang="zh-CN" altLang="en-US"/>
          </a:p>
        </p:txBody>
      </p:sp>
    </p:spTree>
    <p:extLst>
      <p:ext uri="{BB962C8B-B14F-4D97-AF65-F5344CB8AC3E}">
        <p14:creationId xmlns:p14="http://schemas.microsoft.com/office/powerpoint/2010/main" val="3593989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semi-supervised setting is trained identically — the only difference is that the initial label fields of the node will be filled with the uniform distribution on nodes corresponding to </a:t>
            </a:r>
            <a:r>
              <a:rPr lang="en-US" altLang="zh-CN" sz="1200" i="1" kern="1200" dirty="0">
                <a:solidFill>
                  <a:schemeClr val="tx1"/>
                </a:solidFill>
                <a:effectLst/>
                <a:latin typeface="+mn-lt"/>
                <a:ea typeface="+mn-ea"/>
                <a:cs typeface="+mn-cs"/>
              </a:rPr>
              <a:t>unknown label samples</a:t>
            </a:r>
            <a:r>
              <a:rPr lang="en-US" altLang="zh-CN" sz="1200" kern="1200" dirty="0">
                <a:solidFill>
                  <a:schemeClr val="tx1"/>
                </a:solidFill>
                <a:effectLst/>
                <a:latin typeface="+mn-lt"/>
                <a:ea typeface="+mn-ea"/>
                <a:cs typeface="+mn-cs"/>
              </a:rPr>
              <a:t>. In order to query only one sample, we set all elements from the </a:t>
            </a:r>
            <a:r>
              <a:rPr lang="en-US" altLang="zh-CN" sz="1200" i="1" kern="1200" dirty="0">
                <a:solidFill>
                  <a:schemeClr val="tx1"/>
                </a:solidFill>
                <a:effectLst/>
                <a:latin typeface="+mn-lt"/>
                <a:ea typeface="+mn-ea"/>
                <a:cs typeface="+mn-cs"/>
              </a:rPr>
              <a:t>Attention ∈ </a:t>
            </a:r>
            <a:r>
              <a:rPr lang="en-US" altLang="zh-CN" sz="1200" kern="1200" dirty="0">
                <a:solidFill>
                  <a:schemeClr val="tx1"/>
                </a:solidFill>
                <a:effectLst/>
                <a:latin typeface="+mn-lt"/>
                <a:ea typeface="+mn-ea"/>
                <a:cs typeface="+mn-cs"/>
              </a:rPr>
              <a:t>R</a:t>
            </a:r>
            <a:r>
              <a:rPr lang="en-US" altLang="zh-CN" sz="1200" i="1"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vector to 0 except for one. At test time we keep the maximum value, at train time we randomly sample one value based on its multinomial probability. </a:t>
            </a:r>
            <a:endParaRPr lang="zh-CN" altLang="en-US" dirty="0"/>
          </a:p>
        </p:txBody>
      </p:sp>
      <p:sp>
        <p:nvSpPr>
          <p:cNvPr id="4" name="灯片编号占位符 3"/>
          <p:cNvSpPr>
            <a:spLocks noGrp="1"/>
          </p:cNvSpPr>
          <p:nvPr>
            <p:ph type="sldNum" sz="quarter" idx="5"/>
          </p:nvPr>
        </p:nvSpPr>
        <p:spPr/>
        <p:txBody>
          <a:bodyPr/>
          <a:lstStyle/>
          <a:p>
            <a:fld id="{92F562A0-0BED-46B1-A104-5A339AC4EABD}" type="slidenum">
              <a:rPr lang="zh-CN" altLang="en-US" smtClean="0"/>
              <a:t>41</a:t>
            </a:fld>
            <a:endParaRPr lang="zh-CN" altLang="en-US"/>
          </a:p>
        </p:txBody>
      </p:sp>
    </p:spTree>
    <p:extLst>
      <p:ext uri="{BB962C8B-B14F-4D97-AF65-F5344CB8AC3E}">
        <p14:creationId xmlns:p14="http://schemas.microsoft.com/office/powerpoint/2010/main" val="22291025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F562A0-0BED-46B1-A104-5A339AC4EABD}" type="slidenum">
              <a:rPr lang="zh-CN" altLang="en-US" smtClean="0"/>
              <a:t>42</a:t>
            </a:fld>
            <a:endParaRPr lang="zh-CN" altLang="en-US"/>
          </a:p>
        </p:txBody>
      </p:sp>
    </p:spTree>
    <p:extLst>
      <p:ext uri="{BB962C8B-B14F-4D97-AF65-F5344CB8AC3E}">
        <p14:creationId xmlns:p14="http://schemas.microsoft.com/office/powerpoint/2010/main" val="863105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F562A0-0BED-46B1-A104-5A339AC4EABD}" type="slidenum">
              <a:rPr lang="zh-CN" altLang="en-US" smtClean="0"/>
              <a:t>7</a:t>
            </a:fld>
            <a:endParaRPr lang="zh-CN" altLang="en-US"/>
          </a:p>
        </p:txBody>
      </p:sp>
    </p:spTree>
    <p:extLst>
      <p:ext uri="{BB962C8B-B14F-4D97-AF65-F5344CB8AC3E}">
        <p14:creationId xmlns:p14="http://schemas.microsoft.com/office/powerpoint/2010/main" val="3543550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1" kern="1200" dirty="0">
                <a:solidFill>
                  <a:schemeClr val="tx1"/>
                </a:solidFill>
                <a:effectLst/>
                <a:latin typeface="+mn-lt"/>
                <a:ea typeface="+mn-ea"/>
                <a:cs typeface="+mn-cs"/>
              </a:rPr>
              <a:t>where γ is a decaying factor between 0 and 1, η</a:t>
            </a:r>
            <a:r>
              <a:rPr lang="zh-CN" altLang="en-US" sz="1200" i="1"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eta</a:t>
            </a:r>
            <a:r>
              <a:rPr lang="zh-CN" altLang="en-US" sz="1200" i="1"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 is a positive constant or a positive function of  γ that </a:t>
            </a:r>
            <a:endParaRPr lang="en-US" altLang="zh-CN" dirty="0"/>
          </a:p>
          <a:p>
            <a:r>
              <a:rPr lang="en-US" altLang="zh-CN" sz="1200" i="1" kern="1200" dirty="0">
                <a:solidFill>
                  <a:schemeClr val="tx1"/>
                </a:solidFill>
                <a:effectLst/>
                <a:latin typeface="+mn-lt"/>
                <a:ea typeface="+mn-ea"/>
                <a:cs typeface="+mn-cs"/>
              </a:rPr>
              <a:t>is upper bounded by a constant, f is a nonnegative function of x, y, l, under the </a:t>
            </a:r>
            <a:r>
              <a:rPr lang="en-US" altLang="zh-CN" sz="1200" i="1" kern="1200" dirty="0" err="1">
                <a:solidFill>
                  <a:schemeClr val="tx1"/>
                </a:solidFill>
                <a:effectLst/>
                <a:latin typeface="+mn-lt"/>
                <a:ea typeface="+mn-ea"/>
                <a:cs typeface="+mn-cs"/>
              </a:rPr>
              <a:t>the</a:t>
            </a:r>
            <a:r>
              <a:rPr lang="en-US" altLang="zh-CN" sz="1200" i="1" kern="1200" dirty="0">
                <a:solidFill>
                  <a:schemeClr val="tx1"/>
                </a:solidFill>
                <a:effectLst/>
                <a:latin typeface="+mn-lt"/>
                <a:ea typeface="+mn-ea"/>
                <a:cs typeface="+mn-cs"/>
              </a:rPr>
              <a:t> given network.</a:t>
            </a:r>
            <a:endParaRPr lang="zh-CN" altLang="en-US" dirty="0"/>
          </a:p>
        </p:txBody>
      </p:sp>
      <p:sp>
        <p:nvSpPr>
          <p:cNvPr id="4" name="灯片编号占位符 3"/>
          <p:cNvSpPr>
            <a:spLocks noGrp="1"/>
          </p:cNvSpPr>
          <p:nvPr>
            <p:ph type="sldNum" sz="quarter" idx="5"/>
          </p:nvPr>
        </p:nvSpPr>
        <p:spPr/>
        <p:txBody>
          <a:bodyPr/>
          <a:lstStyle/>
          <a:p>
            <a:fld id="{92F562A0-0BED-46B1-A104-5A339AC4EABD}" type="slidenum">
              <a:rPr lang="zh-CN" altLang="en-US" smtClean="0"/>
              <a:t>8</a:t>
            </a:fld>
            <a:endParaRPr lang="zh-CN" altLang="en-US"/>
          </a:p>
        </p:txBody>
      </p:sp>
    </p:spTree>
    <p:extLst>
      <p:ext uri="{BB962C8B-B14F-4D97-AF65-F5344CB8AC3E}">
        <p14:creationId xmlns:p14="http://schemas.microsoft.com/office/powerpoint/2010/main" val="3541157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do not necessarily need a very large </a:t>
            </a:r>
            <a:r>
              <a:rPr lang="en-US" altLang="zh-CN" sz="1200" i="1" kern="1200" dirty="0">
                <a:solidFill>
                  <a:schemeClr val="tx1"/>
                </a:solidFill>
                <a:effectLst/>
                <a:latin typeface="+mn-lt"/>
                <a:ea typeface="+mn-ea"/>
                <a:cs typeface="+mn-cs"/>
              </a:rPr>
              <a:t>h </a:t>
            </a:r>
            <a:r>
              <a:rPr lang="en-US" altLang="zh-CN" sz="1200" kern="1200" dirty="0">
                <a:solidFill>
                  <a:schemeClr val="tx1"/>
                </a:solidFill>
                <a:effectLst/>
                <a:latin typeface="+mn-lt"/>
                <a:ea typeface="+mn-ea"/>
                <a:cs typeface="+mn-cs"/>
              </a:rPr>
              <a:t>to learn high-order graph structure features. </a:t>
            </a:r>
            <a:endParaRPr lang="zh-CN" altLang="en-US" dirty="0"/>
          </a:p>
        </p:txBody>
      </p:sp>
      <p:sp>
        <p:nvSpPr>
          <p:cNvPr id="4" name="灯片编号占位符 3"/>
          <p:cNvSpPr>
            <a:spLocks noGrp="1"/>
          </p:cNvSpPr>
          <p:nvPr>
            <p:ph type="sldNum" sz="quarter" idx="5"/>
          </p:nvPr>
        </p:nvSpPr>
        <p:spPr/>
        <p:txBody>
          <a:bodyPr/>
          <a:lstStyle/>
          <a:p>
            <a:fld id="{92F562A0-0BED-46B1-A104-5A339AC4EABD}" type="slidenum">
              <a:rPr lang="zh-CN" altLang="en-US" smtClean="0"/>
              <a:t>9</a:t>
            </a:fld>
            <a:endParaRPr lang="zh-CN" altLang="en-US"/>
          </a:p>
        </p:txBody>
      </p:sp>
    </p:spTree>
    <p:extLst>
      <p:ext uri="{BB962C8B-B14F-4D97-AF65-F5344CB8AC3E}">
        <p14:creationId xmlns:p14="http://schemas.microsoft.com/office/powerpoint/2010/main" val="4255371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do not necessarily need a very large </a:t>
            </a:r>
            <a:r>
              <a:rPr lang="en-US" altLang="zh-CN" sz="1200" i="1" kern="1200" dirty="0">
                <a:solidFill>
                  <a:schemeClr val="tx1"/>
                </a:solidFill>
                <a:effectLst/>
                <a:latin typeface="+mn-lt"/>
                <a:ea typeface="+mn-ea"/>
                <a:cs typeface="+mn-cs"/>
              </a:rPr>
              <a:t>h </a:t>
            </a:r>
            <a:r>
              <a:rPr lang="en-US" altLang="zh-CN" sz="1200" kern="1200" dirty="0">
                <a:solidFill>
                  <a:schemeClr val="tx1"/>
                </a:solidFill>
                <a:effectLst/>
                <a:latin typeface="+mn-lt"/>
                <a:ea typeface="+mn-ea"/>
                <a:cs typeface="+mn-cs"/>
              </a:rPr>
              <a:t>to learn high-order graph structure features. </a:t>
            </a:r>
            <a:endParaRPr lang="zh-CN" altLang="en-US" dirty="0"/>
          </a:p>
        </p:txBody>
      </p:sp>
      <p:sp>
        <p:nvSpPr>
          <p:cNvPr id="4" name="灯片编号占位符 3"/>
          <p:cNvSpPr>
            <a:spLocks noGrp="1"/>
          </p:cNvSpPr>
          <p:nvPr>
            <p:ph type="sldNum" sz="quarter" idx="5"/>
          </p:nvPr>
        </p:nvSpPr>
        <p:spPr/>
        <p:txBody>
          <a:bodyPr/>
          <a:lstStyle/>
          <a:p>
            <a:fld id="{92F562A0-0BED-46B1-A104-5A339AC4EABD}" type="slidenum">
              <a:rPr lang="zh-CN" altLang="en-US" smtClean="0"/>
              <a:t>10</a:t>
            </a:fld>
            <a:endParaRPr lang="zh-CN" altLang="en-US"/>
          </a:p>
        </p:txBody>
      </p:sp>
    </p:spTree>
    <p:extLst>
      <p:ext uri="{BB962C8B-B14F-4D97-AF65-F5344CB8AC3E}">
        <p14:creationId xmlns:p14="http://schemas.microsoft.com/office/powerpoint/2010/main" val="1520298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1" kern="1200" dirty="0">
                <a:solidFill>
                  <a:schemeClr val="tx1"/>
                </a:solidFill>
                <a:effectLst/>
                <a:latin typeface="+mn-lt"/>
                <a:ea typeface="+mn-ea"/>
                <a:cs typeface="+mn-cs"/>
              </a:rPr>
              <a:t>where γ is a decaying factor between 0 and 1, η</a:t>
            </a:r>
            <a:r>
              <a:rPr lang="zh-CN" altLang="en-US" sz="1200" i="1"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eta</a:t>
            </a:r>
            <a:r>
              <a:rPr lang="zh-CN" altLang="en-US" sz="1200" i="1"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 is a positive constant or a positive function of  γ that </a:t>
            </a:r>
            <a:endParaRPr lang="en-US" altLang="zh-CN" dirty="0"/>
          </a:p>
          <a:p>
            <a:r>
              <a:rPr lang="en-US" altLang="zh-CN" sz="1200" i="1" kern="1200" dirty="0">
                <a:solidFill>
                  <a:schemeClr val="tx1"/>
                </a:solidFill>
                <a:effectLst/>
                <a:latin typeface="+mn-lt"/>
                <a:ea typeface="+mn-ea"/>
                <a:cs typeface="+mn-cs"/>
              </a:rPr>
              <a:t>is upper bounded by a constant, f is a nonnegative function of x, y, l under the </a:t>
            </a:r>
            <a:r>
              <a:rPr lang="en-US" altLang="zh-CN" sz="1200" i="1" kern="1200" dirty="0" err="1">
                <a:solidFill>
                  <a:schemeClr val="tx1"/>
                </a:solidFill>
                <a:effectLst/>
                <a:latin typeface="+mn-lt"/>
                <a:ea typeface="+mn-ea"/>
                <a:cs typeface="+mn-cs"/>
              </a:rPr>
              <a:t>the</a:t>
            </a:r>
            <a:r>
              <a:rPr lang="en-US" altLang="zh-CN" sz="1200" i="1" kern="1200" dirty="0">
                <a:solidFill>
                  <a:schemeClr val="tx1"/>
                </a:solidFill>
                <a:effectLst/>
                <a:latin typeface="+mn-lt"/>
                <a:ea typeface="+mn-ea"/>
                <a:cs typeface="+mn-cs"/>
              </a:rPr>
              <a:t> given network.</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2F562A0-0BED-46B1-A104-5A339AC4EABD}" type="slidenum">
              <a:rPr lang="zh-CN" altLang="en-US" smtClean="0"/>
              <a:t>11</a:t>
            </a:fld>
            <a:endParaRPr lang="zh-CN" altLang="en-US"/>
          </a:p>
        </p:txBody>
      </p:sp>
    </p:spTree>
    <p:extLst>
      <p:ext uri="{BB962C8B-B14F-4D97-AF65-F5344CB8AC3E}">
        <p14:creationId xmlns:p14="http://schemas.microsoft.com/office/powerpoint/2010/main" val="2327464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where the summation is taken over all walks </a:t>
            </a:r>
            <a:r>
              <a:rPr lang="en-US" altLang="zh-CN" sz="1200" i="1" kern="1200" dirty="0">
                <a:solidFill>
                  <a:schemeClr val="tx1"/>
                </a:solidFill>
                <a:effectLst/>
                <a:latin typeface="+mn-lt"/>
                <a:ea typeface="+mn-ea"/>
                <a:cs typeface="+mn-cs"/>
              </a:rPr>
              <a:t>w </a:t>
            </a:r>
            <a:r>
              <a:rPr lang="en-US" altLang="zh-CN" sz="1200" kern="1200" dirty="0">
                <a:solidFill>
                  <a:schemeClr val="tx1"/>
                </a:solidFill>
                <a:effectLst/>
                <a:latin typeface="+mn-lt"/>
                <a:ea typeface="+mn-ea"/>
                <a:cs typeface="+mn-cs"/>
              </a:rPr>
              <a:t>starting at </a:t>
            </a:r>
            <a:r>
              <a:rPr lang="en-US" altLang="zh-CN" sz="1200" i="1" kern="1200" dirty="0">
                <a:solidFill>
                  <a:schemeClr val="tx1"/>
                </a:solidFill>
                <a:effectLst/>
                <a:latin typeface="+mn-lt"/>
                <a:ea typeface="+mn-ea"/>
                <a:cs typeface="+mn-cs"/>
              </a:rPr>
              <a:t>x </a:t>
            </a:r>
            <a:r>
              <a:rPr lang="en-US" altLang="zh-CN" sz="1200" kern="1200" dirty="0">
                <a:solidFill>
                  <a:schemeClr val="tx1"/>
                </a:solidFill>
                <a:effectLst/>
                <a:latin typeface="+mn-lt"/>
                <a:ea typeface="+mn-ea"/>
                <a:cs typeface="+mn-cs"/>
              </a:rPr>
              <a:t>and ending at </a:t>
            </a:r>
            <a:r>
              <a:rPr lang="en-US" altLang="zh-CN" sz="1200" i="1" kern="1200" dirty="0">
                <a:solidFill>
                  <a:schemeClr val="tx1"/>
                </a:solidFill>
                <a:effectLst/>
                <a:latin typeface="+mn-lt"/>
                <a:ea typeface="+mn-ea"/>
                <a:cs typeface="+mn-cs"/>
              </a:rPr>
              <a:t>y.  W  is the walk path </a:t>
            </a:r>
            <a:r>
              <a:rPr lang="en-US" altLang="zh-CN" sz="1200" i="1" kern="1200" dirty="0" err="1">
                <a:solidFill>
                  <a:schemeClr val="tx1"/>
                </a:solidFill>
                <a:effectLst/>
                <a:latin typeface="+mn-lt"/>
                <a:ea typeface="+mn-ea"/>
                <a:cs typeface="+mn-cs"/>
              </a:rPr>
              <a:t>len</a:t>
            </a:r>
            <a:r>
              <a:rPr lang="en-US" altLang="zh-CN" sz="1200" i="1" kern="1200" dirty="0">
                <a:solidFill>
                  <a:schemeClr val="tx1"/>
                </a:solidFill>
                <a:effectLst/>
                <a:latin typeface="+mn-lt"/>
                <a:ea typeface="+mn-ea"/>
                <a:cs typeface="+mn-cs"/>
              </a:rPr>
              <a:t>(w) is the length,  P(w) is the probability traveling w</a:t>
            </a:r>
            <a:endParaRPr lang="zh-CN" altLang="en-US" dirty="0"/>
          </a:p>
        </p:txBody>
      </p:sp>
      <p:sp>
        <p:nvSpPr>
          <p:cNvPr id="4" name="灯片编号占位符 3"/>
          <p:cNvSpPr>
            <a:spLocks noGrp="1"/>
          </p:cNvSpPr>
          <p:nvPr>
            <p:ph type="sldNum" sz="quarter" idx="5"/>
          </p:nvPr>
        </p:nvSpPr>
        <p:spPr/>
        <p:txBody>
          <a:bodyPr/>
          <a:lstStyle/>
          <a:p>
            <a:fld id="{92F562A0-0BED-46B1-A104-5A339AC4EABD}" type="slidenum">
              <a:rPr lang="zh-CN" altLang="en-US" smtClean="0"/>
              <a:t>12</a:t>
            </a:fld>
            <a:endParaRPr lang="zh-CN" altLang="en-US"/>
          </a:p>
        </p:txBody>
      </p:sp>
    </p:spTree>
    <p:extLst>
      <p:ext uri="{BB962C8B-B14F-4D97-AF65-F5344CB8AC3E}">
        <p14:creationId xmlns:p14="http://schemas.microsoft.com/office/powerpoint/2010/main" val="1509645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1815A4-598C-4954-BF0F-5D3895D1264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1697750-9462-4704-9727-FC1481A305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666AD8B-2AA2-42E5-8A9E-48A72DCFE60C}"/>
              </a:ext>
            </a:extLst>
          </p:cNvPr>
          <p:cNvSpPr>
            <a:spLocks noGrp="1"/>
          </p:cNvSpPr>
          <p:nvPr>
            <p:ph type="dt" sz="half" idx="10"/>
          </p:nvPr>
        </p:nvSpPr>
        <p:spPr/>
        <p:txBody>
          <a:bodyPr/>
          <a:lstStyle/>
          <a:p>
            <a:fld id="{80A7238A-30B9-4D90-9CED-C1031306A8DF}" type="datetime1">
              <a:rPr lang="zh-CN" altLang="en-US" smtClean="0"/>
              <a:t>2020/5/26</a:t>
            </a:fld>
            <a:endParaRPr lang="zh-CN" altLang="en-US"/>
          </a:p>
        </p:txBody>
      </p:sp>
      <p:sp>
        <p:nvSpPr>
          <p:cNvPr id="5" name="页脚占位符 4">
            <a:extLst>
              <a:ext uri="{FF2B5EF4-FFF2-40B4-BE49-F238E27FC236}">
                <a16:creationId xmlns:a16="http://schemas.microsoft.com/office/drawing/2014/main" id="{924C5FF9-85A0-45A3-B7C5-4C2382065F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86870F-869A-4CF8-92AE-B4579E8F54CE}"/>
              </a:ext>
            </a:extLst>
          </p:cNvPr>
          <p:cNvSpPr>
            <a:spLocks noGrp="1"/>
          </p:cNvSpPr>
          <p:nvPr>
            <p:ph type="sldNum" sz="quarter" idx="12"/>
          </p:nvPr>
        </p:nvSpPr>
        <p:spPr/>
        <p:txBody>
          <a:bodyPr/>
          <a:lstStyle/>
          <a:p>
            <a:fld id="{26CAFBDD-0372-4E15-859A-C6C2B5108B3B}" type="slidenum">
              <a:rPr lang="zh-CN" altLang="en-US" smtClean="0"/>
              <a:t>‹#›</a:t>
            </a:fld>
            <a:endParaRPr lang="zh-CN" altLang="en-US"/>
          </a:p>
        </p:txBody>
      </p:sp>
    </p:spTree>
    <p:extLst>
      <p:ext uri="{BB962C8B-B14F-4D97-AF65-F5344CB8AC3E}">
        <p14:creationId xmlns:p14="http://schemas.microsoft.com/office/powerpoint/2010/main" val="209777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3DBCE4-9FBD-4888-BFCE-108108B6CE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355CC7E-ABB0-4CCB-83D9-BC8179CD159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BCC6E7B-5F41-4B5F-948E-00C1875E35C8}"/>
              </a:ext>
            </a:extLst>
          </p:cNvPr>
          <p:cNvSpPr>
            <a:spLocks noGrp="1"/>
          </p:cNvSpPr>
          <p:nvPr>
            <p:ph type="dt" sz="half" idx="10"/>
          </p:nvPr>
        </p:nvSpPr>
        <p:spPr/>
        <p:txBody>
          <a:bodyPr/>
          <a:lstStyle/>
          <a:p>
            <a:fld id="{8CDC920D-AF0D-4B4E-A076-BEB6B647A77B}" type="datetime1">
              <a:rPr lang="zh-CN" altLang="en-US" smtClean="0"/>
              <a:t>2020/5/26</a:t>
            </a:fld>
            <a:endParaRPr lang="zh-CN" altLang="en-US"/>
          </a:p>
        </p:txBody>
      </p:sp>
      <p:sp>
        <p:nvSpPr>
          <p:cNvPr id="5" name="页脚占位符 4">
            <a:extLst>
              <a:ext uri="{FF2B5EF4-FFF2-40B4-BE49-F238E27FC236}">
                <a16:creationId xmlns:a16="http://schemas.microsoft.com/office/drawing/2014/main" id="{429DE11C-A22D-4CFD-BE56-3C1CD84503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55BF2A-2F39-43F9-ADEB-44A5051117F2}"/>
              </a:ext>
            </a:extLst>
          </p:cNvPr>
          <p:cNvSpPr>
            <a:spLocks noGrp="1"/>
          </p:cNvSpPr>
          <p:nvPr>
            <p:ph type="sldNum" sz="quarter" idx="12"/>
          </p:nvPr>
        </p:nvSpPr>
        <p:spPr/>
        <p:txBody>
          <a:bodyPr/>
          <a:lstStyle/>
          <a:p>
            <a:fld id="{26CAFBDD-0372-4E15-859A-C6C2B5108B3B}" type="slidenum">
              <a:rPr lang="zh-CN" altLang="en-US" smtClean="0"/>
              <a:t>‹#›</a:t>
            </a:fld>
            <a:endParaRPr lang="zh-CN" altLang="en-US"/>
          </a:p>
        </p:txBody>
      </p:sp>
    </p:spTree>
    <p:extLst>
      <p:ext uri="{BB962C8B-B14F-4D97-AF65-F5344CB8AC3E}">
        <p14:creationId xmlns:p14="http://schemas.microsoft.com/office/powerpoint/2010/main" val="3286382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94345B5-20CF-45C5-A802-2502F64B8D4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6CAC5E5-8835-4C73-A4F8-97EF073E3D5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5F6CC1F-3A06-4716-AF00-548287AEFCFC}"/>
              </a:ext>
            </a:extLst>
          </p:cNvPr>
          <p:cNvSpPr>
            <a:spLocks noGrp="1"/>
          </p:cNvSpPr>
          <p:nvPr>
            <p:ph type="dt" sz="half" idx="10"/>
          </p:nvPr>
        </p:nvSpPr>
        <p:spPr/>
        <p:txBody>
          <a:bodyPr/>
          <a:lstStyle/>
          <a:p>
            <a:fld id="{EA50BDDD-1944-449A-98A8-6CBEEBF2A977}" type="datetime1">
              <a:rPr lang="zh-CN" altLang="en-US" smtClean="0"/>
              <a:t>2020/5/26</a:t>
            </a:fld>
            <a:endParaRPr lang="zh-CN" altLang="en-US"/>
          </a:p>
        </p:txBody>
      </p:sp>
      <p:sp>
        <p:nvSpPr>
          <p:cNvPr id="5" name="页脚占位符 4">
            <a:extLst>
              <a:ext uri="{FF2B5EF4-FFF2-40B4-BE49-F238E27FC236}">
                <a16:creationId xmlns:a16="http://schemas.microsoft.com/office/drawing/2014/main" id="{EE7A45CF-60EE-49BE-805F-94DF35FDDB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80D694-79FA-4CF2-8132-FD736F09BA46}"/>
              </a:ext>
            </a:extLst>
          </p:cNvPr>
          <p:cNvSpPr>
            <a:spLocks noGrp="1"/>
          </p:cNvSpPr>
          <p:nvPr>
            <p:ph type="sldNum" sz="quarter" idx="12"/>
          </p:nvPr>
        </p:nvSpPr>
        <p:spPr/>
        <p:txBody>
          <a:bodyPr/>
          <a:lstStyle/>
          <a:p>
            <a:fld id="{26CAFBDD-0372-4E15-859A-C6C2B5108B3B}" type="slidenum">
              <a:rPr lang="zh-CN" altLang="en-US" smtClean="0"/>
              <a:t>‹#›</a:t>
            </a:fld>
            <a:endParaRPr lang="zh-CN" altLang="en-US"/>
          </a:p>
        </p:txBody>
      </p:sp>
    </p:spTree>
    <p:extLst>
      <p:ext uri="{BB962C8B-B14F-4D97-AF65-F5344CB8AC3E}">
        <p14:creationId xmlns:p14="http://schemas.microsoft.com/office/powerpoint/2010/main" val="4067426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022EF4-C13E-4BB7-BA65-3513CBBE92A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AD00E9D-D5D2-42D5-AC31-9BF22A87BE8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2C7B8B8-3B4B-46B7-9E05-DFE36A58F743}"/>
              </a:ext>
            </a:extLst>
          </p:cNvPr>
          <p:cNvSpPr>
            <a:spLocks noGrp="1"/>
          </p:cNvSpPr>
          <p:nvPr>
            <p:ph type="dt" sz="half" idx="10"/>
          </p:nvPr>
        </p:nvSpPr>
        <p:spPr/>
        <p:txBody>
          <a:bodyPr/>
          <a:lstStyle/>
          <a:p>
            <a:fld id="{20EFEFF5-18F5-49AD-9613-E717E7EFB746}" type="datetime1">
              <a:rPr lang="zh-CN" altLang="en-US" smtClean="0"/>
              <a:t>2020/5/26</a:t>
            </a:fld>
            <a:endParaRPr lang="zh-CN" altLang="en-US"/>
          </a:p>
        </p:txBody>
      </p:sp>
      <p:sp>
        <p:nvSpPr>
          <p:cNvPr id="5" name="页脚占位符 4">
            <a:extLst>
              <a:ext uri="{FF2B5EF4-FFF2-40B4-BE49-F238E27FC236}">
                <a16:creationId xmlns:a16="http://schemas.microsoft.com/office/drawing/2014/main" id="{8AA81167-737C-4B95-8CF6-94827B0BA0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362151-182D-4087-890D-D25D2D3AEE51}"/>
              </a:ext>
            </a:extLst>
          </p:cNvPr>
          <p:cNvSpPr>
            <a:spLocks noGrp="1"/>
          </p:cNvSpPr>
          <p:nvPr>
            <p:ph type="sldNum" sz="quarter" idx="12"/>
          </p:nvPr>
        </p:nvSpPr>
        <p:spPr/>
        <p:txBody>
          <a:bodyPr/>
          <a:lstStyle/>
          <a:p>
            <a:fld id="{26CAFBDD-0372-4E15-859A-C6C2B5108B3B}" type="slidenum">
              <a:rPr lang="zh-CN" altLang="en-US" smtClean="0"/>
              <a:t>‹#›</a:t>
            </a:fld>
            <a:endParaRPr lang="zh-CN" altLang="en-US"/>
          </a:p>
        </p:txBody>
      </p:sp>
    </p:spTree>
    <p:extLst>
      <p:ext uri="{BB962C8B-B14F-4D97-AF65-F5344CB8AC3E}">
        <p14:creationId xmlns:p14="http://schemas.microsoft.com/office/powerpoint/2010/main" val="3833810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A508AD-80C2-4B49-AD0A-5444DC7FD5E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EA5F80A-6A05-4CA4-87CD-4AD4B778AC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29AB4A2-67C0-4076-A003-FB7EA7C1B7D7}"/>
              </a:ext>
            </a:extLst>
          </p:cNvPr>
          <p:cNvSpPr>
            <a:spLocks noGrp="1"/>
          </p:cNvSpPr>
          <p:nvPr>
            <p:ph type="dt" sz="half" idx="10"/>
          </p:nvPr>
        </p:nvSpPr>
        <p:spPr/>
        <p:txBody>
          <a:bodyPr/>
          <a:lstStyle/>
          <a:p>
            <a:fld id="{FB40A003-6621-484F-B119-4091090DBFFE}" type="datetime1">
              <a:rPr lang="zh-CN" altLang="en-US" smtClean="0"/>
              <a:t>2020/5/26</a:t>
            </a:fld>
            <a:endParaRPr lang="zh-CN" altLang="en-US"/>
          </a:p>
        </p:txBody>
      </p:sp>
      <p:sp>
        <p:nvSpPr>
          <p:cNvPr id="5" name="页脚占位符 4">
            <a:extLst>
              <a:ext uri="{FF2B5EF4-FFF2-40B4-BE49-F238E27FC236}">
                <a16:creationId xmlns:a16="http://schemas.microsoft.com/office/drawing/2014/main" id="{7F5C0776-BB12-41CB-93A6-C85F422575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327AAD-B960-4182-BED5-24B30B7FCA3A}"/>
              </a:ext>
            </a:extLst>
          </p:cNvPr>
          <p:cNvSpPr>
            <a:spLocks noGrp="1"/>
          </p:cNvSpPr>
          <p:nvPr>
            <p:ph type="sldNum" sz="quarter" idx="12"/>
          </p:nvPr>
        </p:nvSpPr>
        <p:spPr/>
        <p:txBody>
          <a:bodyPr/>
          <a:lstStyle/>
          <a:p>
            <a:fld id="{26CAFBDD-0372-4E15-859A-C6C2B5108B3B}" type="slidenum">
              <a:rPr lang="zh-CN" altLang="en-US" smtClean="0"/>
              <a:t>‹#›</a:t>
            </a:fld>
            <a:endParaRPr lang="zh-CN" altLang="en-US"/>
          </a:p>
        </p:txBody>
      </p:sp>
    </p:spTree>
    <p:extLst>
      <p:ext uri="{BB962C8B-B14F-4D97-AF65-F5344CB8AC3E}">
        <p14:creationId xmlns:p14="http://schemas.microsoft.com/office/powerpoint/2010/main" val="1177847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D75A3-CE8F-4EBA-8B68-8F78F423025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F9FCCB-72F7-48D6-924B-8854675D5CD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B7BE829-A15C-468B-8B5E-167E624DF5E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5631123-B303-4DB0-9A2E-2E7D0BBF6F31}"/>
              </a:ext>
            </a:extLst>
          </p:cNvPr>
          <p:cNvSpPr>
            <a:spLocks noGrp="1"/>
          </p:cNvSpPr>
          <p:nvPr>
            <p:ph type="dt" sz="half" idx="10"/>
          </p:nvPr>
        </p:nvSpPr>
        <p:spPr/>
        <p:txBody>
          <a:bodyPr/>
          <a:lstStyle/>
          <a:p>
            <a:fld id="{8661152E-3DA9-43B0-AC05-586D13B5DD92}" type="datetime1">
              <a:rPr lang="zh-CN" altLang="en-US" smtClean="0"/>
              <a:t>2020/5/26</a:t>
            </a:fld>
            <a:endParaRPr lang="zh-CN" altLang="en-US"/>
          </a:p>
        </p:txBody>
      </p:sp>
      <p:sp>
        <p:nvSpPr>
          <p:cNvPr id="6" name="页脚占位符 5">
            <a:extLst>
              <a:ext uri="{FF2B5EF4-FFF2-40B4-BE49-F238E27FC236}">
                <a16:creationId xmlns:a16="http://schemas.microsoft.com/office/drawing/2014/main" id="{F5D019DE-538B-4F44-870F-C1EEEBD119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10EF0FB-F388-4AAE-AAA5-010B20C14793}"/>
              </a:ext>
            </a:extLst>
          </p:cNvPr>
          <p:cNvSpPr>
            <a:spLocks noGrp="1"/>
          </p:cNvSpPr>
          <p:nvPr>
            <p:ph type="sldNum" sz="quarter" idx="12"/>
          </p:nvPr>
        </p:nvSpPr>
        <p:spPr/>
        <p:txBody>
          <a:bodyPr/>
          <a:lstStyle/>
          <a:p>
            <a:fld id="{26CAFBDD-0372-4E15-859A-C6C2B5108B3B}" type="slidenum">
              <a:rPr lang="zh-CN" altLang="en-US" smtClean="0"/>
              <a:t>‹#›</a:t>
            </a:fld>
            <a:endParaRPr lang="zh-CN" altLang="en-US"/>
          </a:p>
        </p:txBody>
      </p:sp>
    </p:spTree>
    <p:extLst>
      <p:ext uri="{BB962C8B-B14F-4D97-AF65-F5344CB8AC3E}">
        <p14:creationId xmlns:p14="http://schemas.microsoft.com/office/powerpoint/2010/main" val="87063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AA4E7-3CFC-4CC1-A76A-A736BFF41F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9222010-E223-43E6-BE62-CCF87571E9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B25E632-133A-4E33-9006-39AD031C78D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198E461-A0C9-43E9-9FF6-25690FC266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38659DB-632B-4968-B047-1F4DBC75041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C2B6CE3-C314-4A13-94C0-26FB95B33499}"/>
              </a:ext>
            </a:extLst>
          </p:cNvPr>
          <p:cNvSpPr>
            <a:spLocks noGrp="1"/>
          </p:cNvSpPr>
          <p:nvPr>
            <p:ph type="dt" sz="half" idx="10"/>
          </p:nvPr>
        </p:nvSpPr>
        <p:spPr/>
        <p:txBody>
          <a:bodyPr/>
          <a:lstStyle/>
          <a:p>
            <a:fld id="{F935CB8F-C2E5-483F-A9A7-7C1AA2ED91F8}" type="datetime1">
              <a:rPr lang="zh-CN" altLang="en-US" smtClean="0"/>
              <a:t>2020/5/26</a:t>
            </a:fld>
            <a:endParaRPr lang="zh-CN" altLang="en-US"/>
          </a:p>
        </p:txBody>
      </p:sp>
      <p:sp>
        <p:nvSpPr>
          <p:cNvPr id="8" name="页脚占位符 7">
            <a:extLst>
              <a:ext uri="{FF2B5EF4-FFF2-40B4-BE49-F238E27FC236}">
                <a16:creationId xmlns:a16="http://schemas.microsoft.com/office/drawing/2014/main" id="{9AD849E9-E944-48E8-A7AC-7409870C69E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940E3B-0967-4521-8D39-CD94F8E8D6FB}"/>
              </a:ext>
            </a:extLst>
          </p:cNvPr>
          <p:cNvSpPr>
            <a:spLocks noGrp="1"/>
          </p:cNvSpPr>
          <p:nvPr>
            <p:ph type="sldNum" sz="quarter" idx="12"/>
          </p:nvPr>
        </p:nvSpPr>
        <p:spPr/>
        <p:txBody>
          <a:bodyPr/>
          <a:lstStyle/>
          <a:p>
            <a:fld id="{26CAFBDD-0372-4E15-859A-C6C2B5108B3B}" type="slidenum">
              <a:rPr lang="zh-CN" altLang="en-US" smtClean="0"/>
              <a:t>‹#›</a:t>
            </a:fld>
            <a:endParaRPr lang="zh-CN" altLang="en-US"/>
          </a:p>
        </p:txBody>
      </p:sp>
    </p:spTree>
    <p:extLst>
      <p:ext uri="{BB962C8B-B14F-4D97-AF65-F5344CB8AC3E}">
        <p14:creationId xmlns:p14="http://schemas.microsoft.com/office/powerpoint/2010/main" val="1253643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AACF82-6E4C-4C70-A3BE-E266D7B0033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1F6125F-69D3-4AA8-83DF-2D095F52E470}"/>
              </a:ext>
            </a:extLst>
          </p:cNvPr>
          <p:cNvSpPr>
            <a:spLocks noGrp="1"/>
          </p:cNvSpPr>
          <p:nvPr>
            <p:ph type="dt" sz="half" idx="10"/>
          </p:nvPr>
        </p:nvSpPr>
        <p:spPr/>
        <p:txBody>
          <a:bodyPr/>
          <a:lstStyle/>
          <a:p>
            <a:fld id="{40E8398D-F3C6-4402-BABB-D54837520558}" type="datetime1">
              <a:rPr lang="zh-CN" altLang="en-US" smtClean="0"/>
              <a:t>2020/5/26</a:t>
            </a:fld>
            <a:endParaRPr lang="zh-CN" altLang="en-US"/>
          </a:p>
        </p:txBody>
      </p:sp>
      <p:sp>
        <p:nvSpPr>
          <p:cNvPr id="4" name="页脚占位符 3">
            <a:extLst>
              <a:ext uri="{FF2B5EF4-FFF2-40B4-BE49-F238E27FC236}">
                <a16:creationId xmlns:a16="http://schemas.microsoft.com/office/drawing/2014/main" id="{B14FBA80-1EC9-413B-9F60-543667D1DBA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956C91B-1648-4214-89D2-C5BA4D6B69B2}"/>
              </a:ext>
            </a:extLst>
          </p:cNvPr>
          <p:cNvSpPr>
            <a:spLocks noGrp="1"/>
          </p:cNvSpPr>
          <p:nvPr>
            <p:ph type="sldNum" sz="quarter" idx="12"/>
          </p:nvPr>
        </p:nvSpPr>
        <p:spPr/>
        <p:txBody>
          <a:bodyPr/>
          <a:lstStyle/>
          <a:p>
            <a:fld id="{26CAFBDD-0372-4E15-859A-C6C2B5108B3B}" type="slidenum">
              <a:rPr lang="zh-CN" altLang="en-US" smtClean="0"/>
              <a:t>‹#›</a:t>
            </a:fld>
            <a:endParaRPr lang="zh-CN" altLang="en-US"/>
          </a:p>
        </p:txBody>
      </p:sp>
    </p:spTree>
    <p:extLst>
      <p:ext uri="{BB962C8B-B14F-4D97-AF65-F5344CB8AC3E}">
        <p14:creationId xmlns:p14="http://schemas.microsoft.com/office/powerpoint/2010/main" val="1810428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72980C7-72F6-4305-9B06-B264299D8068}"/>
              </a:ext>
            </a:extLst>
          </p:cNvPr>
          <p:cNvSpPr>
            <a:spLocks noGrp="1"/>
          </p:cNvSpPr>
          <p:nvPr>
            <p:ph type="dt" sz="half" idx="10"/>
          </p:nvPr>
        </p:nvSpPr>
        <p:spPr/>
        <p:txBody>
          <a:bodyPr/>
          <a:lstStyle/>
          <a:p>
            <a:fld id="{665C9560-3FB1-48E2-AEBA-2144C7F79ECB}" type="datetime1">
              <a:rPr lang="zh-CN" altLang="en-US" smtClean="0"/>
              <a:t>2020/5/26</a:t>
            </a:fld>
            <a:endParaRPr lang="zh-CN" altLang="en-US"/>
          </a:p>
        </p:txBody>
      </p:sp>
      <p:sp>
        <p:nvSpPr>
          <p:cNvPr id="3" name="页脚占位符 2">
            <a:extLst>
              <a:ext uri="{FF2B5EF4-FFF2-40B4-BE49-F238E27FC236}">
                <a16:creationId xmlns:a16="http://schemas.microsoft.com/office/drawing/2014/main" id="{3C00B925-1437-4E34-B0D4-4447B6F43C9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33E42E5-43FF-46AE-A548-036BC574408B}"/>
              </a:ext>
            </a:extLst>
          </p:cNvPr>
          <p:cNvSpPr>
            <a:spLocks noGrp="1"/>
          </p:cNvSpPr>
          <p:nvPr>
            <p:ph type="sldNum" sz="quarter" idx="12"/>
          </p:nvPr>
        </p:nvSpPr>
        <p:spPr/>
        <p:txBody>
          <a:bodyPr/>
          <a:lstStyle/>
          <a:p>
            <a:fld id="{26CAFBDD-0372-4E15-859A-C6C2B5108B3B}" type="slidenum">
              <a:rPr lang="zh-CN" altLang="en-US" smtClean="0"/>
              <a:t>‹#›</a:t>
            </a:fld>
            <a:endParaRPr lang="zh-CN" altLang="en-US"/>
          </a:p>
        </p:txBody>
      </p:sp>
    </p:spTree>
    <p:extLst>
      <p:ext uri="{BB962C8B-B14F-4D97-AF65-F5344CB8AC3E}">
        <p14:creationId xmlns:p14="http://schemas.microsoft.com/office/powerpoint/2010/main" val="5510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D09934-976F-4966-932B-11C14E907C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715FBAF-C8BB-4F9A-AA6B-4BE961EC3D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9B39130-6FDD-43D3-ABC8-23E5EEE1B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1FD71BE-6AA2-4EC7-AFB0-BEA8C661F6AA}"/>
              </a:ext>
            </a:extLst>
          </p:cNvPr>
          <p:cNvSpPr>
            <a:spLocks noGrp="1"/>
          </p:cNvSpPr>
          <p:nvPr>
            <p:ph type="dt" sz="half" idx="10"/>
          </p:nvPr>
        </p:nvSpPr>
        <p:spPr/>
        <p:txBody>
          <a:bodyPr/>
          <a:lstStyle/>
          <a:p>
            <a:fld id="{468E1E3B-964C-4834-828A-5E4C8B6C2012}" type="datetime1">
              <a:rPr lang="zh-CN" altLang="en-US" smtClean="0"/>
              <a:t>2020/5/26</a:t>
            </a:fld>
            <a:endParaRPr lang="zh-CN" altLang="en-US"/>
          </a:p>
        </p:txBody>
      </p:sp>
      <p:sp>
        <p:nvSpPr>
          <p:cNvPr id="6" name="页脚占位符 5">
            <a:extLst>
              <a:ext uri="{FF2B5EF4-FFF2-40B4-BE49-F238E27FC236}">
                <a16:creationId xmlns:a16="http://schemas.microsoft.com/office/drawing/2014/main" id="{B11DA453-481C-4973-BEAF-8C8F5400C1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C96DCA3-8921-4F91-8EF9-0204D839B83F}"/>
              </a:ext>
            </a:extLst>
          </p:cNvPr>
          <p:cNvSpPr>
            <a:spLocks noGrp="1"/>
          </p:cNvSpPr>
          <p:nvPr>
            <p:ph type="sldNum" sz="quarter" idx="12"/>
          </p:nvPr>
        </p:nvSpPr>
        <p:spPr/>
        <p:txBody>
          <a:bodyPr/>
          <a:lstStyle/>
          <a:p>
            <a:fld id="{26CAFBDD-0372-4E15-859A-C6C2B5108B3B}" type="slidenum">
              <a:rPr lang="zh-CN" altLang="en-US" smtClean="0"/>
              <a:t>‹#›</a:t>
            </a:fld>
            <a:endParaRPr lang="zh-CN" altLang="en-US"/>
          </a:p>
        </p:txBody>
      </p:sp>
    </p:spTree>
    <p:extLst>
      <p:ext uri="{BB962C8B-B14F-4D97-AF65-F5344CB8AC3E}">
        <p14:creationId xmlns:p14="http://schemas.microsoft.com/office/powerpoint/2010/main" val="129168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042A8-902D-44F3-9710-84C847D78B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8DAAC48-DB4D-4491-99CF-BCE634F517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CE33BCF-F936-4DC6-AB9B-8E3AEF1C0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7F5D709-D2DE-4473-A790-C8CB3C33FC28}"/>
              </a:ext>
            </a:extLst>
          </p:cNvPr>
          <p:cNvSpPr>
            <a:spLocks noGrp="1"/>
          </p:cNvSpPr>
          <p:nvPr>
            <p:ph type="dt" sz="half" idx="10"/>
          </p:nvPr>
        </p:nvSpPr>
        <p:spPr/>
        <p:txBody>
          <a:bodyPr/>
          <a:lstStyle/>
          <a:p>
            <a:fld id="{A5CB208B-2200-4C95-9EF5-9F991927076F}" type="datetime1">
              <a:rPr lang="zh-CN" altLang="en-US" smtClean="0"/>
              <a:t>2020/5/26</a:t>
            </a:fld>
            <a:endParaRPr lang="zh-CN" altLang="en-US"/>
          </a:p>
        </p:txBody>
      </p:sp>
      <p:sp>
        <p:nvSpPr>
          <p:cNvPr id="6" name="页脚占位符 5">
            <a:extLst>
              <a:ext uri="{FF2B5EF4-FFF2-40B4-BE49-F238E27FC236}">
                <a16:creationId xmlns:a16="http://schemas.microsoft.com/office/drawing/2014/main" id="{641B45D6-B158-4CCC-AF45-B240D1DFDD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8A03BF-0F24-4D3B-9B7B-12F4EDE6789B}"/>
              </a:ext>
            </a:extLst>
          </p:cNvPr>
          <p:cNvSpPr>
            <a:spLocks noGrp="1"/>
          </p:cNvSpPr>
          <p:nvPr>
            <p:ph type="sldNum" sz="quarter" idx="12"/>
          </p:nvPr>
        </p:nvSpPr>
        <p:spPr/>
        <p:txBody>
          <a:bodyPr/>
          <a:lstStyle/>
          <a:p>
            <a:fld id="{26CAFBDD-0372-4E15-859A-C6C2B5108B3B}" type="slidenum">
              <a:rPr lang="zh-CN" altLang="en-US" smtClean="0"/>
              <a:t>‹#›</a:t>
            </a:fld>
            <a:endParaRPr lang="zh-CN" altLang="en-US"/>
          </a:p>
        </p:txBody>
      </p:sp>
    </p:spTree>
    <p:extLst>
      <p:ext uri="{BB962C8B-B14F-4D97-AF65-F5344CB8AC3E}">
        <p14:creationId xmlns:p14="http://schemas.microsoft.com/office/powerpoint/2010/main" val="608209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3749AC7-FB54-4CCA-AD34-CE1DFBFFBE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7EFF9E6-431C-4243-A8B8-38986964D7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6F7285D-0C7B-4196-94F6-11769892C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0ABB1-5DBA-48B6-94FC-C48C1D27CAF0}" type="datetime1">
              <a:rPr lang="zh-CN" altLang="en-US" smtClean="0"/>
              <a:t>2020/5/26</a:t>
            </a:fld>
            <a:endParaRPr lang="zh-CN" altLang="en-US"/>
          </a:p>
        </p:txBody>
      </p:sp>
      <p:sp>
        <p:nvSpPr>
          <p:cNvPr id="5" name="页脚占位符 4">
            <a:extLst>
              <a:ext uri="{FF2B5EF4-FFF2-40B4-BE49-F238E27FC236}">
                <a16:creationId xmlns:a16="http://schemas.microsoft.com/office/drawing/2014/main" id="{087158E1-4FED-41EB-AFA1-FCEB9A2D5B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EA94840-75FB-4EDE-915B-F2E1EA6180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AFBDD-0372-4E15-859A-C6C2B5108B3B}" type="slidenum">
              <a:rPr lang="zh-CN" altLang="en-US" smtClean="0"/>
              <a:t>‹#›</a:t>
            </a:fld>
            <a:endParaRPr lang="zh-CN" altLang="en-US"/>
          </a:p>
        </p:txBody>
      </p:sp>
    </p:spTree>
    <p:extLst>
      <p:ext uri="{BB962C8B-B14F-4D97-AF65-F5344CB8AC3E}">
        <p14:creationId xmlns:p14="http://schemas.microsoft.com/office/powerpoint/2010/main" val="3690887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4.png"/><Relationship Id="rId7"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41.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4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42F037-63C9-44C2-AECA-3080D5E96F34}"/>
              </a:ext>
            </a:extLst>
          </p:cNvPr>
          <p:cNvSpPr>
            <a:spLocks noGrp="1"/>
          </p:cNvSpPr>
          <p:nvPr>
            <p:ph type="ctrTitle"/>
          </p:nvPr>
        </p:nvSpPr>
        <p:spPr/>
        <p:txBody>
          <a:bodyPr/>
          <a:lstStyle/>
          <a:p>
            <a:r>
              <a:rPr lang="en-US" altLang="zh-CN" dirty="0">
                <a:ea typeface="Microsoft YaHei UI" panose="020B0503020204020204" pitchFamily="34" charset="-122"/>
              </a:rPr>
              <a:t>Application of GNN</a:t>
            </a:r>
            <a:endParaRPr lang="zh-CN" altLang="en-US" dirty="0">
              <a:ea typeface="Microsoft YaHei UI" panose="020B0503020204020204" pitchFamily="34" charset="-122"/>
            </a:endParaRPr>
          </a:p>
        </p:txBody>
      </p:sp>
      <p:sp>
        <p:nvSpPr>
          <p:cNvPr id="3" name="副标题 2">
            <a:extLst>
              <a:ext uri="{FF2B5EF4-FFF2-40B4-BE49-F238E27FC236}">
                <a16:creationId xmlns:a16="http://schemas.microsoft.com/office/drawing/2014/main" id="{E2694652-2184-4B32-9AEE-35CA47546A67}"/>
              </a:ext>
            </a:extLst>
          </p:cNvPr>
          <p:cNvSpPr>
            <a:spLocks noGrp="1"/>
          </p:cNvSpPr>
          <p:nvPr>
            <p:ph type="subTitle" idx="1"/>
          </p:nvPr>
        </p:nvSpPr>
        <p:spPr>
          <a:xfrm>
            <a:off x="1524000" y="3920693"/>
            <a:ext cx="9144000" cy="1655762"/>
          </a:xfrm>
        </p:spPr>
        <p:txBody>
          <a:bodyPr/>
          <a:lstStyle/>
          <a:p>
            <a:r>
              <a:rPr lang="en-US" altLang="zh-CN" dirty="0" err="1"/>
              <a:t>Yuxuan</a:t>
            </a:r>
            <a:r>
              <a:rPr lang="en-US" altLang="zh-CN" dirty="0"/>
              <a:t> Xi</a:t>
            </a:r>
          </a:p>
          <a:p>
            <a:r>
              <a:rPr lang="en-US" altLang="zh-CN" dirty="0"/>
              <a:t>1901210535</a:t>
            </a:r>
            <a:endParaRPr lang="zh-CN" altLang="en-US" dirty="0"/>
          </a:p>
        </p:txBody>
      </p:sp>
      <p:sp>
        <p:nvSpPr>
          <p:cNvPr id="4" name="灯片编号占位符 3">
            <a:extLst>
              <a:ext uri="{FF2B5EF4-FFF2-40B4-BE49-F238E27FC236}">
                <a16:creationId xmlns:a16="http://schemas.microsoft.com/office/drawing/2014/main" id="{36928A2C-7827-4C81-B906-1D0E7896CECE}"/>
              </a:ext>
            </a:extLst>
          </p:cNvPr>
          <p:cNvSpPr>
            <a:spLocks noGrp="1"/>
          </p:cNvSpPr>
          <p:nvPr>
            <p:ph type="sldNum" sz="quarter" idx="12"/>
          </p:nvPr>
        </p:nvSpPr>
        <p:spPr/>
        <p:txBody>
          <a:bodyPr/>
          <a:lstStyle/>
          <a:p>
            <a:fld id="{26CAFBDD-0372-4E15-859A-C6C2B5108B3B}" type="slidenum">
              <a:rPr lang="zh-CN" altLang="en-US" smtClean="0"/>
              <a:t>1</a:t>
            </a:fld>
            <a:endParaRPr lang="zh-CN" altLang="en-US"/>
          </a:p>
        </p:txBody>
      </p:sp>
    </p:spTree>
    <p:extLst>
      <p:ext uri="{BB962C8B-B14F-4D97-AF65-F5344CB8AC3E}">
        <p14:creationId xmlns:p14="http://schemas.microsoft.com/office/powerpoint/2010/main" val="4158146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E030BA-8610-4FD0-85F8-4F185CE6C8A6}"/>
              </a:ext>
            </a:extLst>
          </p:cNvPr>
          <p:cNvSpPr txBox="1"/>
          <p:nvPr/>
        </p:nvSpPr>
        <p:spPr>
          <a:xfrm>
            <a:off x="7185501" y="6488668"/>
            <a:ext cx="5006499" cy="369332"/>
          </a:xfrm>
          <a:prstGeom prst="rect">
            <a:avLst/>
          </a:prstGeom>
          <a:noFill/>
        </p:spPr>
        <p:txBody>
          <a:bodyPr wrap="none" rtlCol="0">
            <a:spAutoFit/>
          </a:bodyPr>
          <a:lstStyle/>
          <a:p>
            <a:r>
              <a:rPr lang="en-US" altLang="zh-CN" dirty="0">
                <a:solidFill>
                  <a:schemeClr val="bg2">
                    <a:lumMod val="75000"/>
                  </a:schemeClr>
                </a:solidFill>
              </a:rPr>
              <a:t>Link Prediction Based on Graph Neural Networks</a:t>
            </a:r>
            <a:endParaRPr lang="zh-CN" altLang="en-US" dirty="0">
              <a:solidFill>
                <a:schemeClr val="bg2">
                  <a:lumMod val="75000"/>
                </a:schemeClr>
              </a:solidFill>
            </a:endParaRPr>
          </a:p>
        </p:txBody>
      </p:sp>
      <p:pic>
        <p:nvPicPr>
          <p:cNvPr id="2" name="图片 1">
            <a:extLst>
              <a:ext uri="{FF2B5EF4-FFF2-40B4-BE49-F238E27FC236}">
                <a16:creationId xmlns:a16="http://schemas.microsoft.com/office/drawing/2014/main" id="{8C6DD54C-BA20-4A6B-AD43-87A67488E707}"/>
              </a:ext>
            </a:extLst>
          </p:cNvPr>
          <p:cNvPicPr>
            <a:picLocks noChangeAspect="1"/>
          </p:cNvPicPr>
          <p:nvPr/>
        </p:nvPicPr>
        <p:blipFill>
          <a:blip r:embed="rId3"/>
          <a:stretch>
            <a:fillRect/>
          </a:stretch>
        </p:blipFill>
        <p:spPr>
          <a:xfrm>
            <a:off x="0" y="2136594"/>
            <a:ext cx="12192000" cy="2584812"/>
          </a:xfrm>
          <a:prstGeom prst="rect">
            <a:avLst/>
          </a:prstGeom>
        </p:spPr>
      </p:pic>
      <p:sp>
        <p:nvSpPr>
          <p:cNvPr id="3" name="灯片编号占位符 2">
            <a:extLst>
              <a:ext uri="{FF2B5EF4-FFF2-40B4-BE49-F238E27FC236}">
                <a16:creationId xmlns:a16="http://schemas.microsoft.com/office/drawing/2014/main" id="{E756D8A8-5135-41FC-8849-F78BD0FA88D0}"/>
              </a:ext>
            </a:extLst>
          </p:cNvPr>
          <p:cNvSpPr>
            <a:spLocks noGrp="1"/>
          </p:cNvSpPr>
          <p:nvPr>
            <p:ph type="sldNum" sz="quarter" idx="12"/>
          </p:nvPr>
        </p:nvSpPr>
        <p:spPr/>
        <p:txBody>
          <a:bodyPr/>
          <a:lstStyle/>
          <a:p>
            <a:fld id="{26CAFBDD-0372-4E15-859A-C6C2B5108B3B}" type="slidenum">
              <a:rPr lang="zh-CN" altLang="en-US" smtClean="0"/>
              <a:t>10</a:t>
            </a:fld>
            <a:endParaRPr lang="zh-CN" altLang="en-US"/>
          </a:p>
        </p:txBody>
      </p:sp>
    </p:spTree>
    <p:extLst>
      <p:ext uri="{BB962C8B-B14F-4D97-AF65-F5344CB8AC3E}">
        <p14:creationId xmlns:p14="http://schemas.microsoft.com/office/powerpoint/2010/main" val="2141004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E030BA-8610-4FD0-85F8-4F185CE6C8A6}"/>
              </a:ext>
            </a:extLst>
          </p:cNvPr>
          <p:cNvSpPr txBox="1"/>
          <p:nvPr/>
        </p:nvSpPr>
        <p:spPr>
          <a:xfrm>
            <a:off x="7185501" y="6488668"/>
            <a:ext cx="5006499" cy="369332"/>
          </a:xfrm>
          <a:prstGeom prst="rect">
            <a:avLst/>
          </a:prstGeom>
          <a:noFill/>
        </p:spPr>
        <p:txBody>
          <a:bodyPr wrap="none" rtlCol="0">
            <a:spAutoFit/>
          </a:bodyPr>
          <a:lstStyle/>
          <a:p>
            <a:r>
              <a:rPr lang="en-US" altLang="zh-CN" dirty="0">
                <a:solidFill>
                  <a:schemeClr val="bg2">
                    <a:lumMod val="75000"/>
                  </a:schemeClr>
                </a:solidFill>
              </a:rPr>
              <a:t>Link Prediction Based on Graph Neural Networks</a:t>
            </a:r>
            <a:endParaRPr lang="zh-CN" altLang="en-US" dirty="0">
              <a:solidFill>
                <a:schemeClr val="bg2">
                  <a:lumMod val="75000"/>
                </a:schemeClr>
              </a:solidFill>
            </a:endParaRPr>
          </a:p>
        </p:txBody>
      </p:sp>
      <p:pic>
        <p:nvPicPr>
          <p:cNvPr id="5" name="图片 4">
            <a:extLst>
              <a:ext uri="{FF2B5EF4-FFF2-40B4-BE49-F238E27FC236}">
                <a16:creationId xmlns:a16="http://schemas.microsoft.com/office/drawing/2014/main" id="{826F879A-A999-4D37-A7B8-9826A0C3C215}"/>
              </a:ext>
            </a:extLst>
          </p:cNvPr>
          <p:cNvPicPr>
            <a:picLocks noChangeAspect="1"/>
          </p:cNvPicPr>
          <p:nvPr/>
        </p:nvPicPr>
        <p:blipFill>
          <a:blip r:embed="rId3"/>
          <a:stretch>
            <a:fillRect/>
          </a:stretch>
        </p:blipFill>
        <p:spPr>
          <a:xfrm>
            <a:off x="0" y="0"/>
            <a:ext cx="12192000" cy="2180087"/>
          </a:xfrm>
          <a:prstGeom prst="rect">
            <a:avLst/>
          </a:prstGeom>
        </p:spPr>
      </p:pic>
      <p:pic>
        <p:nvPicPr>
          <p:cNvPr id="6" name="图片 5">
            <a:extLst>
              <a:ext uri="{FF2B5EF4-FFF2-40B4-BE49-F238E27FC236}">
                <a16:creationId xmlns:a16="http://schemas.microsoft.com/office/drawing/2014/main" id="{843F9F32-C0E8-4243-B717-3D971EF11579}"/>
              </a:ext>
            </a:extLst>
          </p:cNvPr>
          <p:cNvPicPr>
            <a:picLocks noChangeAspect="1"/>
          </p:cNvPicPr>
          <p:nvPr/>
        </p:nvPicPr>
        <p:blipFill>
          <a:blip r:embed="rId4"/>
          <a:stretch>
            <a:fillRect/>
          </a:stretch>
        </p:blipFill>
        <p:spPr>
          <a:xfrm>
            <a:off x="3472249" y="2180088"/>
            <a:ext cx="3369146" cy="894537"/>
          </a:xfrm>
          <a:prstGeom prst="rect">
            <a:avLst/>
          </a:prstGeom>
        </p:spPr>
      </p:pic>
      <p:pic>
        <p:nvPicPr>
          <p:cNvPr id="8" name="图片 7">
            <a:extLst>
              <a:ext uri="{FF2B5EF4-FFF2-40B4-BE49-F238E27FC236}">
                <a16:creationId xmlns:a16="http://schemas.microsoft.com/office/drawing/2014/main" id="{EAAA4B3E-5405-46A9-8170-2AD2BBF65E9B}"/>
              </a:ext>
            </a:extLst>
          </p:cNvPr>
          <p:cNvPicPr>
            <a:picLocks noChangeAspect="1"/>
          </p:cNvPicPr>
          <p:nvPr/>
        </p:nvPicPr>
        <p:blipFill>
          <a:blip r:embed="rId5"/>
          <a:stretch>
            <a:fillRect/>
          </a:stretch>
        </p:blipFill>
        <p:spPr>
          <a:xfrm>
            <a:off x="185351" y="3074625"/>
            <a:ext cx="11154032" cy="3723552"/>
          </a:xfrm>
          <a:prstGeom prst="rect">
            <a:avLst/>
          </a:prstGeom>
        </p:spPr>
      </p:pic>
      <p:sp>
        <p:nvSpPr>
          <p:cNvPr id="2" name="灯片编号占位符 1">
            <a:extLst>
              <a:ext uri="{FF2B5EF4-FFF2-40B4-BE49-F238E27FC236}">
                <a16:creationId xmlns:a16="http://schemas.microsoft.com/office/drawing/2014/main" id="{389DBA09-DD03-4B57-A4B1-19764A26D3F5}"/>
              </a:ext>
            </a:extLst>
          </p:cNvPr>
          <p:cNvSpPr>
            <a:spLocks noGrp="1"/>
          </p:cNvSpPr>
          <p:nvPr>
            <p:ph type="sldNum" sz="quarter" idx="12"/>
          </p:nvPr>
        </p:nvSpPr>
        <p:spPr/>
        <p:txBody>
          <a:bodyPr/>
          <a:lstStyle/>
          <a:p>
            <a:fld id="{26CAFBDD-0372-4E15-859A-C6C2B5108B3B}" type="slidenum">
              <a:rPr lang="zh-CN" altLang="en-US" smtClean="0"/>
              <a:t>11</a:t>
            </a:fld>
            <a:endParaRPr lang="zh-CN" altLang="en-US"/>
          </a:p>
        </p:txBody>
      </p:sp>
    </p:spTree>
    <p:extLst>
      <p:ext uri="{BB962C8B-B14F-4D97-AF65-F5344CB8AC3E}">
        <p14:creationId xmlns:p14="http://schemas.microsoft.com/office/powerpoint/2010/main" val="3767178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E030BA-8610-4FD0-85F8-4F185CE6C8A6}"/>
              </a:ext>
            </a:extLst>
          </p:cNvPr>
          <p:cNvSpPr txBox="1"/>
          <p:nvPr/>
        </p:nvSpPr>
        <p:spPr>
          <a:xfrm>
            <a:off x="7185501" y="6488668"/>
            <a:ext cx="5006499" cy="369332"/>
          </a:xfrm>
          <a:prstGeom prst="rect">
            <a:avLst/>
          </a:prstGeom>
          <a:noFill/>
        </p:spPr>
        <p:txBody>
          <a:bodyPr wrap="none" rtlCol="0">
            <a:spAutoFit/>
          </a:bodyPr>
          <a:lstStyle/>
          <a:p>
            <a:r>
              <a:rPr lang="en-US" altLang="zh-CN" dirty="0">
                <a:solidFill>
                  <a:schemeClr val="bg2">
                    <a:lumMod val="75000"/>
                  </a:schemeClr>
                </a:solidFill>
              </a:rPr>
              <a:t>Link Prediction Based on Graph Neural Networks</a:t>
            </a:r>
            <a:endParaRPr lang="zh-CN" altLang="en-US" dirty="0">
              <a:solidFill>
                <a:schemeClr val="bg2">
                  <a:lumMod val="75000"/>
                </a:schemeClr>
              </a:solidFill>
            </a:endParaRPr>
          </a:p>
        </p:txBody>
      </p:sp>
      <p:sp>
        <p:nvSpPr>
          <p:cNvPr id="5" name="标题 1">
            <a:extLst>
              <a:ext uri="{FF2B5EF4-FFF2-40B4-BE49-F238E27FC236}">
                <a16:creationId xmlns:a16="http://schemas.microsoft.com/office/drawing/2014/main" id="{9B0FECEF-30E3-49E5-8A3A-291EEAAB8F60}"/>
              </a:ext>
            </a:extLst>
          </p:cNvPr>
          <p:cNvSpPr>
            <a:spLocks noGrp="1"/>
          </p:cNvSpPr>
          <p:nvPr>
            <p:ph type="title"/>
          </p:nvPr>
        </p:nvSpPr>
        <p:spPr>
          <a:xfrm>
            <a:off x="50872" y="126705"/>
            <a:ext cx="10515600" cy="861967"/>
          </a:xfrm>
        </p:spPr>
        <p:txBody>
          <a:bodyPr/>
          <a:lstStyle/>
          <a:p>
            <a:r>
              <a:rPr lang="en-US" altLang="zh-CN" b="1" dirty="0"/>
              <a:t>rooted PageRank</a:t>
            </a:r>
            <a:endParaRPr lang="zh-CN" altLang="en-US" dirty="0"/>
          </a:p>
        </p:txBody>
      </p:sp>
      <p:pic>
        <p:nvPicPr>
          <p:cNvPr id="3" name="图片 2">
            <a:extLst>
              <a:ext uri="{FF2B5EF4-FFF2-40B4-BE49-F238E27FC236}">
                <a16:creationId xmlns:a16="http://schemas.microsoft.com/office/drawing/2014/main" id="{B4DA3291-0E00-4345-8572-2346B5EFB735}"/>
              </a:ext>
            </a:extLst>
          </p:cNvPr>
          <p:cNvPicPr>
            <a:picLocks noChangeAspect="1"/>
          </p:cNvPicPr>
          <p:nvPr/>
        </p:nvPicPr>
        <p:blipFill>
          <a:blip r:embed="rId3"/>
          <a:stretch>
            <a:fillRect/>
          </a:stretch>
        </p:blipFill>
        <p:spPr>
          <a:xfrm>
            <a:off x="0" y="880673"/>
            <a:ext cx="12192000" cy="1463767"/>
          </a:xfrm>
          <a:prstGeom prst="rect">
            <a:avLst/>
          </a:prstGeom>
        </p:spPr>
      </p:pic>
      <p:pic>
        <p:nvPicPr>
          <p:cNvPr id="2" name="图片 1">
            <a:extLst>
              <a:ext uri="{FF2B5EF4-FFF2-40B4-BE49-F238E27FC236}">
                <a16:creationId xmlns:a16="http://schemas.microsoft.com/office/drawing/2014/main" id="{D2D86A7C-1036-406F-8819-009C6610C820}"/>
              </a:ext>
            </a:extLst>
          </p:cNvPr>
          <p:cNvPicPr>
            <a:picLocks noChangeAspect="1"/>
          </p:cNvPicPr>
          <p:nvPr/>
        </p:nvPicPr>
        <p:blipFill>
          <a:blip r:embed="rId4"/>
          <a:stretch>
            <a:fillRect/>
          </a:stretch>
        </p:blipFill>
        <p:spPr>
          <a:xfrm>
            <a:off x="0" y="2674839"/>
            <a:ext cx="12192000" cy="3483429"/>
          </a:xfrm>
          <a:prstGeom prst="rect">
            <a:avLst/>
          </a:prstGeom>
        </p:spPr>
      </p:pic>
      <p:sp>
        <p:nvSpPr>
          <p:cNvPr id="7" name="灯片编号占位符 6">
            <a:extLst>
              <a:ext uri="{FF2B5EF4-FFF2-40B4-BE49-F238E27FC236}">
                <a16:creationId xmlns:a16="http://schemas.microsoft.com/office/drawing/2014/main" id="{28AA04D3-528B-4CBE-BDAF-074EC222BAE6}"/>
              </a:ext>
            </a:extLst>
          </p:cNvPr>
          <p:cNvSpPr>
            <a:spLocks noGrp="1"/>
          </p:cNvSpPr>
          <p:nvPr>
            <p:ph type="sldNum" sz="quarter" idx="12"/>
          </p:nvPr>
        </p:nvSpPr>
        <p:spPr/>
        <p:txBody>
          <a:bodyPr/>
          <a:lstStyle/>
          <a:p>
            <a:fld id="{26CAFBDD-0372-4E15-859A-C6C2B5108B3B}" type="slidenum">
              <a:rPr lang="zh-CN" altLang="en-US" smtClean="0"/>
              <a:t>12</a:t>
            </a:fld>
            <a:endParaRPr lang="zh-CN" altLang="en-US"/>
          </a:p>
        </p:txBody>
      </p:sp>
    </p:spTree>
    <p:extLst>
      <p:ext uri="{BB962C8B-B14F-4D97-AF65-F5344CB8AC3E}">
        <p14:creationId xmlns:p14="http://schemas.microsoft.com/office/powerpoint/2010/main" val="3070774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E030BA-8610-4FD0-85F8-4F185CE6C8A6}"/>
              </a:ext>
            </a:extLst>
          </p:cNvPr>
          <p:cNvSpPr txBox="1"/>
          <p:nvPr/>
        </p:nvSpPr>
        <p:spPr>
          <a:xfrm>
            <a:off x="7185501" y="6488668"/>
            <a:ext cx="5006499" cy="369332"/>
          </a:xfrm>
          <a:prstGeom prst="rect">
            <a:avLst/>
          </a:prstGeom>
          <a:noFill/>
        </p:spPr>
        <p:txBody>
          <a:bodyPr wrap="none" rtlCol="0">
            <a:spAutoFit/>
          </a:bodyPr>
          <a:lstStyle/>
          <a:p>
            <a:r>
              <a:rPr lang="en-US" altLang="zh-CN" dirty="0">
                <a:solidFill>
                  <a:schemeClr val="bg2">
                    <a:lumMod val="75000"/>
                  </a:schemeClr>
                </a:solidFill>
              </a:rPr>
              <a:t>Link Prediction Based on Graph Neural Networks</a:t>
            </a:r>
            <a:endParaRPr lang="zh-CN" altLang="en-US" dirty="0">
              <a:solidFill>
                <a:schemeClr val="bg2">
                  <a:lumMod val="75000"/>
                </a:schemeClr>
              </a:solidFill>
            </a:endParaRPr>
          </a:p>
        </p:txBody>
      </p:sp>
      <p:pic>
        <p:nvPicPr>
          <p:cNvPr id="2" name="图片 1">
            <a:extLst>
              <a:ext uri="{FF2B5EF4-FFF2-40B4-BE49-F238E27FC236}">
                <a16:creationId xmlns:a16="http://schemas.microsoft.com/office/drawing/2014/main" id="{B99CDA6A-A033-4855-AA3D-A81A000BA314}"/>
              </a:ext>
            </a:extLst>
          </p:cNvPr>
          <p:cNvPicPr>
            <a:picLocks noChangeAspect="1"/>
          </p:cNvPicPr>
          <p:nvPr/>
        </p:nvPicPr>
        <p:blipFill>
          <a:blip r:embed="rId3"/>
          <a:stretch>
            <a:fillRect/>
          </a:stretch>
        </p:blipFill>
        <p:spPr>
          <a:xfrm>
            <a:off x="0" y="1301537"/>
            <a:ext cx="12192000" cy="4254926"/>
          </a:xfrm>
          <a:prstGeom prst="rect">
            <a:avLst/>
          </a:prstGeom>
        </p:spPr>
      </p:pic>
      <p:sp>
        <p:nvSpPr>
          <p:cNvPr id="3" name="灯片编号占位符 2">
            <a:extLst>
              <a:ext uri="{FF2B5EF4-FFF2-40B4-BE49-F238E27FC236}">
                <a16:creationId xmlns:a16="http://schemas.microsoft.com/office/drawing/2014/main" id="{20390A52-AAEC-4EAD-BD14-8CD569CB8C7F}"/>
              </a:ext>
            </a:extLst>
          </p:cNvPr>
          <p:cNvSpPr>
            <a:spLocks noGrp="1"/>
          </p:cNvSpPr>
          <p:nvPr>
            <p:ph type="sldNum" sz="quarter" idx="12"/>
          </p:nvPr>
        </p:nvSpPr>
        <p:spPr/>
        <p:txBody>
          <a:bodyPr/>
          <a:lstStyle/>
          <a:p>
            <a:fld id="{26CAFBDD-0372-4E15-859A-C6C2B5108B3B}" type="slidenum">
              <a:rPr lang="zh-CN" altLang="en-US" smtClean="0"/>
              <a:t>13</a:t>
            </a:fld>
            <a:endParaRPr lang="zh-CN" altLang="en-US"/>
          </a:p>
        </p:txBody>
      </p:sp>
    </p:spTree>
    <p:extLst>
      <p:ext uri="{BB962C8B-B14F-4D97-AF65-F5344CB8AC3E}">
        <p14:creationId xmlns:p14="http://schemas.microsoft.com/office/powerpoint/2010/main" val="4116609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E030BA-8610-4FD0-85F8-4F185CE6C8A6}"/>
              </a:ext>
            </a:extLst>
          </p:cNvPr>
          <p:cNvSpPr txBox="1"/>
          <p:nvPr/>
        </p:nvSpPr>
        <p:spPr>
          <a:xfrm>
            <a:off x="7185501" y="6488668"/>
            <a:ext cx="5006499" cy="369332"/>
          </a:xfrm>
          <a:prstGeom prst="rect">
            <a:avLst/>
          </a:prstGeom>
          <a:noFill/>
        </p:spPr>
        <p:txBody>
          <a:bodyPr wrap="none" rtlCol="0">
            <a:spAutoFit/>
          </a:bodyPr>
          <a:lstStyle/>
          <a:p>
            <a:r>
              <a:rPr lang="en-US" altLang="zh-CN" dirty="0">
                <a:solidFill>
                  <a:schemeClr val="bg2">
                    <a:lumMod val="75000"/>
                  </a:schemeClr>
                </a:solidFill>
              </a:rPr>
              <a:t>Link Prediction Based on Graph Neural Networks</a:t>
            </a:r>
            <a:endParaRPr lang="zh-CN" altLang="en-US" dirty="0">
              <a:solidFill>
                <a:schemeClr val="bg2">
                  <a:lumMod val="75000"/>
                </a:schemeClr>
              </a:solidFill>
            </a:endParaRPr>
          </a:p>
        </p:txBody>
      </p:sp>
      <p:sp>
        <p:nvSpPr>
          <p:cNvPr id="5" name="标题 1">
            <a:extLst>
              <a:ext uri="{FF2B5EF4-FFF2-40B4-BE49-F238E27FC236}">
                <a16:creationId xmlns:a16="http://schemas.microsoft.com/office/drawing/2014/main" id="{9B0FECEF-30E3-49E5-8A3A-291EEAAB8F60}"/>
              </a:ext>
            </a:extLst>
          </p:cNvPr>
          <p:cNvSpPr>
            <a:spLocks noGrp="1"/>
          </p:cNvSpPr>
          <p:nvPr>
            <p:ph type="title"/>
          </p:nvPr>
        </p:nvSpPr>
        <p:spPr>
          <a:xfrm>
            <a:off x="50872" y="126705"/>
            <a:ext cx="10515600" cy="861967"/>
          </a:xfrm>
        </p:spPr>
        <p:txBody>
          <a:bodyPr/>
          <a:lstStyle/>
          <a:p>
            <a:r>
              <a:rPr lang="en-US" altLang="zh-CN" b="1" dirty="0" err="1"/>
              <a:t>SimRank</a:t>
            </a:r>
            <a:endParaRPr lang="zh-CN" altLang="en-US" dirty="0"/>
          </a:p>
        </p:txBody>
      </p:sp>
      <p:pic>
        <p:nvPicPr>
          <p:cNvPr id="2" name="图片 1">
            <a:extLst>
              <a:ext uri="{FF2B5EF4-FFF2-40B4-BE49-F238E27FC236}">
                <a16:creationId xmlns:a16="http://schemas.microsoft.com/office/drawing/2014/main" id="{F889FD19-DBBC-4DB4-B2CD-F710CB5C5CE8}"/>
              </a:ext>
            </a:extLst>
          </p:cNvPr>
          <p:cNvPicPr>
            <a:picLocks noChangeAspect="1"/>
          </p:cNvPicPr>
          <p:nvPr/>
        </p:nvPicPr>
        <p:blipFill>
          <a:blip r:embed="rId3"/>
          <a:stretch>
            <a:fillRect/>
          </a:stretch>
        </p:blipFill>
        <p:spPr>
          <a:xfrm>
            <a:off x="0" y="988672"/>
            <a:ext cx="12192000" cy="2934099"/>
          </a:xfrm>
          <a:prstGeom prst="rect">
            <a:avLst/>
          </a:prstGeom>
        </p:spPr>
      </p:pic>
      <p:sp>
        <p:nvSpPr>
          <p:cNvPr id="3" name="灯片编号占位符 2">
            <a:extLst>
              <a:ext uri="{FF2B5EF4-FFF2-40B4-BE49-F238E27FC236}">
                <a16:creationId xmlns:a16="http://schemas.microsoft.com/office/drawing/2014/main" id="{66DB053C-8B23-42C9-AFA8-AB7F42A8E3C1}"/>
              </a:ext>
            </a:extLst>
          </p:cNvPr>
          <p:cNvSpPr>
            <a:spLocks noGrp="1"/>
          </p:cNvSpPr>
          <p:nvPr>
            <p:ph type="sldNum" sz="quarter" idx="12"/>
          </p:nvPr>
        </p:nvSpPr>
        <p:spPr/>
        <p:txBody>
          <a:bodyPr/>
          <a:lstStyle/>
          <a:p>
            <a:fld id="{26CAFBDD-0372-4E15-859A-C6C2B5108B3B}" type="slidenum">
              <a:rPr lang="zh-CN" altLang="en-US" smtClean="0"/>
              <a:t>14</a:t>
            </a:fld>
            <a:endParaRPr lang="zh-CN" altLang="en-US"/>
          </a:p>
        </p:txBody>
      </p:sp>
    </p:spTree>
    <p:extLst>
      <p:ext uri="{BB962C8B-B14F-4D97-AF65-F5344CB8AC3E}">
        <p14:creationId xmlns:p14="http://schemas.microsoft.com/office/powerpoint/2010/main" val="683979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E030BA-8610-4FD0-85F8-4F185CE6C8A6}"/>
              </a:ext>
            </a:extLst>
          </p:cNvPr>
          <p:cNvSpPr txBox="1"/>
          <p:nvPr/>
        </p:nvSpPr>
        <p:spPr>
          <a:xfrm>
            <a:off x="7185501" y="6488668"/>
            <a:ext cx="5006499" cy="369332"/>
          </a:xfrm>
          <a:prstGeom prst="rect">
            <a:avLst/>
          </a:prstGeom>
          <a:noFill/>
        </p:spPr>
        <p:txBody>
          <a:bodyPr wrap="none" rtlCol="0">
            <a:spAutoFit/>
          </a:bodyPr>
          <a:lstStyle/>
          <a:p>
            <a:r>
              <a:rPr lang="en-US" altLang="zh-CN" dirty="0">
                <a:solidFill>
                  <a:schemeClr val="bg2">
                    <a:lumMod val="75000"/>
                  </a:schemeClr>
                </a:solidFill>
              </a:rPr>
              <a:t>Link Prediction Based on Graph Neural Networks</a:t>
            </a:r>
            <a:endParaRPr lang="zh-CN" altLang="en-US" dirty="0">
              <a:solidFill>
                <a:schemeClr val="bg2">
                  <a:lumMod val="75000"/>
                </a:schemeClr>
              </a:solidFill>
            </a:endParaRPr>
          </a:p>
        </p:txBody>
      </p:sp>
      <p:pic>
        <p:nvPicPr>
          <p:cNvPr id="2" name="图片 1">
            <a:extLst>
              <a:ext uri="{FF2B5EF4-FFF2-40B4-BE49-F238E27FC236}">
                <a16:creationId xmlns:a16="http://schemas.microsoft.com/office/drawing/2014/main" id="{ADDD5054-5CEB-415D-AFB8-760E246FE5B1}"/>
              </a:ext>
            </a:extLst>
          </p:cNvPr>
          <p:cNvPicPr>
            <a:picLocks noChangeAspect="1"/>
          </p:cNvPicPr>
          <p:nvPr/>
        </p:nvPicPr>
        <p:blipFill>
          <a:blip r:embed="rId3"/>
          <a:stretch>
            <a:fillRect/>
          </a:stretch>
        </p:blipFill>
        <p:spPr>
          <a:xfrm>
            <a:off x="0" y="1690528"/>
            <a:ext cx="12192000" cy="3476944"/>
          </a:xfrm>
          <a:prstGeom prst="rect">
            <a:avLst/>
          </a:prstGeom>
        </p:spPr>
      </p:pic>
      <p:sp>
        <p:nvSpPr>
          <p:cNvPr id="3" name="灯片编号占位符 2">
            <a:extLst>
              <a:ext uri="{FF2B5EF4-FFF2-40B4-BE49-F238E27FC236}">
                <a16:creationId xmlns:a16="http://schemas.microsoft.com/office/drawing/2014/main" id="{0E5F1F8F-871C-42BA-8E63-763F79CA95E0}"/>
              </a:ext>
            </a:extLst>
          </p:cNvPr>
          <p:cNvSpPr>
            <a:spLocks noGrp="1"/>
          </p:cNvSpPr>
          <p:nvPr>
            <p:ph type="sldNum" sz="quarter" idx="12"/>
          </p:nvPr>
        </p:nvSpPr>
        <p:spPr/>
        <p:txBody>
          <a:bodyPr/>
          <a:lstStyle/>
          <a:p>
            <a:fld id="{26CAFBDD-0372-4E15-859A-C6C2B5108B3B}" type="slidenum">
              <a:rPr lang="zh-CN" altLang="en-US" smtClean="0"/>
              <a:t>15</a:t>
            </a:fld>
            <a:endParaRPr lang="zh-CN" altLang="en-US"/>
          </a:p>
        </p:txBody>
      </p:sp>
    </p:spTree>
    <p:extLst>
      <p:ext uri="{BB962C8B-B14F-4D97-AF65-F5344CB8AC3E}">
        <p14:creationId xmlns:p14="http://schemas.microsoft.com/office/powerpoint/2010/main" val="1099583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E030BA-8610-4FD0-85F8-4F185CE6C8A6}"/>
              </a:ext>
            </a:extLst>
          </p:cNvPr>
          <p:cNvSpPr txBox="1"/>
          <p:nvPr/>
        </p:nvSpPr>
        <p:spPr>
          <a:xfrm>
            <a:off x="7185501" y="6488668"/>
            <a:ext cx="5006499" cy="369332"/>
          </a:xfrm>
          <a:prstGeom prst="rect">
            <a:avLst/>
          </a:prstGeom>
          <a:noFill/>
        </p:spPr>
        <p:txBody>
          <a:bodyPr wrap="none" rtlCol="0">
            <a:spAutoFit/>
          </a:bodyPr>
          <a:lstStyle/>
          <a:p>
            <a:r>
              <a:rPr lang="en-US" altLang="zh-CN" dirty="0">
                <a:solidFill>
                  <a:schemeClr val="bg2">
                    <a:lumMod val="75000"/>
                  </a:schemeClr>
                </a:solidFill>
              </a:rPr>
              <a:t>Link Prediction Based on Graph Neural Networks</a:t>
            </a:r>
            <a:endParaRPr lang="zh-CN" altLang="en-US" dirty="0">
              <a:solidFill>
                <a:schemeClr val="bg2">
                  <a:lumMod val="75000"/>
                </a:schemeClr>
              </a:solidFill>
            </a:endParaRPr>
          </a:p>
        </p:txBody>
      </p:sp>
      <p:sp>
        <p:nvSpPr>
          <p:cNvPr id="3" name="标题 2">
            <a:extLst>
              <a:ext uri="{FF2B5EF4-FFF2-40B4-BE49-F238E27FC236}">
                <a16:creationId xmlns:a16="http://schemas.microsoft.com/office/drawing/2014/main" id="{A2AEC4CC-22EA-48EB-95C1-F0F9FC3EFB02}"/>
              </a:ext>
            </a:extLst>
          </p:cNvPr>
          <p:cNvSpPr>
            <a:spLocks noGrp="1"/>
          </p:cNvSpPr>
          <p:nvPr>
            <p:ph type="title"/>
          </p:nvPr>
        </p:nvSpPr>
        <p:spPr>
          <a:xfrm>
            <a:off x="0" y="18256"/>
            <a:ext cx="10515600" cy="908502"/>
          </a:xfrm>
        </p:spPr>
        <p:txBody>
          <a:bodyPr/>
          <a:lstStyle/>
          <a:p>
            <a:r>
              <a:rPr lang="en-US" altLang="zh-CN" b="1" dirty="0"/>
              <a:t>Discussion</a:t>
            </a:r>
            <a:endParaRPr lang="zh-CN" altLang="en-US" dirty="0"/>
          </a:p>
        </p:txBody>
      </p:sp>
      <p:sp>
        <p:nvSpPr>
          <p:cNvPr id="5" name="内容占位符 4">
            <a:extLst>
              <a:ext uri="{FF2B5EF4-FFF2-40B4-BE49-F238E27FC236}">
                <a16:creationId xmlns:a16="http://schemas.microsoft.com/office/drawing/2014/main" id="{8E5B8E2F-D78B-4DC9-9A54-284989413A47}"/>
              </a:ext>
            </a:extLst>
          </p:cNvPr>
          <p:cNvSpPr>
            <a:spLocks noGrp="1"/>
          </p:cNvSpPr>
          <p:nvPr>
            <p:ph idx="1"/>
          </p:nvPr>
        </p:nvSpPr>
        <p:spPr>
          <a:xfrm>
            <a:off x="751703" y="1532044"/>
            <a:ext cx="10515600" cy="4351338"/>
          </a:xfrm>
        </p:spPr>
        <p:txBody>
          <a:bodyPr>
            <a:normAutofit/>
          </a:bodyPr>
          <a:lstStyle/>
          <a:p>
            <a:r>
              <a:rPr lang="en-US" altLang="zh-CN" dirty="0"/>
              <a:t>most high-order heuristics inherently share the same </a:t>
            </a:r>
            <a:r>
              <a:rPr lang="en-US" altLang="zh-CN" i="1" dirty="0"/>
              <a:t>γ</a:t>
            </a:r>
            <a:r>
              <a:rPr lang="en-US" altLang="zh-CN" dirty="0"/>
              <a:t>-decaying heuristic form, and thus can be effectively approximated from an </a:t>
            </a:r>
            <a:r>
              <a:rPr lang="en-US" altLang="zh-CN" i="1" dirty="0"/>
              <a:t>h</a:t>
            </a:r>
            <a:r>
              <a:rPr lang="en-US" altLang="zh-CN" dirty="0"/>
              <a:t>-hop enclosing subgraph with exponentially smaller approximation error</a:t>
            </a:r>
          </a:p>
          <a:p>
            <a:r>
              <a:rPr lang="en-US" altLang="zh-CN" dirty="0"/>
              <a:t>the ubiquity of </a:t>
            </a:r>
            <a:r>
              <a:rPr lang="en-US" altLang="zh-CN" i="1" dirty="0"/>
              <a:t>γ</a:t>
            </a:r>
            <a:r>
              <a:rPr lang="en-US" altLang="zh-CN" dirty="0"/>
              <a:t>-decaying heuristics is not by accident -- a successful link prediction heuristic is better to put exponentially smaller weight on structures far away from the target, as remote parts of the network intuitively make little contribution to link existence.</a:t>
            </a:r>
            <a:endParaRPr lang="zh-CN" altLang="en-US" dirty="0"/>
          </a:p>
        </p:txBody>
      </p:sp>
      <p:sp>
        <p:nvSpPr>
          <p:cNvPr id="2" name="灯片编号占位符 1">
            <a:extLst>
              <a:ext uri="{FF2B5EF4-FFF2-40B4-BE49-F238E27FC236}">
                <a16:creationId xmlns:a16="http://schemas.microsoft.com/office/drawing/2014/main" id="{BE8289C0-F446-4A84-A760-3413D4A3C558}"/>
              </a:ext>
            </a:extLst>
          </p:cNvPr>
          <p:cNvSpPr>
            <a:spLocks noGrp="1"/>
          </p:cNvSpPr>
          <p:nvPr>
            <p:ph type="sldNum" sz="quarter" idx="12"/>
          </p:nvPr>
        </p:nvSpPr>
        <p:spPr/>
        <p:txBody>
          <a:bodyPr/>
          <a:lstStyle/>
          <a:p>
            <a:fld id="{26CAFBDD-0372-4E15-859A-C6C2B5108B3B}" type="slidenum">
              <a:rPr lang="zh-CN" altLang="en-US" smtClean="0"/>
              <a:t>16</a:t>
            </a:fld>
            <a:endParaRPr lang="zh-CN" altLang="en-US"/>
          </a:p>
        </p:txBody>
      </p:sp>
    </p:spTree>
    <p:extLst>
      <p:ext uri="{BB962C8B-B14F-4D97-AF65-F5344CB8AC3E}">
        <p14:creationId xmlns:p14="http://schemas.microsoft.com/office/powerpoint/2010/main" val="2329126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6FA867-4933-4180-BD9B-80DA2C4E60A4}"/>
              </a:ext>
            </a:extLst>
          </p:cNvPr>
          <p:cNvSpPr>
            <a:spLocks noGrp="1"/>
          </p:cNvSpPr>
          <p:nvPr>
            <p:ph type="title"/>
          </p:nvPr>
        </p:nvSpPr>
        <p:spPr>
          <a:xfrm>
            <a:off x="0" y="142703"/>
            <a:ext cx="11994292" cy="994119"/>
          </a:xfrm>
        </p:spPr>
        <p:txBody>
          <a:bodyPr>
            <a:normAutofit fontScale="90000"/>
          </a:bodyPr>
          <a:lstStyle/>
          <a:p>
            <a:r>
              <a:rPr lang="en-US" altLang="zh-CN" b="1" dirty="0"/>
              <a:t>SEAL: An implementation of the theory using GNN</a:t>
            </a:r>
            <a:endParaRPr lang="zh-CN" altLang="en-US" dirty="0"/>
          </a:p>
        </p:txBody>
      </p:sp>
      <p:sp>
        <p:nvSpPr>
          <p:cNvPr id="3" name="内容占位符 2">
            <a:extLst>
              <a:ext uri="{FF2B5EF4-FFF2-40B4-BE49-F238E27FC236}">
                <a16:creationId xmlns:a16="http://schemas.microsoft.com/office/drawing/2014/main" id="{BD0B4693-E8B6-4F1F-8770-20766E163480}"/>
              </a:ext>
            </a:extLst>
          </p:cNvPr>
          <p:cNvSpPr>
            <a:spLocks noGrp="1"/>
          </p:cNvSpPr>
          <p:nvPr>
            <p:ph idx="1"/>
          </p:nvPr>
        </p:nvSpPr>
        <p:spPr>
          <a:xfrm>
            <a:off x="726990" y="1454922"/>
            <a:ext cx="10515600" cy="4351338"/>
          </a:xfrm>
        </p:spPr>
        <p:txBody>
          <a:bodyPr/>
          <a:lstStyle/>
          <a:p>
            <a:pPr marL="514350" indent="-514350">
              <a:buFont typeface="+mj-lt"/>
              <a:buAutoNum type="arabicPeriod"/>
            </a:pPr>
            <a:r>
              <a:rPr lang="en-US" altLang="zh-CN" dirty="0"/>
              <a:t> enclosing subgraph extraction</a:t>
            </a:r>
          </a:p>
          <a:p>
            <a:pPr marL="514350" indent="-514350">
              <a:buFont typeface="+mj-lt"/>
              <a:buAutoNum type="arabicPeriod"/>
            </a:pPr>
            <a:r>
              <a:rPr lang="fr-FR" altLang="zh-CN" dirty="0"/>
              <a:t> node information matrix construction</a:t>
            </a:r>
          </a:p>
          <a:p>
            <a:pPr marL="514350" indent="-514350">
              <a:buFont typeface="+mj-lt"/>
              <a:buAutoNum type="arabicPeriod"/>
            </a:pPr>
            <a:r>
              <a:rPr lang="en-US" altLang="zh-CN" dirty="0"/>
              <a:t>GNN learning</a:t>
            </a:r>
            <a:endParaRPr lang="zh-CN" altLang="en-US" dirty="0"/>
          </a:p>
        </p:txBody>
      </p:sp>
      <p:sp>
        <p:nvSpPr>
          <p:cNvPr id="4" name="文本框 3">
            <a:extLst>
              <a:ext uri="{FF2B5EF4-FFF2-40B4-BE49-F238E27FC236}">
                <a16:creationId xmlns:a16="http://schemas.microsoft.com/office/drawing/2014/main" id="{2E18D569-53FA-47F5-AD05-EA360915787D}"/>
              </a:ext>
            </a:extLst>
          </p:cNvPr>
          <p:cNvSpPr txBox="1"/>
          <p:nvPr/>
        </p:nvSpPr>
        <p:spPr>
          <a:xfrm>
            <a:off x="7185501" y="6488668"/>
            <a:ext cx="5006499" cy="369332"/>
          </a:xfrm>
          <a:prstGeom prst="rect">
            <a:avLst/>
          </a:prstGeom>
          <a:noFill/>
        </p:spPr>
        <p:txBody>
          <a:bodyPr wrap="none" rtlCol="0">
            <a:spAutoFit/>
          </a:bodyPr>
          <a:lstStyle/>
          <a:p>
            <a:r>
              <a:rPr lang="en-US" altLang="zh-CN" dirty="0">
                <a:solidFill>
                  <a:schemeClr val="bg2">
                    <a:lumMod val="75000"/>
                  </a:schemeClr>
                </a:solidFill>
              </a:rPr>
              <a:t>Link Prediction Based on Graph Neural Networks</a:t>
            </a:r>
            <a:endParaRPr lang="zh-CN" altLang="en-US" dirty="0">
              <a:solidFill>
                <a:schemeClr val="bg2">
                  <a:lumMod val="75000"/>
                </a:schemeClr>
              </a:solidFill>
            </a:endParaRPr>
          </a:p>
        </p:txBody>
      </p:sp>
      <p:sp>
        <p:nvSpPr>
          <p:cNvPr id="5" name="灯片编号占位符 4">
            <a:extLst>
              <a:ext uri="{FF2B5EF4-FFF2-40B4-BE49-F238E27FC236}">
                <a16:creationId xmlns:a16="http://schemas.microsoft.com/office/drawing/2014/main" id="{2AF0ADE6-5DD4-441D-900C-ED5ED9B222A3}"/>
              </a:ext>
            </a:extLst>
          </p:cNvPr>
          <p:cNvSpPr>
            <a:spLocks noGrp="1"/>
          </p:cNvSpPr>
          <p:nvPr>
            <p:ph type="sldNum" sz="quarter" idx="12"/>
          </p:nvPr>
        </p:nvSpPr>
        <p:spPr/>
        <p:txBody>
          <a:bodyPr/>
          <a:lstStyle/>
          <a:p>
            <a:fld id="{26CAFBDD-0372-4E15-859A-C6C2B5108B3B}" type="slidenum">
              <a:rPr lang="zh-CN" altLang="en-US" smtClean="0"/>
              <a:t>17</a:t>
            </a:fld>
            <a:endParaRPr lang="zh-CN" altLang="en-US"/>
          </a:p>
        </p:txBody>
      </p:sp>
    </p:spTree>
    <p:extLst>
      <p:ext uri="{BB962C8B-B14F-4D97-AF65-F5344CB8AC3E}">
        <p14:creationId xmlns:p14="http://schemas.microsoft.com/office/powerpoint/2010/main" val="2622844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B2C31-4800-4B37-BA26-BA080E2E689E}"/>
              </a:ext>
            </a:extLst>
          </p:cNvPr>
          <p:cNvSpPr>
            <a:spLocks noGrp="1"/>
          </p:cNvSpPr>
          <p:nvPr>
            <p:ph type="title"/>
          </p:nvPr>
        </p:nvSpPr>
        <p:spPr>
          <a:xfrm>
            <a:off x="0" y="18256"/>
            <a:ext cx="12033422" cy="636652"/>
          </a:xfrm>
        </p:spPr>
        <p:txBody>
          <a:bodyPr>
            <a:normAutofit fontScale="90000"/>
          </a:bodyPr>
          <a:lstStyle/>
          <a:p>
            <a:r>
              <a:rPr lang="en-US" altLang="zh-CN" b="1" i="1" dirty="0"/>
              <a:t>node information matrix X </a:t>
            </a:r>
            <a:r>
              <a:rPr lang="en-US" altLang="zh-CN" b="1" dirty="0"/>
              <a:t>in the enclosing subgraph</a:t>
            </a:r>
            <a:endParaRPr lang="zh-CN" altLang="en-US" b="1" dirty="0"/>
          </a:p>
        </p:txBody>
      </p:sp>
      <p:sp>
        <p:nvSpPr>
          <p:cNvPr id="3" name="内容占位符 2">
            <a:extLst>
              <a:ext uri="{FF2B5EF4-FFF2-40B4-BE49-F238E27FC236}">
                <a16:creationId xmlns:a16="http://schemas.microsoft.com/office/drawing/2014/main" id="{075BDEE0-9EB6-4496-8FBE-15C76FCB14DB}"/>
              </a:ext>
            </a:extLst>
          </p:cNvPr>
          <p:cNvSpPr>
            <a:spLocks noGrp="1"/>
          </p:cNvSpPr>
          <p:nvPr>
            <p:ph idx="1"/>
          </p:nvPr>
        </p:nvSpPr>
        <p:spPr>
          <a:xfrm>
            <a:off x="158578" y="654907"/>
            <a:ext cx="12033422" cy="5659395"/>
          </a:xfrm>
        </p:spPr>
        <p:txBody>
          <a:bodyPr/>
          <a:lstStyle/>
          <a:p>
            <a:r>
              <a:rPr lang="en-US" altLang="zh-CN" b="1" dirty="0"/>
              <a:t>Node labeling</a:t>
            </a:r>
            <a:endParaRPr lang="en-US" altLang="zh-CN" i="1" dirty="0"/>
          </a:p>
          <a:p>
            <a:pPr lvl="1"/>
            <a:r>
              <a:rPr lang="en-US" altLang="zh-CN" i="1" dirty="0"/>
              <a:t>Double-Radius Node Labeling </a:t>
            </a:r>
            <a:r>
              <a:rPr lang="en-US" altLang="zh-CN" dirty="0"/>
              <a:t>(DRNL)</a:t>
            </a:r>
          </a:p>
          <a:p>
            <a:endParaRPr lang="en-US" altLang="zh-CN" b="1" dirty="0"/>
          </a:p>
          <a:p>
            <a:endParaRPr lang="en-US" altLang="zh-CN" b="1" dirty="0"/>
          </a:p>
          <a:p>
            <a:endParaRPr lang="en-US" altLang="zh-CN" b="1" dirty="0"/>
          </a:p>
          <a:p>
            <a:endParaRPr lang="en-US" altLang="zh-CN" b="1" dirty="0"/>
          </a:p>
          <a:p>
            <a:pPr lvl="1"/>
            <a:r>
              <a:rPr lang="en-US" altLang="zh-CN" dirty="0"/>
              <a:t>use their one-hot encoding vectors to construct </a:t>
            </a:r>
            <a:r>
              <a:rPr lang="en-US" altLang="zh-CN" i="1" dirty="0"/>
              <a:t>X</a:t>
            </a:r>
            <a:endParaRPr lang="en-US" altLang="zh-CN" b="1" dirty="0"/>
          </a:p>
          <a:p>
            <a:r>
              <a:rPr lang="en-US" altLang="zh-CN" b="1" dirty="0"/>
              <a:t>Incorporating latent and explicit features</a:t>
            </a:r>
          </a:p>
          <a:p>
            <a:pPr lvl="1"/>
            <a:r>
              <a:rPr lang="en-US" altLang="zh-CN" dirty="0"/>
              <a:t>concatenate each node’s embedding/attribute vector to its corresponding row in </a:t>
            </a:r>
            <a:r>
              <a:rPr lang="en-US" altLang="zh-CN" i="1" dirty="0"/>
              <a:t>X</a:t>
            </a:r>
          </a:p>
          <a:p>
            <a:pPr lvl="1"/>
            <a:r>
              <a:rPr lang="en-US" altLang="zh-CN" dirty="0"/>
              <a:t>temporally add </a:t>
            </a:r>
            <a:r>
              <a:rPr lang="en-US" altLang="zh-CN" i="1" dirty="0" err="1"/>
              <a:t>En</a:t>
            </a:r>
            <a:r>
              <a:rPr lang="en-US" altLang="zh-CN" i="1" dirty="0"/>
              <a:t> </a:t>
            </a:r>
            <a:r>
              <a:rPr lang="en-US" altLang="zh-CN" sz="800" i="1" dirty="0"/>
              <a:t> </a:t>
            </a:r>
            <a:r>
              <a:rPr lang="en-US" altLang="zh-CN" dirty="0"/>
              <a:t>into </a:t>
            </a:r>
            <a:r>
              <a:rPr lang="en-US" altLang="zh-CN" i="1" dirty="0"/>
              <a:t>E</a:t>
            </a:r>
            <a:r>
              <a:rPr lang="en-US" altLang="zh-CN" dirty="0"/>
              <a:t>, and generate the embeddings on </a:t>
            </a:r>
            <a:r>
              <a:rPr lang="en-US" altLang="zh-CN" i="1" dirty="0"/>
              <a:t>G</a:t>
            </a:r>
            <a:r>
              <a:rPr lang="en-US" altLang="zh-CN" sz="800" i="1" dirty="0"/>
              <a:t>0 </a:t>
            </a:r>
            <a:r>
              <a:rPr lang="en-US" altLang="zh-CN" dirty="0"/>
              <a:t>= (</a:t>
            </a:r>
            <a:r>
              <a:rPr lang="en-US" altLang="zh-CN" i="1" dirty="0"/>
              <a:t>V,E </a:t>
            </a:r>
            <a:r>
              <a:rPr lang="en-US" altLang="zh-CN" dirty="0" err="1"/>
              <a:t>U</a:t>
            </a:r>
            <a:r>
              <a:rPr lang="en-US" altLang="zh-CN" i="1" dirty="0" err="1"/>
              <a:t>En</a:t>
            </a:r>
            <a:r>
              <a:rPr lang="en-US" altLang="zh-CN" dirty="0"/>
              <a:t>).</a:t>
            </a:r>
            <a:r>
              <a:rPr lang="zh-CN" altLang="en-US" dirty="0"/>
              <a:t>（</a:t>
            </a:r>
            <a:r>
              <a:rPr lang="en-US" altLang="zh-CN" b="1" i="1" dirty="0"/>
              <a:t>negative injection</a:t>
            </a:r>
            <a:r>
              <a:rPr lang="zh-CN" altLang="en-US" dirty="0"/>
              <a:t>）</a:t>
            </a:r>
          </a:p>
        </p:txBody>
      </p:sp>
      <p:sp>
        <p:nvSpPr>
          <p:cNvPr id="4" name="文本框 3">
            <a:extLst>
              <a:ext uri="{FF2B5EF4-FFF2-40B4-BE49-F238E27FC236}">
                <a16:creationId xmlns:a16="http://schemas.microsoft.com/office/drawing/2014/main" id="{16A5A32A-0E48-4CFA-94E3-C271CB0E5AE3}"/>
              </a:ext>
            </a:extLst>
          </p:cNvPr>
          <p:cNvSpPr txBox="1"/>
          <p:nvPr/>
        </p:nvSpPr>
        <p:spPr>
          <a:xfrm>
            <a:off x="7185501" y="6488668"/>
            <a:ext cx="5006499" cy="369332"/>
          </a:xfrm>
          <a:prstGeom prst="rect">
            <a:avLst/>
          </a:prstGeom>
          <a:noFill/>
        </p:spPr>
        <p:txBody>
          <a:bodyPr wrap="none" rtlCol="0">
            <a:spAutoFit/>
          </a:bodyPr>
          <a:lstStyle/>
          <a:p>
            <a:r>
              <a:rPr lang="en-US" altLang="zh-CN" dirty="0">
                <a:solidFill>
                  <a:schemeClr val="bg2">
                    <a:lumMod val="75000"/>
                  </a:schemeClr>
                </a:solidFill>
              </a:rPr>
              <a:t>Link Prediction Based on Graph Neural Networks</a:t>
            </a:r>
            <a:endParaRPr lang="zh-CN" altLang="en-US" dirty="0">
              <a:solidFill>
                <a:schemeClr val="bg2">
                  <a:lumMod val="75000"/>
                </a:schemeClr>
              </a:solidFill>
            </a:endParaRPr>
          </a:p>
        </p:txBody>
      </p:sp>
      <p:pic>
        <p:nvPicPr>
          <p:cNvPr id="5" name="图片 4">
            <a:extLst>
              <a:ext uri="{FF2B5EF4-FFF2-40B4-BE49-F238E27FC236}">
                <a16:creationId xmlns:a16="http://schemas.microsoft.com/office/drawing/2014/main" id="{9ECEDC7B-29BD-4441-8AF4-4288A1C3F1F9}"/>
              </a:ext>
            </a:extLst>
          </p:cNvPr>
          <p:cNvPicPr>
            <a:picLocks noChangeAspect="1"/>
          </p:cNvPicPr>
          <p:nvPr/>
        </p:nvPicPr>
        <p:blipFill>
          <a:blip r:embed="rId3"/>
          <a:stretch>
            <a:fillRect/>
          </a:stretch>
        </p:blipFill>
        <p:spPr>
          <a:xfrm>
            <a:off x="0" y="1628573"/>
            <a:ext cx="12192000" cy="1017514"/>
          </a:xfrm>
          <a:prstGeom prst="rect">
            <a:avLst/>
          </a:prstGeom>
        </p:spPr>
      </p:pic>
      <p:pic>
        <p:nvPicPr>
          <p:cNvPr id="6" name="图片 5">
            <a:extLst>
              <a:ext uri="{FF2B5EF4-FFF2-40B4-BE49-F238E27FC236}">
                <a16:creationId xmlns:a16="http://schemas.microsoft.com/office/drawing/2014/main" id="{E70862D2-21EE-4FCC-9EE1-E59D26F6737E}"/>
              </a:ext>
            </a:extLst>
          </p:cNvPr>
          <p:cNvPicPr>
            <a:picLocks noChangeAspect="1"/>
          </p:cNvPicPr>
          <p:nvPr/>
        </p:nvPicPr>
        <p:blipFill>
          <a:blip r:embed="rId4"/>
          <a:stretch>
            <a:fillRect/>
          </a:stretch>
        </p:blipFill>
        <p:spPr>
          <a:xfrm>
            <a:off x="0" y="2646087"/>
            <a:ext cx="12192000" cy="931524"/>
          </a:xfrm>
          <a:prstGeom prst="rect">
            <a:avLst/>
          </a:prstGeom>
        </p:spPr>
      </p:pic>
      <p:sp>
        <p:nvSpPr>
          <p:cNvPr id="7" name="灯片编号占位符 6">
            <a:extLst>
              <a:ext uri="{FF2B5EF4-FFF2-40B4-BE49-F238E27FC236}">
                <a16:creationId xmlns:a16="http://schemas.microsoft.com/office/drawing/2014/main" id="{42D4252B-3CAE-406F-8AEB-DC8088C75533}"/>
              </a:ext>
            </a:extLst>
          </p:cNvPr>
          <p:cNvSpPr>
            <a:spLocks noGrp="1"/>
          </p:cNvSpPr>
          <p:nvPr>
            <p:ph type="sldNum" sz="quarter" idx="12"/>
          </p:nvPr>
        </p:nvSpPr>
        <p:spPr/>
        <p:txBody>
          <a:bodyPr/>
          <a:lstStyle/>
          <a:p>
            <a:fld id="{26CAFBDD-0372-4E15-859A-C6C2B5108B3B}" type="slidenum">
              <a:rPr lang="zh-CN" altLang="en-US" smtClean="0"/>
              <a:t>18</a:t>
            </a:fld>
            <a:endParaRPr lang="zh-CN" altLang="en-US"/>
          </a:p>
        </p:txBody>
      </p:sp>
    </p:spTree>
    <p:extLst>
      <p:ext uri="{BB962C8B-B14F-4D97-AF65-F5344CB8AC3E}">
        <p14:creationId xmlns:p14="http://schemas.microsoft.com/office/powerpoint/2010/main" val="3503711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B2C31-4800-4B37-BA26-BA080E2E689E}"/>
              </a:ext>
            </a:extLst>
          </p:cNvPr>
          <p:cNvSpPr>
            <a:spLocks noGrp="1"/>
          </p:cNvSpPr>
          <p:nvPr>
            <p:ph type="title"/>
          </p:nvPr>
        </p:nvSpPr>
        <p:spPr/>
        <p:txBody>
          <a:bodyPr/>
          <a:lstStyle/>
          <a:p>
            <a:r>
              <a:rPr lang="en-US" altLang="zh-CN" b="1" dirty="0"/>
              <a:t>Experimental results</a:t>
            </a:r>
            <a:endParaRPr lang="zh-CN" altLang="en-US" dirty="0"/>
          </a:p>
        </p:txBody>
      </p:sp>
      <p:sp>
        <p:nvSpPr>
          <p:cNvPr id="4" name="文本框 3">
            <a:extLst>
              <a:ext uri="{FF2B5EF4-FFF2-40B4-BE49-F238E27FC236}">
                <a16:creationId xmlns:a16="http://schemas.microsoft.com/office/drawing/2014/main" id="{16A5A32A-0E48-4CFA-94E3-C271CB0E5AE3}"/>
              </a:ext>
            </a:extLst>
          </p:cNvPr>
          <p:cNvSpPr txBox="1"/>
          <p:nvPr/>
        </p:nvSpPr>
        <p:spPr>
          <a:xfrm>
            <a:off x="7185501" y="6488668"/>
            <a:ext cx="5006499" cy="369332"/>
          </a:xfrm>
          <a:prstGeom prst="rect">
            <a:avLst/>
          </a:prstGeom>
          <a:noFill/>
        </p:spPr>
        <p:txBody>
          <a:bodyPr wrap="none" rtlCol="0">
            <a:spAutoFit/>
          </a:bodyPr>
          <a:lstStyle/>
          <a:p>
            <a:r>
              <a:rPr lang="en-US" altLang="zh-CN" dirty="0">
                <a:solidFill>
                  <a:schemeClr val="bg2">
                    <a:lumMod val="75000"/>
                  </a:schemeClr>
                </a:solidFill>
              </a:rPr>
              <a:t>Link Prediction Based on Graph Neural Networks</a:t>
            </a:r>
            <a:endParaRPr lang="zh-CN" altLang="en-US" dirty="0">
              <a:solidFill>
                <a:schemeClr val="bg2">
                  <a:lumMod val="75000"/>
                </a:schemeClr>
              </a:solidFill>
            </a:endParaRPr>
          </a:p>
        </p:txBody>
      </p:sp>
      <p:pic>
        <p:nvPicPr>
          <p:cNvPr id="5" name="图片 4">
            <a:extLst>
              <a:ext uri="{FF2B5EF4-FFF2-40B4-BE49-F238E27FC236}">
                <a16:creationId xmlns:a16="http://schemas.microsoft.com/office/drawing/2014/main" id="{E2920366-16D4-4F75-A80C-68F39B1BFFC8}"/>
              </a:ext>
            </a:extLst>
          </p:cNvPr>
          <p:cNvPicPr>
            <a:picLocks noChangeAspect="1"/>
          </p:cNvPicPr>
          <p:nvPr/>
        </p:nvPicPr>
        <p:blipFill>
          <a:blip r:embed="rId3"/>
          <a:stretch>
            <a:fillRect/>
          </a:stretch>
        </p:blipFill>
        <p:spPr>
          <a:xfrm>
            <a:off x="0" y="1397177"/>
            <a:ext cx="12192000" cy="2604117"/>
          </a:xfrm>
          <a:prstGeom prst="rect">
            <a:avLst/>
          </a:prstGeom>
        </p:spPr>
      </p:pic>
      <p:pic>
        <p:nvPicPr>
          <p:cNvPr id="6" name="图片 5">
            <a:extLst>
              <a:ext uri="{FF2B5EF4-FFF2-40B4-BE49-F238E27FC236}">
                <a16:creationId xmlns:a16="http://schemas.microsoft.com/office/drawing/2014/main" id="{B50CC4B7-A6A2-467E-967C-45D4FFFC2B55}"/>
              </a:ext>
            </a:extLst>
          </p:cNvPr>
          <p:cNvPicPr>
            <a:picLocks noChangeAspect="1"/>
          </p:cNvPicPr>
          <p:nvPr/>
        </p:nvPicPr>
        <p:blipFill>
          <a:blip r:embed="rId4"/>
          <a:stretch>
            <a:fillRect/>
          </a:stretch>
        </p:blipFill>
        <p:spPr>
          <a:xfrm>
            <a:off x="1905515" y="4001294"/>
            <a:ext cx="7886700" cy="2743200"/>
          </a:xfrm>
          <a:prstGeom prst="rect">
            <a:avLst/>
          </a:prstGeom>
        </p:spPr>
      </p:pic>
      <p:sp>
        <p:nvSpPr>
          <p:cNvPr id="7" name="矩形 6">
            <a:extLst>
              <a:ext uri="{FF2B5EF4-FFF2-40B4-BE49-F238E27FC236}">
                <a16:creationId xmlns:a16="http://schemas.microsoft.com/office/drawing/2014/main" id="{990358CA-7613-4E0A-B3F0-25EBEC91F50D}"/>
              </a:ext>
            </a:extLst>
          </p:cNvPr>
          <p:cNvSpPr/>
          <p:nvPr/>
        </p:nvSpPr>
        <p:spPr>
          <a:xfrm>
            <a:off x="9335911" y="2133600"/>
            <a:ext cx="2720622" cy="248356"/>
          </a:xfrm>
          <a:prstGeom prst="rect">
            <a:avLst/>
          </a:prstGeom>
          <a:noFill/>
          <a:ln w="508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4D809A87-88C5-4392-9632-FF6C5E9832B5}"/>
              </a:ext>
            </a:extLst>
          </p:cNvPr>
          <p:cNvSpPr txBox="1"/>
          <p:nvPr/>
        </p:nvSpPr>
        <p:spPr>
          <a:xfrm>
            <a:off x="9009702" y="1687487"/>
            <a:ext cx="3373039" cy="369332"/>
          </a:xfrm>
          <a:prstGeom prst="rect">
            <a:avLst/>
          </a:prstGeom>
          <a:noFill/>
        </p:spPr>
        <p:txBody>
          <a:bodyPr wrap="none" rtlCol="0">
            <a:spAutoFit/>
          </a:bodyPr>
          <a:lstStyle/>
          <a:p>
            <a:r>
              <a:rPr lang="en-US" altLang="zh-CN" dirty="0">
                <a:solidFill>
                  <a:srgbClr val="FF0000"/>
                </a:solidFill>
              </a:rPr>
              <a:t>learn from enclosing subgraphs </a:t>
            </a:r>
            <a:endParaRPr lang="zh-CN" altLang="en-US" dirty="0">
              <a:solidFill>
                <a:srgbClr val="FF0000"/>
              </a:solidFill>
            </a:endParaRPr>
          </a:p>
        </p:txBody>
      </p:sp>
      <p:sp>
        <p:nvSpPr>
          <p:cNvPr id="10" name="文本框 9">
            <a:extLst>
              <a:ext uri="{FF2B5EF4-FFF2-40B4-BE49-F238E27FC236}">
                <a16:creationId xmlns:a16="http://schemas.microsoft.com/office/drawing/2014/main" id="{1342756F-0266-4292-B4CC-8E7CB0C65BEE}"/>
              </a:ext>
            </a:extLst>
          </p:cNvPr>
          <p:cNvSpPr txBox="1"/>
          <p:nvPr/>
        </p:nvSpPr>
        <p:spPr>
          <a:xfrm>
            <a:off x="2524596" y="1786846"/>
            <a:ext cx="2246128" cy="369332"/>
          </a:xfrm>
          <a:prstGeom prst="rect">
            <a:avLst/>
          </a:prstGeom>
          <a:noFill/>
        </p:spPr>
        <p:txBody>
          <a:bodyPr wrap="none" rtlCol="0">
            <a:spAutoFit/>
          </a:bodyPr>
          <a:lstStyle/>
          <a:p>
            <a:r>
              <a:rPr lang="en-US" altLang="zh-CN" dirty="0">
                <a:solidFill>
                  <a:srgbClr val="FF0000"/>
                </a:solidFill>
              </a:rPr>
              <a:t>predefined heuristics</a:t>
            </a:r>
            <a:endParaRPr lang="zh-CN" altLang="en-US" dirty="0">
              <a:solidFill>
                <a:srgbClr val="FF0000"/>
              </a:solidFill>
            </a:endParaRPr>
          </a:p>
        </p:txBody>
      </p:sp>
      <p:sp>
        <p:nvSpPr>
          <p:cNvPr id="12" name="矩形 11">
            <a:extLst>
              <a:ext uri="{FF2B5EF4-FFF2-40B4-BE49-F238E27FC236}">
                <a16:creationId xmlns:a16="http://schemas.microsoft.com/office/drawing/2014/main" id="{7D5F2734-7696-4041-B579-CCFED6E935F2}"/>
              </a:ext>
            </a:extLst>
          </p:cNvPr>
          <p:cNvSpPr/>
          <p:nvPr/>
        </p:nvSpPr>
        <p:spPr>
          <a:xfrm>
            <a:off x="4770724" y="4752622"/>
            <a:ext cx="580209" cy="280723"/>
          </a:xfrm>
          <a:prstGeom prst="rect">
            <a:avLst/>
          </a:prstGeom>
          <a:noFill/>
          <a:ln w="508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823384A8-EAA9-41DC-AD0E-AA357A700D95}"/>
              </a:ext>
            </a:extLst>
          </p:cNvPr>
          <p:cNvSpPr/>
          <p:nvPr/>
        </p:nvSpPr>
        <p:spPr>
          <a:xfrm>
            <a:off x="8431904" y="4745151"/>
            <a:ext cx="1050763" cy="280723"/>
          </a:xfrm>
          <a:prstGeom prst="rect">
            <a:avLst/>
          </a:prstGeom>
          <a:noFill/>
          <a:ln w="508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D34600CF-68B7-46A9-BDB8-EC2996F946CB}"/>
              </a:ext>
            </a:extLst>
          </p:cNvPr>
          <p:cNvSpPr txBox="1"/>
          <p:nvPr/>
        </p:nvSpPr>
        <p:spPr>
          <a:xfrm>
            <a:off x="8788795" y="919929"/>
            <a:ext cx="3318537" cy="369332"/>
          </a:xfrm>
          <a:prstGeom prst="rect">
            <a:avLst/>
          </a:prstGeom>
          <a:noFill/>
        </p:spPr>
        <p:txBody>
          <a:bodyPr wrap="none" rtlCol="0">
            <a:spAutoFit/>
          </a:bodyPr>
          <a:lstStyle/>
          <a:p>
            <a:r>
              <a:rPr lang="en-US" altLang="zh-CN" dirty="0">
                <a:ln w="0"/>
                <a:solidFill>
                  <a:schemeClr val="accent1"/>
                </a:solidFill>
                <a:effectLst>
                  <a:outerShdw blurRad="38100" dist="25400" dir="5400000" algn="ctr" rotWithShape="0">
                    <a:srgbClr val="6E747A">
                      <a:alpha val="43000"/>
                    </a:srgbClr>
                  </a:outerShdw>
                </a:effectLst>
              </a:rPr>
              <a:t>without node2vec embeddings </a:t>
            </a:r>
            <a:endParaRPr lang="zh-CN" altLang="en-US" dirty="0">
              <a:ln w="0"/>
              <a:solidFill>
                <a:schemeClr val="accent1"/>
              </a:solidFill>
              <a:effectLst>
                <a:outerShdw blurRad="38100" dist="25400" dir="5400000" algn="ctr" rotWithShape="0">
                  <a:srgbClr val="6E747A">
                    <a:alpha val="43000"/>
                  </a:srgbClr>
                </a:outerShdw>
              </a:effectLst>
            </a:endParaRPr>
          </a:p>
        </p:txBody>
      </p:sp>
      <p:cxnSp>
        <p:nvCxnSpPr>
          <p:cNvPr id="28" name="连接符: 曲线 27">
            <a:extLst>
              <a:ext uri="{FF2B5EF4-FFF2-40B4-BE49-F238E27FC236}">
                <a16:creationId xmlns:a16="http://schemas.microsoft.com/office/drawing/2014/main" id="{8DEB87FA-1FEF-4E66-8945-078B84E7D9D1}"/>
              </a:ext>
            </a:extLst>
          </p:cNvPr>
          <p:cNvCxnSpPr>
            <a:cxnSpLocks/>
            <a:stCxn id="25" idx="2"/>
          </p:cNvCxnSpPr>
          <p:nvPr/>
        </p:nvCxnSpPr>
        <p:spPr>
          <a:xfrm rot="16200000" flipH="1">
            <a:off x="10571241" y="1166084"/>
            <a:ext cx="844338" cy="109069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1A934F5F-F6C6-4CE6-8EF6-6605A4D9DBB0}"/>
              </a:ext>
            </a:extLst>
          </p:cNvPr>
          <p:cNvSpPr txBox="1"/>
          <p:nvPr/>
        </p:nvSpPr>
        <p:spPr>
          <a:xfrm>
            <a:off x="9551912" y="4768719"/>
            <a:ext cx="2733050" cy="646331"/>
          </a:xfrm>
          <a:prstGeom prst="rect">
            <a:avLst/>
          </a:prstGeom>
          <a:noFill/>
        </p:spPr>
        <p:txBody>
          <a:bodyPr wrap="square" rtlCol="0">
            <a:spAutoFit/>
          </a:bodyPr>
          <a:lstStyle/>
          <a:p>
            <a:r>
              <a:rPr lang="en-US" altLang="zh-CN" dirty="0">
                <a:ln w="0"/>
                <a:solidFill>
                  <a:schemeClr val="accent1"/>
                </a:solidFill>
                <a:effectLst>
                  <a:outerShdw blurRad="38100" dist="25400" dir="5400000" algn="ctr" rotWithShape="0">
                    <a:srgbClr val="6E747A">
                      <a:alpha val="43000"/>
                    </a:srgbClr>
                  </a:outerShdw>
                </a:effectLst>
              </a:rPr>
              <a:t>with node2vec embeddings</a:t>
            </a:r>
            <a:endParaRPr lang="zh-CN" altLang="en-US" dirty="0">
              <a:ln w="0"/>
              <a:solidFill>
                <a:schemeClr val="accent1"/>
              </a:solidFill>
              <a:effectLst>
                <a:outerShdw blurRad="38100" dist="25400" dir="5400000" algn="ctr" rotWithShape="0">
                  <a:srgbClr val="6E747A">
                    <a:alpha val="43000"/>
                  </a:srgbClr>
                </a:outerShdw>
              </a:effectLst>
            </a:endParaRPr>
          </a:p>
        </p:txBody>
      </p:sp>
      <p:sp>
        <p:nvSpPr>
          <p:cNvPr id="3" name="灯片编号占位符 2">
            <a:extLst>
              <a:ext uri="{FF2B5EF4-FFF2-40B4-BE49-F238E27FC236}">
                <a16:creationId xmlns:a16="http://schemas.microsoft.com/office/drawing/2014/main" id="{A092B0E6-4EE2-4B22-8A0C-8AACB2F80A26}"/>
              </a:ext>
            </a:extLst>
          </p:cNvPr>
          <p:cNvSpPr>
            <a:spLocks noGrp="1"/>
          </p:cNvSpPr>
          <p:nvPr>
            <p:ph type="sldNum" sz="quarter" idx="12"/>
          </p:nvPr>
        </p:nvSpPr>
        <p:spPr/>
        <p:txBody>
          <a:bodyPr/>
          <a:lstStyle/>
          <a:p>
            <a:fld id="{26CAFBDD-0372-4E15-859A-C6C2B5108B3B}" type="slidenum">
              <a:rPr lang="zh-CN" altLang="en-US" smtClean="0"/>
              <a:t>19</a:t>
            </a:fld>
            <a:endParaRPr lang="zh-CN" altLang="en-US"/>
          </a:p>
        </p:txBody>
      </p:sp>
    </p:spTree>
    <p:extLst>
      <p:ext uri="{BB962C8B-B14F-4D97-AF65-F5344CB8AC3E}">
        <p14:creationId xmlns:p14="http://schemas.microsoft.com/office/powerpoint/2010/main" val="2789803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1C3B1-23C2-440A-94BC-A360D9BC3E15}"/>
              </a:ext>
            </a:extLst>
          </p:cNvPr>
          <p:cNvSpPr>
            <a:spLocks noGrp="1"/>
          </p:cNvSpPr>
          <p:nvPr>
            <p:ph type="title"/>
          </p:nvPr>
        </p:nvSpPr>
        <p:spPr>
          <a:xfrm>
            <a:off x="0" y="0"/>
            <a:ext cx="10515600" cy="840220"/>
          </a:xfrm>
        </p:spPr>
        <p:txBody>
          <a:bodyPr/>
          <a:lstStyle/>
          <a:p>
            <a:r>
              <a:rPr lang="en-US" altLang="zh-CN" dirty="0"/>
              <a:t>Applications of graph neural networks.</a:t>
            </a:r>
            <a:endParaRPr lang="zh-CN" altLang="en-US" dirty="0"/>
          </a:p>
        </p:txBody>
      </p:sp>
      <p:sp>
        <p:nvSpPr>
          <p:cNvPr id="3" name="内容占位符 2">
            <a:extLst>
              <a:ext uri="{FF2B5EF4-FFF2-40B4-BE49-F238E27FC236}">
                <a16:creationId xmlns:a16="http://schemas.microsoft.com/office/drawing/2014/main" id="{0DD52456-AB62-4CB1-B93F-116A58D61D8D}"/>
              </a:ext>
            </a:extLst>
          </p:cNvPr>
          <p:cNvSpPr>
            <a:spLocks noGrp="1"/>
          </p:cNvSpPr>
          <p:nvPr>
            <p:ph idx="1"/>
          </p:nvPr>
        </p:nvSpPr>
        <p:spPr>
          <a:xfrm>
            <a:off x="0" y="840220"/>
            <a:ext cx="12192000" cy="5809962"/>
          </a:xfrm>
        </p:spPr>
        <p:txBody>
          <a:bodyPr/>
          <a:lstStyle/>
          <a:p>
            <a:r>
              <a:rPr lang="en-US" altLang="zh-CN" dirty="0"/>
              <a:t>Text</a:t>
            </a:r>
          </a:p>
          <a:p>
            <a:pPr lvl="1"/>
            <a:r>
              <a:rPr lang="en-US" altLang="zh-CN" dirty="0"/>
              <a:t>Text classification, Sequence Labeling, Sentiment classification, Semantic role labeling</a:t>
            </a:r>
          </a:p>
          <a:p>
            <a:pPr lvl="1"/>
            <a:r>
              <a:rPr lang="en-US" altLang="zh-CN" dirty="0"/>
              <a:t>Neural machine translation, Relation extraction, Event extraction, AMR to text generation, Multi-hop reading comprehension, Relational reasoning</a:t>
            </a:r>
          </a:p>
          <a:p>
            <a:r>
              <a:rPr lang="en-US" altLang="zh-CN" dirty="0"/>
              <a:t>Image </a:t>
            </a:r>
          </a:p>
          <a:p>
            <a:pPr lvl="1"/>
            <a:r>
              <a:rPr lang="en-US" altLang="zh-CN" dirty="0"/>
              <a:t>Social Relationship Understanding, Image classification, Visual Question Answering, Object Detection, Interaction Detection, Region Classification, Semantic Segmentation</a:t>
            </a:r>
          </a:p>
          <a:p>
            <a:r>
              <a:rPr lang="en-US" altLang="zh-CN" dirty="0"/>
              <a:t>Science </a:t>
            </a:r>
          </a:p>
          <a:p>
            <a:pPr lvl="1"/>
            <a:r>
              <a:rPr lang="en-US" altLang="zh-CN" dirty="0"/>
              <a:t>Physics Systems, Molecular Fingerprints, Protein Interface Prediction, Side Effects Prediction, Disease Classification </a:t>
            </a:r>
          </a:p>
          <a:p>
            <a:r>
              <a:rPr lang="en-US" altLang="zh-CN" dirty="0"/>
              <a:t>Knowledge Graph </a:t>
            </a:r>
          </a:p>
          <a:p>
            <a:pPr lvl="1"/>
            <a:r>
              <a:rPr lang="en-US" altLang="zh-CN" dirty="0"/>
              <a:t>KB Completion, KG Alignment </a:t>
            </a:r>
          </a:p>
          <a:p>
            <a:r>
              <a:rPr lang="en-US" altLang="zh-CN" dirty="0"/>
              <a:t>Combinatorial Optimization, Graph Generation, etc. </a:t>
            </a:r>
            <a:endParaRPr lang="zh-CN" altLang="en-US" b="1" dirty="0"/>
          </a:p>
        </p:txBody>
      </p:sp>
      <p:sp>
        <p:nvSpPr>
          <p:cNvPr id="4" name="灯片编号占位符 3">
            <a:extLst>
              <a:ext uri="{FF2B5EF4-FFF2-40B4-BE49-F238E27FC236}">
                <a16:creationId xmlns:a16="http://schemas.microsoft.com/office/drawing/2014/main" id="{8266D29F-7AD5-46FE-AAE9-76E03697507D}"/>
              </a:ext>
            </a:extLst>
          </p:cNvPr>
          <p:cNvSpPr>
            <a:spLocks noGrp="1"/>
          </p:cNvSpPr>
          <p:nvPr>
            <p:ph type="sldNum" sz="quarter" idx="12"/>
          </p:nvPr>
        </p:nvSpPr>
        <p:spPr/>
        <p:txBody>
          <a:bodyPr/>
          <a:lstStyle/>
          <a:p>
            <a:fld id="{26CAFBDD-0372-4E15-859A-C6C2B5108B3B}" type="slidenum">
              <a:rPr lang="zh-CN" altLang="en-US" smtClean="0"/>
              <a:t>2</a:t>
            </a:fld>
            <a:endParaRPr lang="zh-CN" altLang="en-US"/>
          </a:p>
        </p:txBody>
      </p:sp>
    </p:spTree>
    <p:extLst>
      <p:ext uri="{BB962C8B-B14F-4D97-AF65-F5344CB8AC3E}">
        <p14:creationId xmlns:p14="http://schemas.microsoft.com/office/powerpoint/2010/main" val="627164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B2C31-4800-4B37-BA26-BA080E2E689E}"/>
              </a:ext>
            </a:extLst>
          </p:cNvPr>
          <p:cNvSpPr>
            <a:spLocks noGrp="1"/>
          </p:cNvSpPr>
          <p:nvPr>
            <p:ph type="title"/>
          </p:nvPr>
        </p:nvSpPr>
        <p:spPr>
          <a:xfrm>
            <a:off x="0" y="1"/>
            <a:ext cx="12192000" cy="1309816"/>
          </a:xfrm>
        </p:spPr>
        <p:txBody>
          <a:bodyPr>
            <a:normAutofit/>
          </a:bodyPr>
          <a:lstStyle/>
          <a:p>
            <a:r>
              <a:rPr lang="en-US" altLang="zh-CN" sz="3200" b="1" dirty="0"/>
              <a:t>DIFFUSION CONVOLUTIONAL RECURRENT NEURAL NETWORK: DATA-DRIVEN TRAFFIC FORECASTING</a:t>
            </a:r>
            <a:r>
              <a:rPr lang="zh-CN" altLang="en-US" sz="3200" b="1" dirty="0"/>
              <a:t>（</a:t>
            </a:r>
            <a:r>
              <a:rPr lang="en-US" altLang="zh-CN" sz="2800" dirty="0"/>
              <a:t>ICLR 2018 </a:t>
            </a:r>
            <a:r>
              <a:rPr lang="zh-CN" altLang="en-US" sz="3200" b="1" dirty="0"/>
              <a:t>）</a:t>
            </a:r>
          </a:p>
        </p:txBody>
      </p:sp>
      <p:sp>
        <p:nvSpPr>
          <p:cNvPr id="3" name="内容占位符 2">
            <a:extLst>
              <a:ext uri="{FF2B5EF4-FFF2-40B4-BE49-F238E27FC236}">
                <a16:creationId xmlns:a16="http://schemas.microsoft.com/office/drawing/2014/main" id="{075BDEE0-9EB6-4496-8FBE-15C76FCB14DB}"/>
              </a:ext>
            </a:extLst>
          </p:cNvPr>
          <p:cNvSpPr>
            <a:spLocks noGrp="1"/>
          </p:cNvSpPr>
          <p:nvPr>
            <p:ph idx="1"/>
          </p:nvPr>
        </p:nvSpPr>
        <p:spPr>
          <a:xfrm>
            <a:off x="560172" y="1309817"/>
            <a:ext cx="11071655" cy="4978358"/>
          </a:xfrm>
        </p:spPr>
        <p:txBody>
          <a:bodyPr>
            <a:normAutofit/>
          </a:bodyPr>
          <a:lstStyle/>
          <a:p>
            <a:r>
              <a:rPr lang="en-US" altLang="zh-CN" dirty="0"/>
              <a:t>propose to model the traffic flow as a diffusion process on a </a:t>
            </a:r>
            <a:r>
              <a:rPr lang="en-US" altLang="zh-CN" b="1" dirty="0"/>
              <a:t>directed graph</a:t>
            </a:r>
          </a:p>
          <a:p>
            <a:r>
              <a:rPr lang="en-US" altLang="zh-CN" dirty="0"/>
              <a:t>introduce </a:t>
            </a:r>
            <a:r>
              <a:rPr lang="en-US" altLang="zh-CN" b="1" i="1" dirty="0"/>
              <a:t>Diffusion Convolutional Recurrent Neural Network </a:t>
            </a:r>
            <a:r>
              <a:rPr lang="en-US" altLang="zh-CN" dirty="0"/>
              <a:t>(DCRNN)</a:t>
            </a:r>
            <a:r>
              <a:rPr lang="zh-CN" altLang="en-US" dirty="0"/>
              <a:t>，</a:t>
            </a:r>
            <a:r>
              <a:rPr lang="en-US" altLang="zh-CN" dirty="0"/>
              <a:t> a deep learning framework for traffic forecasting</a:t>
            </a:r>
          </a:p>
          <a:p>
            <a:pPr lvl="1"/>
            <a:r>
              <a:rPr lang="en-US" altLang="zh-CN" dirty="0"/>
              <a:t>incorporates both spatial and temporal dependency in the traffic flow</a:t>
            </a:r>
          </a:p>
          <a:p>
            <a:pPr lvl="1"/>
            <a:r>
              <a:rPr lang="en-US" altLang="zh-CN" dirty="0"/>
              <a:t>captures the spatial dependency using bidirectional random walks on the graph</a:t>
            </a:r>
          </a:p>
          <a:p>
            <a:pPr lvl="1"/>
            <a:r>
              <a:rPr lang="en-US" altLang="zh-CN" dirty="0"/>
              <a:t>captures the temporal dependency using the encoder-decoder architecture with scheduled sampling</a:t>
            </a:r>
          </a:p>
          <a:p>
            <a:pPr lvl="1"/>
            <a:r>
              <a:rPr lang="en-US" altLang="zh-CN" dirty="0"/>
              <a:t>consistent improvement of 12% - 15% over state-of-the-art baselines</a:t>
            </a:r>
            <a:endParaRPr lang="zh-CN" altLang="en-US" dirty="0"/>
          </a:p>
        </p:txBody>
      </p:sp>
      <p:sp>
        <p:nvSpPr>
          <p:cNvPr id="4" name="文本框 3">
            <a:extLst>
              <a:ext uri="{FF2B5EF4-FFF2-40B4-BE49-F238E27FC236}">
                <a16:creationId xmlns:a16="http://schemas.microsoft.com/office/drawing/2014/main" id="{16A5A32A-0E48-4CFA-94E3-C271CB0E5AE3}"/>
              </a:ext>
            </a:extLst>
          </p:cNvPr>
          <p:cNvSpPr txBox="1"/>
          <p:nvPr/>
        </p:nvSpPr>
        <p:spPr>
          <a:xfrm>
            <a:off x="1879600" y="6488668"/>
            <a:ext cx="10312401" cy="369332"/>
          </a:xfrm>
          <a:prstGeom prst="rect">
            <a:avLst/>
          </a:prstGeom>
          <a:noFill/>
        </p:spPr>
        <p:txBody>
          <a:bodyPr wrap="square" rtlCol="0">
            <a:spAutoFit/>
          </a:bodyPr>
          <a:lstStyle/>
          <a:p>
            <a:r>
              <a:rPr lang="en-US" altLang="zh-CN" dirty="0">
                <a:solidFill>
                  <a:schemeClr val="bg2">
                    <a:lumMod val="75000"/>
                  </a:schemeClr>
                </a:solidFill>
              </a:rPr>
              <a:t>DIFFUSION CONVOLUTIONAL RECURRENT NEURAL NETWORK: DATA-DRIVEN TRAFFICFORECASTING</a:t>
            </a:r>
            <a:endParaRPr lang="zh-CN" altLang="en-US" dirty="0">
              <a:solidFill>
                <a:schemeClr val="bg2">
                  <a:lumMod val="75000"/>
                </a:schemeClr>
              </a:solidFill>
            </a:endParaRPr>
          </a:p>
        </p:txBody>
      </p:sp>
      <p:sp>
        <p:nvSpPr>
          <p:cNvPr id="5" name="灯片编号占位符 4">
            <a:extLst>
              <a:ext uri="{FF2B5EF4-FFF2-40B4-BE49-F238E27FC236}">
                <a16:creationId xmlns:a16="http://schemas.microsoft.com/office/drawing/2014/main" id="{151B01E8-1132-4CB6-B6BB-316528C2700F}"/>
              </a:ext>
            </a:extLst>
          </p:cNvPr>
          <p:cNvSpPr>
            <a:spLocks noGrp="1"/>
          </p:cNvSpPr>
          <p:nvPr>
            <p:ph type="sldNum" sz="quarter" idx="12"/>
          </p:nvPr>
        </p:nvSpPr>
        <p:spPr/>
        <p:txBody>
          <a:bodyPr/>
          <a:lstStyle/>
          <a:p>
            <a:fld id="{26CAFBDD-0372-4E15-859A-C6C2B5108B3B}" type="slidenum">
              <a:rPr lang="zh-CN" altLang="en-US" smtClean="0"/>
              <a:t>20</a:t>
            </a:fld>
            <a:endParaRPr lang="zh-CN" altLang="en-US"/>
          </a:p>
        </p:txBody>
      </p:sp>
    </p:spTree>
    <p:extLst>
      <p:ext uri="{BB962C8B-B14F-4D97-AF65-F5344CB8AC3E}">
        <p14:creationId xmlns:p14="http://schemas.microsoft.com/office/powerpoint/2010/main" val="664436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B2C31-4800-4B37-BA26-BA080E2E689E}"/>
              </a:ext>
            </a:extLst>
          </p:cNvPr>
          <p:cNvSpPr>
            <a:spLocks noGrp="1"/>
          </p:cNvSpPr>
          <p:nvPr>
            <p:ph type="title"/>
          </p:nvPr>
        </p:nvSpPr>
        <p:spPr>
          <a:xfrm>
            <a:off x="0" y="1"/>
            <a:ext cx="10515600" cy="556054"/>
          </a:xfrm>
        </p:spPr>
        <p:txBody>
          <a:bodyPr>
            <a:normAutofit fontScale="90000"/>
          </a:bodyPr>
          <a:lstStyle/>
          <a:p>
            <a:r>
              <a:rPr lang="en-US" altLang="zh-CN" dirty="0"/>
              <a:t>traffic forecasting</a:t>
            </a:r>
            <a:endParaRPr lang="zh-CN" altLang="en-US" dirty="0"/>
          </a:p>
        </p:txBody>
      </p:sp>
      <p:sp>
        <p:nvSpPr>
          <p:cNvPr id="3" name="内容占位符 2">
            <a:extLst>
              <a:ext uri="{FF2B5EF4-FFF2-40B4-BE49-F238E27FC236}">
                <a16:creationId xmlns:a16="http://schemas.microsoft.com/office/drawing/2014/main" id="{075BDEE0-9EB6-4496-8FBE-15C76FCB14DB}"/>
              </a:ext>
            </a:extLst>
          </p:cNvPr>
          <p:cNvSpPr>
            <a:spLocks noGrp="1"/>
          </p:cNvSpPr>
          <p:nvPr>
            <p:ph idx="1"/>
          </p:nvPr>
        </p:nvSpPr>
        <p:spPr>
          <a:xfrm>
            <a:off x="0" y="713517"/>
            <a:ext cx="12192000" cy="5897348"/>
          </a:xfrm>
        </p:spPr>
        <p:txBody>
          <a:bodyPr/>
          <a:lstStyle/>
          <a:p>
            <a:r>
              <a:rPr lang="en-US" altLang="zh-CN" dirty="0"/>
              <a:t>predict the future traffic speeds of a sensor network given historic traffic speeds and the underlying road networks.</a:t>
            </a:r>
          </a:p>
          <a:p>
            <a:r>
              <a:rPr lang="en-US" altLang="zh-CN" dirty="0"/>
              <a:t>complex spatiotemporal dependencies</a:t>
            </a:r>
          </a:p>
          <a:p>
            <a:pPr lvl="1"/>
            <a:r>
              <a:rPr lang="en-US" altLang="zh-CN" dirty="0"/>
              <a:t>traffic time series demonstrate strong </a:t>
            </a:r>
            <a:r>
              <a:rPr lang="en-US" altLang="zh-CN" i="1" dirty="0"/>
              <a:t>temporal dynamics</a:t>
            </a:r>
            <a:r>
              <a:rPr lang="en-US" altLang="zh-CN" dirty="0"/>
              <a:t>.</a:t>
            </a:r>
          </a:p>
          <a:p>
            <a:pPr lvl="1"/>
            <a:r>
              <a:rPr lang="en-US" altLang="zh-CN" dirty="0"/>
              <a:t>sensors on the road network contain complex yet unique </a:t>
            </a:r>
            <a:r>
              <a:rPr lang="en-US" altLang="zh-CN" b="1" i="1" dirty="0"/>
              <a:t>spatial correlations</a:t>
            </a:r>
            <a:r>
              <a:rPr lang="en-US" altLang="zh-CN" dirty="0"/>
              <a:t>.</a:t>
            </a:r>
          </a:p>
          <a:p>
            <a:pPr lvl="1"/>
            <a:r>
              <a:rPr lang="en-US" altLang="zh-CN" dirty="0"/>
              <a:t>future traffic speed is influenced more by the downstream traffic than the upstream one.(spatial structure in traffic is </a:t>
            </a:r>
            <a:r>
              <a:rPr lang="en-US" altLang="zh-CN" b="1" dirty="0" err="1"/>
              <a:t>nonEuclidean</a:t>
            </a:r>
            <a:r>
              <a:rPr lang="en-US" altLang="zh-CN" dirty="0"/>
              <a:t> and </a:t>
            </a:r>
            <a:r>
              <a:rPr lang="en-US" altLang="zh-CN" b="1" dirty="0"/>
              <a:t>directional</a:t>
            </a:r>
            <a:r>
              <a:rPr lang="en-US" altLang="zh-CN" dirty="0"/>
              <a:t>). </a:t>
            </a:r>
          </a:p>
          <a:p>
            <a:r>
              <a:rPr lang="en-US" altLang="zh-CN" dirty="0"/>
              <a:t>inherent difficulty in the long term forecasting</a:t>
            </a:r>
          </a:p>
          <a:p>
            <a:r>
              <a:rPr lang="en-US" altLang="zh-CN" dirty="0"/>
              <a:t>Knowledge-driven approach</a:t>
            </a:r>
          </a:p>
          <a:p>
            <a:r>
              <a:rPr lang="en-US" altLang="zh-CN" dirty="0"/>
              <a:t>data-driven approach</a:t>
            </a:r>
          </a:p>
          <a:p>
            <a:pPr lvl="1"/>
            <a:r>
              <a:rPr lang="en-US" altLang="zh-CN" dirty="0"/>
              <a:t>simple time series models(e.g. ARIMA) </a:t>
            </a:r>
          </a:p>
          <a:p>
            <a:pPr lvl="1"/>
            <a:r>
              <a:rPr lang="en-US" altLang="zh-CN" dirty="0"/>
              <a:t>deep learning models</a:t>
            </a:r>
          </a:p>
          <a:p>
            <a:pPr lvl="2"/>
            <a:r>
              <a:rPr lang="en-US" altLang="zh-CN" dirty="0"/>
              <a:t>Bruna et al. :graph convolution only for undirected graphs.</a:t>
            </a:r>
            <a:endParaRPr lang="zh-CN" altLang="en-US" dirty="0"/>
          </a:p>
        </p:txBody>
      </p:sp>
      <p:sp>
        <p:nvSpPr>
          <p:cNvPr id="4" name="文本框 3">
            <a:extLst>
              <a:ext uri="{FF2B5EF4-FFF2-40B4-BE49-F238E27FC236}">
                <a16:creationId xmlns:a16="http://schemas.microsoft.com/office/drawing/2014/main" id="{16A5A32A-0E48-4CFA-94E3-C271CB0E5AE3}"/>
              </a:ext>
            </a:extLst>
          </p:cNvPr>
          <p:cNvSpPr txBox="1"/>
          <p:nvPr/>
        </p:nvSpPr>
        <p:spPr>
          <a:xfrm>
            <a:off x="1879600" y="6488668"/>
            <a:ext cx="10312401" cy="369332"/>
          </a:xfrm>
          <a:prstGeom prst="rect">
            <a:avLst/>
          </a:prstGeom>
          <a:noFill/>
        </p:spPr>
        <p:txBody>
          <a:bodyPr wrap="square" rtlCol="0">
            <a:spAutoFit/>
          </a:bodyPr>
          <a:lstStyle/>
          <a:p>
            <a:r>
              <a:rPr lang="en-US" altLang="zh-CN" dirty="0">
                <a:solidFill>
                  <a:schemeClr val="bg2">
                    <a:lumMod val="75000"/>
                  </a:schemeClr>
                </a:solidFill>
              </a:rPr>
              <a:t>DIFFUSION CONVOLUTIONAL RECURRENT NEURAL NETWORK: DATA-DRIVEN TRAFFICFORECASTING</a:t>
            </a:r>
            <a:endParaRPr lang="zh-CN" altLang="en-US" dirty="0">
              <a:solidFill>
                <a:schemeClr val="bg2">
                  <a:lumMod val="75000"/>
                </a:schemeClr>
              </a:solidFill>
            </a:endParaRPr>
          </a:p>
        </p:txBody>
      </p:sp>
      <p:pic>
        <p:nvPicPr>
          <p:cNvPr id="5" name="图片 4">
            <a:extLst>
              <a:ext uri="{FF2B5EF4-FFF2-40B4-BE49-F238E27FC236}">
                <a16:creationId xmlns:a16="http://schemas.microsoft.com/office/drawing/2014/main" id="{8ECD6292-B036-4B81-9BA5-D6F579751603}"/>
              </a:ext>
            </a:extLst>
          </p:cNvPr>
          <p:cNvPicPr>
            <a:picLocks noChangeAspect="1"/>
          </p:cNvPicPr>
          <p:nvPr/>
        </p:nvPicPr>
        <p:blipFill>
          <a:blip r:embed="rId3"/>
          <a:stretch>
            <a:fillRect/>
          </a:stretch>
        </p:blipFill>
        <p:spPr>
          <a:xfrm>
            <a:off x="7591425" y="3740406"/>
            <a:ext cx="4600575" cy="2590800"/>
          </a:xfrm>
          <a:prstGeom prst="rect">
            <a:avLst/>
          </a:prstGeom>
        </p:spPr>
      </p:pic>
      <p:sp>
        <p:nvSpPr>
          <p:cNvPr id="7" name="文本框 6">
            <a:extLst>
              <a:ext uri="{FF2B5EF4-FFF2-40B4-BE49-F238E27FC236}">
                <a16:creationId xmlns:a16="http://schemas.microsoft.com/office/drawing/2014/main" id="{D9CB3ADA-2C41-41FD-A5A4-B0508714B00A}"/>
              </a:ext>
            </a:extLst>
          </p:cNvPr>
          <p:cNvSpPr txBox="1"/>
          <p:nvPr/>
        </p:nvSpPr>
        <p:spPr>
          <a:xfrm>
            <a:off x="3756454" y="4666474"/>
            <a:ext cx="3658374" cy="369332"/>
          </a:xfrm>
          <a:prstGeom prst="rect">
            <a:avLst/>
          </a:prstGeom>
          <a:noFill/>
        </p:spPr>
        <p:txBody>
          <a:bodyPr wrap="none" rtlCol="0">
            <a:spAutoFit/>
          </a:bodyPr>
          <a:lstStyle/>
          <a:p>
            <a:r>
              <a:rPr lang="en-US" altLang="zh-CN" dirty="0">
                <a:solidFill>
                  <a:srgbClr val="FF0000"/>
                </a:solidFill>
              </a:rPr>
              <a:t>rely on the stationarity assumption</a:t>
            </a:r>
            <a:endParaRPr lang="zh-CN" altLang="en-US" dirty="0">
              <a:solidFill>
                <a:srgbClr val="FF0000"/>
              </a:solidFill>
            </a:endParaRPr>
          </a:p>
        </p:txBody>
      </p:sp>
      <p:cxnSp>
        <p:nvCxnSpPr>
          <p:cNvPr id="9" name="连接符: 曲线 8">
            <a:extLst>
              <a:ext uri="{FF2B5EF4-FFF2-40B4-BE49-F238E27FC236}">
                <a16:creationId xmlns:a16="http://schemas.microsoft.com/office/drawing/2014/main" id="{67085950-37A5-494B-BEA7-191D82B745C0}"/>
              </a:ext>
            </a:extLst>
          </p:cNvPr>
          <p:cNvCxnSpPr>
            <a:cxnSpLocks/>
          </p:cNvCxnSpPr>
          <p:nvPr/>
        </p:nvCxnSpPr>
        <p:spPr>
          <a:xfrm rot="5400000" flipH="1" flipV="1">
            <a:off x="5347795" y="5087917"/>
            <a:ext cx="289957" cy="185736"/>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6" name="灯片编号占位符 5">
            <a:extLst>
              <a:ext uri="{FF2B5EF4-FFF2-40B4-BE49-F238E27FC236}">
                <a16:creationId xmlns:a16="http://schemas.microsoft.com/office/drawing/2014/main" id="{DFEC69BF-EF29-43C1-ADA9-E11242B6C247}"/>
              </a:ext>
            </a:extLst>
          </p:cNvPr>
          <p:cNvSpPr>
            <a:spLocks noGrp="1"/>
          </p:cNvSpPr>
          <p:nvPr>
            <p:ph type="sldNum" sz="quarter" idx="12"/>
          </p:nvPr>
        </p:nvSpPr>
        <p:spPr/>
        <p:txBody>
          <a:bodyPr/>
          <a:lstStyle/>
          <a:p>
            <a:fld id="{26CAFBDD-0372-4E15-859A-C6C2B5108B3B}" type="slidenum">
              <a:rPr lang="zh-CN" altLang="en-US" smtClean="0"/>
              <a:t>21</a:t>
            </a:fld>
            <a:endParaRPr lang="zh-CN" altLang="en-US"/>
          </a:p>
        </p:txBody>
      </p:sp>
    </p:spTree>
    <p:extLst>
      <p:ext uri="{BB962C8B-B14F-4D97-AF65-F5344CB8AC3E}">
        <p14:creationId xmlns:p14="http://schemas.microsoft.com/office/powerpoint/2010/main" val="1993933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B2C31-4800-4B37-BA26-BA080E2E689E}"/>
              </a:ext>
            </a:extLst>
          </p:cNvPr>
          <p:cNvSpPr>
            <a:spLocks noGrp="1"/>
          </p:cNvSpPr>
          <p:nvPr>
            <p:ph type="title"/>
          </p:nvPr>
        </p:nvSpPr>
        <p:spPr>
          <a:xfrm>
            <a:off x="0" y="18256"/>
            <a:ext cx="10515600" cy="662782"/>
          </a:xfrm>
        </p:spPr>
        <p:txBody>
          <a:bodyPr>
            <a:normAutofit fontScale="90000"/>
          </a:bodyPr>
          <a:lstStyle/>
          <a:p>
            <a:r>
              <a:rPr lang="en-US" altLang="zh-CN" dirty="0"/>
              <a:t>methodology</a:t>
            </a:r>
            <a:endParaRPr lang="zh-CN" altLang="en-US" dirty="0"/>
          </a:p>
        </p:txBody>
      </p:sp>
      <p:sp>
        <p:nvSpPr>
          <p:cNvPr id="4" name="文本框 3">
            <a:extLst>
              <a:ext uri="{FF2B5EF4-FFF2-40B4-BE49-F238E27FC236}">
                <a16:creationId xmlns:a16="http://schemas.microsoft.com/office/drawing/2014/main" id="{16A5A32A-0E48-4CFA-94E3-C271CB0E5AE3}"/>
              </a:ext>
            </a:extLst>
          </p:cNvPr>
          <p:cNvSpPr txBox="1"/>
          <p:nvPr/>
        </p:nvSpPr>
        <p:spPr>
          <a:xfrm>
            <a:off x="1879600" y="6488668"/>
            <a:ext cx="10312401" cy="369332"/>
          </a:xfrm>
          <a:prstGeom prst="rect">
            <a:avLst/>
          </a:prstGeom>
          <a:noFill/>
        </p:spPr>
        <p:txBody>
          <a:bodyPr wrap="square" rtlCol="0">
            <a:spAutoFit/>
          </a:bodyPr>
          <a:lstStyle/>
          <a:p>
            <a:r>
              <a:rPr lang="en-US" altLang="zh-CN" dirty="0">
                <a:solidFill>
                  <a:schemeClr val="bg2">
                    <a:lumMod val="75000"/>
                  </a:schemeClr>
                </a:solidFill>
              </a:rPr>
              <a:t>DIFFUSION CONVOLUTIONAL RECURRENT NEURAL NETWORK: DATA-DRIVEN TRAFFICFORECASTING</a:t>
            </a:r>
            <a:endParaRPr lang="zh-CN" altLang="en-US" dirty="0">
              <a:solidFill>
                <a:schemeClr val="bg2">
                  <a:lumMod val="75000"/>
                </a:schemeClr>
              </a:solidFill>
            </a:endParaRPr>
          </a:p>
        </p:txBody>
      </p:sp>
      <p:pic>
        <p:nvPicPr>
          <p:cNvPr id="7" name="图片 6">
            <a:extLst>
              <a:ext uri="{FF2B5EF4-FFF2-40B4-BE49-F238E27FC236}">
                <a16:creationId xmlns:a16="http://schemas.microsoft.com/office/drawing/2014/main" id="{C6B2FF1D-EB32-4AD8-89E4-1B2C550B57A4}"/>
              </a:ext>
            </a:extLst>
          </p:cNvPr>
          <p:cNvPicPr>
            <a:picLocks noChangeAspect="1"/>
          </p:cNvPicPr>
          <p:nvPr/>
        </p:nvPicPr>
        <p:blipFill>
          <a:blip r:embed="rId3"/>
          <a:stretch>
            <a:fillRect/>
          </a:stretch>
        </p:blipFill>
        <p:spPr>
          <a:xfrm>
            <a:off x="118358" y="1123703"/>
            <a:ext cx="6477000" cy="695325"/>
          </a:xfrm>
          <a:prstGeom prst="rect">
            <a:avLst/>
          </a:prstGeom>
        </p:spPr>
      </p:pic>
      <p:pic>
        <p:nvPicPr>
          <p:cNvPr id="8" name="图片 7">
            <a:extLst>
              <a:ext uri="{FF2B5EF4-FFF2-40B4-BE49-F238E27FC236}">
                <a16:creationId xmlns:a16="http://schemas.microsoft.com/office/drawing/2014/main" id="{8357C405-DF34-49CD-967C-D7FC29C78FFB}"/>
              </a:ext>
            </a:extLst>
          </p:cNvPr>
          <p:cNvPicPr>
            <a:picLocks noChangeAspect="1"/>
          </p:cNvPicPr>
          <p:nvPr/>
        </p:nvPicPr>
        <p:blipFill>
          <a:blip r:embed="rId4"/>
          <a:stretch>
            <a:fillRect/>
          </a:stretch>
        </p:blipFill>
        <p:spPr>
          <a:xfrm>
            <a:off x="7389282" y="1213921"/>
            <a:ext cx="1828800" cy="390525"/>
          </a:xfrm>
          <a:prstGeom prst="rect">
            <a:avLst/>
          </a:prstGeom>
        </p:spPr>
      </p:pic>
      <p:cxnSp>
        <p:nvCxnSpPr>
          <p:cNvPr id="10" name="连接符: 曲线 9">
            <a:extLst>
              <a:ext uri="{FF2B5EF4-FFF2-40B4-BE49-F238E27FC236}">
                <a16:creationId xmlns:a16="http://schemas.microsoft.com/office/drawing/2014/main" id="{A7C15FEB-98AA-4458-8BE5-26018BC31D31}"/>
              </a:ext>
            </a:extLst>
          </p:cNvPr>
          <p:cNvCxnSpPr/>
          <p:nvPr/>
        </p:nvCxnSpPr>
        <p:spPr>
          <a:xfrm rot="10800000">
            <a:off x="8432800" y="970845"/>
            <a:ext cx="462844" cy="243077"/>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文本框 10">
            <a:extLst>
              <a:ext uri="{FF2B5EF4-FFF2-40B4-BE49-F238E27FC236}">
                <a16:creationId xmlns:a16="http://schemas.microsoft.com/office/drawing/2014/main" id="{73E7E602-91D1-4048-9320-E3EB70F5BECC}"/>
              </a:ext>
            </a:extLst>
          </p:cNvPr>
          <p:cNvSpPr txBox="1"/>
          <p:nvPr/>
        </p:nvSpPr>
        <p:spPr>
          <a:xfrm>
            <a:off x="6868449" y="580321"/>
            <a:ext cx="3647152" cy="369332"/>
          </a:xfrm>
          <a:prstGeom prst="rect">
            <a:avLst/>
          </a:prstGeom>
          <a:noFill/>
        </p:spPr>
        <p:txBody>
          <a:bodyPr wrap="none" rtlCol="0">
            <a:spAutoFit/>
          </a:bodyPr>
          <a:lstStyle/>
          <a:p>
            <a:r>
              <a:rPr lang="zh-CN" altLang="en-US" dirty="0">
                <a:solidFill>
                  <a:srgbClr val="FF0000"/>
                </a:solidFill>
              </a:rPr>
              <a:t>表示节点邻近程度的加权邻接矩阵</a:t>
            </a:r>
          </a:p>
        </p:txBody>
      </p:sp>
      <p:pic>
        <p:nvPicPr>
          <p:cNvPr id="13" name="图片 12">
            <a:extLst>
              <a:ext uri="{FF2B5EF4-FFF2-40B4-BE49-F238E27FC236}">
                <a16:creationId xmlns:a16="http://schemas.microsoft.com/office/drawing/2014/main" id="{1835B87F-96E6-45A3-BA0D-099C3BA9118D}"/>
              </a:ext>
            </a:extLst>
          </p:cNvPr>
          <p:cNvPicPr>
            <a:picLocks noChangeAspect="1"/>
          </p:cNvPicPr>
          <p:nvPr/>
        </p:nvPicPr>
        <p:blipFill>
          <a:blip r:embed="rId5"/>
          <a:stretch>
            <a:fillRect/>
          </a:stretch>
        </p:blipFill>
        <p:spPr>
          <a:xfrm>
            <a:off x="197377" y="2261693"/>
            <a:ext cx="11458575" cy="1714500"/>
          </a:xfrm>
          <a:prstGeom prst="rect">
            <a:avLst/>
          </a:prstGeom>
        </p:spPr>
      </p:pic>
      <p:sp>
        <p:nvSpPr>
          <p:cNvPr id="14" name="文本框 13">
            <a:extLst>
              <a:ext uri="{FF2B5EF4-FFF2-40B4-BE49-F238E27FC236}">
                <a16:creationId xmlns:a16="http://schemas.microsoft.com/office/drawing/2014/main" id="{BBFC853F-9098-4D1A-8070-FE2B20B4A759}"/>
              </a:ext>
            </a:extLst>
          </p:cNvPr>
          <p:cNvSpPr txBox="1"/>
          <p:nvPr/>
        </p:nvSpPr>
        <p:spPr>
          <a:xfrm>
            <a:off x="951979" y="2905988"/>
            <a:ext cx="1519968" cy="369332"/>
          </a:xfrm>
          <a:prstGeom prst="rect">
            <a:avLst/>
          </a:prstGeom>
          <a:noFill/>
        </p:spPr>
        <p:txBody>
          <a:bodyPr wrap="none" rtlCol="0">
            <a:spAutoFit/>
          </a:bodyPr>
          <a:lstStyle/>
          <a:p>
            <a:r>
              <a:rPr lang="en-US" altLang="zh-CN" dirty="0">
                <a:solidFill>
                  <a:srgbClr val="FF0000"/>
                </a:solidFill>
              </a:rPr>
              <a:t>Random walk</a:t>
            </a:r>
            <a:endParaRPr lang="zh-CN" altLang="en-US" dirty="0">
              <a:solidFill>
                <a:srgbClr val="FF0000"/>
              </a:solidFill>
            </a:endParaRPr>
          </a:p>
        </p:txBody>
      </p:sp>
      <p:sp>
        <p:nvSpPr>
          <p:cNvPr id="15" name="矩形 14">
            <a:extLst>
              <a:ext uri="{FF2B5EF4-FFF2-40B4-BE49-F238E27FC236}">
                <a16:creationId xmlns:a16="http://schemas.microsoft.com/office/drawing/2014/main" id="{57F8681C-AD5F-47EF-A2EB-0AFB78EE4A76}"/>
              </a:ext>
            </a:extLst>
          </p:cNvPr>
          <p:cNvSpPr/>
          <p:nvPr/>
        </p:nvSpPr>
        <p:spPr>
          <a:xfrm>
            <a:off x="8432800" y="3352034"/>
            <a:ext cx="2253309" cy="369332"/>
          </a:xfrm>
          <a:prstGeom prst="rect">
            <a:avLst/>
          </a:prstGeom>
        </p:spPr>
        <p:txBody>
          <a:bodyPr wrap="none">
            <a:spAutoFit/>
          </a:bodyPr>
          <a:lstStyle/>
          <a:p>
            <a:r>
              <a:rPr lang="en-US" altLang="zh-CN" dirty="0">
                <a:solidFill>
                  <a:srgbClr val="FF0000"/>
                </a:solidFill>
                <a:latin typeface="NimbusRomNo9L-Regu"/>
                <a:ea typeface="宋体" panose="02010600030101010101" pitchFamily="2" charset="-122"/>
              </a:rPr>
              <a:t>state transition matrix</a:t>
            </a:r>
            <a:endParaRPr lang="zh-CN" altLang="en-US" dirty="0">
              <a:solidFill>
                <a:srgbClr val="FF0000"/>
              </a:solidFill>
            </a:endParaRPr>
          </a:p>
        </p:txBody>
      </p:sp>
      <p:cxnSp>
        <p:nvCxnSpPr>
          <p:cNvPr id="17" name="直接连接符 16">
            <a:extLst>
              <a:ext uri="{FF2B5EF4-FFF2-40B4-BE49-F238E27FC236}">
                <a16:creationId xmlns:a16="http://schemas.microsoft.com/office/drawing/2014/main" id="{FBA0C914-592D-4364-B8E3-BE520B8F81C3}"/>
              </a:ext>
            </a:extLst>
          </p:cNvPr>
          <p:cNvCxnSpPr/>
          <p:nvPr/>
        </p:nvCxnSpPr>
        <p:spPr>
          <a:xfrm>
            <a:off x="6595358" y="3606861"/>
            <a:ext cx="970012" cy="0"/>
          </a:xfrm>
          <a:prstGeom prst="line">
            <a:avLst/>
          </a:prstGeom>
        </p:spPr>
        <p:style>
          <a:lnRef idx="1">
            <a:schemeClr val="accent2"/>
          </a:lnRef>
          <a:fillRef idx="0">
            <a:schemeClr val="accent2"/>
          </a:fillRef>
          <a:effectRef idx="0">
            <a:schemeClr val="accent2"/>
          </a:effectRef>
          <a:fontRef idx="minor">
            <a:schemeClr val="tx1"/>
          </a:fontRef>
        </p:style>
      </p:cxnSp>
      <p:sp>
        <p:nvSpPr>
          <p:cNvPr id="18" name="矩形 17">
            <a:extLst>
              <a:ext uri="{FF2B5EF4-FFF2-40B4-BE49-F238E27FC236}">
                <a16:creationId xmlns:a16="http://schemas.microsoft.com/office/drawing/2014/main" id="{972F5E84-E2C2-4428-AF36-5A1D548724A4}"/>
              </a:ext>
            </a:extLst>
          </p:cNvPr>
          <p:cNvSpPr/>
          <p:nvPr/>
        </p:nvSpPr>
        <p:spPr>
          <a:xfrm>
            <a:off x="5178948" y="2794864"/>
            <a:ext cx="1873333" cy="369332"/>
          </a:xfrm>
          <a:prstGeom prst="rect">
            <a:avLst/>
          </a:prstGeom>
        </p:spPr>
        <p:txBody>
          <a:bodyPr wrap="none">
            <a:spAutoFit/>
          </a:bodyPr>
          <a:lstStyle/>
          <a:p>
            <a:r>
              <a:rPr lang="en-US" altLang="zh-CN" dirty="0">
                <a:solidFill>
                  <a:srgbClr val="FF0000"/>
                </a:solidFill>
                <a:latin typeface="NimbusRomNo9L-Regu"/>
                <a:ea typeface="宋体" panose="02010600030101010101" pitchFamily="2" charset="-122"/>
              </a:rPr>
              <a:t>restart probability</a:t>
            </a:r>
            <a:endParaRPr lang="zh-CN" altLang="en-US" dirty="0">
              <a:solidFill>
                <a:srgbClr val="FF0000"/>
              </a:solidFill>
            </a:endParaRPr>
          </a:p>
        </p:txBody>
      </p:sp>
      <p:cxnSp>
        <p:nvCxnSpPr>
          <p:cNvPr id="20" name="连接符: 曲线 19">
            <a:extLst>
              <a:ext uri="{FF2B5EF4-FFF2-40B4-BE49-F238E27FC236}">
                <a16:creationId xmlns:a16="http://schemas.microsoft.com/office/drawing/2014/main" id="{5E249C3C-39BE-4709-811A-ECD4AAE0EEE0}"/>
              </a:ext>
            </a:extLst>
          </p:cNvPr>
          <p:cNvCxnSpPr>
            <a:cxnSpLocks/>
          </p:cNvCxnSpPr>
          <p:nvPr/>
        </p:nvCxnSpPr>
        <p:spPr>
          <a:xfrm rot="10800000">
            <a:off x="5774502" y="3118949"/>
            <a:ext cx="321499" cy="280735"/>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矩形 26">
            <a:extLst>
              <a:ext uri="{FF2B5EF4-FFF2-40B4-BE49-F238E27FC236}">
                <a16:creationId xmlns:a16="http://schemas.microsoft.com/office/drawing/2014/main" id="{B74A41F9-7FEA-4D76-BE03-5AB223DAD708}"/>
              </a:ext>
            </a:extLst>
          </p:cNvPr>
          <p:cNvSpPr/>
          <p:nvPr/>
        </p:nvSpPr>
        <p:spPr>
          <a:xfrm>
            <a:off x="8255193" y="2921191"/>
            <a:ext cx="1599990" cy="400110"/>
          </a:xfrm>
          <a:prstGeom prst="rect">
            <a:avLst/>
          </a:prstGeom>
        </p:spPr>
        <p:txBody>
          <a:bodyPr wrap="none">
            <a:spAutoFit/>
          </a:bodyPr>
          <a:lstStyle/>
          <a:p>
            <a:r>
              <a:rPr lang="en-US" altLang="zh-CN" sz="2000" dirty="0">
                <a:solidFill>
                  <a:srgbClr val="FF0000"/>
                </a:solidFill>
                <a:effectLst/>
                <a:latin typeface="NimbusRomNo9L-Regu"/>
              </a:rPr>
              <a:t>diffusion step</a:t>
            </a:r>
            <a:endParaRPr lang="zh-CN" altLang="en-US" dirty="0">
              <a:solidFill>
                <a:srgbClr val="FF0000"/>
              </a:solidFill>
            </a:endParaRPr>
          </a:p>
        </p:txBody>
      </p:sp>
      <p:cxnSp>
        <p:nvCxnSpPr>
          <p:cNvPr id="29" name="连接符: 曲线 28">
            <a:extLst>
              <a:ext uri="{FF2B5EF4-FFF2-40B4-BE49-F238E27FC236}">
                <a16:creationId xmlns:a16="http://schemas.microsoft.com/office/drawing/2014/main" id="{CCE40F1D-7F9A-4890-B034-D04215909103}"/>
              </a:ext>
            </a:extLst>
          </p:cNvPr>
          <p:cNvCxnSpPr>
            <a:cxnSpLocks/>
          </p:cNvCxnSpPr>
          <p:nvPr/>
        </p:nvCxnSpPr>
        <p:spPr>
          <a:xfrm flipV="1">
            <a:off x="7791189" y="3118944"/>
            <a:ext cx="464004" cy="154459"/>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32" name="矩形 31">
            <a:extLst>
              <a:ext uri="{FF2B5EF4-FFF2-40B4-BE49-F238E27FC236}">
                <a16:creationId xmlns:a16="http://schemas.microsoft.com/office/drawing/2014/main" id="{9D1FDAC0-08A8-4108-846C-EDBBC7E46C53}"/>
              </a:ext>
            </a:extLst>
          </p:cNvPr>
          <p:cNvSpPr/>
          <p:nvPr/>
        </p:nvSpPr>
        <p:spPr>
          <a:xfrm>
            <a:off x="5084912" y="3909576"/>
            <a:ext cx="2737929" cy="369332"/>
          </a:xfrm>
          <a:prstGeom prst="rect">
            <a:avLst/>
          </a:prstGeom>
        </p:spPr>
        <p:txBody>
          <a:bodyPr wrap="none">
            <a:spAutoFit/>
          </a:bodyPr>
          <a:lstStyle/>
          <a:p>
            <a:r>
              <a:rPr lang="en-US" altLang="zh-CN" dirty="0">
                <a:solidFill>
                  <a:schemeClr val="accent1"/>
                </a:solidFill>
                <a:effectLst/>
                <a:latin typeface="NimbusRomNo9L-Regu"/>
                <a:ea typeface="宋体" panose="02010600030101010101" pitchFamily="2" charset="-122"/>
              </a:rPr>
              <a:t>out-degree diagonal matrix</a:t>
            </a:r>
            <a:endParaRPr lang="zh-CN" altLang="en-US" sz="1600" dirty="0">
              <a:solidFill>
                <a:schemeClr val="accent1"/>
              </a:solidFill>
            </a:endParaRPr>
          </a:p>
        </p:txBody>
      </p:sp>
      <p:cxnSp>
        <p:nvCxnSpPr>
          <p:cNvPr id="34" name="连接符: 曲线 33">
            <a:extLst>
              <a:ext uri="{FF2B5EF4-FFF2-40B4-BE49-F238E27FC236}">
                <a16:creationId xmlns:a16="http://schemas.microsoft.com/office/drawing/2014/main" id="{4FE9EC38-D388-4339-A5FC-75F951E5E0FE}"/>
              </a:ext>
            </a:extLst>
          </p:cNvPr>
          <p:cNvCxnSpPr/>
          <p:nvPr/>
        </p:nvCxnSpPr>
        <p:spPr>
          <a:xfrm rot="5400000">
            <a:off x="6397476" y="3593101"/>
            <a:ext cx="372876" cy="26007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连接符: 曲线 35">
            <a:extLst>
              <a:ext uri="{FF2B5EF4-FFF2-40B4-BE49-F238E27FC236}">
                <a16:creationId xmlns:a16="http://schemas.microsoft.com/office/drawing/2014/main" id="{0B15D3B3-897B-4CF2-AA3E-E608AF769D41}"/>
              </a:ext>
            </a:extLst>
          </p:cNvPr>
          <p:cNvCxnSpPr>
            <a:endCxn id="15" idx="1"/>
          </p:cNvCxnSpPr>
          <p:nvPr/>
        </p:nvCxnSpPr>
        <p:spPr>
          <a:xfrm flipV="1">
            <a:off x="7052281" y="3536700"/>
            <a:ext cx="1380519" cy="70161"/>
          </a:xfrm>
          <a:prstGeom prst="curvedConnector3">
            <a:avLst>
              <a:gd name="adj1" fmla="val 49093"/>
            </a:avLst>
          </a:prstGeom>
          <a:ln>
            <a:tailEnd type="triangle"/>
          </a:ln>
        </p:spPr>
        <p:style>
          <a:lnRef idx="1">
            <a:schemeClr val="accent2"/>
          </a:lnRef>
          <a:fillRef idx="0">
            <a:schemeClr val="accent2"/>
          </a:fillRef>
          <a:effectRef idx="0">
            <a:schemeClr val="accent2"/>
          </a:effectRef>
          <a:fontRef idx="minor">
            <a:schemeClr val="tx1"/>
          </a:fontRef>
        </p:style>
      </p:cxnSp>
      <p:pic>
        <p:nvPicPr>
          <p:cNvPr id="40" name="图片 39">
            <a:extLst>
              <a:ext uri="{FF2B5EF4-FFF2-40B4-BE49-F238E27FC236}">
                <a16:creationId xmlns:a16="http://schemas.microsoft.com/office/drawing/2014/main" id="{257A78D9-29D8-4A43-A01C-BE7D1E5E0C88}"/>
              </a:ext>
            </a:extLst>
          </p:cNvPr>
          <p:cNvPicPr>
            <a:picLocks noChangeAspect="1"/>
          </p:cNvPicPr>
          <p:nvPr/>
        </p:nvPicPr>
        <p:blipFill>
          <a:blip r:embed="rId6"/>
          <a:stretch>
            <a:fillRect/>
          </a:stretch>
        </p:blipFill>
        <p:spPr>
          <a:xfrm>
            <a:off x="118358" y="4507158"/>
            <a:ext cx="11487150" cy="1800225"/>
          </a:xfrm>
          <a:prstGeom prst="rect">
            <a:avLst/>
          </a:prstGeom>
        </p:spPr>
      </p:pic>
      <p:sp>
        <p:nvSpPr>
          <p:cNvPr id="41" name="矩形 40">
            <a:extLst>
              <a:ext uri="{FF2B5EF4-FFF2-40B4-BE49-F238E27FC236}">
                <a16:creationId xmlns:a16="http://schemas.microsoft.com/office/drawing/2014/main" id="{59794E69-96A0-474D-9D02-F514598FBE76}"/>
              </a:ext>
            </a:extLst>
          </p:cNvPr>
          <p:cNvSpPr/>
          <p:nvPr/>
        </p:nvSpPr>
        <p:spPr>
          <a:xfrm>
            <a:off x="2233029" y="3791527"/>
            <a:ext cx="2266070" cy="369332"/>
          </a:xfrm>
          <a:prstGeom prst="rect">
            <a:avLst/>
          </a:prstGeom>
        </p:spPr>
        <p:txBody>
          <a:bodyPr wrap="none">
            <a:spAutoFit/>
          </a:bodyPr>
          <a:lstStyle/>
          <a:p>
            <a:r>
              <a:rPr lang="en-US" altLang="zh-CN" dirty="0">
                <a:solidFill>
                  <a:srgbClr val="FF0000"/>
                </a:solidFill>
                <a:latin typeface="NimbusRomNo9L-Regu"/>
              </a:rPr>
              <a:t>stationary distribution</a:t>
            </a:r>
            <a:endParaRPr lang="zh-CN" altLang="en-US" dirty="0">
              <a:solidFill>
                <a:srgbClr val="FF0000"/>
              </a:solidFill>
            </a:endParaRPr>
          </a:p>
        </p:txBody>
      </p:sp>
      <p:cxnSp>
        <p:nvCxnSpPr>
          <p:cNvPr id="43" name="连接符: 曲线 42">
            <a:extLst>
              <a:ext uri="{FF2B5EF4-FFF2-40B4-BE49-F238E27FC236}">
                <a16:creationId xmlns:a16="http://schemas.microsoft.com/office/drawing/2014/main" id="{1A56131C-4CC9-43AC-9240-420CA5FAC465}"/>
              </a:ext>
            </a:extLst>
          </p:cNvPr>
          <p:cNvCxnSpPr>
            <a:cxnSpLocks/>
          </p:cNvCxnSpPr>
          <p:nvPr/>
        </p:nvCxnSpPr>
        <p:spPr>
          <a:xfrm rot="10800000" flipV="1">
            <a:off x="3745283" y="3482498"/>
            <a:ext cx="325701" cy="302324"/>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45" name="矩形 44">
            <a:extLst>
              <a:ext uri="{FF2B5EF4-FFF2-40B4-BE49-F238E27FC236}">
                <a16:creationId xmlns:a16="http://schemas.microsoft.com/office/drawing/2014/main" id="{7B1C4A5D-A7C9-4C56-9286-63F500D43BC7}"/>
              </a:ext>
            </a:extLst>
          </p:cNvPr>
          <p:cNvSpPr/>
          <p:nvPr/>
        </p:nvSpPr>
        <p:spPr>
          <a:xfrm>
            <a:off x="1840940" y="6192878"/>
            <a:ext cx="631007" cy="369332"/>
          </a:xfrm>
          <a:prstGeom prst="rect">
            <a:avLst/>
          </a:prstGeom>
        </p:spPr>
        <p:txBody>
          <a:bodyPr wrap="none">
            <a:spAutoFit/>
          </a:bodyPr>
          <a:lstStyle/>
          <a:p>
            <a:r>
              <a:rPr lang="en-US" altLang="zh-CN" dirty="0">
                <a:solidFill>
                  <a:srgbClr val="FF0000"/>
                </a:solidFill>
                <a:latin typeface="NimbusRomNo9L-Regu"/>
                <a:ea typeface="宋体" panose="02010600030101010101" pitchFamily="2" charset="-122"/>
              </a:rPr>
              <a:t>filter</a:t>
            </a:r>
            <a:endParaRPr lang="zh-CN" altLang="en-US" dirty="0">
              <a:solidFill>
                <a:srgbClr val="FF0000"/>
              </a:solidFill>
            </a:endParaRPr>
          </a:p>
        </p:txBody>
      </p:sp>
      <p:sp>
        <p:nvSpPr>
          <p:cNvPr id="46" name="矩形 45">
            <a:extLst>
              <a:ext uri="{FF2B5EF4-FFF2-40B4-BE49-F238E27FC236}">
                <a16:creationId xmlns:a16="http://schemas.microsoft.com/office/drawing/2014/main" id="{9F064A13-2A7F-477D-B82A-8F20E9F15EED}"/>
              </a:ext>
            </a:extLst>
          </p:cNvPr>
          <p:cNvSpPr/>
          <p:nvPr/>
        </p:nvSpPr>
        <p:spPr>
          <a:xfrm>
            <a:off x="901001" y="1789763"/>
            <a:ext cx="6096000" cy="400110"/>
          </a:xfrm>
          <a:prstGeom prst="rect">
            <a:avLst/>
          </a:prstGeom>
        </p:spPr>
        <p:txBody>
          <a:bodyPr>
            <a:spAutoFit/>
          </a:bodyPr>
          <a:lstStyle/>
          <a:p>
            <a:r>
              <a:rPr lang="en-US" altLang="zh-CN" dirty="0">
                <a:solidFill>
                  <a:srgbClr val="FF0000"/>
                </a:solidFill>
                <a:latin typeface="NimbusRomNo9L-Regu"/>
              </a:rPr>
              <a:t>graph </a:t>
            </a:r>
            <a:r>
              <a:rPr lang="en-US" altLang="zh-CN" sz="2000" dirty="0">
                <a:solidFill>
                  <a:srgbClr val="FF0000"/>
                </a:solidFill>
                <a:effectLst/>
                <a:latin typeface="NimbusRomNo9L-Regu"/>
              </a:rPr>
              <a:t>signal observed at time </a:t>
            </a:r>
            <a:r>
              <a:rPr lang="en-US" altLang="zh-CN" i="1" dirty="0">
                <a:solidFill>
                  <a:srgbClr val="FF0000"/>
                </a:solidFill>
                <a:latin typeface="CMMI10"/>
              </a:rPr>
              <a:t>t</a:t>
            </a:r>
            <a:endParaRPr lang="zh-CN" altLang="en-US" dirty="0">
              <a:solidFill>
                <a:srgbClr val="FF0000"/>
              </a:solidFill>
            </a:endParaRPr>
          </a:p>
        </p:txBody>
      </p:sp>
      <p:cxnSp>
        <p:nvCxnSpPr>
          <p:cNvPr id="48" name="连接符: 曲线 47">
            <a:extLst>
              <a:ext uri="{FF2B5EF4-FFF2-40B4-BE49-F238E27FC236}">
                <a16:creationId xmlns:a16="http://schemas.microsoft.com/office/drawing/2014/main" id="{3BFC3495-DB0D-4E59-B899-BE12878B2788}"/>
              </a:ext>
            </a:extLst>
          </p:cNvPr>
          <p:cNvCxnSpPr/>
          <p:nvPr/>
        </p:nvCxnSpPr>
        <p:spPr>
          <a:xfrm rot="16200000" flipH="1">
            <a:off x="2253025" y="1688238"/>
            <a:ext cx="302714" cy="135130"/>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49" name="文本框 48">
            <a:extLst>
              <a:ext uri="{FF2B5EF4-FFF2-40B4-BE49-F238E27FC236}">
                <a16:creationId xmlns:a16="http://schemas.microsoft.com/office/drawing/2014/main" id="{A7BBC372-BE03-48D0-AFBF-906F02BEB194}"/>
              </a:ext>
            </a:extLst>
          </p:cNvPr>
          <p:cNvSpPr txBox="1"/>
          <p:nvPr/>
        </p:nvSpPr>
        <p:spPr>
          <a:xfrm>
            <a:off x="3745282" y="5279328"/>
            <a:ext cx="1176925" cy="369332"/>
          </a:xfrm>
          <a:prstGeom prst="rect">
            <a:avLst/>
          </a:prstGeom>
          <a:noFill/>
        </p:spPr>
        <p:txBody>
          <a:bodyPr wrap="none" rtlCol="0">
            <a:spAutoFit/>
          </a:bodyPr>
          <a:lstStyle/>
          <a:p>
            <a:r>
              <a:rPr lang="en-US" altLang="zh-CN" dirty="0">
                <a:solidFill>
                  <a:srgbClr val="FF0000"/>
                </a:solidFill>
              </a:rPr>
              <a:t>Signal out</a:t>
            </a:r>
            <a:endParaRPr lang="zh-CN" altLang="en-US" dirty="0">
              <a:solidFill>
                <a:srgbClr val="FF0000"/>
              </a:solidFill>
            </a:endParaRPr>
          </a:p>
        </p:txBody>
      </p:sp>
      <p:sp>
        <p:nvSpPr>
          <p:cNvPr id="51" name="文本框 50">
            <a:extLst>
              <a:ext uri="{FF2B5EF4-FFF2-40B4-BE49-F238E27FC236}">
                <a16:creationId xmlns:a16="http://schemas.microsoft.com/office/drawing/2014/main" id="{8CC1996D-546E-4822-B021-86F54B9A9D23}"/>
              </a:ext>
            </a:extLst>
          </p:cNvPr>
          <p:cNvSpPr txBox="1"/>
          <p:nvPr/>
        </p:nvSpPr>
        <p:spPr>
          <a:xfrm>
            <a:off x="5935251" y="5290375"/>
            <a:ext cx="1021433" cy="369332"/>
          </a:xfrm>
          <a:prstGeom prst="rect">
            <a:avLst/>
          </a:prstGeom>
          <a:noFill/>
        </p:spPr>
        <p:txBody>
          <a:bodyPr wrap="none" rtlCol="0">
            <a:spAutoFit/>
          </a:bodyPr>
          <a:lstStyle/>
          <a:p>
            <a:r>
              <a:rPr lang="en-US" altLang="zh-CN" dirty="0">
                <a:solidFill>
                  <a:srgbClr val="FF0000"/>
                </a:solidFill>
              </a:rPr>
              <a:t>Signal in</a:t>
            </a:r>
            <a:endParaRPr lang="zh-CN" altLang="en-US" dirty="0">
              <a:solidFill>
                <a:srgbClr val="FF0000"/>
              </a:solidFill>
            </a:endParaRPr>
          </a:p>
        </p:txBody>
      </p:sp>
      <p:sp>
        <p:nvSpPr>
          <p:cNvPr id="52" name="文本框 51">
            <a:extLst>
              <a:ext uri="{FF2B5EF4-FFF2-40B4-BE49-F238E27FC236}">
                <a16:creationId xmlns:a16="http://schemas.microsoft.com/office/drawing/2014/main" id="{24F827B8-95E7-4549-B64E-24BAD3F3046A}"/>
              </a:ext>
            </a:extLst>
          </p:cNvPr>
          <p:cNvSpPr txBox="1"/>
          <p:nvPr/>
        </p:nvSpPr>
        <p:spPr>
          <a:xfrm>
            <a:off x="5240057" y="6149284"/>
            <a:ext cx="2783134" cy="369332"/>
          </a:xfrm>
          <a:prstGeom prst="rect">
            <a:avLst/>
          </a:prstGeom>
          <a:noFill/>
        </p:spPr>
        <p:txBody>
          <a:bodyPr wrap="none" rtlCol="0">
            <a:spAutoFit/>
          </a:bodyPr>
          <a:lstStyle/>
          <a:p>
            <a:r>
              <a:rPr lang="en-US" altLang="zh-CN" dirty="0">
                <a:solidFill>
                  <a:srgbClr val="FF0000"/>
                </a:solidFill>
              </a:rPr>
              <a:t>In-degree diagonal matrix</a:t>
            </a:r>
            <a:endParaRPr lang="zh-CN" altLang="en-US" dirty="0">
              <a:solidFill>
                <a:srgbClr val="FF0000"/>
              </a:solidFill>
            </a:endParaRPr>
          </a:p>
        </p:txBody>
      </p:sp>
      <p:cxnSp>
        <p:nvCxnSpPr>
          <p:cNvPr id="54" name="连接符: 曲线 53">
            <a:extLst>
              <a:ext uri="{FF2B5EF4-FFF2-40B4-BE49-F238E27FC236}">
                <a16:creationId xmlns:a16="http://schemas.microsoft.com/office/drawing/2014/main" id="{905A45BE-98B3-4E68-A47A-3C0A74615FFD}"/>
              </a:ext>
            </a:extLst>
          </p:cNvPr>
          <p:cNvCxnSpPr/>
          <p:nvPr/>
        </p:nvCxnSpPr>
        <p:spPr>
          <a:xfrm rot="16200000" flipH="1">
            <a:off x="6235381" y="6002773"/>
            <a:ext cx="251827" cy="169345"/>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56" name="矩形 55">
            <a:extLst>
              <a:ext uri="{FF2B5EF4-FFF2-40B4-BE49-F238E27FC236}">
                <a16:creationId xmlns:a16="http://schemas.microsoft.com/office/drawing/2014/main" id="{A5054629-AA06-4054-8EEB-F6B9B8A1E19B}"/>
              </a:ext>
            </a:extLst>
          </p:cNvPr>
          <p:cNvSpPr/>
          <p:nvPr/>
        </p:nvSpPr>
        <p:spPr>
          <a:xfrm>
            <a:off x="4249472" y="4908435"/>
            <a:ext cx="3561424" cy="400110"/>
          </a:xfrm>
          <a:prstGeom prst="rect">
            <a:avLst/>
          </a:prstGeom>
        </p:spPr>
        <p:txBody>
          <a:bodyPr wrap="none">
            <a:spAutoFit/>
          </a:bodyPr>
          <a:lstStyle/>
          <a:p>
            <a:r>
              <a:rPr lang="en-US" altLang="zh-CN" sz="2000" dirty="0">
                <a:solidFill>
                  <a:schemeClr val="accent1"/>
                </a:solidFill>
                <a:latin typeface="NimbusRomNo9L-Regu"/>
              </a:rPr>
              <a:t>bidirectional graph random walk</a:t>
            </a:r>
            <a:endParaRPr lang="zh-CN" altLang="en-US" sz="2000" dirty="0">
              <a:solidFill>
                <a:schemeClr val="accent1"/>
              </a:solidFill>
            </a:endParaRPr>
          </a:p>
        </p:txBody>
      </p:sp>
      <p:sp>
        <p:nvSpPr>
          <p:cNvPr id="5" name="灯片编号占位符 4">
            <a:extLst>
              <a:ext uri="{FF2B5EF4-FFF2-40B4-BE49-F238E27FC236}">
                <a16:creationId xmlns:a16="http://schemas.microsoft.com/office/drawing/2014/main" id="{615A5532-29F7-4AFC-9DEB-5A0D20ECD1D0}"/>
              </a:ext>
            </a:extLst>
          </p:cNvPr>
          <p:cNvSpPr>
            <a:spLocks noGrp="1"/>
          </p:cNvSpPr>
          <p:nvPr>
            <p:ph type="sldNum" sz="quarter" idx="12"/>
          </p:nvPr>
        </p:nvSpPr>
        <p:spPr/>
        <p:txBody>
          <a:bodyPr/>
          <a:lstStyle/>
          <a:p>
            <a:fld id="{26CAFBDD-0372-4E15-859A-C6C2B5108B3B}" type="slidenum">
              <a:rPr lang="zh-CN" altLang="en-US" smtClean="0"/>
              <a:t>22</a:t>
            </a:fld>
            <a:endParaRPr lang="zh-CN" altLang="en-US"/>
          </a:p>
        </p:txBody>
      </p:sp>
    </p:spTree>
    <p:extLst>
      <p:ext uri="{BB962C8B-B14F-4D97-AF65-F5344CB8AC3E}">
        <p14:creationId xmlns:p14="http://schemas.microsoft.com/office/powerpoint/2010/main" val="1926223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B2C31-4800-4B37-BA26-BA080E2E689E}"/>
              </a:ext>
            </a:extLst>
          </p:cNvPr>
          <p:cNvSpPr>
            <a:spLocks noGrp="1"/>
          </p:cNvSpPr>
          <p:nvPr>
            <p:ph type="title"/>
          </p:nvPr>
        </p:nvSpPr>
        <p:spPr>
          <a:xfrm>
            <a:off x="0" y="0"/>
            <a:ext cx="10515600" cy="681037"/>
          </a:xfrm>
        </p:spPr>
        <p:txBody>
          <a:bodyPr>
            <a:normAutofit/>
          </a:bodyPr>
          <a:lstStyle/>
          <a:p>
            <a:r>
              <a:rPr lang="en-US" altLang="zh-CN" sz="2800" b="1" dirty="0"/>
              <a:t>Diffusion Convolutional Layer</a:t>
            </a:r>
            <a:endParaRPr lang="zh-CN" altLang="en-US" sz="2000" dirty="0"/>
          </a:p>
        </p:txBody>
      </p:sp>
      <p:sp>
        <p:nvSpPr>
          <p:cNvPr id="4" name="文本框 3">
            <a:extLst>
              <a:ext uri="{FF2B5EF4-FFF2-40B4-BE49-F238E27FC236}">
                <a16:creationId xmlns:a16="http://schemas.microsoft.com/office/drawing/2014/main" id="{16A5A32A-0E48-4CFA-94E3-C271CB0E5AE3}"/>
              </a:ext>
            </a:extLst>
          </p:cNvPr>
          <p:cNvSpPr txBox="1"/>
          <p:nvPr/>
        </p:nvSpPr>
        <p:spPr>
          <a:xfrm>
            <a:off x="1879600" y="6488668"/>
            <a:ext cx="10312401" cy="369332"/>
          </a:xfrm>
          <a:prstGeom prst="rect">
            <a:avLst/>
          </a:prstGeom>
          <a:noFill/>
        </p:spPr>
        <p:txBody>
          <a:bodyPr wrap="square" rtlCol="0">
            <a:spAutoFit/>
          </a:bodyPr>
          <a:lstStyle/>
          <a:p>
            <a:r>
              <a:rPr lang="en-US" altLang="zh-CN" dirty="0">
                <a:solidFill>
                  <a:schemeClr val="bg2">
                    <a:lumMod val="75000"/>
                  </a:schemeClr>
                </a:solidFill>
              </a:rPr>
              <a:t>DIFFUSION CONVOLUTIONAL RECURRENT NEURAL NETWORK: DATA-DRIVEN TRAFFICFORECASTING</a:t>
            </a:r>
            <a:endParaRPr lang="zh-CN" altLang="en-US" dirty="0">
              <a:solidFill>
                <a:schemeClr val="bg2">
                  <a:lumMod val="75000"/>
                </a:schemeClr>
              </a:solidFill>
            </a:endParaRPr>
          </a:p>
        </p:txBody>
      </p:sp>
      <p:pic>
        <p:nvPicPr>
          <p:cNvPr id="7" name="图片 6">
            <a:extLst>
              <a:ext uri="{FF2B5EF4-FFF2-40B4-BE49-F238E27FC236}">
                <a16:creationId xmlns:a16="http://schemas.microsoft.com/office/drawing/2014/main" id="{0A760C8B-9EA1-4652-BFEC-44EF5CB8FEBB}"/>
              </a:ext>
            </a:extLst>
          </p:cNvPr>
          <p:cNvPicPr>
            <a:picLocks noChangeAspect="1"/>
          </p:cNvPicPr>
          <p:nvPr/>
        </p:nvPicPr>
        <p:blipFill>
          <a:blip r:embed="rId3"/>
          <a:stretch>
            <a:fillRect/>
          </a:stretch>
        </p:blipFill>
        <p:spPr>
          <a:xfrm>
            <a:off x="868732" y="1053230"/>
            <a:ext cx="6972300" cy="1219200"/>
          </a:xfrm>
          <a:prstGeom prst="rect">
            <a:avLst/>
          </a:prstGeom>
        </p:spPr>
      </p:pic>
      <p:pic>
        <p:nvPicPr>
          <p:cNvPr id="8" name="图片 7">
            <a:extLst>
              <a:ext uri="{FF2B5EF4-FFF2-40B4-BE49-F238E27FC236}">
                <a16:creationId xmlns:a16="http://schemas.microsoft.com/office/drawing/2014/main" id="{823A86B0-D812-4D84-B156-385380B46990}"/>
              </a:ext>
            </a:extLst>
          </p:cNvPr>
          <p:cNvPicPr>
            <a:picLocks noChangeAspect="1"/>
          </p:cNvPicPr>
          <p:nvPr/>
        </p:nvPicPr>
        <p:blipFill>
          <a:blip r:embed="rId4"/>
          <a:stretch>
            <a:fillRect/>
          </a:stretch>
        </p:blipFill>
        <p:spPr>
          <a:xfrm>
            <a:off x="8116711" y="1429668"/>
            <a:ext cx="3878968" cy="466324"/>
          </a:xfrm>
          <a:prstGeom prst="rect">
            <a:avLst/>
          </a:prstGeom>
        </p:spPr>
      </p:pic>
      <p:cxnSp>
        <p:nvCxnSpPr>
          <p:cNvPr id="11" name="直接连接符 10">
            <a:extLst>
              <a:ext uri="{FF2B5EF4-FFF2-40B4-BE49-F238E27FC236}">
                <a16:creationId xmlns:a16="http://schemas.microsoft.com/office/drawing/2014/main" id="{66ABEDE5-CEB8-4599-AB9E-D10357CEA2B9}"/>
              </a:ext>
            </a:extLst>
          </p:cNvPr>
          <p:cNvCxnSpPr/>
          <p:nvPr/>
        </p:nvCxnSpPr>
        <p:spPr>
          <a:xfrm>
            <a:off x="3945699" y="1895992"/>
            <a:ext cx="613775"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连接符: 曲线 12">
            <a:extLst>
              <a:ext uri="{FF2B5EF4-FFF2-40B4-BE49-F238E27FC236}">
                <a16:creationId xmlns:a16="http://schemas.microsoft.com/office/drawing/2014/main" id="{5271EE2A-98E0-4D9B-866C-BD51AFA99DFA}"/>
              </a:ext>
            </a:extLst>
          </p:cNvPr>
          <p:cNvCxnSpPr>
            <a:cxnSpLocks/>
          </p:cNvCxnSpPr>
          <p:nvPr/>
        </p:nvCxnSpPr>
        <p:spPr>
          <a:xfrm flipV="1">
            <a:off x="4634629" y="1214956"/>
            <a:ext cx="851774" cy="681037"/>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16" name="矩形 15">
            <a:extLst>
              <a:ext uri="{FF2B5EF4-FFF2-40B4-BE49-F238E27FC236}">
                <a16:creationId xmlns:a16="http://schemas.microsoft.com/office/drawing/2014/main" id="{0FCB43DA-3160-42EF-8A99-F53967F1B546}"/>
              </a:ext>
            </a:extLst>
          </p:cNvPr>
          <p:cNvSpPr/>
          <p:nvPr/>
        </p:nvSpPr>
        <p:spPr>
          <a:xfrm>
            <a:off x="3394553" y="812166"/>
            <a:ext cx="8797447" cy="430887"/>
          </a:xfrm>
          <a:prstGeom prst="rect">
            <a:avLst/>
          </a:prstGeom>
        </p:spPr>
        <p:txBody>
          <a:bodyPr wrap="square">
            <a:spAutoFit/>
          </a:bodyPr>
          <a:lstStyle/>
          <a:p>
            <a:r>
              <a:rPr lang="en-US" altLang="zh-CN" sz="2200" dirty="0">
                <a:solidFill>
                  <a:srgbClr val="FF0000"/>
                </a:solidFill>
                <a:effectLst/>
                <a:latin typeface="NimbusRomNo9L-Regu"/>
              </a:rPr>
              <a:t>parameterizes </a:t>
            </a:r>
            <a:r>
              <a:rPr lang="en-US" altLang="zh-CN" sz="2200" dirty="0">
                <a:solidFill>
                  <a:srgbClr val="FF0000"/>
                </a:solidFill>
                <a:latin typeface="NimbusRomNo9L-Regu"/>
              </a:rPr>
              <a:t>the convolutional filter for the </a:t>
            </a:r>
            <a:r>
              <a:rPr lang="en-US" altLang="zh-CN" sz="2200" i="1" dirty="0" err="1">
                <a:solidFill>
                  <a:srgbClr val="FF0000"/>
                </a:solidFill>
                <a:latin typeface="CMMI10"/>
              </a:rPr>
              <a:t>p</a:t>
            </a:r>
            <a:r>
              <a:rPr lang="en-US" altLang="zh-CN" sz="2200" dirty="0" err="1">
                <a:solidFill>
                  <a:srgbClr val="FF0000"/>
                </a:solidFill>
                <a:latin typeface="NimbusRomNo9L-Regu"/>
              </a:rPr>
              <a:t>th</a:t>
            </a:r>
            <a:r>
              <a:rPr lang="en-US" altLang="zh-CN" sz="2200" dirty="0">
                <a:solidFill>
                  <a:srgbClr val="FF0000"/>
                </a:solidFill>
                <a:latin typeface="NimbusRomNo9L-Regu"/>
              </a:rPr>
              <a:t> input and the </a:t>
            </a:r>
            <a:r>
              <a:rPr lang="en-US" altLang="zh-CN" sz="2200" i="1" dirty="0" err="1">
                <a:solidFill>
                  <a:srgbClr val="FF0000"/>
                </a:solidFill>
                <a:latin typeface="CMMI10"/>
              </a:rPr>
              <a:t>q</a:t>
            </a:r>
            <a:r>
              <a:rPr lang="en-US" altLang="zh-CN" sz="2200" dirty="0" err="1">
                <a:solidFill>
                  <a:srgbClr val="FF0000"/>
                </a:solidFill>
                <a:latin typeface="NimbusRomNo9L-Regu"/>
              </a:rPr>
              <a:t>th</a:t>
            </a:r>
            <a:r>
              <a:rPr lang="en-US" altLang="zh-CN" sz="2200" dirty="0">
                <a:solidFill>
                  <a:srgbClr val="FF0000"/>
                </a:solidFill>
                <a:latin typeface="NimbusRomNo9L-Regu"/>
              </a:rPr>
              <a:t> output</a:t>
            </a:r>
            <a:endParaRPr lang="zh-CN" altLang="en-US" sz="2200" dirty="0">
              <a:solidFill>
                <a:srgbClr val="FF0000"/>
              </a:solidFill>
            </a:endParaRPr>
          </a:p>
        </p:txBody>
      </p:sp>
      <p:sp>
        <p:nvSpPr>
          <p:cNvPr id="17" name="矩形 16">
            <a:extLst>
              <a:ext uri="{FF2B5EF4-FFF2-40B4-BE49-F238E27FC236}">
                <a16:creationId xmlns:a16="http://schemas.microsoft.com/office/drawing/2014/main" id="{AB9064F8-0946-43C1-9D51-49457925490B}"/>
              </a:ext>
            </a:extLst>
          </p:cNvPr>
          <p:cNvSpPr/>
          <p:nvPr/>
        </p:nvSpPr>
        <p:spPr>
          <a:xfrm>
            <a:off x="159175" y="2557167"/>
            <a:ext cx="8223918" cy="523220"/>
          </a:xfrm>
          <a:prstGeom prst="rect">
            <a:avLst/>
          </a:prstGeom>
        </p:spPr>
        <p:txBody>
          <a:bodyPr wrap="none">
            <a:spAutoFit/>
          </a:bodyPr>
          <a:lstStyle/>
          <a:p>
            <a:r>
              <a:rPr lang="en-US" altLang="zh-CN" sz="2800" dirty="0">
                <a:solidFill>
                  <a:schemeClr val="accent1"/>
                </a:solidFill>
                <a:latin typeface="NimbusRomNo9L-Regu"/>
              </a:rPr>
              <a:t>maps </a:t>
            </a:r>
            <a:r>
              <a:rPr lang="en-US" altLang="zh-CN" sz="2800" i="1" dirty="0">
                <a:solidFill>
                  <a:schemeClr val="accent1"/>
                </a:solidFill>
                <a:effectLst/>
                <a:latin typeface="CMMI10"/>
              </a:rPr>
              <a:t>P</a:t>
            </a:r>
            <a:r>
              <a:rPr lang="en-US" altLang="zh-CN" sz="2800" dirty="0">
                <a:solidFill>
                  <a:schemeClr val="accent1"/>
                </a:solidFill>
                <a:latin typeface="NimbusRomNo9L-Regu"/>
              </a:rPr>
              <a:t>-dimensional features to </a:t>
            </a:r>
            <a:r>
              <a:rPr lang="en-US" altLang="zh-CN" sz="2800" i="1" dirty="0">
                <a:solidFill>
                  <a:schemeClr val="accent1"/>
                </a:solidFill>
                <a:effectLst/>
                <a:latin typeface="CMMI10"/>
              </a:rPr>
              <a:t>Q</a:t>
            </a:r>
            <a:r>
              <a:rPr lang="en-US" altLang="zh-CN" sz="2800" dirty="0">
                <a:solidFill>
                  <a:schemeClr val="accent1"/>
                </a:solidFill>
                <a:latin typeface="NimbusRomNo9L-Regu"/>
              </a:rPr>
              <a:t>-dimensional outputs</a:t>
            </a:r>
            <a:endParaRPr lang="zh-CN" altLang="en-US" sz="2800" dirty="0">
              <a:solidFill>
                <a:schemeClr val="accent1"/>
              </a:solidFill>
            </a:endParaRPr>
          </a:p>
        </p:txBody>
      </p:sp>
      <p:sp>
        <p:nvSpPr>
          <p:cNvPr id="18" name="矩形 17">
            <a:extLst>
              <a:ext uri="{FF2B5EF4-FFF2-40B4-BE49-F238E27FC236}">
                <a16:creationId xmlns:a16="http://schemas.microsoft.com/office/drawing/2014/main" id="{79DA62D6-A1BA-47A2-8F6B-FF192BB83263}"/>
              </a:ext>
            </a:extLst>
          </p:cNvPr>
          <p:cNvSpPr/>
          <p:nvPr/>
        </p:nvSpPr>
        <p:spPr>
          <a:xfrm>
            <a:off x="453707" y="2099686"/>
            <a:ext cx="2140586" cy="400110"/>
          </a:xfrm>
          <a:prstGeom prst="rect">
            <a:avLst/>
          </a:prstGeom>
        </p:spPr>
        <p:txBody>
          <a:bodyPr wrap="none">
            <a:spAutoFit/>
          </a:bodyPr>
          <a:lstStyle/>
          <a:p>
            <a:r>
              <a:rPr lang="en-US" altLang="zh-CN" sz="2000" dirty="0">
                <a:solidFill>
                  <a:srgbClr val="FF0000"/>
                </a:solidFill>
                <a:effectLst/>
                <a:latin typeface="NimbusRomNo9L-Regu"/>
              </a:rPr>
              <a:t>activation function</a:t>
            </a:r>
            <a:endParaRPr lang="zh-CN" altLang="en-US" dirty="0">
              <a:solidFill>
                <a:srgbClr val="FF0000"/>
              </a:solidFill>
            </a:endParaRPr>
          </a:p>
        </p:txBody>
      </p:sp>
      <p:cxnSp>
        <p:nvCxnSpPr>
          <p:cNvPr id="20" name="连接符: 曲线 19">
            <a:extLst>
              <a:ext uri="{FF2B5EF4-FFF2-40B4-BE49-F238E27FC236}">
                <a16:creationId xmlns:a16="http://schemas.microsoft.com/office/drawing/2014/main" id="{6DD29D91-F15D-4B48-97F1-305E9A0BDDCD}"/>
              </a:ext>
            </a:extLst>
          </p:cNvPr>
          <p:cNvCxnSpPr/>
          <p:nvPr/>
        </p:nvCxnSpPr>
        <p:spPr>
          <a:xfrm rot="10800000" flipV="1">
            <a:off x="1590806" y="1766169"/>
            <a:ext cx="438411" cy="325677"/>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21" name="矩形 20">
            <a:extLst>
              <a:ext uri="{FF2B5EF4-FFF2-40B4-BE49-F238E27FC236}">
                <a16:creationId xmlns:a16="http://schemas.microsoft.com/office/drawing/2014/main" id="{05CA726F-4FE1-4BB9-B16D-5CF522A1DA61}"/>
              </a:ext>
            </a:extLst>
          </p:cNvPr>
          <p:cNvSpPr/>
          <p:nvPr/>
        </p:nvSpPr>
        <p:spPr>
          <a:xfrm>
            <a:off x="159175" y="2976051"/>
            <a:ext cx="8463419" cy="523220"/>
          </a:xfrm>
          <a:prstGeom prst="rect">
            <a:avLst/>
          </a:prstGeom>
        </p:spPr>
        <p:txBody>
          <a:bodyPr wrap="square">
            <a:spAutoFit/>
          </a:bodyPr>
          <a:lstStyle/>
          <a:p>
            <a:r>
              <a:rPr lang="en-US" altLang="zh-CN" sz="2800" dirty="0">
                <a:solidFill>
                  <a:srgbClr val="0070C0"/>
                </a:solidFill>
                <a:effectLst/>
                <a:latin typeface="NimbusRomNo9L-Regu"/>
                <a:ea typeface="宋体" panose="02010600030101010101" pitchFamily="2" charset="-122"/>
              </a:rPr>
              <a:t>learns the representations </a:t>
            </a:r>
            <a:r>
              <a:rPr lang="en-US" altLang="zh-CN" sz="2400" dirty="0">
                <a:solidFill>
                  <a:srgbClr val="0070C0"/>
                </a:solidFill>
                <a:latin typeface="NimbusRomNo9L-Regu"/>
              </a:rPr>
              <a:t>for graph structured data</a:t>
            </a:r>
            <a:endParaRPr lang="zh-CN" altLang="en-US" sz="2400" dirty="0">
              <a:solidFill>
                <a:srgbClr val="0070C0"/>
              </a:solidFill>
            </a:endParaRPr>
          </a:p>
        </p:txBody>
      </p:sp>
      <p:sp>
        <p:nvSpPr>
          <p:cNvPr id="22" name="标题 1">
            <a:extLst>
              <a:ext uri="{FF2B5EF4-FFF2-40B4-BE49-F238E27FC236}">
                <a16:creationId xmlns:a16="http://schemas.microsoft.com/office/drawing/2014/main" id="{2BFA4932-A746-482B-B270-53C4A1DE5EFC}"/>
              </a:ext>
            </a:extLst>
          </p:cNvPr>
          <p:cNvSpPr txBox="1">
            <a:spLocks/>
          </p:cNvSpPr>
          <p:nvPr/>
        </p:nvSpPr>
        <p:spPr>
          <a:xfrm>
            <a:off x="0" y="3473391"/>
            <a:ext cx="10515600" cy="681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t>Relation with Spectral Graph Convolution</a:t>
            </a:r>
            <a:endParaRPr lang="zh-CN" altLang="en-US" sz="2800" dirty="0"/>
          </a:p>
        </p:txBody>
      </p:sp>
      <p:pic>
        <p:nvPicPr>
          <p:cNvPr id="23" name="图片 22">
            <a:extLst>
              <a:ext uri="{FF2B5EF4-FFF2-40B4-BE49-F238E27FC236}">
                <a16:creationId xmlns:a16="http://schemas.microsoft.com/office/drawing/2014/main" id="{BAA8E5AF-5904-4C10-AF7F-F95914482523}"/>
              </a:ext>
            </a:extLst>
          </p:cNvPr>
          <p:cNvPicPr>
            <a:picLocks noChangeAspect="1"/>
          </p:cNvPicPr>
          <p:nvPr/>
        </p:nvPicPr>
        <p:blipFill>
          <a:blip r:embed="rId5"/>
          <a:stretch>
            <a:fillRect/>
          </a:stretch>
        </p:blipFill>
        <p:spPr>
          <a:xfrm>
            <a:off x="0" y="4334138"/>
            <a:ext cx="12192000" cy="1969687"/>
          </a:xfrm>
          <a:prstGeom prst="rect">
            <a:avLst/>
          </a:prstGeom>
        </p:spPr>
      </p:pic>
      <p:sp>
        <p:nvSpPr>
          <p:cNvPr id="25" name="矩形 24">
            <a:extLst>
              <a:ext uri="{FF2B5EF4-FFF2-40B4-BE49-F238E27FC236}">
                <a16:creationId xmlns:a16="http://schemas.microsoft.com/office/drawing/2014/main" id="{A1368195-0AC3-4706-ACCC-994C8613BDAB}"/>
              </a:ext>
            </a:extLst>
          </p:cNvPr>
          <p:cNvSpPr/>
          <p:nvPr/>
        </p:nvSpPr>
        <p:spPr>
          <a:xfrm>
            <a:off x="6597389" y="3872606"/>
            <a:ext cx="5505033" cy="461665"/>
          </a:xfrm>
          <a:prstGeom prst="rect">
            <a:avLst/>
          </a:prstGeom>
        </p:spPr>
        <p:txBody>
          <a:bodyPr wrap="none">
            <a:spAutoFit/>
          </a:bodyPr>
          <a:lstStyle/>
          <a:p>
            <a:r>
              <a:rPr lang="en-US" altLang="zh-CN" sz="2400" b="1" dirty="0">
                <a:solidFill>
                  <a:srgbClr val="0070C0"/>
                </a:solidFill>
              </a:rPr>
              <a:t>a special case of diffusion convolution</a:t>
            </a:r>
            <a:endParaRPr lang="zh-CN" altLang="en-US" sz="2400" b="1" dirty="0">
              <a:solidFill>
                <a:srgbClr val="0070C0"/>
              </a:solidFill>
            </a:endParaRPr>
          </a:p>
        </p:txBody>
      </p:sp>
      <p:cxnSp>
        <p:nvCxnSpPr>
          <p:cNvPr id="27" name="连接符: 曲线 26">
            <a:extLst>
              <a:ext uri="{FF2B5EF4-FFF2-40B4-BE49-F238E27FC236}">
                <a16:creationId xmlns:a16="http://schemas.microsoft.com/office/drawing/2014/main" id="{FE211638-6A62-4F14-A734-7F1E25798558}"/>
              </a:ext>
            </a:extLst>
          </p:cNvPr>
          <p:cNvCxnSpPr>
            <a:endCxn id="25" idx="1"/>
          </p:cNvCxnSpPr>
          <p:nvPr/>
        </p:nvCxnSpPr>
        <p:spPr>
          <a:xfrm>
            <a:off x="3269293" y="3995803"/>
            <a:ext cx="3328096" cy="10763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2FD36FF3-7453-4A6A-AC72-A4BDF7250086}"/>
              </a:ext>
            </a:extLst>
          </p:cNvPr>
          <p:cNvSpPr>
            <a:spLocks noGrp="1"/>
          </p:cNvSpPr>
          <p:nvPr>
            <p:ph type="sldNum" sz="quarter" idx="12"/>
          </p:nvPr>
        </p:nvSpPr>
        <p:spPr/>
        <p:txBody>
          <a:bodyPr/>
          <a:lstStyle/>
          <a:p>
            <a:fld id="{26CAFBDD-0372-4E15-859A-C6C2B5108B3B}" type="slidenum">
              <a:rPr lang="zh-CN" altLang="en-US" smtClean="0"/>
              <a:t>23</a:t>
            </a:fld>
            <a:endParaRPr lang="zh-CN" altLang="en-US"/>
          </a:p>
        </p:txBody>
      </p:sp>
    </p:spTree>
    <p:extLst>
      <p:ext uri="{BB962C8B-B14F-4D97-AF65-F5344CB8AC3E}">
        <p14:creationId xmlns:p14="http://schemas.microsoft.com/office/powerpoint/2010/main" val="969572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B2C31-4800-4B37-BA26-BA080E2E689E}"/>
              </a:ext>
            </a:extLst>
          </p:cNvPr>
          <p:cNvSpPr>
            <a:spLocks noGrp="1"/>
          </p:cNvSpPr>
          <p:nvPr>
            <p:ph type="title"/>
          </p:nvPr>
        </p:nvSpPr>
        <p:spPr>
          <a:xfrm>
            <a:off x="0" y="18256"/>
            <a:ext cx="10515600" cy="662782"/>
          </a:xfrm>
        </p:spPr>
        <p:txBody>
          <a:bodyPr>
            <a:normAutofit/>
          </a:bodyPr>
          <a:lstStyle/>
          <a:p>
            <a:r>
              <a:rPr lang="en-US" altLang="zh-CN" sz="2800" b="1" dirty="0"/>
              <a:t>temporal dynamics modeling</a:t>
            </a:r>
            <a:endParaRPr lang="zh-CN" altLang="en-US" sz="2800" b="1" dirty="0"/>
          </a:p>
        </p:txBody>
      </p:sp>
      <p:sp>
        <p:nvSpPr>
          <p:cNvPr id="4" name="文本框 3">
            <a:extLst>
              <a:ext uri="{FF2B5EF4-FFF2-40B4-BE49-F238E27FC236}">
                <a16:creationId xmlns:a16="http://schemas.microsoft.com/office/drawing/2014/main" id="{16A5A32A-0E48-4CFA-94E3-C271CB0E5AE3}"/>
              </a:ext>
            </a:extLst>
          </p:cNvPr>
          <p:cNvSpPr txBox="1"/>
          <p:nvPr/>
        </p:nvSpPr>
        <p:spPr>
          <a:xfrm>
            <a:off x="1879600" y="6488668"/>
            <a:ext cx="10312401" cy="369332"/>
          </a:xfrm>
          <a:prstGeom prst="rect">
            <a:avLst/>
          </a:prstGeom>
          <a:noFill/>
        </p:spPr>
        <p:txBody>
          <a:bodyPr wrap="square" rtlCol="0">
            <a:spAutoFit/>
          </a:bodyPr>
          <a:lstStyle/>
          <a:p>
            <a:r>
              <a:rPr lang="en-US" altLang="zh-CN" dirty="0">
                <a:solidFill>
                  <a:schemeClr val="bg2">
                    <a:lumMod val="75000"/>
                  </a:schemeClr>
                </a:solidFill>
              </a:rPr>
              <a:t>DIFFUSION CONVOLUTIONAL RECURRENT NEURAL NETWORK: DATA-DRIVEN TRAFFICFORECASTING</a:t>
            </a:r>
            <a:endParaRPr lang="zh-CN" altLang="en-US" dirty="0">
              <a:solidFill>
                <a:schemeClr val="bg2">
                  <a:lumMod val="75000"/>
                </a:schemeClr>
              </a:solidFill>
            </a:endParaRPr>
          </a:p>
        </p:txBody>
      </p:sp>
      <p:pic>
        <p:nvPicPr>
          <p:cNvPr id="5" name="图片 4">
            <a:extLst>
              <a:ext uri="{FF2B5EF4-FFF2-40B4-BE49-F238E27FC236}">
                <a16:creationId xmlns:a16="http://schemas.microsoft.com/office/drawing/2014/main" id="{B012086C-7E70-4EB5-9480-0F2645308E50}"/>
              </a:ext>
            </a:extLst>
          </p:cNvPr>
          <p:cNvPicPr>
            <a:picLocks noChangeAspect="1"/>
          </p:cNvPicPr>
          <p:nvPr/>
        </p:nvPicPr>
        <p:blipFill>
          <a:blip r:embed="rId3"/>
          <a:stretch>
            <a:fillRect/>
          </a:stretch>
        </p:blipFill>
        <p:spPr>
          <a:xfrm>
            <a:off x="0" y="1589076"/>
            <a:ext cx="12192000" cy="1150686"/>
          </a:xfrm>
          <a:prstGeom prst="rect">
            <a:avLst/>
          </a:prstGeom>
        </p:spPr>
      </p:pic>
      <p:sp>
        <p:nvSpPr>
          <p:cNvPr id="6" name="矩形 5">
            <a:extLst>
              <a:ext uri="{FF2B5EF4-FFF2-40B4-BE49-F238E27FC236}">
                <a16:creationId xmlns:a16="http://schemas.microsoft.com/office/drawing/2014/main" id="{C82823C6-3D05-45F6-9AB0-EDD8F21AB178}"/>
              </a:ext>
            </a:extLst>
          </p:cNvPr>
          <p:cNvSpPr/>
          <p:nvPr/>
        </p:nvSpPr>
        <p:spPr>
          <a:xfrm>
            <a:off x="107182" y="681038"/>
            <a:ext cx="6956200" cy="461665"/>
          </a:xfrm>
          <a:prstGeom prst="rect">
            <a:avLst/>
          </a:prstGeom>
        </p:spPr>
        <p:txBody>
          <a:bodyPr wrap="none">
            <a:spAutoFit/>
          </a:bodyPr>
          <a:lstStyle/>
          <a:p>
            <a:r>
              <a:rPr lang="en-US" altLang="zh-CN" sz="2400" i="1" dirty="0">
                <a:solidFill>
                  <a:srgbClr val="000000"/>
                </a:solidFill>
                <a:latin typeface="NimbusRomNo9L-ReguItal"/>
              </a:rPr>
              <a:t>Diffusion Convolutional Gated Recurrent Unit </a:t>
            </a:r>
            <a:r>
              <a:rPr lang="en-US" altLang="zh-CN" sz="2400" dirty="0">
                <a:solidFill>
                  <a:srgbClr val="000000"/>
                </a:solidFill>
                <a:latin typeface="NimbusRomNo9L-Regu"/>
              </a:rPr>
              <a:t>(DCGRU)</a:t>
            </a:r>
            <a:endParaRPr lang="zh-CN" altLang="en-US" sz="2400" dirty="0"/>
          </a:p>
        </p:txBody>
      </p:sp>
      <p:cxnSp>
        <p:nvCxnSpPr>
          <p:cNvPr id="8" name="直接连接符 7">
            <a:extLst>
              <a:ext uri="{FF2B5EF4-FFF2-40B4-BE49-F238E27FC236}">
                <a16:creationId xmlns:a16="http://schemas.microsoft.com/office/drawing/2014/main" id="{7C9F8DE8-DA9F-4215-8CBB-0EF696124905}"/>
              </a:ext>
            </a:extLst>
          </p:cNvPr>
          <p:cNvCxnSpPr/>
          <p:nvPr/>
        </p:nvCxnSpPr>
        <p:spPr>
          <a:xfrm>
            <a:off x="3231715" y="1142703"/>
            <a:ext cx="253025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D4B435DA-67BA-482A-BE01-2ED33339CF73}"/>
              </a:ext>
            </a:extLst>
          </p:cNvPr>
          <p:cNvSpPr/>
          <p:nvPr/>
        </p:nvSpPr>
        <p:spPr>
          <a:xfrm>
            <a:off x="752986" y="1127410"/>
            <a:ext cx="2166619" cy="400110"/>
          </a:xfrm>
          <a:prstGeom prst="rect">
            <a:avLst/>
          </a:prstGeom>
        </p:spPr>
        <p:txBody>
          <a:bodyPr wrap="none">
            <a:spAutoFit/>
          </a:bodyPr>
          <a:lstStyle/>
          <a:p>
            <a:r>
              <a:rPr lang="en-US" altLang="zh-CN" sz="2000" dirty="0">
                <a:solidFill>
                  <a:srgbClr val="FF0000"/>
                </a:solidFill>
                <a:latin typeface="NimbusRomNo9L-Regu"/>
                <a:ea typeface="宋体" panose="02010600030101010101" pitchFamily="2" charset="-122"/>
              </a:rPr>
              <a:t>reset gate at time t</a:t>
            </a:r>
            <a:endParaRPr lang="zh-CN" altLang="en-US" sz="2000" dirty="0">
              <a:solidFill>
                <a:srgbClr val="FF0000"/>
              </a:solidFill>
            </a:endParaRPr>
          </a:p>
        </p:txBody>
      </p:sp>
      <p:sp>
        <p:nvSpPr>
          <p:cNvPr id="11" name="矩形 10">
            <a:extLst>
              <a:ext uri="{FF2B5EF4-FFF2-40B4-BE49-F238E27FC236}">
                <a16:creationId xmlns:a16="http://schemas.microsoft.com/office/drawing/2014/main" id="{5979E5A4-88DE-48DB-BBC0-91C9A0F3FADE}"/>
              </a:ext>
            </a:extLst>
          </p:cNvPr>
          <p:cNvSpPr/>
          <p:nvPr/>
        </p:nvSpPr>
        <p:spPr>
          <a:xfrm>
            <a:off x="6430029" y="1142703"/>
            <a:ext cx="2530258" cy="400110"/>
          </a:xfrm>
          <a:prstGeom prst="rect">
            <a:avLst/>
          </a:prstGeom>
        </p:spPr>
        <p:txBody>
          <a:bodyPr wrap="square">
            <a:spAutoFit/>
          </a:bodyPr>
          <a:lstStyle/>
          <a:p>
            <a:r>
              <a:rPr lang="en-US" altLang="zh-CN" sz="2000" dirty="0">
                <a:solidFill>
                  <a:srgbClr val="FF0000"/>
                </a:solidFill>
                <a:latin typeface="NimbusRomNo9L-Regu"/>
              </a:rPr>
              <a:t>update gate at time </a:t>
            </a:r>
            <a:r>
              <a:rPr lang="en-US" altLang="zh-CN" sz="2000" i="1" dirty="0">
                <a:solidFill>
                  <a:srgbClr val="FF0000"/>
                </a:solidFill>
                <a:latin typeface="CMMI10"/>
              </a:rPr>
              <a:t>t</a:t>
            </a:r>
            <a:endParaRPr lang="zh-CN" altLang="en-US" sz="2000" dirty="0">
              <a:solidFill>
                <a:srgbClr val="FF0000"/>
              </a:solidFill>
            </a:endParaRPr>
          </a:p>
        </p:txBody>
      </p:sp>
      <p:cxnSp>
        <p:nvCxnSpPr>
          <p:cNvPr id="13" name="连接符: 曲线 12">
            <a:extLst>
              <a:ext uri="{FF2B5EF4-FFF2-40B4-BE49-F238E27FC236}">
                <a16:creationId xmlns:a16="http://schemas.microsoft.com/office/drawing/2014/main" id="{579FF024-ADC7-465C-AAFB-47B077C762A4}"/>
              </a:ext>
            </a:extLst>
          </p:cNvPr>
          <p:cNvCxnSpPr/>
          <p:nvPr/>
        </p:nvCxnSpPr>
        <p:spPr>
          <a:xfrm flipV="1">
            <a:off x="313151" y="1527520"/>
            <a:ext cx="889348" cy="277965"/>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连接符: 曲线 14">
            <a:extLst>
              <a:ext uri="{FF2B5EF4-FFF2-40B4-BE49-F238E27FC236}">
                <a16:creationId xmlns:a16="http://schemas.microsoft.com/office/drawing/2014/main" id="{250D93D9-A599-4F70-863E-8DDD95E87405}"/>
              </a:ext>
            </a:extLst>
          </p:cNvPr>
          <p:cNvCxnSpPr>
            <a:cxnSpLocks/>
            <a:endCxn id="11" idx="2"/>
          </p:cNvCxnSpPr>
          <p:nvPr/>
        </p:nvCxnSpPr>
        <p:spPr>
          <a:xfrm flipV="1">
            <a:off x="7063382" y="1542813"/>
            <a:ext cx="631776" cy="507928"/>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直接连接符 19">
            <a:extLst>
              <a:ext uri="{FF2B5EF4-FFF2-40B4-BE49-F238E27FC236}">
                <a16:creationId xmlns:a16="http://schemas.microsoft.com/office/drawing/2014/main" id="{6017592C-F832-42D7-BFBD-F56609BD02D5}"/>
              </a:ext>
            </a:extLst>
          </p:cNvPr>
          <p:cNvCxnSpPr>
            <a:cxnSpLocks/>
          </p:cNvCxnSpPr>
          <p:nvPr/>
        </p:nvCxnSpPr>
        <p:spPr>
          <a:xfrm>
            <a:off x="2354893" y="2164419"/>
            <a:ext cx="3382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848B0A2-13EF-4AF6-9853-005032521597}"/>
              </a:ext>
            </a:extLst>
          </p:cNvPr>
          <p:cNvCxnSpPr>
            <a:cxnSpLocks/>
          </p:cNvCxnSpPr>
          <p:nvPr/>
        </p:nvCxnSpPr>
        <p:spPr>
          <a:xfrm>
            <a:off x="2016690" y="2580362"/>
            <a:ext cx="3382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70D41DDB-4D34-4D0D-8169-EB62070F0696}"/>
              </a:ext>
            </a:extLst>
          </p:cNvPr>
          <p:cNvCxnSpPr>
            <a:cxnSpLocks/>
          </p:cNvCxnSpPr>
          <p:nvPr/>
        </p:nvCxnSpPr>
        <p:spPr>
          <a:xfrm>
            <a:off x="8179496" y="2050741"/>
            <a:ext cx="363255"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E26C1306-A79F-48F0-A992-08DB92396B67}"/>
              </a:ext>
            </a:extLst>
          </p:cNvPr>
          <p:cNvSpPr/>
          <p:nvPr/>
        </p:nvSpPr>
        <p:spPr>
          <a:xfrm>
            <a:off x="326068" y="2776572"/>
            <a:ext cx="4057649" cy="369332"/>
          </a:xfrm>
          <a:prstGeom prst="rect">
            <a:avLst/>
          </a:prstGeom>
        </p:spPr>
        <p:txBody>
          <a:bodyPr wrap="none">
            <a:spAutoFit/>
          </a:bodyPr>
          <a:lstStyle/>
          <a:p>
            <a:r>
              <a:rPr lang="en-US" altLang="zh-CN" dirty="0">
                <a:solidFill>
                  <a:schemeClr val="accent1"/>
                </a:solidFill>
                <a:latin typeface="NimbusRomNo9L-Regu"/>
              </a:rPr>
              <a:t>parameters for the corresponding filters</a:t>
            </a:r>
            <a:endParaRPr lang="zh-CN" altLang="en-US" dirty="0">
              <a:solidFill>
                <a:schemeClr val="accent1"/>
              </a:solidFill>
            </a:endParaRPr>
          </a:p>
        </p:txBody>
      </p:sp>
      <p:cxnSp>
        <p:nvCxnSpPr>
          <p:cNvPr id="31" name="连接符: 曲线 30">
            <a:extLst>
              <a:ext uri="{FF2B5EF4-FFF2-40B4-BE49-F238E27FC236}">
                <a16:creationId xmlns:a16="http://schemas.microsoft.com/office/drawing/2014/main" id="{1C08A450-3E54-470D-A5E9-915897F2D5C8}"/>
              </a:ext>
            </a:extLst>
          </p:cNvPr>
          <p:cNvCxnSpPr/>
          <p:nvPr/>
        </p:nvCxnSpPr>
        <p:spPr>
          <a:xfrm rot="10800000" flipV="1">
            <a:off x="1879601" y="2580361"/>
            <a:ext cx="306191" cy="18270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图片 32">
            <a:extLst>
              <a:ext uri="{FF2B5EF4-FFF2-40B4-BE49-F238E27FC236}">
                <a16:creationId xmlns:a16="http://schemas.microsoft.com/office/drawing/2014/main" id="{6F02B130-F55D-47A8-9A0A-A6D40279C54D}"/>
              </a:ext>
            </a:extLst>
          </p:cNvPr>
          <p:cNvPicPr>
            <a:picLocks noChangeAspect="1"/>
          </p:cNvPicPr>
          <p:nvPr/>
        </p:nvPicPr>
        <p:blipFill>
          <a:blip r:embed="rId4"/>
          <a:stretch>
            <a:fillRect/>
          </a:stretch>
        </p:blipFill>
        <p:spPr>
          <a:xfrm>
            <a:off x="2049571" y="3292190"/>
            <a:ext cx="8092858" cy="3547554"/>
          </a:xfrm>
          <a:prstGeom prst="rect">
            <a:avLst/>
          </a:prstGeom>
        </p:spPr>
      </p:pic>
      <p:sp>
        <p:nvSpPr>
          <p:cNvPr id="34" name="矩形 33">
            <a:extLst>
              <a:ext uri="{FF2B5EF4-FFF2-40B4-BE49-F238E27FC236}">
                <a16:creationId xmlns:a16="http://schemas.microsoft.com/office/drawing/2014/main" id="{3634B3A9-ACB2-4DF9-86C1-AC9719BF059C}"/>
              </a:ext>
            </a:extLst>
          </p:cNvPr>
          <p:cNvSpPr/>
          <p:nvPr/>
        </p:nvSpPr>
        <p:spPr>
          <a:xfrm>
            <a:off x="5083543" y="2864751"/>
            <a:ext cx="2225289" cy="400110"/>
          </a:xfrm>
          <a:prstGeom prst="rect">
            <a:avLst/>
          </a:prstGeom>
        </p:spPr>
        <p:txBody>
          <a:bodyPr wrap="none">
            <a:spAutoFit/>
          </a:bodyPr>
          <a:lstStyle/>
          <a:p>
            <a:r>
              <a:rPr lang="en-US" altLang="zh-CN" sz="2000" i="1" dirty="0">
                <a:solidFill>
                  <a:srgbClr val="FF0000"/>
                </a:solidFill>
                <a:latin typeface="NimbusRomNo9L-ReguItal"/>
              </a:rPr>
              <a:t>scheduled sampling</a:t>
            </a:r>
            <a:endParaRPr lang="zh-CN" altLang="en-US" sz="2000" dirty="0">
              <a:solidFill>
                <a:srgbClr val="FF0000"/>
              </a:solidFill>
            </a:endParaRPr>
          </a:p>
        </p:txBody>
      </p:sp>
      <p:cxnSp>
        <p:nvCxnSpPr>
          <p:cNvPr id="36" name="连接符: 曲线 35">
            <a:extLst>
              <a:ext uri="{FF2B5EF4-FFF2-40B4-BE49-F238E27FC236}">
                <a16:creationId xmlns:a16="http://schemas.microsoft.com/office/drawing/2014/main" id="{F7670F40-C04A-4086-B09F-5F97FCA03837}"/>
              </a:ext>
            </a:extLst>
          </p:cNvPr>
          <p:cNvCxnSpPr>
            <a:endCxn id="34" idx="2"/>
          </p:cNvCxnSpPr>
          <p:nvPr/>
        </p:nvCxnSpPr>
        <p:spPr>
          <a:xfrm rot="5400000" flipH="1" flipV="1">
            <a:off x="5075422" y="4279089"/>
            <a:ext cx="2134994" cy="106538"/>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38" name="文本框 37">
            <a:extLst>
              <a:ext uri="{FF2B5EF4-FFF2-40B4-BE49-F238E27FC236}">
                <a16:creationId xmlns:a16="http://schemas.microsoft.com/office/drawing/2014/main" id="{918143B7-9A12-4D4B-B3AA-ECBA870163F1}"/>
              </a:ext>
            </a:extLst>
          </p:cNvPr>
          <p:cNvSpPr txBox="1"/>
          <p:nvPr/>
        </p:nvSpPr>
        <p:spPr>
          <a:xfrm>
            <a:off x="2523994" y="5839343"/>
            <a:ext cx="341760" cy="523220"/>
          </a:xfrm>
          <a:prstGeom prst="rect">
            <a:avLst/>
          </a:prstGeom>
          <a:noFill/>
        </p:spPr>
        <p:txBody>
          <a:bodyPr wrap="none" rtlCol="0">
            <a:spAutoFit/>
          </a:bodyPr>
          <a:lstStyle/>
          <a:p>
            <a:r>
              <a:rPr lang="el-GR" altLang="zh-CN" sz="2800" dirty="0">
                <a:solidFill>
                  <a:srgbClr val="FF0000"/>
                </a:solidFill>
              </a:rPr>
              <a:t>ε</a:t>
            </a:r>
            <a:endParaRPr lang="zh-CN" altLang="en-US" sz="2800" dirty="0">
              <a:solidFill>
                <a:srgbClr val="FF0000"/>
              </a:solidFill>
            </a:endParaRPr>
          </a:p>
        </p:txBody>
      </p:sp>
      <p:sp>
        <p:nvSpPr>
          <p:cNvPr id="39" name="文本框 38">
            <a:extLst>
              <a:ext uri="{FF2B5EF4-FFF2-40B4-BE49-F238E27FC236}">
                <a16:creationId xmlns:a16="http://schemas.microsoft.com/office/drawing/2014/main" id="{BF015136-611C-45BB-A37F-5E125CBE2D02}"/>
              </a:ext>
            </a:extLst>
          </p:cNvPr>
          <p:cNvSpPr txBox="1"/>
          <p:nvPr/>
        </p:nvSpPr>
        <p:spPr>
          <a:xfrm>
            <a:off x="9190480" y="5427624"/>
            <a:ext cx="710451" cy="523220"/>
          </a:xfrm>
          <a:prstGeom prst="rect">
            <a:avLst/>
          </a:prstGeom>
          <a:noFill/>
        </p:spPr>
        <p:txBody>
          <a:bodyPr wrap="none" rtlCol="0">
            <a:spAutoFit/>
          </a:bodyPr>
          <a:lstStyle/>
          <a:p>
            <a:r>
              <a:rPr lang="en-US" altLang="zh-CN" sz="2800" dirty="0">
                <a:solidFill>
                  <a:srgbClr val="FF0000"/>
                </a:solidFill>
              </a:rPr>
              <a:t>1-</a:t>
            </a:r>
            <a:r>
              <a:rPr lang="el-GR" altLang="zh-CN" sz="2800" dirty="0">
                <a:solidFill>
                  <a:srgbClr val="FF0000"/>
                </a:solidFill>
              </a:rPr>
              <a:t>ε</a:t>
            </a:r>
            <a:endParaRPr lang="zh-CN" altLang="en-US" sz="2800" dirty="0">
              <a:solidFill>
                <a:srgbClr val="FF0000"/>
              </a:solidFill>
            </a:endParaRPr>
          </a:p>
        </p:txBody>
      </p:sp>
      <p:sp>
        <p:nvSpPr>
          <p:cNvPr id="3" name="灯片编号占位符 2">
            <a:extLst>
              <a:ext uri="{FF2B5EF4-FFF2-40B4-BE49-F238E27FC236}">
                <a16:creationId xmlns:a16="http://schemas.microsoft.com/office/drawing/2014/main" id="{2928A1C9-03D9-4E0D-96DC-D97EA38CEDFD}"/>
              </a:ext>
            </a:extLst>
          </p:cNvPr>
          <p:cNvSpPr>
            <a:spLocks noGrp="1"/>
          </p:cNvSpPr>
          <p:nvPr>
            <p:ph type="sldNum" sz="quarter" idx="12"/>
          </p:nvPr>
        </p:nvSpPr>
        <p:spPr/>
        <p:txBody>
          <a:bodyPr/>
          <a:lstStyle/>
          <a:p>
            <a:fld id="{26CAFBDD-0372-4E15-859A-C6C2B5108B3B}" type="slidenum">
              <a:rPr lang="zh-CN" altLang="en-US" smtClean="0"/>
              <a:t>24</a:t>
            </a:fld>
            <a:endParaRPr lang="zh-CN" altLang="en-US"/>
          </a:p>
        </p:txBody>
      </p:sp>
    </p:spTree>
    <p:extLst>
      <p:ext uri="{BB962C8B-B14F-4D97-AF65-F5344CB8AC3E}">
        <p14:creationId xmlns:p14="http://schemas.microsoft.com/office/powerpoint/2010/main" val="3746553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D5D41868-3A1E-442E-8FD6-199AF2B4D009}"/>
              </a:ext>
            </a:extLst>
          </p:cNvPr>
          <p:cNvPicPr>
            <a:picLocks noGrp="1" noChangeAspect="1"/>
          </p:cNvPicPr>
          <p:nvPr>
            <p:ph idx="1"/>
          </p:nvPr>
        </p:nvPicPr>
        <p:blipFill>
          <a:blip r:embed="rId2"/>
          <a:stretch>
            <a:fillRect/>
          </a:stretch>
        </p:blipFill>
        <p:spPr>
          <a:xfrm>
            <a:off x="1462222" y="470262"/>
            <a:ext cx="8933141" cy="5654449"/>
          </a:xfrm>
          <a:prstGeom prst="rect">
            <a:avLst/>
          </a:prstGeom>
        </p:spPr>
      </p:pic>
      <p:sp>
        <p:nvSpPr>
          <p:cNvPr id="4" name="文本框 3">
            <a:extLst>
              <a:ext uri="{FF2B5EF4-FFF2-40B4-BE49-F238E27FC236}">
                <a16:creationId xmlns:a16="http://schemas.microsoft.com/office/drawing/2014/main" id="{16A5A32A-0E48-4CFA-94E3-C271CB0E5AE3}"/>
              </a:ext>
            </a:extLst>
          </p:cNvPr>
          <p:cNvSpPr txBox="1"/>
          <p:nvPr/>
        </p:nvSpPr>
        <p:spPr>
          <a:xfrm>
            <a:off x="1879600" y="6488668"/>
            <a:ext cx="10312401" cy="369332"/>
          </a:xfrm>
          <a:prstGeom prst="rect">
            <a:avLst/>
          </a:prstGeom>
          <a:noFill/>
        </p:spPr>
        <p:txBody>
          <a:bodyPr wrap="square" rtlCol="0">
            <a:spAutoFit/>
          </a:bodyPr>
          <a:lstStyle/>
          <a:p>
            <a:r>
              <a:rPr lang="en-US" altLang="zh-CN" dirty="0">
                <a:solidFill>
                  <a:schemeClr val="bg2">
                    <a:lumMod val="75000"/>
                  </a:schemeClr>
                </a:solidFill>
              </a:rPr>
              <a:t>DIFFUSION CONVOLUTIONAL RECURRENT NEURAL NETWORK: DATA-DRIVEN TRAFFICFORECASTING</a:t>
            </a:r>
            <a:endParaRPr lang="zh-CN" altLang="en-US" dirty="0">
              <a:solidFill>
                <a:schemeClr val="bg2">
                  <a:lumMod val="75000"/>
                </a:schemeClr>
              </a:solidFill>
            </a:endParaRPr>
          </a:p>
        </p:txBody>
      </p:sp>
      <p:sp>
        <p:nvSpPr>
          <p:cNvPr id="2" name="灯片编号占位符 1">
            <a:extLst>
              <a:ext uri="{FF2B5EF4-FFF2-40B4-BE49-F238E27FC236}">
                <a16:creationId xmlns:a16="http://schemas.microsoft.com/office/drawing/2014/main" id="{E23458E7-DC57-494A-A57E-120280B15B5D}"/>
              </a:ext>
            </a:extLst>
          </p:cNvPr>
          <p:cNvSpPr>
            <a:spLocks noGrp="1"/>
          </p:cNvSpPr>
          <p:nvPr>
            <p:ph type="sldNum" sz="quarter" idx="12"/>
          </p:nvPr>
        </p:nvSpPr>
        <p:spPr/>
        <p:txBody>
          <a:bodyPr/>
          <a:lstStyle/>
          <a:p>
            <a:fld id="{26CAFBDD-0372-4E15-859A-C6C2B5108B3B}" type="slidenum">
              <a:rPr lang="zh-CN" altLang="en-US" smtClean="0"/>
              <a:t>25</a:t>
            </a:fld>
            <a:endParaRPr lang="zh-CN" altLang="en-US"/>
          </a:p>
        </p:txBody>
      </p:sp>
    </p:spTree>
    <p:extLst>
      <p:ext uri="{BB962C8B-B14F-4D97-AF65-F5344CB8AC3E}">
        <p14:creationId xmlns:p14="http://schemas.microsoft.com/office/powerpoint/2010/main" val="3851991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B2C31-4800-4B37-BA26-BA080E2E689E}"/>
              </a:ext>
            </a:extLst>
          </p:cNvPr>
          <p:cNvSpPr>
            <a:spLocks noGrp="1"/>
          </p:cNvSpPr>
          <p:nvPr>
            <p:ph type="title"/>
          </p:nvPr>
        </p:nvSpPr>
        <p:spPr>
          <a:xfrm>
            <a:off x="1" y="1"/>
            <a:ext cx="12191998" cy="1277654"/>
          </a:xfrm>
        </p:spPr>
        <p:txBody>
          <a:bodyPr>
            <a:normAutofit/>
          </a:bodyPr>
          <a:lstStyle/>
          <a:p>
            <a:r>
              <a:rPr lang="en-US" altLang="zh-CN" sz="3200" b="1" dirty="0" err="1"/>
              <a:t>Spatio</a:t>
            </a:r>
            <a:r>
              <a:rPr lang="en-US" altLang="zh-CN" sz="3200" b="1" dirty="0"/>
              <a:t>-Temporal Graph Convolutional Networks: A Deep Learning Framework for Traffic Forecasting</a:t>
            </a:r>
            <a:endParaRPr lang="zh-CN" altLang="en-US" sz="3200" dirty="0"/>
          </a:p>
        </p:txBody>
      </p:sp>
      <p:sp>
        <p:nvSpPr>
          <p:cNvPr id="3" name="内容占位符 2">
            <a:extLst>
              <a:ext uri="{FF2B5EF4-FFF2-40B4-BE49-F238E27FC236}">
                <a16:creationId xmlns:a16="http://schemas.microsoft.com/office/drawing/2014/main" id="{075BDEE0-9EB6-4496-8FBE-15C76FCB14DB}"/>
              </a:ext>
            </a:extLst>
          </p:cNvPr>
          <p:cNvSpPr>
            <a:spLocks noGrp="1"/>
          </p:cNvSpPr>
          <p:nvPr>
            <p:ph idx="1"/>
          </p:nvPr>
        </p:nvSpPr>
        <p:spPr/>
        <p:txBody>
          <a:bodyPr>
            <a:normAutofit/>
          </a:bodyPr>
          <a:lstStyle/>
          <a:p>
            <a:r>
              <a:rPr lang="en-US" altLang="zh-CN" dirty="0"/>
              <a:t>model the traffic network by a </a:t>
            </a:r>
            <a:r>
              <a:rPr lang="en-US" altLang="zh-CN" b="1" dirty="0"/>
              <a:t>general graph </a:t>
            </a:r>
            <a:r>
              <a:rPr lang="en-US" altLang="zh-CN" dirty="0"/>
              <a:t>instead of treating it separately (e.g. grids or segments).</a:t>
            </a:r>
          </a:p>
          <a:p>
            <a:r>
              <a:rPr lang="en-US" altLang="zh-CN" dirty="0"/>
              <a:t>employ a </a:t>
            </a:r>
            <a:r>
              <a:rPr lang="en-US" altLang="zh-CN" b="1" dirty="0"/>
              <a:t>fully convolutional structure on time axis </a:t>
            </a:r>
            <a:r>
              <a:rPr lang="en-US" altLang="zh-CN" dirty="0"/>
              <a:t>to handle the inherent </a:t>
            </a:r>
            <a:r>
              <a:rPr lang="en-US" altLang="zh-CN" u="sng" dirty="0"/>
              <a:t>deficiencies of recurrent networks</a:t>
            </a:r>
            <a:r>
              <a:rPr lang="zh-CN" altLang="en-US" dirty="0"/>
              <a:t>（</a:t>
            </a:r>
            <a:r>
              <a:rPr lang="en-US" altLang="zh-CN" dirty="0"/>
              <a:t>difficult to train and computationally heavy</a:t>
            </a:r>
            <a:r>
              <a:rPr lang="zh-CN" altLang="en-US" dirty="0"/>
              <a:t>）</a:t>
            </a:r>
            <a:endParaRPr lang="en-US" altLang="zh-CN" dirty="0"/>
          </a:p>
          <a:p>
            <a:r>
              <a:rPr lang="en-US" altLang="zh-CN" dirty="0"/>
              <a:t>propose a novel deep learning architecture, the </a:t>
            </a:r>
            <a:r>
              <a:rPr lang="en-US" altLang="zh-CN" dirty="0" err="1"/>
              <a:t>spatio</a:t>
            </a:r>
            <a:r>
              <a:rPr lang="en-US" altLang="zh-CN" dirty="0"/>
              <a:t>-temporal graph convolutional networks, for traffic forecasting tasks</a:t>
            </a:r>
          </a:p>
          <a:p>
            <a:pPr lvl="1"/>
            <a:r>
              <a:rPr lang="en-US" altLang="zh-CN" dirty="0"/>
              <a:t>first time that to apply </a:t>
            </a:r>
            <a:r>
              <a:rPr lang="en-US" altLang="zh-CN" b="1" dirty="0"/>
              <a:t>purely convolutional structures </a:t>
            </a:r>
            <a:r>
              <a:rPr lang="en-US" altLang="zh-CN" dirty="0"/>
              <a:t>to extract </a:t>
            </a:r>
            <a:r>
              <a:rPr lang="en-US" altLang="zh-CN" dirty="0" err="1"/>
              <a:t>spatio</a:t>
            </a:r>
            <a:r>
              <a:rPr lang="en-US" altLang="zh-CN" dirty="0"/>
              <a:t>-temporal features simultaneously from graph-structured time series in a traffic study</a:t>
            </a:r>
            <a:endParaRPr lang="zh-CN" altLang="en-US" dirty="0"/>
          </a:p>
        </p:txBody>
      </p:sp>
      <p:sp>
        <p:nvSpPr>
          <p:cNvPr id="4" name="文本框 3">
            <a:extLst>
              <a:ext uri="{FF2B5EF4-FFF2-40B4-BE49-F238E27FC236}">
                <a16:creationId xmlns:a16="http://schemas.microsoft.com/office/drawing/2014/main" id="{16A5A32A-0E48-4CFA-94E3-C271CB0E5AE3}"/>
              </a:ext>
            </a:extLst>
          </p:cNvPr>
          <p:cNvSpPr txBox="1"/>
          <p:nvPr/>
        </p:nvSpPr>
        <p:spPr>
          <a:xfrm>
            <a:off x="2129425" y="6492874"/>
            <a:ext cx="10062574" cy="369332"/>
          </a:xfrm>
          <a:prstGeom prst="rect">
            <a:avLst/>
          </a:prstGeom>
          <a:noFill/>
        </p:spPr>
        <p:txBody>
          <a:bodyPr wrap="square" rtlCol="0">
            <a:spAutoFit/>
          </a:bodyPr>
          <a:lstStyle/>
          <a:p>
            <a:r>
              <a:rPr lang="en-US" altLang="zh-CN" dirty="0" err="1">
                <a:solidFill>
                  <a:schemeClr val="bg2">
                    <a:lumMod val="75000"/>
                  </a:schemeClr>
                </a:solidFill>
              </a:rPr>
              <a:t>Spatio</a:t>
            </a:r>
            <a:r>
              <a:rPr lang="en-US" altLang="zh-CN" dirty="0">
                <a:solidFill>
                  <a:schemeClr val="bg2">
                    <a:lumMod val="75000"/>
                  </a:schemeClr>
                </a:solidFill>
              </a:rPr>
              <a:t>-Temporal Graph Convolutional Networks: A Deep Learning Framework for Traffic Forecasting</a:t>
            </a:r>
            <a:endParaRPr lang="zh-CN" altLang="en-US" dirty="0">
              <a:solidFill>
                <a:schemeClr val="bg2">
                  <a:lumMod val="75000"/>
                </a:schemeClr>
              </a:solidFill>
            </a:endParaRPr>
          </a:p>
        </p:txBody>
      </p:sp>
      <p:sp>
        <p:nvSpPr>
          <p:cNvPr id="5" name="灯片编号占位符 4">
            <a:extLst>
              <a:ext uri="{FF2B5EF4-FFF2-40B4-BE49-F238E27FC236}">
                <a16:creationId xmlns:a16="http://schemas.microsoft.com/office/drawing/2014/main" id="{4204AF67-4217-4484-A71B-F1C23B22CAE7}"/>
              </a:ext>
            </a:extLst>
          </p:cNvPr>
          <p:cNvSpPr>
            <a:spLocks noGrp="1"/>
          </p:cNvSpPr>
          <p:nvPr>
            <p:ph type="sldNum" sz="quarter" idx="12"/>
          </p:nvPr>
        </p:nvSpPr>
        <p:spPr/>
        <p:txBody>
          <a:bodyPr/>
          <a:lstStyle/>
          <a:p>
            <a:fld id="{26CAFBDD-0372-4E15-859A-C6C2B5108B3B}" type="slidenum">
              <a:rPr lang="zh-CN" altLang="en-US" smtClean="0"/>
              <a:t>26</a:t>
            </a:fld>
            <a:endParaRPr lang="zh-CN" altLang="en-US"/>
          </a:p>
        </p:txBody>
      </p:sp>
    </p:spTree>
    <p:extLst>
      <p:ext uri="{BB962C8B-B14F-4D97-AF65-F5344CB8AC3E}">
        <p14:creationId xmlns:p14="http://schemas.microsoft.com/office/powerpoint/2010/main" val="2094159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B2C31-4800-4B37-BA26-BA080E2E689E}"/>
              </a:ext>
            </a:extLst>
          </p:cNvPr>
          <p:cNvSpPr>
            <a:spLocks noGrp="1"/>
          </p:cNvSpPr>
          <p:nvPr>
            <p:ph type="title"/>
          </p:nvPr>
        </p:nvSpPr>
        <p:spPr>
          <a:xfrm>
            <a:off x="0" y="18256"/>
            <a:ext cx="10515600" cy="662782"/>
          </a:xfrm>
        </p:spPr>
        <p:txBody>
          <a:bodyPr>
            <a:normAutofit fontScale="90000"/>
          </a:bodyPr>
          <a:lstStyle/>
          <a:p>
            <a:r>
              <a:rPr lang="en-US" altLang="zh-CN" b="1" dirty="0"/>
              <a:t>Preliminary</a:t>
            </a:r>
            <a:endParaRPr lang="zh-CN" altLang="en-US" dirty="0"/>
          </a:p>
        </p:txBody>
      </p:sp>
      <p:sp>
        <p:nvSpPr>
          <p:cNvPr id="3" name="内容占位符 2">
            <a:extLst>
              <a:ext uri="{FF2B5EF4-FFF2-40B4-BE49-F238E27FC236}">
                <a16:creationId xmlns:a16="http://schemas.microsoft.com/office/drawing/2014/main" id="{075BDEE0-9EB6-4496-8FBE-15C76FCB14DB}"/>
              </a:ext>
            </a:extLst>
          </p:cNvPr>
          <p:cNvSpPr>
            <a:spLocks noGrp="1"/>
          </p:cNvSpPr>
          <p:nvPr>
            <p:ph idx="1"/>
          </p:nvPr>
        </p:nvSpPr>
        <p:spPr>
          <a:xfrm>
            <a:off x="-1" y="813254"/>
            <a:ext cx="12191999" cy="5679620"/>
          </a:xfrm>
        </p:spPr>
        <p:txBody>
          <a:bodyPr/>
          <a:lstStyle/>
          <a:p>
            <a:r>
              <a:rPr lang="en-US" altLang="zh-CN" dirty="0"/>
              <a:t>Traffic Prediction on Road Graphs</a:t>
            </a:r>
          </a:p>
          <a:p>
            <a:endParaRPr lang="en-US" altLang="zh-CN" dirty="0"/>
          </a:p>
          <a:p>
            <a:endParaRPr lang="en-US" altLang="zh-CN" dirty="0"/>
          </a:p>
          <a:p>
            <a:endParaRPr lang="en-US" altLang="zh-CN" dirty="0"/>
          </a:p>
          <a:p>
            <a:endParaRPr lang="en-US" altLang="zh-CN" dirty="0"/>
          </a:p>
          <a:p>
            <a:r>
              <a:rPr lang="en-US" altLang="zh-CN" dirty="0"/>
              <a:t>Convolutions on Graphs</a:t>
            </a:r>
          </a:p>
        </p:txBody>
      </p:sp>
      <p:sp>
        <p:nvSpPr>
          <p:cNvPr id="4" name="文本框 3">
            <a:extLst>
              <a:ext uri="{FF2B5EF4-FFF2-40B4-BE49-F238E27FC236}">
                <a16:creationId xmlns:a16="http://schemas.microsoft.com/office/drawing/2014/main" id="{16A5A32A-0E48-4CFA-94E3-C271CB0E5AE3}"/>
              </a:ext>
            </a:extLst>
          </p:cNvPr>
          <p:cNvSpPr txBox="1"/>
          <p:nvPr/>
        </p:nvSpPr>
        <p:spPr>
          <a:xfrm>
            <a:off x="2129425" y="6492874"/>
            <a:ext cx="10062574" cy="369332"/>
          </a:xfrm>
          <a:prstGeom prst="rect">
            <a:avLst/>
          </a:prstGeom>
          <a:noFill/>
        </p:spPr>
        <p:txBody>
          <a:bodyPr wrap="square" rtlCol="0">
            <a:spAutoFit/>
          </a:bodyPr>
          <a:lstStyle/>
          <a:p>
            <a:r>
              <a:rPr lang="en-US" altLang="zh-CN" dirty="0" err="1">
                <a:solidFill>
                  <a:schemeClr val="bg2">
                    <a:lumMod val="75000"/>
                  </a:schemeClr>
                </a:solidFill>
              </a:rPr>
              <a:t>Spatio</a:t>
            </a:r>
            <a:r>
              <a:rPr lang="en-US" altLang="zh-CN" dirty="0">
                <a:solidFill>
                  <a:schemeClr val="bg2">
                    <a:lumMod val="75000"/>
                  </a:schemeClr>
                </a:solidFill>
              </a:rPr>
              <a:t>-Temporal Graph Convolutional Networks: A Deep Learning Framework for Traffic Forecasting</a:t>
            </a:r>
            <a:endParaRPr lang="zh-CN" altLang="en-US" dirty="0">
              <a:solidFill>
                <a:schemeClr val="bg2">
                  <a:lumMod val="75000"/>
                </a:schemeClr>
              </a:solidFill>
            </a:endParaRPr>
          </a:p>
        </p:txBody>
      </p:sp>
      <p:pic>
        <p:nvPicPr>
          <p:cNvPr id="5" name="图片 4">
            <a:extLst>
              <a:ext uri="{FF2B5EF4-FFF2-40B4-BE49-F238E27FC236}">
                <a16:creationId xmlns:a16="http://schemas.microsoft.com/office/drawing/2014/main" id="{DE8CAF14-AD4B-440E-BC77-88B96103B958}"/>
              </a:ext>
            </a:extLst>
          </p:cNvPr>
          <p:cNvPicPr>
            <a:picLocks noChangeAspect="1"/>
          </p:cNvPicPr>
          <p:nvPr/>
        </p:nvPicPr>
        <p:blipFill>
          <a:blip r:embed="rId3"/>
          <a:stretch>
            <a:fillRect/>
          </a:stretch>
        </p:blipFill>
        <p:spPr>
          <a:xfrm>
            <a:off x="-2" y="1214602"/>
            <a:ext cx="10515600" cy="1772292"/>
          </a:xfrm>
          <a:prstGeom prst="rect">
            <a:avLst/>
          </a:prstGeom>
        </p:spPr>
      </p:pic>
      <p:pic>
        <p:nvPicPr>
          <p:cNvPr id="6" name="图片 5">
            <a:extLst>
              <a:ext uri="{FF2B5EF4-FFF2-40B4-BE49-F238E27FC236}">
                <a16:creationId xmlns:a16="http://schemas.microsoft.com/office/drawing/2014/main" id="{3E61665F-4465-4B97-9A65-E5424C2BECAD}"/>
              </a:ext>
            </a:extLst>
          </p:cNvPr>
          <p:cNvPicPr>
            <a:picLocks noChangeAspect="1"/>
          </p:cNvPicPr>
          <p:nvPr/>
        </p:nvPicPr>
        <p:blipFill>
          <a:blip r:embed="rId4"/>
          <a:stretch>
            <a:fillRect/>
          </a:stretch>
        </p:blipFill>
        <p:spPr>
          <a:xfrm>
            <a:off x="1649478" y="2909735"/>
            <a:ext cx="1345065" cy="523651"/>
          </a:xfrm>
          <a:prstGeom prst="rect">
            <a:avLst/>
          </a:prstGeom>
        </p:spPr>
      </p:pic>
      <p:sp>
        <p:nvSpPr>
          <p:cNvPr id="7" name="矩形 6">
            <a:extLst>
              <a:ext uri="{FF2B5EF4-FFF2-40B4-BE49-F238E27FC236}">
                <a16:creationId xmlns:a16="http://schemas.microsoft.com/office/drawing/2014/main" id="{6370603E-242D-40BB-8CB3-378225F7F5EA}"/>
              </a:ext>
            </a:extLst>
          </p:cNvPr>
          <p:cNvSpPr/>
          <p:nvPr/>
        </p:nvSpPr>
        <p:spPr>
          <a:xfrm>
            <a:off x="2994543" y="3020302"/>
            <a:ext cx="5104427" cy="369332"/>
          </a:xfrm>
          <a:prstGeom prst="rect">
            <a:avLst/>
          </a:prstGeom>
        </p:spPr>
        <p:txBody>
          <a:bodyPr wrap="square">
            <a:spAutoFit/>
          </a:bodyPr>
          <a:lstStyle/>
          <a:p>
            <a:r>
              <a:rPr lang="en-US" altLang="zh-CN" dirty="0">
                <a:solidFill>
                  <a:srgbClr val="FF0000"/>
                </a:solidFill>
                <a:latin typeface="NimbusRomNo9L-Regu"/>
                <a:ea typeface="宋体" panose="02010600030101010101" pitchFamily="2" charset="-122"/>
              </a:rPr>
              <a:t>observation vector of </a:t>
            </a:r>
            <a:r>
              <a:rPr lang="en-US" altLang="zh-CN" i="1" dirty="0">
                <a:solidFill>
                  <a:srgbClr val="FF0000"/>
                </a:solidFill>
                <a:latin typeface="CMMI10"/>
                <a:ea typeface="宋体" panose="02010600030101010101" pitchFamily="2" charset="-122"/>
              </a:rPr>
              <a:t>n </a:t>
            </a:r>
            <a:r>
              <a:rPr lang="en-US" altLang="zh-CN" dirty="0">
                <a:solidFill>
                  <a:srgbClr val="FF0000"/>
                </a:solidFill>
                <a:latin typeface="NimbusRomNo9L-Regu"/>
                <a:ea typeface="宋体" panose="02010600030101010101" pitchFamily="2" charset="-122"/>
              </a:rPr>
              <a:t>road segments </a:t>
            </a:r>
            <a:r>
              <a:rPr lang="en-US" altLang="zh-CN" dirty="0">
                <a:solidFill>
                  <a:srgbClr val="FF0000"/>
                </a:solidFill>
                <a:latin typeface="NimbusRomNo9L-Regu"/>
              </a:rPr>
              <a:t>at time step </a:t>
            </a:r>
            <a:r>
              <a:rPr lang="en-US" altLang="zh-CN" i="1" dirty="0">
                <a:solidFill>
                  <a:srgbClr val="FF0000"/>
                </a:solidFill>
                <a:latin typeface="CMMI10"/>
              </a:rPr>
              <a:t>t</a:t>
            </a:r>
            <a:endParaRPr lang="zh-CN" altLang="en-US" dirty="0">
              <a:solidFill>
                <a:srgbClr val="FF0000"/>
              </a:solidFill>
            </a:endParaRPr>
          </a:p>
        </p:txBody>
      </p:sp>
      <p:sp>
        <p:nvSpPr>
          <p:cNvPr id="8" name="矩形 7">
            <a:extLst>
              <a:ext uri="{FF2B5EF4-FFF2-40B4-BE49-F238E27FC236}">
                <a16:creationId xmlns:a16="http://schemas.microsoft.com/office/drawing/2014/main" id="{6617590E-337E-448D-B560-BA0E54870B4B}"/>
              </a:ext>
            </a:extLst>
          </p:cNvPr>
          <p:cNvSpPr/>
          <p:nvPr/>
        </p:nvSpPr>
        <p:spPr>
          <a:xfrm>
            <a:off x="472655" y="1734923"/>
            <a:ext cx="5835252" cy="369332"/>
          </a:xfrm>
          <a:prstGeom prst="rect">
            <a:avLst/>
          </a:prstGeom>
        </p:spPr>
        <p:txBody>
          <a:bodyPr wrap="none">
            <a:spAutoFit/>
          </a:bodyPr>
          <a:lstStyle/>
          <a:p>
            <a:r>
              <a:rPr lang="en-US" altLang="zh-CN" dirty="0">
                <a:solidFill>
                  <a:srgbClr val="FF0000"/>
                </a:solidFill>
              </a:rPr>
              <a:t>most likely traffic measurements</a:t>
            </a:r>
            <a:r>
              <a:rPr lang="en-US" altLang="zh-CN" dirty="0"/>
              <a:t> </a:t>
            </a:r>
            <a:r>
              <a:rPr lang="en-US" altLang="zh-CN" dirty="0">
                <a:solidFill>
                  <a:srgbClr val="FF0000"/>
                </a:solidFill>
              </a:rPr>
              <a:t>in the next </a:t>
            </a:r>
            <a:r>
              <a:rPr lang="en-US" altLang="zh-CN" i="1" dirty="0">
                <a:solidFill>
                  <a:srgbClr val="FF0000"/>
                </a:solidFill>
              </a:rPr>
              <a:t>H </a:t>
            </a:r>
            <a:r>
              <a:rPr lang="en-US" altLang="zh-CN" dirty="0">
                <a:solidFill>
                  <a:srgbClr val="FF0000"/>
                </a:solidFill>
              </a:rPr>
              <a:t>time steps </a:t>
            </a:r>
            <a:endParaRPr lang="zh-CN" altLang="en-US" dirty="0">
              <a:solidFill>
                <a:srgbClr val="FF0000"/>
              </a:solidFill>
            </a:endParaRPr>
          </a:p>
        </p:txBody>
      </p:sp>
      <p:sp>
        <p:nvSpPr>
          <p:cNvPr id="9" name="矩形 8">
            <a:extLst>
              <a:ext uri="{FF2B5EF4-FFF2-40B4-BE49-F238E27FC236}">
                <a16:creationId xmlns:a16="http://schemas.microsoft.com/office/drawing/2014/main" id="{78C7D763-E756-4C83-B740-26FAAAE4F956}"/>
              </a:ext>
            </a:extLst>
          </p:cNvPr>
          <p:cNvSpPr/>
          <p:nvPr/>
        </p:nvSpPr>
        <p:spPr>
          <a:xfrm>
            <a:off x="7376209" y="1594857"/>
            <a:ext cx="3296095" cy="369332"/>
          </a:xfrm>
          <a:prstGeom prst="rect">
            <a:avLst/>
          </a:prstGeom>
        </p:spPr>
        <p:txBody>
          <a:bodyPr wrap="none">
            <a:spAutoFit/>
          </a:bodyPr>
          <a:lstStyle/>
          <a:p>
            <a:r>
              <a:rPr lang="en-US" altLang="zh-CN" dirty="0">
                <a:solidFill>
                  <a:srgbClr val="FF0000"/>
                </a:solidFill>
              </a:rPr>
              <a:t>previous </a:t>
            </a:r>
            <a:r>
              <a:rPr lang="en-US" altLang="zh-CN" i="1" dirty="0">
                <a:solidFill>
                  <a:srgbClr val="FF0000"/>
                </a:solidFill>
              </a:rPr>
              <a:t>M </a:t>
            </a:r>
            <a:r>
              <a:rPr lang="en-US" altLang="zh-CN" dirty="0">
                <a:solidFill>
                  <a:srgbClr val="FF0000"/>
                </a:solidFill>
              </a:rPr>
              <a:t>traffic observations </a:t>
            </a:r>
            <a:endParaRPr lang="zh-CN" altLang="en-US" dirty="0">
              <a:solidFill>
                <a:srgbClr val="FF0000"/>
              </a:solidFill>
            </a:endParaRPr>
          </a:p>
        </p:txBody>
      </p:sp>
      <p:cxnSp>
        <p:nvCxnSpPr>
          <p:cNvPr id="11" name="连接符: 曲线 10">
            <a:extLst>
              <a:ext uri="{FF2B5EF4-FFF2-40B4-BE49-F238E27FC236}">
                <a16:creationId xmlns:a16="http://schemas.microsoft.com/office/drawing/2014/main" id="{860F2CF9-F5A0-41DA-8C4E-90EEF797A33D}"/>
              </a:ext>
            </a:extLst>
          </p:cNvPr>
          <p:cNvCxnSpPr>
            <a:cxnSpLocks/>
          </p:cNvCxnSpPr>
          <p:nvPr/>
        </p:nvCxnSpPr>
        <p:spPr>
          <a:xfrm flipV="1">
            <a:off x="7644310" y="1950948"/>
            <a:ext cx="1534885" cy="640647"/>
          </a:xfrm>
          <a:prstGeom prst="curvedConnector3">
            <a:avLst>
              <a:gd name="adj1" fmla="val 185461"/>
            </a:avLst>
          </a:prstGeom>
          <a:ln>
            <a:tailEnd type="triangle"/>
          </a:ln>
        </p:spPr>
        <p:style>
          <a:lnRef idx="1">
            <a:schemeClr val="accent2"/>
          </a:lnRef>
          <a:fillRef idx="0">
            <a:schemeClr val="accent2"/>
          </a:fillRef>
          <a:effectRef idx="0">
            <a:schemeClr val="accent2"/>
          </a:effectRef>
          <a:fontRef idx="minor">
            <a:schemeClr val="tx1"/>
          </a:fontRef>
        </p:style>
      </p:cxnSp>
      <p:pic>
        <p:nvPicPr>
          <p:cNvPr id="15" name="图片 14">
            <a:extLst>
              <a:ext uri="{FF2B5EF4-FFF2-40B4-BE49-F238E27FC236}">
                <a16:creationId xmlns:a16="http://schemas.microsoft.com/office/drawing/2014/main" id="{FBB09B87-975A-4A50-AC37-0E7493529D5C}"/>
              </a:ext>
            </a:extLst>
          </p:cNvPr>
          <p:cNvPicPr>
            <a:picLocks noChangeAspect="1"/>
          </p:cNvPicPr>
          <p:nvPr/>
        </p:nvPicPr>
        <p:blipFill>
          <a:blip r:embed="rId5"/>
          <a:stretch>
            <a:fillRect/>
          </a:stretch>
        </p:blipFill>
        <p:spPr>
          <a:xfrm>
            <a:off x="8917187" y="2791017"/>
            <a:ext cx="3276600" cy="2257425"/>
          </a:xfrm>
          <a:prstGeom prst="rect">
            <a:avLst/>
          </a:prstGeom>
        </p:spPr>
      </p:pic>
      <p:pic>
        <p:nvPicPr>
          <p:cNvPr id="17" name="图片 16">
            <a:extLst>
              <a:ext uri="{FF2B5EF4-FFF2-40B4-BE49-F238E27FC236}">
                <a16:creationId xmlns:a16="http://schemas.microsoft.com/office/drawing/2014/main" id="{9FD7C33F-D339-42EC-B12C-57122CCF27A4}"/>
              </a:ext>
            </a:extLst>
          </p:cNvPr>
          <p:cNvPicPr>
            <a:picLocks noChangeAspect="1"/>
          </p:cNvPicPr>
          <p:nvPr/>
        </p:nvPicPr>
        <p:blipFill>
          <a:blip r:embed="rId6"/>
          <a:stretch>
            <a:fillRect/>
          </a:stretch>
        </p:blipFill>
        <p:spPr>
          <a:xfrm>
            <a:off x="34676" y="4931837"/>
            <a:ext cx="8882511" cy="729227"/>
          </a:xfrm>
          <a:prstGeom prst="rect">
            <a:avLst/>
          </a:prstGeom>
        </p:spPr>
      </p:pic>
      <p:sp>
        <p:nvSpPr>
          <p:cNvPr id="18" name="矩形 17">
            <a:extLst>
              <a:ext uri="{FF2B5EF4-FFF2-40B4-BE49-F238E27FC236}">
                <a16:creationId xmlns:a16="http://schemas.microsoft.com/office/drawing/2014/main" id="{D93CA502-6EEE-4EFB-BFB6-8BDAB5B02087}"/>
              </a:ext>
            </a:extLst>
          </p:cNvPr>
          <p:cNvSpPr/>
          <p:nvPr/>
        </p:nvSpPr>
        <p:spPr>
          <a:xfrm>
            <a:off x="871171" y="5793280"/>
            <a:ext cx="1446615" cy="369332"/>
          </a:xfrm>
          <a:prstGeom prst="rect">
            <a:avLst/>
          </a:prstGeom>
        </p:spPr>
        <p:txBody>
          <a:bodyPr wrap="square">
            <a:spAutoFit/>
          </a:bodyPr>
          <a:lstStyle/>
          <a:p>
            <a:r>
              <a:rPr lang="en-US" altLang="zh-CN" dirty="0">
                <a:solidFill>
                  <a:srgbClr val="FF0000"/>
                </a:solidFill>
                <a:latin typeface="NimbusRomNo9L-Regu"/>
              </a:rPr>
              <a:t>graph signal</a:t>
            </a:r>
            <a:endParaRPr lang="zh-CN" altLang="en-US" dirty="0">
              <a:solidFill>
                <a:srgbClr val="FF0000"/>
              </a:solidFill>
            </a:endParaRPr>
          </a:p>
        </p:txBody>
      </p:sp>
      <p:cxnSp>
        <p:nvCxnSpPr>
          <p:cNvPr id="20" name="连接符: 曲线 19">
            <a:extLst>
              <a:ext uri="{FF2B5EF4-FFF2-40B4-BE49-F238E27FC236}">
                <a16:creationId xmlns:a16="http://schemas.microsoft.com/office/drawing/2014/main" id="{B30B5E10-1FDE-4CD3-B9B8-3622463E0885}"/>
              </a:ext>
            </a:extLst>
          </p:cNvPr>
          <p:cNvCxnSpPr>
            <a:cxnSpLocks/>
          </p:cNvCxnSpPr>
          <p:nvPr/>
        </p:nvCxnSpPr>
        <p:spPr>
          <a:xfrm rot="16200000" flipH="1">
            <a:off x="1320089" y="5527918"/>
            <a:ext cx="290933" cy="266292"/>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21" name="文本框 20">
            <a:extLst>
              <a:ext uri="{FF2B5EF4-FFF2-40B4-BE49-F238E27FC236}">
                <a16:creationId xmlns:a16="http://schemas.microsoft.com/office/drawing/2014/main" id="{8872627F-699A-4DF0-8900-00B63C191414}"/>
              </a:ext>
            </a:extLst>
          </p:cNvPr>
          <p:cNvSpPr txBox="1"/>
          <p:nvPr/>
        </p:nvSpPr>
        <p:spPr>
          <a:xfrm>
            <a:off x="32887" y="4621792"/>
            <a:ext cx="3028393" cy="369332"/>
          </a:xfrm>
          <a:prstGeom prst="rect">
            <a:avLst/>
          </a:prstGeom>
          <a:noFill/>
        </p:spPr>
        <p:txBody>
          <a:bodyPr wrap="none" rtlCol="0">
            <a:spAutoFit/>
          </a:bodyPr>
          <a:lstStyle/>
          <a:p>
            <a:r>
              <a:rPr lang="en-US" altLang="zh-CN" dirty="0">
                <a:solidFill>
                  <a:srgbClr val="FF0000"/>
                </a:solidFill>
              </a:rPr>
              <a:t>Normalized graph Laplacian </a:t>
            </a:r>
            <a:endParaRPr lang="zh-CN" altLang="en-US" dirty="0">
              <a:solidFill>
                <a:srgbClr val="FF0000"/>
              </a:solidFill>
            </a:endParaRPr>
          </a:p>
        </p:txBody>
      </p:sp>
      <p:pic>
        <p:nvPicPr>
          <p:cNvPr id="24" name="图片 23">
            <a:extLst>
              <a:ext uri="{FF2B5EF4-FFF2-40B4-BE49-F238E27FC236}">
                <a16:creationId xmlns:a16="http://schemas.microsoft.com/office/drawing/2014/main" id="{9E878231-CAA6-4C8E-8842-1F2FB2DD18F1}"/>
              </a:ext>
            </a:extLst>
          </p:cNvPr>
          <p:cNvPicPr>
            <a:picLocks noChangeAspect="1"/>
          </p:cNvPicPr>
          <p:nvPr/>
        </p:nvPicPr>
        <p:blipFill>
          <a:blip r:embed="rId7"/>
          <a:stretch>
            <a:fillRect/>
          </a:stretch>
        </p:blipFill>
        <p:spPr>
          <a:xfrm>
            <a:off x="267294" y="4103699"/>
            <a:ext cx="5915025" cy="514350"/>
          </a:xfrm>
          <a:prstGeom prst="rect">
            <a:avLst/>
          </a:prstGeom>
        </p:spPr>
      </p:pic>
      <p:cxnSp>
        <p:nvCxnSpPr>
          <p:cNvPr id="26" name="连接符: 曲线 25">
            <a:extLst>
              <a:ext uri="{FF2B5EF4-FFF2-40B4-BE49-F238E27FC236}">
                <a16:creationId xmlns:a16="http://schemas.microsoft.com/office/drawing/2014/main" id="{9C5B992E-7616-477B-AD07-276AAB22F372}"/>
              </a:ext>
            </a:extLst>
          </p:cNvPr>
          <p:cNvCxnSpPr>
            <a:cxnSpLocks/>
            <a:endCxn id="24" idx="2"/>
          </p:cNvCxnSpPr>
          <p:nvPr/>
        </p:nvCxnSpPr>
        <p:spPr>
          <a:xfrm rot="5400000" flipH="1" flipV="1">
            <a:off x="2703322" y="4626861"/>
            <a:ext cx="530297" cy="512674"/>
          </a:xfrm>
          <a:prstGeom prst="curved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连接符: 曲线 28">
            <a:extLst>
              <a:ext uri="{FF2B5EF4-FFF2-40B4-BE49-F238E27FC236}">
                <a16:creationId xmlns:a16="http://schemas.microsoft.com/office/drawing/2014/main" id="{F1FE98EB-67C9-4786-95A7-DD94727F1E5C}"/>
              </a:ext>
            </a:extLst>
          </p:cNvPr>
          <p:cNvCxnSpPr>
            <a:cxnSpLocks/>
          </p:cNvCxnSpPr>
          <p:nvPr/>
        </p:nvCxnSpPr>
        <p:spPr>
          <a:xfrm rot="10800000">
            <a:off x="4043024" y="4562506"/>
            <a:ext cx="2788852" cy="48027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B1DAEBDF-F1C1-450A-94E5-FDAA7D9B61AE}"/>
              </a:ext>
            </a:extLst>
          </p:cNvPr>
          <p:cNvSpPr txBox="1"/>
          <p:nvPr/>
        </p:nvSpPr>
        <p:spPr>
          <a:xfrm>
            <a:off x="6051541" y="4496397"/>
            <a:ext cx="2287806" cy="369332"/>
          </a:xfrm>
          <a:prstGeom prst="rect">
            <a:avLst/>
          </a:prstGeom>
          <a:noFill/>
        </p:spPr>
        <p:txBody>
          <a:bodyPr wrap="none" rtlCol="0">
            <a:spAutoFit/>
          </a:bodyPr>
          <a:lstStyle/>
          <a:p>
            <a:r>
              <a:rPr lang="en-US" altLang="zh-CN" dirty="0">
                <a:solidFill>
                  <a:schemeClr val="accent1"/>
                </a:solidFill>
              </a:rPr>
              <a:t>matrix of eigenvector</a:t>
            </a:r>
            <a:endParaRPr lang="zh-CN" altLang="en-US" dirty="0">
              <a:solidFill>
                <a:schemeClr val="accent1"/>
              </a:solidFill>
            </a:endParaRPr>
          </a:p>
        </p:txBody>
      </p:sp>
      <p:sp>
        <p:nvSpPr>
          <p:cNvPr id="32" name="矩形 31">
            <a:extLst>
              <a:ext uri="{FF2B5EF4-FFF2-40B4-BE49-F238E27FC236}">
                <a16:creationId xmlns:a16="http://schemas.microsoft.com/office/drawing/2014/main" id="{1BE9595E-7BFF-4460-B442-E77EDAF57EA8}"/>
              </a:ext>
            </a:extLst>
          </p:cNvPr>
          <p:cNvSpPr/>
          <p:nvPr/>
        </p:nvSpPr>
        <p:spPr>
          <a:xfrm>
            <a:off x="2712133" y="3712762"/>
            <a:ext cx="2346796" cy="369332"/>
          </a:xfrm>
          <a:prstGeom prst="rect">
            <a:avLst/>
          </a:prstGeom>
        </p:spPr>
        <p:txBody>
          <a:bodyPr wrap="none">
            <a:spAutoFit/>
          </a:bodyPr>
          <a:lstStyle/>
          <a:p>
            <a:r>
              <a:rPr lang="en-US" altLang="zh-CN" dirty="0">
                <a:solidFill>
                  <a:schemeClr val="accent1"/>
                </a:solidFill>
                <a:latin typeface="NimbusRomNo9L-Regu"/>
                <a:ea typeface="宋体" panose="02010600030101010101" pitchFamily="2" charset="-122"/>
              </a:rPr>
              <a:t>diagonal degree matrix</a:t>
            </a:r>
            <a:endParaRPr lang="zh-CN" altLang="en-US" dirty="0">
              <a:solidFill>
                <a:schemeClr val="accent1"/>
              </a:solidFill>
            </a:endParaRPr>
          </a:p>
        </p:txBody>
      </p:sp>
      <p:cxnSp>
        <p:nvCxnSpPr>
          <p:cNvPr id="36" name="连接符: 曲线 35">
            <a:extLst>
              <a:ext uri="{FF2B5EF4-FFF2-40B4-BE49-F238E27FC236}">
                <a16:creationId xmlns:a16="http://schemas.microsoft.com/office/drawing/2014/main" id="{EA611FFA-7B36-4330-9C4C-1763854C730E}"/>
              </a:ext>
            </a:extLst>
          </p:cNvPr>
          <p:cNvCxnSpPr/>
          <p:nvPr/>
        </p:nvCxnSpPr>
        <p:spPr>
          <a:xfrm flipV="1">
            <a:off x="2968470" y="4099956"/>
            <a:ext cx="421811" cy="14876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灯片编号占位符 9">
            <a:extLst>
              <a:ext uri="{FF2B5EF4-FFF2-40B4-BE49-F238E27FC236}">
                <a16:creationId xmlns:a16="http://schemas.microsoft.com/office/drawing/2014/main" id="{679D675E-BF19-42BD-AD52-3F2FCB2EC125}"/>
              </a:ext>
            </a:extLst>
          </p:cNvPr>
          <p:cNvSpPr>
            <a:spLocks noGrp="1"/>
          </p:cNvSpPr>
          <p:nvPr>
            <p:ph type="sldNum" sz="quarter" idx="12"/>
          </p:nvPr>
        </p:nvSpPr>
        <p:spPr/>
        <p:txBody>
          <a:bodyPr/>
          <a:lstStyle/>
          <a:p>
            <a:fld id="{26CAFBDD-0372-4E15-859A-C6C2B5108B3B}" type="slidenum">
              <a:rPr lang="zh-CN" altLang="en-US" smtClean="0"/>
              <a:t>27</a:t>
            </a:fld>
            <a:endParaRPr lang="zh-CN" altLang="en-US"/>
          </a:p>
        </p:txBody>
      </p:sp>
    </p:spTree>
    <p:extLst>
      <p:ext uri="{BB962C8B-B14F-4D97-AF65-F5344CB8AC3E}">
        <p14:creationId xmlns:p14="http://schemas.microsoft.com/office/powerpoint/2010/main" val="1925320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B2C31-4800-4B37-BA26-BA080E2E689E}"/>
              </a:ext>
            </a:extLst>
          </p:cNvPr>
          <p:cNvSpPr>
            <a:spLocks noGrp="1"/>
          </p:cNvSpPr>
          <p:nvPr>
            <p:ph type="title"/>
          </p:nvPr>
        </p:nvSpPr>
        <p:spPr>
          <a:xfrm>
            <a:off x="0" y="18256"/>
            <a:ext cx="10515600" cy="662782"/>
          </a:xfrm>
        </p:spPr>
        <p:txBody>
          <a:bodyPr>
            <a:normAutofit fontScale="90000"/>
          </a:bodyPr>
          <a:lstStyle/>
          <a:p>
            <a:r>
              <a:rPr lang="en-US" altLang="zh-CN" b="1" dirty="0"/>
              <a:t>Proposed Model </a:t>
            </a:r>
            <a:endParaRPr lang="zh-CN" altLang="en-US" dirty="0"/>
          </a:p>
        </p:txBody>
      </p:sp>
      <p:sp>
        <p:nvSpPr>
          <p:cNvPr id="4" name="文本框 3">
            <a:extLst>
              <a:ext uri="{FF2B5EF4-FFF2-40B4-BE49-F238E27FC236}">
                <a16:creationId xmlns:a16="http://schemas.microsoft.com/office/drawing/2014/main" id="{16A5A32A-0E48-4CFA-94E3-C271CB0E5AE3}"/>
              </a:ext>
            </a:extLst>
          </p:cNvPr>
          <p:cNvSpPr txBox="1"/>
          <p:nvPr/>
        </p:nvSpPr>
        <p:spPr>
          <a:xfrm>
            <a:off x="2129425" y="6492874"/>
            <a:ext cx="10062574" cy="369332"/>
          </a:xfrm>
          <a:prstGeom prst="rect">
            <a:avLst/>
          </a:prstGeom>
          <a:noFill/>
        </p:spPr>
        <p:txBody>
          <a:bodyPr wrap="square" rtlCol="0">
            <a:spAutoFit/>
          </a:bodyPr>
          <a:lstStyle/>
          <a:p>
            <a:r>
              <a:rPr lang="en-US" altLang="zh-CN" dirty="0" err="1">
                <a:solidFill>
                  <a:schemeClr val="bg2">
                    <a:lumMod val="75000"/>
                  </a:schemeClr>
                </a:solidFill>
              </a:rPr>
              <a:t>Spatio</a:t>
            </a:r>
            <a:r>
              <a:rPr lang="en-US" altLang="zh-CN" dirty="0">
                <a:solidFill>
                  <a:schemeClr val="bg2">
                    <a:lumMod val="75000"/>
                  </a:schemeClr>
                </a:solidFill>
              </a:rPr>
              <a:t>-Temporal Graph Convolutional Networks: A Deep Learning Framework for Traffic Forecasting</a:t>
            </a:r>
            <a:endParaRPr lang="zh-CN" altLang="en-US" dirty="0">
              <a:solidFill>
                <a:schemeClr val="bg2">
                  <a:lumMod val="75000"/>
                </a:schemeClr>
              </a:solidFill>
            </a:endParaRPr>
          </a:p>
        </p:txBody>
      </p:sp>
      <p:sp>
        <p:nvSpPr>
          <p:cNvPr id="5" name="矩形 4">
            <a:extLst>
              <a:ext uri="{FF2B5EF4-FFF2-40B4-BE49-F238E27FC236}">
                <a16:creationId xmlns:a16="http://schemas.microsoft.com/office/drawing/2014/main" id="{95EF4C88-5CAE-4C7F-9B73-F6B3EC64612F}"/>
              </a:ext>
            </a:extLst>
          </p:cNvPr>
          <p:cNvSpPr/>
          <p:nvPr/>
        </p:nvSpPr>
        <p:spPr>
          <a:xfrm>
            <a:off x="2836030" y="468501"/>
            <a:ext cx="8200258" cy="523220"/>
          </a:xfrm>
          <a:prstGeom prst="rect">
            <a:avLst/>
          </a:prstGeom>
        </p:spPr>
        <p:txBody>
          <a:bodyPr wrap="none">
            <a:spAutoFit/>
          </a:bodyPr>
          <a:lstStyle/>
          <a:p>
            <a:r>
              <a:rPr lang="en-US" altLang="zh-CN" sz="2800" dirty="0" err="1">
                <a:solidFill>
                  <a:srgbClr val="000000"/>
                </a:solidFill>
                <a:latin typeface="NimbusRomNo9L-Regu"/>
              </a:rPr>
              <a:t>spatio</a:t>
            </a:r>
            <a:r>
              <a:rPr lang="en-US" altLang="zh-CN" sz="2800" dirty="0">
                <a:solidFill>
                  <a:srgbClr val="000000"/>
                </a:solidFill>
                <a:latin typeface="NimbusRomNo9L-Regu"/>
              </a:rPr>
              <a:t>-temporal graph convolutional networks (STGCN)</a:t>
            </a:r>
            <a:endParaRPr lang="zh-CN" altLang="en-US" sz="2800" dirty="0"/>
          </a:p>
        </p:txBody>
      </p:sp>
      <p:pic>
        <p:nvPicPr>
          <p:cNvPr id="6" name="图片 5">
            <a:extLst>
              <a:ext uri="{FF2B5EF4-FFF2-40B4-BE49-F238E27FC236}">
                <a16:creationId xmlns:a16="http://schemas.microsoft.com/office/drawing/2014/main" id="{872578F2-552B-4385-9863-7CB3E0F6DF27}"/>
              </a:ext>
            </a:extLst>
          </p:cNvPr>
          <p:cNvPicPr>
            <a:picLocks noChangeAspect="1"/>
          </p:cNvPicPr>
          <p:nvPr/>
        </p:nvPicPr>
        <p:blipFill>
          <a:blip r:embed="rId3"/>
          <a:stretch>
            <a:fillRect/>
          </a:stretch>
        </p:blipFill>
        <p:spPr>
          <a:xfrm>
            <a:off x="2241641" y="1637272"/>
            <a:ext cx="7943850" cy="4210050"/>
          </a:xfrm>
          <a:prstGeom prst="rect">
            <a:avLst/>
          </a:prstGeom>
        </p:spPr>
      </p:pic>
      <p:sp>
        <p:nvSpPr>
          <p:cNvPr id="7" name="矩形 6">
            <a:extLst>
              <a:ext uri="{FF2B5EF4-FFF2-40B4-BE49-F238E27FC236}">
                <a16:creationId xmlns:a16="http://schemas.microsoft.com/office/drawing/2014/main" id="{7CCB36B0-32E6-4E95-918C-7D73A01870BF}"/>
              </a:ext>
            </a:extLst>
          </p:cNvPr>
          <p:cNvSpPr/>
          <p:nvPr/>
        </p:nvSpPr>
        <p:spPr>
          <a:xfrm>
            <a:off x="754360" y="4224048"/>
            <a:ext cx="1643783" cy="369332"/>
          </a:xfrm>
          <a:prstGeom prst="rect">
            <a:avLst/>
          </a:prstGeom>
        </p:spPr>
        <p:txBody>
          <a:bodyPr wrap="none">
            <a:spAutoFit/>
          </a:bodyPr>
          <a:lstStyle/>
          <a:p>
            <a:r>
              <a:rPr lang="en-US" altLang="zh-CN" dirty="0">
                <a:solidFill>
                  <a:schemeClr val="accent1"/>
                </a:solidFill>
                <a:latin typeface="NimbusRomNo9L-Regu"/>
              </a:rPr>
              <a:t>fully-connected</a:t>
            </a:r>
            <a:endParaRPr lang="zh-CN" altLang="en-US" dirty="0">
              <a:solidFill>
                <a:schemeClr val="accent1"/>
              </a:solidFill>
            </a:endParaRPr>
          </a:p>
        </p:txBody>
      </p:sp>
      <p:sp>
        <p:nvSpPr>
          <p:cNvPr id="8" name="矩形 7">
            <a:extLst>
              <a:ext uri="{FF2B5EF4-FFF2-40B4-BE49-F238E27FC236}">
                <a16:creationId xmlns:a16="http://schemas.microsoft.com/office/drawing/2014/main" id="{0BE8AA81-B3E3-46CD-9904-7A2E77C75C28}"/>
              </a:ext>
            </a:extLst>
          </p:cNvPr>
          <p:cNvSpPr/>
          <p:nvPr/>
        </p:nvSpPr>
        <p:spPr>
          <a:xfrm>
            <a:off x="4893488" y="5847322"/>
            <a:ext cx="2161489" cy="369332"/>
          </a:xfrm>
          <a:prstGeom prst="rect">
            <a:avLst/>
          </a:prstGeom>
        </p:spPr>
        <p:txBody>
          <a:bodyPr wrap="none">
            <a:spAutoFit/>
          </a:bodyPr>
          <a:lstStyle/>
          <a:p>
            <a:r>
              <a:rPr lang="en-US" altLang="zh-CN" dirty="0">
                <a:solidFill>
                  <a:schemeClr val="accent1"/>
                </a:solidFill>
                <a:latin typeface="NimbusRomNo9L-Regu"/>
              </a:rPr>
              <a:t>“sandwich” structure</a:t>
            </a:r>
            <a:endParaRPr lang="zh-CN" altLang="en-US" dirty="0">
              <a:solidFill>
                <a:schemeClr val="accent1"/>
              </a:solidFill>
            </a:endParaRPr>
          </a:p>
        </p:txBody>
      </p:sp>
      <p:sp>
        <p:nvSpPr>
          <p:cNvPr id="9" name="矩形 8">
            <a:extLst>
              <a:ext uri="{FF2B5EF4-FFF2-40B4-BE49-F238E27FC236}">
                <a16:creationId xmlns:a16="http://schemas.microsoft.com/office/drawing/2014/main" id="{3769A343-7EE4-474A-8F2C-C6FFA5B618C6}"/>
              </a:ext>
            </a:extLst>
          </p:cNvPr>
          <p:cNvSpPr/>
          <p:nvPr/>
        </p:nvSpPr>
        <p:spPr>
          <a:xfrm>
            <a:off x="5974233" y="3742297"/>
            <a:ext cx="1186479" cy="369332"/>
          </a:xfrm>
          <a:prstGeom prst="rect">
            <a:avLst/>
          </a:prstGeom>
        </p:spPr>
        <p:txBody>
          <a:bodyPr wrap="none">
            <a:spAutoFit/>
          </a:bodyPr>
          <a:lstStyle/>
          <a:p>
            <a:r>
              <a:rPr lang="en-US" altLang="zh-CN" dirty="0">
                <a:solidFill>
                  <a:srgbClr val="FF0000"/>
                </a:solidFill>
                <a:latin typeface="NimbusRomNo9L-Regu"/>
              </a:rPr>
              <a:t>bottleneck</a:t>
            </a:r>
            <a:endParaRPr lang="zh-CN" altLang="en-US" dirty="0">
              <a:solidFill>
                <a:srgbClr val="FF0000"/>
              </a:solidFill>
            </a:endParaRPr>
          </a:p>
        </p:txBody>
      </p:sp>
      <p:sp>
        <p:nvSpPr>
          <p:cNvPr id="12" name="任意多边形: 形状 11">
            <a:extLst>
              <a:ext uri="{FF2B5EF4-FFF2-40B4-BE49-F238E27FC236}">
                <a16:creationId xmlns:a16="http://schemas.microsoft.com/office/drawing/2014/main" id="{E99F6F39-6E45-44C5-83C8-5F6F8790B8EF}"/>
              </a:ext>
            </a:extLst>
          </p:cNvPr>
          <p:cNvSpPr/>
          <p:nvPr/>
        </p:nvSpPr>
        <p:spPr>
          <a:xfrm>
            <a:off x="6518366" y="1267007"/>
            <a:ext cx="2495005" cy="1423942"/>
          </a:xfrm>
          <a:custGeom>
            <a:avLst/>
            <a:gdLst>
              <a:gd name="connsiteX0" fmla="*/ 0 w 2489695"/>
              <a:gd name="connsiteY0" fmla="*/ 1319369 h 1462799"/>
              <a:gd name="connsiteX1" fmla="*/ 1423852 w 2489695"/>
              <a:gd name="connsiteY1" fmla="*/ 21 h 1462799"/>
              <a:gd name="connsiteX2" fmla="*/ 2403566 w 2489695"/>
              <a:gd name="connsiteY2" fmla="*/ 1345495 h 1462799"/>
              <a:gd name="connsiteX3" fmla="*/ 2377440 w 2489695"/>
              <a:gd name="connsiteY3" fmla="*/ 1306307 h 1462799"/>
            </a:gdLst>
            <a:ahLst/>
            <a:cxnLst>
              <a:cxn ang="0">
                <a:pos x="connsiteX0" y="connsiteY0"/>
              </a:cxn>
              <a:cxn ang="0">
                <a:pos x="connsiteX1" y="connsiteY1"/>
              </a:cxn>
              <a:cxn ang="0">
                <a:pos x="connsiteX2" y="connsiteY2"/>
              </a:cxn>
              <a:cxn ang="0">
                <a:pos x="connsiteX3" y="connsiteY3"/>
              </a:cxn>
            </a:cxnLst>
            <a:rect l="l" t="t" r="r" b="b"/>
            <a:pathLst>
              <a:path w="2489695" h="1462799">
                <a:moveTo>
                  <a:pt x="0" y="1319369"/>
                </a:moveTo>
                <a:cubicBezTo>
                  <a:pt x="511629" y="657518"/>
                  <a:pt x="1023258" y="-4333"/>
                  <a:pt x="1423852" y="21"/>
                </a:cubicBezTo>
                <a:cubicBezTo>
                  <a:pt x="1824446" y="4375"/>
                  <a:pt x="2244635" y="1127781"/>
                  <a:pt x="2403566" y="1345495"/>
                </a:cubicBezTo>
                <a:cubicBezTo>
                  <a:pt x="2562497" y="1563209"/>
                  <a:pt x="2469968" y="1434758"/>
                  <a:pt x="2377440" y="1306307"/>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90F2F447-7ECB-489E-B460-AF57B5A61A12}"/>
              </a:ext>
            </a:extLst>
          </p:cNvPr>
          <p:cNvSpPr/>
          <p:nvPr/>
        </p:nvSpPr>
        <p:spPr>
          <a:xfrm>
            <a:off x="8747116" y="3844595"/>
            <a:ext cx="2027991" cy="369332"/>
          </a:xfrm>
          <a:prstGeom prst="rect">
            <a:avLst/>
          </a:prstGeom>
        </p:spPr>
        <p:txBody>
          <a:bodyPr wrap="none">
            <a:spAutoFit/>
          </a:bodyPr>
          <a:lstStyle/>
          <a:p>
            <a:r>
              <a:rPr lang="en-US" altLang="zh-CN" dirty="0">
                <a:solidFill>
                  <a:schemeClr val="accent1"/>
                </a:solidFill>
                <a:latin typeface="NimbusRomNo9L-Regu"/>
                <a:ea typeface="宋体" panose="02010600030101010101" pitchFamily="2" charset="-122"/>
              </a:rPr>
              <a:t>residual connection</a:t>
            </a:r>
            <a:endParaRPr lang="zh-CN" altLang="en-US" dirty="0">
              <a:solidFill>
                <a:schemeClr val="accent1"/>
              </a:solidFill>
            </a:endParaRPr>
          </a:p>
        </p:txBody>
      </p:sp>
      <p:sp>
        <p:nvSpPr>
          <p:cNvPr id="14" name="矩形 13">
            <a:extLst>
              <a:ext uri="{FF2B5EF4-FFF2-40B4-BE49-F238E27FC236}">
                <a16:creationId xmlns:a16="http://schemas.microsoft.com/office/drawing/2014/main" id="{E68348FB-0F47-4C31-8E6B-DADC7FC76E37}"/>
              </a:ext>
            </a:extLst>
          </p:cNvPr>
          <p:cNvSpPr/>
          <p:nvPr/>
        </p:nvSpPr>
        <p:spPr>
          <a:xfrm>
            <a:off x="148913" y="5691517"/>
            <a:ext cx="3650358" cy="369332"/>
          </a:xfrm>
          <a:prstGeom prst="rect">
            <a:avLst/>
          </a:prstGeom>
        </p:spPr>
        <p:txBody>
          <a:bodyPr wrap="none">
            <a:spAutoFit/>
          </a:bodyPr>
          <a:lstStyle/>
          <a:p>
            <a:r>
              <a:rPr lang="en-US" altLang="zh-CN" dirty="0">
                <a:solidFill>
                  <a:srgbClr val="FF0000"/>
                </a:solidFill>
              </a:rPr>
              <a:t>. integrate Comprehensive features</a:t>
            </a:r>
            <a:endParaRPr lang="zh-CN" altLang="en-US" dirty="0">
              <a:solidFill>
                <a:srgbClr val="FF0000"/>
              </a:solidFill>
            </a:endParaRPr>
          </a:p>
        </p:txBody>
      </p:sp>
      <p:cxnSp>
        <p:nvCxnSpPr>
          <p:cNvPr id="16" name="连接符: 曲线 15">
            <a:extLst>
              <a:ext uri="{FF2B5EF4-FFF2-40B4-BE49-F238E27FC236}">
                <a16:creationId xmlns:a16="http://schemas.microsoft.com/office/drawing/2014/main" id="{B608EF79-DDAB-461E-8D4F-29FE8B77D5DB}"/>
              </a:ext>
            </a:extLst>
          </p:cNvPr>
          <p:cNvCxnSpPr>
            <a:endCxn id="14" idx="0"/>
          </p:cNvCxnSpPr>
          <p:nvPr/>
        </p:nvCxnSpPr>
        <p:spPr>
          <a:xfrm rot="5400000">
            <a:off x="1715235" y="4852237"/>
            <a:ext cx="1098137" cy="580422"/>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矩形 16">
            <a:extLst>
              <a:ext uri="{FF2B5EF4-FFF2-40B4-BE49-F238E27FC236}">
                <a16:creationId xmlns:a16="http://schemas.microsoft.com/office/drawing/2014/main" id="{AE393403-C1CE-437F-98F9-8FDB06173EA1}"/>
              </a:ext>
            </a:extLst>
          </p:cNvPr>
          <p:cNvSpPr/>
          <p:nvPr/>
        </p:nvSpPr>
        <p:spPr>
          <a:xfrm>
            <a:off x="299666" y="1205247"/>
            <a:ext cx="4453463" cy="369332"/>
          </a:xfrm>
          <a:prstGeom prst="rect">
            <a:avLst/>
          </a:prstGeom>
        </p:spPr>
        <p:txBody>
          <a:bodyPr wrap="none">
            <a:spAutoFit/>
          </a:bodyPr>
          <a:lstStyle/>
          <a:p>
            <a:r>
              <a:rPr lang="en-US" altLang="zh-CN" dirty="0">
                <a:solidFill>
                  <a:srgbClr val="FF0000"/>
                </a:solidFill>
              </a:rPr>
              <a:t>explore spatial and temporal dependencies</a:t>
            </a:r>
            <a:endParaRPr lang="zh-CN" altLang="en-US" dirty="0">
              <a:solidFill>
                <a:srgbClr val="FF0000"/>
              </a:solidFill>
            </a:endParaRPr>
          </a:p>
        </p:txBody>
      </p:sp>
      <p:cxnSp>
        <p:nvCxnSpPr>
          <p:cNvPr id="19" name="连接符: 曲线 18">
            <a:extLst>
              <a:ext uri="{FF2B5EF4-FFF2-40B4-BE49-F238E27FC236}">
                <a16:creationId xmlns:a16="http://schemas.microsoft.com/office/drawing/2014/main" id="{53BADF7F-CDB7-4B97-BD91-E42FCF91E689}"/>
              </a:ext>
            </a:extLst>
          </p:cNvPr>
          <p:cNvCxnSpPr>
            <a:cxnSpLocks/>
          </p:cNvCxnSpPr>
          <p:nvPr/>
        </p:nvCxnSpPr>
        <p:spPr>
          <a:xfrm rot="16200000" flipV="1">
            <a:off x="1381565" y="1907731"/>
            <a:ext cx="1287039" cy="746121"/>
          </a:xfrm>
          <a:prstGeom prst="curved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3" name="灯片编号占位符 2">
            <a:extLst>
              <a:ext uri="{FF2B5EF4-FFF2-40B4-BE49-F238E27FC236}">
                <a16:creationId xmlns:a16="http://schemas.microsoft.com/office/drawing/2014/main" id="{A869551F-6926-42D2-8B5E-B5366B0ED6EB}"/>
              </a:ext>
            </a:extLst>
          </p:cNvPr>
          <p:cNvSpPr>
            <a:spLocks noGrp="1"/>
          </p:cNvSpPr>
          <p:nvPr>
            <p:ph type="sldNum" sz="quarter" idx="12"/>
          </p:nvPr>
        </p:nvSpPr>
        <p:spPr/>
        <p:txBody>
          <a:bodyPr/>
          <a:lstStyle/>
          <a:p>
            <a:fld id="{26CAFBDD-0372-4E15-859A-C6C2B5108B3B}" type="slidenum">
              <a:rPr lang="zh-CN" altLang="en-US" smtClean="0"/>
              <a:t>28</a:t>
            </a:fld>
            <a:endParaRPr lang="zh-CN" altLang="en-US"/>
          </a:p>
        </p:txBody>
      </p:sp>
    </p:spTree>
    <p:extLst>
      <p:ext uri="{BB962C8B-B14F-4D97-AF65-F5344CB8AC3E}">
        <p14:creationId xmlns:p14="http://schemas.microsoft.com/office/powerpoint/2010/main" val="1506710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B2C31-4800-4B37-BA26-BA080E2E689E}"/>
              </a:ext>
            </a:extLst>
          </p:cNvPr>
          <p:cNvSpPr>
            <a:spLocks noGrp="1"/>
          </p:cNvSpPr>
          <p:nvPr>
            <p:ph type="title"/>
          </p:nvPr>
        </p:nvSpPr>
        <p:spPr>
          <a:xfrm>
            <a:off x="-1" y="18256"/>
            <a:ext cx="12191999" cy="662782"/>
          </a:xfrm>
        </p:spPr>
        <p:txBody>
          <a:bodyPr>
            <a:normAutofit fontScale="90000"/>
          </a:bodyPr>
          <a:lstStyle/>
          <a:p>
            <a:r>
              <a:rPr lang="en-US" altLang="zh-CN" b="1" dirty="0"/>
              <a:t>Graph CNNs for Extracting Spatial Features </a:t>
            </a:r>
            <a:endParaRPr lang="zh-CN" altLang="en-US" dirty="0"/>
          </a:p>
        </p:txBody>
      </p:sp>
      <p:sp>
        <p:nvSpPr>
          <p:cNvPr id="3" name="内容占位符 2">
            <a:extLst>
              <a:ext uri="{FF2B5EF4-FFF2-40B4-BE49-F238E27FC236}">
                <a16:creationId xmlns:a16="http://schemas.microsoft.com/office/drawing/2014/main" id="{075BDEE0-9EB6-4496-8FBE-15C76FCB14DB}"/>
              </a:ext>
            </a:extLst>
          </p:cNvPr>
          <p:cNvSpPr>
            <a:spLocks noGrp="1"/>
          </p:cNvSpPr>
          <p:nvPr>
            <p:ph idx="1"/>
          </p:nvPr>
        </p:nvSpPr>
        <p:spPr>
          <a:xfrm>
            <a:off x="0" y="681038"/>
            <a:ext cx="12192000" cy="5705248"/>
          </a:xfrm>
        </p:spPr>
        <p:txBody>
          <a:bodyPr/>
          <a:lstStyle/>
          <a:p>
            <a:r>
              <a:rPr lang="en-US" altLang="zh-CN" dirty="0"/>
              <a:t>the computation of kernel Θ in graph convolution can be expensive</a:t>
            </a:r>
          </a:p>
          <a:p>
            <a:endParaRPr lang="en-US" altLang="zh-CN" dirty="0"/>
          </a:p>
          <a:p>
            <a:endParaRPr lang="en-US" altLang="zh-CN" dirty="0"/>
          </a:p>
          <a:p>
            <a:r>
              <a:rPr lang="en-US" altLang="zh-CN" b="1" dirty="0"/>
              <a:t>Chebyshev Polynomials Approximation </a:t>
            </a:r>
            <a:endParaRPr lang="zh-CN" altLang="en-US" dirty="0"/>
          </a:p>
        </p:txBody>
      </p:sp>
      <p:sp>
        <p:nvSpPr>
          <p:cNvPr id="4" name="文本框 3">
            <a:extLst>
              <a:ext uri="{FF2B5EF4-FFF2-40B4-BE49-F238E27FC236}">
                <a16:creationId xmlns:a16="http://schemas.microsoft.com/office/drawing/2014/main" id="{16A5A32A-0E48-4CFA-94E3-C271CB0E5AE3}"/>
              </a:ext>
            </a:extLst>
          </p:cNvPr>
          <p:cNvSpPr txBox="1"/>
          <p:nvPr/>
        </p:nvSpPr>
        <p:spPr>
          <a:xfrm>
            <a:off x="2129425" y="6492874"/>
            <a:ext cx="10062574" cy="369332"/>
          </a:xfrm>
          <a:prstGeom prst="rect">
            <a:avLst/>
          </a:prstGeom>
          <a:noFill/>
        </p:spPr>
        <p:txBody>
          <a:bodyPr wrap="square" rtlCol="0">
            <a:spAutoFit/>
          </a:bodyPr>
          <a:lstStyle/>
          <a:p>
            <a:r>
              <a:rPr lang="en-US" altLang="zh-CN" dirty="0" err="1">
                <a:solidFill>
                  <a:schemeClr val="bg2">
                    <a:lumMod val="75000"/>
                  </a:schemeClr>
                </a:solidFill>
              </a:rPr>
              <a:t>Spatio</a:t>
            </a:r>
            <a:r>
              <a:rPr lang="en-US" altLang="zh-CN" dirty="0">
                <a:solidFill>
                  <a:schemeClr val="bg2">
                    <a:lumMod val="75000"/>
                  </a:schemeClr>
                </a:solidFill>
              </a:rPr>
              <a:t>-Temporal Graph Convolutional Networks: A Deep Learning Framework for Traffic Forecasting</a:t>
            </a:r>
            <a:endParaRPr lang="zh-CN" altLang="en-US" dirty="0">
              <a:solidFill>
                <a:schemeClr val="bg2">
                  <a:lumMod val="75000"/>
                </a:schemeClr>
              </a:solidFill>
            </a:endParaRPr>
          </a:p>
        </p:txBody>
      </p:sp>
      <p:pic>
        <p:nvPicPr>
          <p:cNvPr id="5" name="图片 4">
            <a:extLst>
              <a:ext uri="{FF2B5EF4-FFF2-40B4-BE49-F238E27FC236}">
                <a16:creationId xmlns:a16="http://schemas.microsoft.com/office/drawing/2014/main" id="{C3BB747B-6827-4106-B9AD-0B0C2BB7A312}"/>
              </a:ext>
            </a:extLst>
          </p:cNvPr>
          <p:cNvPicPr>
            <a:picLocks noChangeAspect="1"/>
          </p:cNvPicPr>
          <p:nvPr/>
        </p:nvPicPr>
        <p:blipFill>
          <a:blip r:embed="rId3"/>
          <a:stretch>
            <a:fillRect/>
          </a:stretch>
        </p:blipFill>
        <p:spPr>
          <a:xfrm>
            <a:off x="1021647" y="1129094"/>
            <a:ext cx="8882511" cy="729227"/>
          </a:xfrm>
          <a:prstGeom prst="rect">
            <a:avLst/>
          </a:prstGeom>
        </p:spPr>
      </p:pic>
      <p:sp>
        <p:nvSpPr>
          <p:cNvPr id="6" name="矩形 5">
            <a:extLst>
              <a:ext uri="{FF2B5EF4-FFF2-40B4-BE49-F238E27FC236}">
                <a16:creationId xmlns:a16="http://schemas.microsoft.com/office/drawing/2014/main" id="{A40B831F-C2CE-45D3-8D2E-A04F2A9FD726}"/>
              </a:ext>
            </a:extLst>
          </p:cNvPr>
          <p:cNvSpPr/>
          <p:nvPr/>
        </p:nvSpPr>
        <p:spPr>
          <a:xfrm>
            <a:off x="1186708" y="1812640"/>
            <a:ext cx="4861780" cy="400110"/>
          </a:xfrm>
          <a:prstGeom prst="rect">
            <a:avLst/>
          </a:prstGeom>
        </p:spPr>
        <p:txBody>
          <a:bodyPr wrap="none">
            <a:spAutoFit/>
          </a:bodyPr>
          <a:lstStyle/>
          <a:p>
            <a:r>
              <a:rPr lang="en-US" altLang="zh-CN" sz="2000" i="1" dirty="0">
                <a:solidFill>
                  <a:srgbClr val="FF0000"/>
                </a:solidFill>
                <a:latin typeface="CMSY10"/>
              </a:rPr>
              <a:t>O</a:t>
            </a:r>
            <a:r>
              <a:rPr lang="en-US" altLang="zh-CN" sz="2000" dirty="0">
                <a:solidFill>
                  <a:srgbClr val="FF0000"/>
                </a:solidFill>
                <a:latin typeface="CMR10"/>
              </a:rPr>
              <a:t>(</a:t>
            </a:r>
            <a:r>
              <a:rPr lang="en-US" altLang="zh-CN" sz="2000" i="1" dirty="0">
                <a:solidFill>
                  <a:srgbClr val="FF0000"/>
                </a:solidFill>
                <a:latin typeface="CMMI10"/>
              </a:rPr>
              <a:t>n</a:t>
            </a:r>
            <a:r>
              <a:rPr lang="en-US" altLang="zh-CN" sz="900" dirty="0">
                <a:solidFill>
                  <a:srgbClr val="FF0000"/>
                </a:solidFill>
                <a:latin typeface="CMR7"/>
              </a:rPr>
              <a:t>2</a:t>
            </a:r>
            <a:r>
              <a:rPr lang="en-US" altLang="zh-CN" sz="2000" dirty="0">
                <a:solidFill>
                  <a:srgbClr val="FF0000"/>
                </a:solidFill>
                <a:latin typeface="CMR10"/>
              </a:rPr>
              <a:t>) </a:t>
            </a:r>
            <a:r>
              <a:rPr lang="en-US" altLang="zh-CN" sz="2000" dirty="0">
                <a:solidFill>
                  <a:srgbClr val="FF0000"/>
                </a:solidFill>
                <a:latin typeface="NimbusRomNo9L-Regu"/>
              </a:rPr>
              <a:t>multiplications with graph Fourier basis</a:t>
            </a:r>
            <a:endParaRPr lang="zh-CN" altLang="en-US" sz="2000" dirty="0">
              <a:solidFill>
                <a:srgbClr val="FF0000"/>
              </a:solidFill>
            </a:endParaRPr>
          </a:p>
        </p:txBody>
      </p:sp>
      <p:pic>
        <p:nvPicPr>
          <p:cNvPr id="8" name="图片 7">
            <a:extLst>
              <a:ext uri="{FF2B5EF4-FFF2-40B4-BE49-F238E27FC236}">
                <a16:creationId xmlns:a16="http://schemas.microsoft.com/office/drawing/2014/main" id="{64954FC4-0FEE-4D3C-A732-D690F50C91EA}"/>
              </a:ext>
            </a:extLst>
          </p:cNvPr>
          <p:cNvPicPr>
            <a:picLocks noChangeAspect="1"/>
          </p:cNvPicPr>
          <p:nvPr/>
        </p:nvPicPr>
        <p:blipFill>
          <a:blip r:embed="rId4"/>
          <a:stretch>
            <a:fillRect/>
          </a:stretch>
        </p:blipFill>
        <p:spPr>
          <a:xfrm>
            <a:off x="883209" y="2865518"/>
            <a:ext cx="7467699" cy="1831275"/>
          </a:xfrm>
          <a:prstGeom prst="rect">
            <a:avLst/>
          </a:prstGeom>
        </p:spPr>
      </p:pic>
      <p:pic>
        <p:nvPicPr>
          <p:cNvPr id="9" name="图片 8">
            <a:extLst>
              <a:ext uri="{FF2B5EF4-FFF2-40B4-BE49-F238E27FC236}">
                <a16:creationId xmlns:a16="http://schemas.microsoft.com/office/drawing/2014/main" id="{6396E081-608C-4933-AE76-DD19CB64FA04}"/>
              </a:ext>
            </a:extLst>
          </p:cNvPr>
          <p:cNvPicPr>
            <a:picLocks noChangeAspect="1"/>
          </p:cNvPicPr>
          <p:nvPr/>
        </p:nvPicPr>
        <p:blipFill>
          <a:blip r:embed="rId5"/>
          <a:stretch>
            <a:fillRect/>
          </a:stretch>
        </p:blipFill>
        <p:spPr>
          <a:xfrm>
            <a:off x="8118998" y="2554495"/>
            <a:ext cx="4073000" cy="729227"/>
          </a:xfrm>
          <a:prstGeom prst="rect">
            <a:avLst/>
          </a:prstGeom>
        </p:spPr>
      </p:pic>
      <p:pic>
        <p:nvPicPr>
          <p:cNvPr id="10" name="图片 9">
            <a:extLst>
              <a:ext uri="{FF2B5EF4-FFF2-40B4-BE49-F238E27FC236}">
                <a16:creationId xmlns:a16="http://schemas.microsoft.com/office/drawing/2014/main" id="{575A408D-3366-4250-BE1A-9F158E524B28}"/>
              </a:ext>
            </a:extLst>
          </p:cNvPr>
          <p:cNvPicPr>
            <a:picLocks noChangeAspect="1"/>
          </p:cNvPicPr>
          <p:nvPr/>
        </p:nvPicPr>
        <p:blipFill>
          <a:blip r:embed="rId6"/>
          <a:stretch>
            <a:fillRect/>
          </a:stretch>
        </p:blipFill>
        <p:spPr>
          <a:xfrm>
            <a:off x="7423895" y="4479998"/>
            <a:ext cx="4768103" cy="677182"/>
          </a:xfrm>
          <a:prstGeom prst="rect">
            <a:avLst/>
          </a:prstGeom>
        </p:spPr>
      </p:pic>
      <p:pic>
        <p:nvPicPr>
          <p:cNvPr id="13" name="图片 12">
            <a:extLst>
              <a:ext uri="{FF2B5EF4-FFF2-40B4-BE49-F238E27FC236}">
                <a16:creationId xmlns:a16="http://schemas.microsoft.com/office/drawing/2014/main" id="{519B6EB8-D5D5-4904-A939-AD5466B7A309}"/>
              </a:ext>
            </a:extLst>
          </p:cNvPr>
          <p:cNvPicPr>
            <a:picLocks noChangeAspect="1"/>
          </p:cNvPicPr>
          <p:nvPr/>
        </p:nvPicPr>
        <p:blipFill>
          <a:blip r:embed="rId7"/>
          <a:stretch>
            <a:fillRect/>
          </a:stretch>
        </p:blipFill>
        <p:spPr>
          <a:xfrm>
            <a:off x="8742774" y="3772019"/>
            <a:ext cx="2825448" cy="457454"/>
          </a:xfrm>
          <a:prstGeom prst="rect">
            <a:avLst/>
          </a:prstGeom>
        </p:spPr>
      </p:pic>
      <p:cxnSp>
        <p:nvCxnSpPr>
          <p:cNvPr id="15" name="连接符: 曲线 14">
            <a:extLst>
              <a:ext uri="{FF2B5EF4-FFF2-40B4-BE49-F238E27FC236}">
                <a16:creationId xmlns:a16="http://schemas.microsoft.com/office/drawing/2014/main" id="{2DBBBA22-7459-4F0E-A326-9A694A0DBFF6}"/>
              </a:ext>
            </a:extLst>
          </p:cNvPr>
          <p:cNvCxnSpPr/>
          <p:nvPr/>
        </p:nvCxnSpPr>
        <p:spPr>
          <a:xfrm rot="5400000">
            <a:off x="11113144" y="3807542"/>
            <a:ext cx="1344912" cy="12700"/>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16" name="文本框 15">
            <a:extLst>
              <a:ext uri="{FF2B5EF4-FFF2-40B4-BE49-F238E27FC236}">
                <a16:creationId xmlns:a16="http://schemas.microsoft.com/office/drawing/2014/main" id="{607E5694-3687-46B7-8A82-3935AF6B525C}"/>
              </a:ext>
            </a:extLst>
          </p:cNvPr>
          <p:cNvSpPr txBox="1"/>
          <p:nvPr/>
        </p:nvSpPr>
        <p:spPr>
          <a:xfrm>
            <a:off x="10667203" y="3450919"/>
            <a:ext cx="865943" cy="369332"/>
          </a:xfrm>
          <a:prstGeom prst="rect">
            <a:avLst/>
          </a:prstGeom>
          <a:noFill/>
        </p:spPr>
        <p:txBody>
          <a:bodyPr wrap="none" rtlCol="0">
            <a:spAutoFit/>
          </a:bodyPr>
          <a:lstStyle/>
          <a:p>
            <a:r>
              <a:rPr lang="en-US" altLang="zh-CN" dirty="0">
                <a:solidFill>
                  <a:srgbClr val="FF0000"/>
                </a:solidFill>
              </a:rPr>
              <a:t>rescale</a:t>
            </a:r>
            <a:endParaRPr lang="zh-CN" altLang="en-US" dirty="0">
              <a:solidFill>
                <a:srgbClr val="FF0000"/>
              </a:solidFill>
            </a:endParaRPr>
          </a:p>
        </p:txBody>
      </p:sp>
      <p:sp>
        <p:nvSpPr>
          <p:cNvPr id="17" name="文本框 16">
            <a:extLst>
              <a:ext uri="{FF2B5EF4-FFF2-40B4-BE49-F238E27FC236}">
                <a16:creationId xmlns:a16="http://schemas.microsoft.com/office/drawing/2014/main" id="{72F37752-BAD7-48D1-ACAB-ACA537E9C6AB}"/>
              </a:ext>
            </a:extLst>
          </p:cNvPr>
          <p:cNvSpPr txBox="1"/>
          <p:nvPr/>
        </p:nvSpPr>
        <p:spPr>
          <a:xfrm>
            <a:off x="9441558" y="5544240"/>
            <a:ext cx="2419252" cy="369332"/>
          </a:xfrm>
          <a:prstGeom prst="rect">
            <a:avLst/>
          </a:prstGeom>
          <a:noFill/>
        </p:spPr>
        <p:txBody>
          <a:bodyPr wrap="none" rtlCol="0">
            <a:spAutoFit/>
          </a:bodyPr>
          <a:lstStyle/>
          <a:p>
            <a:r>
              <a:rPr lang="en-US" altLang="zh-CN" dirty="0">
                <a:solidFill>
                  <a:srgbClr val="FF0000"/>
                </a:solidFill>
              </a:rPr>
              <a:t>Chebyshev polynomial</a:t>
            </a:r>
            <a:endParaRPr lang="zh-CN" altLang="en-US" dirty="0">
              <a:solidFill>
                <a:srgbClr val="FF0000"/>
              </a:solidFill>
            </a:endParaRPr>
          </a:p>
        </p:txBody>
      </p:sp>
      <p:cxnSp>
        <p:nvCxnSpPr>
          <p:cNvPr id="19" name="连接符: 曲线 18">
            <a:extLst>
              <a:ext uri="{FF2B5EF4-FFF2-40B4-BE49-F238E27FC236}">
                <a16:creationId xmlns:a16="http://schemas.microsoft.com/office/drawing/2014/main" id="{B23BD21E-4DF9-4823-9C3D-C445298DC14B}"/>
              </a:ext>
            </a:extLst>
          </p:cNvPr>
          <p:cNvCxnSpPr>
            <a:cxnSpLocks/>
            <a:endCxn id="17" idx="0"/>
          </p:cNvCxnSpPr>
          <p:nvPr/>
        </p:nvCxnSpPr>
        <p:spPr>
          <a:xfrm rot="5400000">
            <a:off x="10640205" y="5084268"/>
            <a:ext cx="470952" cy="448993"/>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连接符: 曲线 21">
            <a:extLst>
              <a:ext uri="{FF2B5EF4-FFF2-40B4-BE49-F238E27FC236}">
                <a16:creationId xmlns:a16="http://schemas.microsoft.com/office/drawing/2014/main" id="{6AF03ABB-0F49-49FD-BA1E-F83A59D78B06}"/>
              </a:ext>
            </a:extLst>
          </p:cNvPr>
          <p:cNvCxnSpPr>
            <a:cxnSpLocks/>
            <a:endCxn id="25" idx="0"/>
          </p:cNvCxnSpPr>
          <p:nvPr/>
        </p:nvCxnSpPr>
        <p:spPr>
          <a:xfrm rot="10800000" flipV="1">
            <a:off x="6074447" y="4132146"/>
            <a:ext cx="1349448" cy="11316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连接符: 曲线 23">
            <a:extLst>
              <a:ext uri="{FF2B5EF4-FFF2-40B4-BE49-F238E27FC236}">
                <a16:creationId xmlns:a16="http://schemas.microsoft.com/office/drawing/2014/main" id="{CE0CE619-BE2A-4F9C-A967-B9C32FD21A61}"/>
              </a:ext>
            </a:extLst>
          </p:cNvPr>
          <p:cNvCxnSpPr>
            <a:endCxn id="9" idx="0"/>
          </p:cNvCxnSpPr>
          <p:nvPr/>
        </p:nvCxnSpPr>
        <p:spPr>
          <a:xfrm>
            <a:off x="8118998" y="1812640"/>
            <a:ext cx="2036500" cy="74185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id="{97641FD2-475A-4B63-8C0B-C230815B9CEC}"/>
              </a:ext>
            </a:extLst>
          </p:cNvPr>
          <p:cNvPicPr>
            <a:picLocks noChangeAspect="1"/>
          </p:cNvPicPr>
          <p:nvPr/>
        </p:nvPicPr>
        <p:blipFill>
          <a:blip r:embed="rId8"/>
          <a:stretch>
            <a:fillRect/>
          </a:stretch>
        </p:blipFill>
        <p:spPr>
          <a:xfrm>
            <a:off x="4088484" y="5263768"/>
            <a:ext cx="3971925" cy="657225"/>
          </a:xfrm>
          <a:prstGeom prst="rect">
            <a:avLst/>
          </a:prstGeom>
        </p:spPr>
      </p:pic>
      <p:pic>
        <p:nvPicPr>
          <p:cNvPr id="28" name="图片 27">
            <a:extLst>
              <a:ext uri="{FF2B5EF4-FFF2-40B4-BE49-F238E27FC236}">
                <a16:creationId xmlns:a16="http://schemas.microsoft.com/office/drawing/2014/main" id="{C10F0EF4-F701-4C85-B7FB-E1CA87FEF1B0}"/>
              </a:ext>
            </a:extLst>
          </p:cNvPr>
          <p:cNvPicPr>
            <a:picLocks noChangeAspect="1"/>
          </p:cNvPicPr>
          <p:nvPr/>
        </p:nvPicPr>
        <p:blipFill>
          <a:blip r:embed="rId9"/>
          <a:stretch>
            <a:fillRect/>
          </a:stretch>
        </p:blipFill>
        <p:spPr>
          <a:xfrm>
            <a:off x="1186708" y="2719360"/>
            <a:ext cx="1367806" cy="511128"/>
          </a:xfrm>
          <a:prstGeom prst="rect">
            <a:avLst/>
          </a:prstGeom>
        </p:spPr>
      </p:pic>
      <p:cxnSp>
        <p:nvCxnSpPr>
          <p:cNvPr id="30" name="连接符: 曲线 29">
            <a:extLst>
              <a:ext uri="{FF2B5EF4-FFF2-40B4-BE49-F238E27FC236}">
                <a16:creationId xmlns:a16="http://schemas.microsoft.com/office/drawing/2014/main" id="{99809B8F-48D7-478E-BF7C-799F15259E53}"/>
              </a:ext>
            </a:extLst>
          </p:cNvPr>
          <p:cNvCxnSpPr>
            <a:cxnSpLocks/>
            <a:stCxn id="6" idx="1"/>
            <a:endCxn id="28" idx="1"/>
          </p:cNvCxnSpPr>
          <p:nvPr/>
        </p:nvCxnSpPr>
        <p:spPr>
          <a:xfrm rot="10800000" flipV="1">
            <a:off x="1186708" y="2012694"/>
            <a:ext cx="12700" cy="962229"/>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D709E68B-A66F-40A0-B99D-8BE1A1B4F754}"/>
              </a:ext>
            </a:extLst>
          </p:cNvPr>
          <p:cNvSpPr>
            <a:spLocks noGrp="1"/>
          </p:cNvSpPr>
          <p:nvPr>
            <p:ph type="sldNum" sz="quarter" idx="12"/>
          </p:nvPr>
        </p:nvSpPr>
        <p:spPr/>
        <p:txBody>
          <a:bodyPr/>
          <a:lstStyle/>
          <a:p>
            <a:fld id="{26CAFBDD-0372-4E15-859A-C6C2B5108B3B}" type="slidenum">
              <a:rPr lang="zh-CN" altLang="en-US" smtClean="0"/>
              <a:t>29</a:t>
            </a:fld>
            <a:endParaRPr lang="zh-CN" altLang="en-US"/>
          </a:p>
        </p:txBody>
      </p:sp>
    </p:spTree>
    <p:extLst>
      <p:ext uri="{BB962C8B-B14F-4D97-AF65-F5344CB8AC3E}">
        <p14:creationId xmlns:p14="http://schemas.microsoft.com/office/powerpoint/2010/main" val="305464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E1C31-D347-42ED-8DCE-AC90FCADAEAA}"/>
              </a:ext>
            </a:extLst>
          </p:cNvPr>
          <p:cNvSpPr>
            <a:spLocks noGrp="1"/>
          </p:cNvSpPr>
          <p:nvPr>
            <p:ph type="title"/>
          </p:nvPr>
        </p:nvSpPr>
        <p:spPr>
          <a:xfrm>
            <a:off x="127797" y="0"/>
            <a:ext cx="11662422" cy="852077"/>
          </a:xfrm>
        </p:spPr>
        <p:txBody>
          <a:bodyPr>
            <a:normAutofit/>
          </a:bodyPr>
          <a:lstStyle/>
          <a:p>
            <a:r>
              <a:rPr lang="en-US" altLang="zh-CN" sz="3600" b="1" dirty="0">
                <a:ea typeface="Microsoft YaHei UI" panose="020B0503020204020204" pitchFamily="34" charset="-122"/>
              </a:rPr>
              <a:t>Link Prediction Based on Graph Neural Networks(NIPS 2018)</a:t>
            </a:r>
            <a:endParaRPr lang="zh-CN" altLang="en-US" sz="3600" dirty="0">
              <a:ea typeface="Microsoft YaHei UI" panose="020B0503020204020204" pitchFamily="34" charset="-122"/>
            </a:endParaRPr>
          </a:p>
        </p:txBody>
      </p:sp>
      <p:sp>
        <p:nvSpPr>
          <p:cNvPr id="3" name="内容占位符 2">
            <a:extLst>
              <a:ext uri="{FF2B5EF4-FFF2-40B4-BE49-F238E27FC236}">
                <a16:creationId xmlns:a16="http://schemas.microsoft.com/office/drawing/2014/main" id="{DC0A0C15-4AF2-43F0-88EA-E128F211E50D}"/>
              </a:ext>
            </a:extLst>
          </p:cNvPr>
          <p:cNvSpPr>
            <a:spLocks noGrp="1"/>
          </p:cNvSpPr>
          <p:nvPr>
            <p:ph idx="1"/>
          </p:nvPr>
        </p:nvSpPr>
        <p:spPr>
          <a:xfrm>
            <a:off x="471055" y="852078"/>
            <a:ext cx="11319164" cy="5636590"/>
          </a:xfrm>
        </p:spPr>
        <p:txBody>
          <a:bodyPr>
            <a:normAutofit/>
          </a:bodyPr>
          <a:lstStyle/>
          <a:p>
            <a:r>
              <a:rPr lang="en-US" altLang="zh-CN" sz="3200" dirty="0"/>
              <a:t>develop a novel </a:t>
            </a:r>
            <a:r>
              <a:rPr lang="en-US" altLang="zh-CN" sz="3200" i="1" dirty="0"/>
              <a:t>γ</a:t>
            </a:r>
            <a:r>
              <a:rPr lang="en-US" altLang="zh-CN" sz="3200" dirty="0"/>
              <a:t>-decaying heuristic theory </a:t>
            </a:r>
            <a:r>
              <a:rPr lang="en-US" altLang="zh-CN" dirty="0"/>
              <a:t>for link prediction</a:t>
            </a:r>
            <a:r>
              <a:rPr lang="en-US" altLang="zh-CN" sz="3200" dirty="0"/>
              <a:t>. </a:t>
            </a:r>
          </a:p>
          <a:p>
            <a:pPr lvl="1"/>
            <a:r>
              <a:rPr lang="en-US" altLang="zh-CN" sz="2800" dirty="0"/>
              <a:t>unifies a wide range of heuristics in a single framework</a:t>
            </a:r>
          </a:p>
          <a:p>
            <a:pPr lvl="1"/>
            <a:r>
              <a:rPr lang="en-US" altLang="zh-CN" sz="2800" dirty="0"/>
              <a:t>proves that all these heuristics can be well approximated from local subgraphs</a:t>
            </a:r>
          </a:p>
          <a:p>
            <a:pPr lvl="1"/>
            <a:r>
              <a:rPr lang="en-US" altLang="zh-CN" sz="2800" dirty="0"/>
              <a:t>results show that local subgraphs reserve rich information related to link existence</a:t>
            </a:r>
          </a:p>
          <a:p>
            <a:r>
              <a:rPr lang="en-US" altLang="zh-CN" sz="3200" dirty="0"/>
              <a:t>based on the </a:t>
            </a:r>
            <a:r>
              <a:rPr lang="en-US" altLang="zh-CN" sz="3200" i="1" dirty="0"/>
              <a:t>γ</a:t>
            </a:r>
            <a:r>
              <a:rPr lang="en-US" altLang="zh-CN" sz="3200" dirty="0"/>
              <a:t>-decaying theory, proposed a new method to learn heuristics from local subgraphs using a graph neural network (GNN)</a:t>
            </a:r>
          </a:p>
          <a:p>
            <a:pPr lvl="1"/>
            <a:r>
              <a:rPr lang="en-US" altLang="zh-CN" sz="2800" dirty="0"/>
              <a:t>Its experimental results show unprecedented performance, working consistently well on a wide range of problems.</a:t>
            </a:r>
          </a:p>
        </p:txBody>
      </p:sp>
      <p:sp>
        <p:nvSpPr>
          <p:cNvPr id="4" name="文本框 3">
            <a:extLst>
              <a:ext uri="{FF2B5EF4-FFF2-40B4-BE49-F238E27FC236}">
                <a16:creationId xmlns:a16="http://schemas.microsoft.com/office/drawing/2014/main" id="{2CE030BA-8610-4FD0-85F8-4F185CE6C8A6}"/>
              </a:ext>
            </a:extLst>
          </p:cNvPr>
          <p:cNvSpPr txBox="1"/>
          <p:nvPr/>
        </p:nvSpPr>
        <p:spPr>
          <a:xfrm>
            <a:off x="7185501" y="6488668"/>
            <a:ext cx="5006499" cy="369332"/>
          </a:xfrm>
          <a:prstGeom prst="rect">
            <a:avLst/>
          </a:prstGeom>
          <a:noFill/>
        </p:spPr>
        <p:txBody>
          <a:bodyPr wrap="none" rtlCol="0">
            <a:spAutoFit/>
          </a:bodyPr>
          <a:lstStyle/>
          <a:p>
            <a:r>
              <a:rPr lang="en-US" altLang="zh-CN" dirty="0">
                <a:solidFill>
                  <a:schemeClr val="bg2">
                    <a:lumMod val="75000"/>
                  </a:schemeClr>
                </a:solidFill>
              </a:rPr>
              <a:t>Link Prediction Based on Graph Neural Networks</a:t>
            </a:r>
            <a:endParaRPr lang="zh-CN" altLang="en-US" dirty="0">
              <a:solidFill>
                <a:schemeClr val="bg2">
                  <a:lumMod val="75000"/>
                </a:schemeClr>
              </a:solidFill>
            </a:endParaRPr>
          </a:p>
        </p:txBody>
      </p:sp>
      <p:sp>
        <p:nvSpPr>
          <p:cNvPr id="5" name="灯片编号占位符 4">
            <a:extLst>
              <a:ext uri="{FF2B5EF4-FFF2-40B4-BE49-F238E27FC236}">
                <a16:creationId xmlns:a16="http://schemas.microsoft.com/office/drawing/2014/main" id="{540C3298-CDFF-456C-8FE1-8D5ED70B0AAC}"/>
              </a:ext>
            </a:extLst>
          </p:cNvPr>
          <p:cNvSpPr>
            <a:spLocks noGrp="1"/>
          </p:cNvSpPr>
          <p:nvPr>
            <p:ph type="sldNum" sz="quarter" idx="12"/>
          </p:nvPr>
        </p:nvSpPr>
        <p:spPr/>
        <p:txBody>
          <a:bodyPr/>
          <a:lstStyle/>
          <a:p>
            <a:fld id="{26CAFBDD-0372-4E15-859A-C6C2B5108B3B}" type="slidenum">
              <a:rPr lang="zh-CN" altLang="en-US" smtClean="0"/>
              <a:t>3</a:t>
            </a:fld>
            <a:endParaRPr lang="zh-CN" altLang="en-US"/>
          </a:p>
        </p:txBody>
      </p:sp>
    </p:spTree>
    <p:extLst>
      <p:ext uri="{BB962C8B-B14F-4D97-AF65-F5344CB8AC3E}">
        <p14:creationId xmlns:p14="http://schemas.microsoft.com/office/powerpoint/2010/main" val="2034610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B2C31-4800-4B37-BA26-BA080E2E689E}"/>
              </a:ext>
            </a:extLst>
          </p:cNvPr>
          <p:cNvSpPr>
            <a:spLocks noGrp="1"/>
          </p:cNvSpPr>
          <p:nvPr>
            <p:ph type="title"/>
          </p:nvPr>
        </p:nvSpPr>
        <p:spPr>
          <a:xfrm>
            <a:off x="0" y="18256"/>
            <a:ext cx="10515600" cy="662782"/>
          </a:xfrm>
        </p:spPr>
        <p:txBody>
          <a:bodyPr>
            <a:normAutofit fontScale="90000"/>
          </a:bodyPr>
          <a:lstStyle/>
          <a:p>
            <a:r>
              <a:rPr lang="en-US" altLang="zh-CN" b="1" dirty="0"/>
              <a:t>1</a:t>
            </a:r>
            <a:r>
              <a:rPr lang="en-US" altLang="zh-CN" i="1" dirty="0"/>
              <a:t>st</a:t>
            </a:r>
            <a:r>
              <a:rPr lang="en-US" altLang="zh-CN" b="1" dirty="0"/>
              <a:t>-order Approximation</a:t>
            </a:r>
            <a:endParaRPr lang="zh-CN" altLang="en-US" dirty="0"/>
          </a:p>
        </p:txBody>
      </p:sp>
      <p:sp>
        <p:nvSpPr>
          <p:cNvPr id="3" name="内容占位符 2">
            <a:extLst>
              <a:ext uri="{FF2B5EF4-FFF2-40B4-BE49-F238E27FC236}">
                <a16:creationId xmlns:a16="http://schemas.microsoft.com/office/drawing/2014/main" id="{075BDEE0-9EB6-4496-8FBE-15C76FCB14DB}"/>
              </a:ext>
            </a:extLst>
          </p:cNvPr>
          <p:cNvSpPr>
            <a:spLocks noGrp="1"/>
          </p:cNvSpPr>
          <p:nvPr>
            <p:ph idx="1"/>
          </p:nvPr>
        </p:nvSpPr>
        <p:spPr>
          <a:xfrm>
            <a:off x="-1" y="838653"/>
            <a:ext cx="12191999" cy="5489575"/>
          </a:xfrm>
        </p:spPr>
        <p:txBody>
          <a:bodyPr/>
          <a:lstStyle/>
          <a:p>
            <a:r>
              <a:rPr lang="en-US" altLang="zh-CN" dirty="0"/>
              <a:t>a deeper architecture can be constructed to recover spatial information in depth without being limited to the explicit parameterization given by the polynomials</a:t>
            </a:r>
          </a:p>
          <a:p>
            <a:r>
              <a:rPr lang="en-US" altLang="zh-CN" dirty="0"/>
              <a:t>Assume </a:t>
            </a:r>
            <a:r>
              <a:rPr lang="el-GR" altLang="zh-CN" i="1" dirty="0"/>
              <a:t>λ</a:t>
            </a:r>
            <a:r>
              <a:rPr lang="en-US" altLang="zh-CN" i="1" dirty="0"/>
              <a:t>max ≈ </a:t>
            </a:r>
            <a:r>
              <a:rPr lang="en-US" altLang="zh-CN" dirty="0"/>
              <a:t>2(scaling and normalization in neural networks)</a:t>
            </a:r>
            <a:endParaRPr lang="zh-CN" altLang="en-US" dirty="0"/>
          </a:p>
        </p:txBody>
      </p:sp>
      <p:sp>
        <p:nvSpPr>
          <p:cNvPr id="4" name="文本框 3">
            <a:extLst>
              <a:ext uri="{FF2B5EF4-FFF2-40B4-BE49-F238E27FC236}">
                <a16:creationId xmlns:a16="http://schemas.microsoft.com/office/drawing/2014/main" id="{16A5A32A-0E48-4CFA-94E3-C271CB0E5AE3}"/>
              </a:ext>
            </a:extLst>
          </p:cNvPr>
          <p:cNvSpPr txBox="1"/>
          <p:nvPr/>
        </p:nvSpPr>
        <p:spPr>
          <a:xfrm>
            <a:off x="2129425" y="6492874"/>
            <a:ext cx="10062574" cy="369332"/>
          </a:xfrm>
          <a:prstGeom prst="rect">
            <a:avLst/>
          </a:prstGeom>
          <a:noFill/>
        </p:spPr>
        <p:txBody>
          <a:bodyPr wrap="square" rtlCol="0">
            <a:spAutoFit/>
          </a:bodyPr>
          <a:lstStyle/>
          <a:p>
            <a:r>
              <a:rPr lang="en-US" altLang="zh-CN" dirty="0" err="1">
                <a:solidFill>
                  <a:schemeClr val="bg2">
                    <a:lumMod val="75000"/>
                  </a:schemeClr>
                </a:solidFill>
              </a:rPr>
              <a:t>Spatio</a:t>
            </a:r>
            <a:r>
              <a:rPr lang="en-US" altLang="zh-CN" dirty="0">
                <a:solidFill>
                  <a:schemeClr val="bg2">
                    <a:lumMod val="75000"/>
                  </a:schemeClr>
                </a:solidFill>
              </a:rPr>
              <a:t>-Temporal Graph Convolutional Networks: A Deep Learning Framework for Traffic Forecasting</a:t>
            </a:r>
            <a:endParaRPr lang="zh-CN" altLang="en-US" dirty="0">
              <a:solidFill>
                <a:schemeClr val="bg2">
                  <a:lumMod val="75000"/>
                </a:schemeClr>
              </a:solidFill>
            </a:endParaRPr>
          </a:p>
        </p:txBody>
      </p:sp>
      <p:pic>
        <p:nvPicPr>
          <p:cNvPr id="5" name="图片 4">
            <a:extLst>
              <a:ext uri="{FF2B5EF4-FFF2-40B4-BE49-F238E27FC236}">
                <a16:creationId xmlns:a16="http://schemas.microsoft.com/office/drawing/2014/main" id="{FEA2391F-9083-4498-AFD0-F19FD37FAA3F}"/>
              </a:ext>
            </a:extLst>
          </p:cNvPr>
          <p:cNvPicPr>
            <a:picLocks noChangeAspect="1"/>
          </p:cNvPicPr>
          <p:nvPr/>
        </p:nvPicPr>
        <p:blipFill>
          <a:blip r:embed="rId3"/>
          <a:stretch>
            <a:fillRect/>
          </a:stretch>
        </p:blipFill>
        <p:spPr>
          <a:xfrm>
            <a:off x="2554514" y="2840490"/>
            <a:ext cx="4876800" cy="1485900"/>
          </a:xfrm>
          <a:prstGeom prst="rect">
            <a:avLst/>
          </a:prstGeom>
        </p:spPr>
      </p:pic>
      <p:sp>
        <p:nvSpPr>
          <p:cNvPr id="7" name="箭头: 下 6">
            <a:extLst>
              <a:ext uri="{FF2B5EF4-FFF2-40B4-BE49-F238E27FC236}">
                <a16:creationId xmlns:a16="http://schemas.microsoft.com/office/drawing/2014/main" id="{151246A4-341A-475E-B09C-FE67EAF2F3C6}"/>
              </a:ext>
            </a:extLst>
          </p:cNvPr>
          <p:cNvSpPr/>
          <p:nvPr/>
        </p:nvSpPr>
        <p:spPr>
          <a:xfrm>
            <a:off x="5209830" y="4501810"/>
            <a:ext cx="484632" cy="3757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18387680-EC95-483E-AED7-CE6D3495E348}"/>
              </a:ext>
            </a:extLst>
          </p:cNvPr>
          <p:cNvPicPr>
            <a:picLocks noChangeAspect="1"/>
          </p:cNvPicPr>
          <p:nvPr/>
        </p:nvPicPr>
        <p:blipFill>
          <a:blip r:embed="rId4"/>
          <a:stretch>
            <a:fillRect/>
          </a:stretch>
        </p:blipFill>
        <p:spPr>
          <a:xfrm>
            <a:off x="3437037" y="5031127"/>
            <a:ext cx="4514850" cy="1171575"/>
          </a:xfrm>
          <a:prstGeom prst="rect">
            <a:avLst/>
          </a:prstGeom>
        </p:spPr>
      </p:pic>
      <p:sp>
        <p:nvSpPr>
          <p:cNvPr id="6" name="灯片编号占位符 5">
            <a:extLst>
              <a:ext uri="{FF2B5EF4-FFF2-40B4-BE49-F238E27FC236}">
                <a16:creationId xmlns:a16="http://schemas.microsoft.com/office/drawing/2014/main" id="{C10B05C0-E402-41B2-9F2D-99FC1D658D00}"/>
              </a:ext>
            </a:extLst>
          </p:cNvPr>
          <p:cNvSpPr>
            <a:spLocks noGrp="1"/>
          </p:cNvSpPr>
          <p:nvPr>
            <p:ph type="sldNum" sz="quarter" idx="12"/>
          </p:nvPr>
        </p:nvSpPr>
        <p:spPr/>
        <p:txBody>
          <a:bodyPr/>
          <a:lstStyle/>
          <a:p>
            <a:fld id="{26CAFBDD-0372-4E15-859A-C6C2B5108B3B}" type="slidenum">
              <a:rPr lang="zh-CN" altLang="en-US" smtClean="0"/>
              <a:t>30</a:t>
            </a:fld>
            <a:endParaRPr lang="zh-CN" altLang="en-US"/>
          </a:p>
        </p:txBody>
      </p:sp>
    </p:spTree>
    <p:extLst>
      <p:ext uri="{BB962C8B-B14F-4D97-AF65-F5344CB8AC3E}">
        <p14:creationId xmlns:p14="http://schemas.microsoft.com/office/powerpoint/2010/main" val="989861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B2C31-4800-4B37-BA26-BA080E2E689E}"/>
              </a:ext>
            </a:extLst>
          </p:cNvPr>
          <p:cNvSpPr>
            <a:spLocks noGrp="1"/>
          </p:cNvSpPr>
          <p:nvPr>
            <p:ph type="title"/>
          </p:nvPr>
        </p:nvSpPr>
        <p:spPr>
          <a:xfrm>
            <a:off x="0" y="0"/>
            <a:ext cx="10515600" cy="681037"/>
          </a:xfrm>
        </p:spPr>
        <p:txBody>
          <a:bodyPr>
            <a:normAutofit/>
          </a:bodyPr>
          <a:lstStyle/>
          <a:p>
            <a:r>
              <a:rPr lang="en-US" altLang="zh-CN" sz="3600" b="1" dirty="0"/>
              <a:t>Generalization of Graph Convolutions</a:t>
            </a:r>
            <a:endParaRPr lang="zh-CN" altLang="en-US" sz="3600" dirty="0"/>
          </a:p>
        </p:txBody>
      </p:sp>
      <p:sp>
        <p:nvSpPr>
          <p:cNvPr id="4" name="文本框 3">
            <a:extLst>
              <a:ext uri="{FF2B5EF4-FFF2-40B4-BE49-F238E27FC236}">
                <a16:creationId xmlns:a16="http://schemas.microsoft.com/office/drawing/2014/main" id="{16A5A32A-0E48-4CFA-94E3-C271CB0E5AE3}"/>
              </a:ext>
            </a:extLst>
          </p:cNvPr>
          <p:cNvSpPr txBox="1"/>
          <p:nvPr/>
        </p:nvSpPr>
        <p:spPr>
          <a:xfrm>
            <a:off x="2129425" y="6492874"/>
            <a:ext cx="10062574" cy="369332"/>
          </a:xfrm>
          <a:prstGeom prst="rect">
            <a:avLst/>
          </a:prstGeom>
          <a:noFill/>
        </p:spPr>
        <p:txBody>
          <a:bodyPr wrap="square" rtlCol="0">
            <a:spAutoFit/>
          </a:bodyPr>
          <a:lstStyle/>
          <a:p>
            <a:r>
              <a:rPr lang="en-US" altLang="zh-CN" dirty="0" err="1">
                <a:solidFill>
                  <a:schemeClr val="bg2">
                    <a:lumMod val="75000"/>
                  </a:schemeClr>
                </a:solidFill>
              </a:rPr>
              <a:t>Spatio</a:t>
            </a:r>
            <a:r>
              <a:rPr lang="en-US" altLang="zh-CN" dirty="0">
                <a:solidFill>
                  <a:schemeClr val="bg2">
                    <a:lumMod val="75000"/>
                  </a:schemeClr>
                </a:solidFill>
              </a:rPr>
              <a:t>-Temporal Graph Convolutional Networks: A Deep Learning Framework for Traffic Forecasting</a:t>
            </a:r>
            <a:endParaRPr lang="zh-CN" altLang="en-US" dirty="0">
              <a:solidFill>
                <a:schemeClr val="bg2">
                  <a:lumMod val="75000"/>
                </a:schemeClr>
              </a:solidFill>
            </a:endParaRPr>
          </a:p>
        </p:txBody>
      </p:sp>
      <p:sp>
        <p:nvSpPr>
          <p:cNvPr id="5" name="矩形 4">
            <a:extLst>
              <a:ext uri="{FF2B5EF4-FFF2-40B4-BE49-F238E27FC236}">
                <a16:creationId xmlns:a16="http://schemas.microsoft.com/office/drawing/2014/main" id="{9A00C94C-C6C5-48F3-BD3E-87754221C58E}"/>
              </a:ext>
            </a:extLst>
          </p:cNvPr>
          <p:cNvSpPr/>
          <p:nvPr/>
        </p:nvSpPr>
        <p:spPr>
          <a:xfrm>
            <a:off x="287843" y="805933"/>
            <a:ext cx="6258100" cy="523220"/>
          </a:xfrm>
          <a:prstGeom prst="rect">
            <a:avLst/>
          </a:prstGeom>
        </p:spPr>
        <p:txBody>
          <a:bodyPr wrap="square">
            <a:spAutoFit/>
          </a:bodyPr>
          <a:lstStyle/>
          <a:p>
            <a:r>
              <a:rPr lang="en-US" altLang="zh-CN" sz="2800" dirty="0"/>
              <a:t>extend to multi-dimensional tensors</a:t>
            </a:r>
            <a:endParaRPr lang="zh-CN" altLang="en-US" sz="2800" dirty="0"/>
          </a:p>
        </p:txBody>
      </p:sp>
      <p:pic>
        <p:nvPicPr>
          <p:cNvPr id="6" name="图片 5">
            <a:extLst>
              <a:ext uri="{FF2B5EF4-FFF2-40B4-BE49-F238E27FC236}">
                <a16:creationId xmlns:a16="http://schemas.microsoft.com/office/drawing/2014/main" id="{EA7B4751-5CF8-4B5A-8E5E-C49D71FC9920}"/>
              </a:ext>
            </a:extLst>
          </p:cNvPr>
          <p:cNvPicPr>
            <a:picLocks noChangeAspect="1"/>
          </p:cNvPicPr>
          <p:nvPr/>
        </p:nvPicPr>
        <p:blipFill>
          <a:blip r:embed="rId3"/>
          <a:stretch>
            <a:fillRect/>
          </a:stretch>
        </p:blipFill>
        <p:spPr>
          <a:xfrm>
            <a:off x="3342596" y="2349927"/>
            <a:ext cx="5276850" cy="1143000"/>
          </a:xfrm>
          <a:prstGeom prst="rect">
            <a:avLst/>
          </a:prstGeom>
        </p:spPr>
      </p:pic>
      <p:sp>
        <p:nvSpPr>
          <p:cNvPr id="7" name="矩形 6">
            <a:extLst>
              <a:ext uri="{FF2B5EF4-FFF2-40B4-BE49-F238E27FC236}">
                <a16:creationId xmlns:a16="http://schemas.microsoft.com/office/drawing/2014/main" id="{1D13B76C-FBA9-4C7C-85B6-0BD6DE0BDAA9}"/>
              </a:ext>
            </a:extLst>
          </p:cNvPr>
          <p:cNvSpPr/>
          <p:nvPr/>
        </p:nvSpPr>
        <p:spPr>
          <a:xfrm>
            <a:off x="1618839" y="1701811"/>
            <a:ext cx="3797574" cy="369332"/>
          </a:xfrm>
          <a:prstGeom prst="rect">
            <a:avLst/>
          </a:prstGeom>
        </p:spPr>
        <p:txBody>
          <a:bodyPr wrap="square">
            <a:spAutoFit/>
          </a:bodyPr>
          <a:lstStyle/>
          <a:p>
            <a:r>
              <a:rPr lang="en-US" altLang="zh-CN" dirty="0">
                <a:solidFill>
                  <a:srgbClr val="FF0000"/>
                </a:solidFill>
                <a:latin typeface="NimbusRomNo9L-Regu"/>
                <a:ea typeface="宋体" panose="02010600030101010101" pitchFamily="2" charset="-122"/>
              </a:rPr>
              <a:t>the size of input of the feature </a:t>
            </a:r>
            <a:r>
              <a:rPr lang="en-US" altLang="zh-CN" dirty="0">
                <a:solidFill>
                  <a:srgbClr val="FF0000"/>
                </a:solidFill>
                <a:latin typeface="NimbusRomNo9L-Regu"/>
              </a:rPr>
              <a:t>maps</a:t>
            </a:r>
            <a:endParaRPr lang="zh-CN" altLang="en-US" dirty="0">
              <a:solidFill>
                <a:srgbClr val="FF0000"/>
              </a:solidFill>
            </a:endParaRPr>
          </a:p>
        </p:txBody>
      </p:sp>
      <p:cxnSp>
        <p:nvCxnSpPr>
          <p:cNvPr id="9" name="连接符: 曲线 8">
            <a:extLst>
              <a:ext uri="{FF2B5EF4-FFF2-40B4-BE49-F238E27FC236}">
                <a16:creationId xmlns:a16="http://schemas.microsoft.com/office/drawing/2014/main" id="{E8A5175A-DFA4-4268-AF87-F51F4BB0991A}"/>
              </a:ext>
            </a:extLst>
          </p:cNvPr>
          <p:cNvCxnSpPr>
            <a:cxnSpLocks/>
            <a:endCxn id="7" idx="2"/>
          </p:cNvCxnSpPr>
          <p:nvPr/>
        </p:nvCxnSpPr>
        <p:spPr>
          <a:xfrm rot="10800000">
            <a:off x="3517627" y="2071143"/>
            <a:ext cx="949871" cy="372658"/>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矩形 10">
            <a:extLst>
              <a:ext uri="{FF2B5EF4-FFF2-40B4-BE49-F238E27FC236}">
                <a16:creationId xmlns:a16="http://schemas.microsoft.com/office/drawing/2014/main" id="{5F4A1664-7665-4E24-B3BE-E567B01C8710}"/>
              </a:ext>
            </a:extLst>
          </p:cNvPr>
          <p:cNvSpPr/>
          <p:nvPr/>
        </p:nvSpPr>
        <p:spPr>
          <a:xfrm>
            <a:off x="5878286" y="1701811"/>
            <a:ext cx="3797575" cy="369332"/>
          </a:xfrm>
          <a:prstGeom prst="rect">
            <a:avLst/>
          </a:prstGeom>
        </p:spPr>
        <p:txBody>
          <a:bodyPr wrap="square">
            <a:spAutoFit/>
          </a:bodyPr>
          <a:lstStyle/>
          <a:p>
            <a:r>
              <a:rPr lang="en-US" altLang="zh-CN" dirty="0">
                <a:solidFill>
                  <a:srgbClr val="FF0000"/>
                </a:solidFill>
                <a:latin typeface="NimbusRomNo9L-Regu"/>
                <a:ea typeface="宋体" panose="02010600030101010101" pitchFamily="2" charset="-122"/>
              </a:rPr>
              <a:t>the size of output of the feature </a:t>
            </a:r>
            <a:r>
              <a:rPr lang="en-US" altLang="zh-CN" dirty="0">
                <a:solidFill>
                  <a:srgbClr val="FF0000"/>
                </a:solidFill>
                <a:latin typeface="NimbusRomNo9L-Regu"/>
              </a:rPr>
              <a:t>maps</a:t>
            </a:r>
            <a:endParaRPr lang="zh-CN" altLang="en-US" dirty="0">
              <a:solidFill>
                <a:srgbClr val="FF0000"/>
              </a:solidFill>
            </a:endParaRPr>
          </a:p>
        </p:txBody>
      </p:sp>
      <p:cxnSp>
        <p:nvCxnSpPr>
          <p:cNvPr id="13" name="连接符: 曲线 12">
            <a:extLst>
              <a:ext uri="{FF2B5EF4-FFF2-40B4-BE49-F238E27FC236}">
                <a16:creationId xmlns:a16="http://schemas.microsoft.com/office/drawing/2014/main" id="{FB6836F7-062F-4811-94A1-D0594DEDBB38}"/>
              </a:ext>
            </a:extLst>
          </p:cNvPr>
          <p:cNvCxnSpPr>
            <a:cxnSpLocks/>
            <a:endCxn id="11" idx="2"/>
          </p:cNvCxnSpPr>
          <p:nvPr/>
        </p:nvCxnSpPr>
        <p:spPr>
          <a:xfrm rot="16200000" flipV="1">
            <a:off x="7654246" y="2193971"/>
            <a:ext cx="711246" cy="465589"/>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3" name="矩形 2">
            <a:extLst>
              <a:ext uri="{FF2B5EF4-FFF2-40B4-BE49-F238E27FC236}">
                <a16:creationId xmlns:a16="http://schemas.microsoft.com/office/drawing/2014/main" id="{67AB098F-0EE2-45EB-A5EA-9AC798060648}"/>
              </a:ext>
            </a:extLst>
          </p:cNvPr>
          <p:cNvSpPr/>
          <p:nvPr/>
        </p:nvSpPr>
        <p:spPr>
          <a:xfrm>
            <a:off x="0" y="2690594"/>
            <a:ext cx="3044423" cy="461665"/>
          </a:xfrm>
          <a:prstGeom prst="rect">
            <a:avLst/>
          </a:prstGeom>
        </p:spPr>
        <p:txBody>
          <a:bodyPr wrap="none">
            <a:spAutoFit/>
          </a:bodyPr>
          <a:lstStyle/>
          <a:p>
            <a:r>
              <a:rPr lang="en-US" altLang="zh-CN" sz="2400" dirty="0">
                <a:solidFill>
                  <a:srgbClr val="000000"/>
                </a:solidFill>
                <a:latin typeface="NimbusRomNo9L-Regu"/>
              </a:rPr>
              <a:t>signal with </a:t>
            </a:r>
            <a:r>
              <a:rPr lang="en-US" altLang="zh-CN" sz="2400" i="1" dirty="0">
                <a:solidFill>
                  <a:srgbClr val="000000"/>
                </a:solidFill>
                <a:latin typeface="CMMI10"/>
              </a:rPr>
              <a:t>C</a:t>
            </a:r>
            <a:r>
              <a:rPr lang="en-US" altLang="zh-CN" sz="1000" i="1" dirty="0">
                <a:solidFill>
                  <a:srgbClr val="000000"/>
                </a:solidFill>
                <a:latin typeface="CMMI7"/>
              </a:rPr>
              <a:t>i   </a:t>
            </a:r>
            <a:r>
              <a:rPr lang="en-US" altLang="zh-CN" sz="2400" dirty="0">
                <a:solidFill>
                  <a:srgbClr val="000000"/>
                </a:solidFill>
                <a:latin typeface="NimbusRomNo9L-Regu"/>
              </a:rPr>
              <a:t>channels </a:t>
            </a:r>
            <a:endParaRPr lang="zh-CN" altLang="en-US" sz="2400" dirty="0"/>
          </a:p>
        </p:txBody>
      </p:sp>
      <p:sp>
        <p:nvSpPr>
          <p:cNvPr id="12" name="矩形 11">
            <a:extLst>
              <a:ext uri="{FF2B5EF4-FFF2-40B4-BE49-F238E27FC236}">
                <a16:creationId xmlns:a16="http://schemas.microsoft.com/office/drawing/2014/main" id="{1685E424-AF91-4C0D-9FE2-6EDA7D490F8B}"/>
              </a:ext>
            </a:extLst>
          </p:cNvPr>
          <p:cNvSpPr/>
          <p:nvPr/>
        </p:nvSpPr>
        <p:spPr>
          <a:xfrm>
            <a:off x="1" y="4005934"/>
            <a:ext cx="12191998" cy="1815882"/>
          </a:xfrm>
          <a:prstGeom prst="rect">
            <a:avLst/>
          </a:prstGeom>
        </p:spPr>
        <p:txBody>
          <a:bodyPr wrap="square">
            <a:spAutoFit/>
          </a:bodyPr>
          <a:lstStyle/>
          <a:p>
            <a:r>
              <a:rPr lang="en-US" altLang="zh-CN" sz="2800" dirty="0">
                <a:solidFill>
                  <a:srgbClr val="000000"/>
                </a:solidFill>
                <a:latin typeface="NimbusRomNo9L-Regu"/>
              </a:rPr>
              <a:t>the input of traffic prediction is composed of </a:t>
            </a:r>
            <a:r>
              <a:rPr lang="en-US" altLang="zh-CN" sz="2800" i="1" dirty="0">
                <a:solidFill>
                  <a:srgbClr val="000000"/>
                </a:solidFill>
                <a:latin typeface="CMMI10"/>
              </a:rPr>
              <a:t>M </a:t>
            </a:r>
            <a:r>
              <a:rPr lang="en-US" altLang="zh-CN" sz="2800" dirty="0">
                <a:solidFill>
                  <a:srgbClr val="000000"/>
                </a:solidFill>
                <a:latin typeface="NimbusRomNo9L-Regu"/>
              </a:rPr>
              <a:t>frame of road Graphs.</a:t>
            </a:r>
            <a:r>
              <a:rPr lang="en-US" altLang="zh-CN" sz="2800" dirty="0"/>
              <a:t> For each time step </a:t>
            </a:r>
            <a:r>
              <a:rPr lang="en-US" altLang="zh-CN" sz="2800" i="1" dirty="0"/>
              <a:t>t </a:t>
            </a:r>
            <a:r>
              <a:rPr lang="en-US" altLang="zh-CN" sz="2800" dirty="0"/>
              <a:t>of </a:t>
            </a:r>
            <a:r>
              <a:rPr lang="en-US" altLang="zh-CN" sz="2800" i="1" dirty="0"/>
              <a:t>M</a:t>
            </a:r>
            <a:r>
              <a:rPr lang="en-US" altLang="zh-CN" sz="2800" dirty="0"/>
              <a:t>, the equal graph convolution operation with </a:t>
            </a:r>
            <a:r>
              <a:rPr lang="en-US" altLang="zh-CN" sz="2800" b="1" dirty="0"/>
              <a:t>the same kernel </a:t>
            </a:r>
            <a:r>
              <a:rPr lang="en-US" altLang="zh-CN" sz="2800" dirty="0"/>
              <a:t>Θ is imposed on </a:t>
            </a:r>
            <a:r>
              <a:rPr lang="en-US" altLang="zh-CN" sz="2800" i="1" dirty="0" err="1"/>
              <a:t>Xt</a:t>
            </a:r>
            <a:r>
              <a:rPr lang="en-US" altLang="zh-CN" sz="2800" i="1" dirty="0"/>
              <a:t> ∈</a:t>
            </a:r>
            <a:r>
              <a:rPr lang="en-US" altLang="zh-CN" sz="2800" dirty="0" err="1"/>
              <a:t>R</a:t>
            </a:r>
            <a:r>
              <a:rPr lang="en-US" altLang="zh-CN" sz="2800" i="1" dirty="0" err="1"/>
              <a:t>n×Ci</a:t>
            </a:r>
            <a:r>
              <a:rPr lang="en-US" altLang="zh-CN" sz="2800" i="1" dirty="0"/>
              <a:t> </a:t>
            </a:r>
            <a:r>
              <a:rPr lang="en-US" altLang="zh-CN" sz="2800" b="1" dirty="0"/>
              <a:t>in parallel</a:t>
            </a:r>
            <a:r>
              <a:rPr lang="en-US" altLang="zh-CN" sz="2800" dirty="0"/>
              <a:t>. Thus, the graph convolution can be further generalized in 3-D variables</a:t>
            </a:r>
            <a:endParaRPr lang="zh-CN" altLang="en-US" sz="2800" dirty="0"/>
          </a:p>
        </p:txBody>
      </p:sp>
      <p:sp>
        <p:nvSpPr>
          <p:cNvPr id="8" name="灯片编号占位符 7">
            <a:extLst>
              <a:ext uri="{FF2B5EF4-FFF2-40B4-BE49-F238E27FC236}">
                <a16:creationId xmlns:a16="http://schemas.microsoft.com/office/drawing/2014/main" id="{7DCD03CC-0D1D-41A2-82F5-4693B8EA0DD9}"/>
              </a:ext>
            </a:extLst>
          </p:cNvPr>
          <p:cNvSpPr>
            <a:spLocks noGrp="1"/>
          </p:cNvSpPr>
          <p:nvPr>
            <p:ph type="sldNum" sz="quarter" idx="12"/>
          </p:nvPr>
        </p:nvSpPr>
        <p:spPr/>
        <p:txBody>
          <a:bodyPr/>
          <a:lstStyle/>
          <a:p>
            <a:fld id="{26CAFBDD-0372-4E15-859A-C6C2B5108B3B}" type="slidenum">
              <a:rPr lang="zh-CN" altLang="en-US" smtClean="0"/>
              <a:t>31</a:t>
            </a:fld>
            <a:endParaRPr lang="zh-CN" altLang="en-US"/>
          </a:p>
        </p:txBody>
      </p:sp>
    </p:spTree>
    <p:extLst>
      <p:ext uri="{BB962C8B-B14F-4D97-AF65-F5344CB8AC3E}">
        <p14:creationId xmlns:p14="http://schemas.microsoft.com/office/powerpoint/2010/main" val="3024245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B2C31-4800-4B37-BA26-BA080E2E689E}"/>
              </a:ext>
            </a:extLst>
          </p:cNvPr>
          <p:cNvSpPr>
            <a:spLocks noGrp="1"/>
          </p:cNvSpPr>
          <p:nvPr>
            <p:ph type="title"/>
          </p:nvPr>
        </p:nvSpPr>
        <p:spPr>
          <a:xfrm>
            <a:off x="0" y="0"/>
            <a:ext cx="11353799" cy="797469"/>
          </a:xfrm>
        </p:spPr>
        <p:txBody>
          <a:bodyPr>
            <a:normAutofit/>
          </a:bodyPr>
          <a:lstStyle/>
          <a:p>
            <a:r>
              <a:rPr lang="en-US" altLang="zh-CN" sz="4000" b="1" dirty="0"/>
              <a:t>Gated CNNs for Extracting Temporal Features</a:t>
            </a:r>
            <a:endParaRPr lang="zh-CN" altLang="en-US" sz="4000" dirty="0"/>
          </a:p>
        </p:txBody>
      </p:sp>
      <p:sp>
        <p:nvSpPr>
          <p:cNvPr id="3" name="内容占位符 2">
            <a:extLst>
              <a:ext uri="{FF2B5EF4-FFF2-40B4-BE49-F238E27FC236}">
                <a16:creationId xmlns:a16="http://schemas.microsoft.com/office/drawing/2014/main" id="{075BDEE0-9EB6-4496-8FBE-15C76FCB14DB}"/>
              </a:ext>
            </a:extLst>
          </p:cNvPr>
          <p:cNvSpPr>
            <a:spLocks noGrp="1"/>
          </p:cNvSpPr>
          <p:nvPr>
            <p:ph idx="1"/>
          </p:nvPr>
        </p:nvSpPr>
        <p:spPr>
          <a:xfrm>
            <a:off x="0" y="797469"/>
            <a:ext cx="12192000" cy="5379494"/>
          </a:xfrm>
        </p:spPr>
        <p:txBody>
          <a:bodyPr/>
          <a:lstStyle/>
          <a:p>
            <a:r>
              <a:rPr lang="en-US" altLang="zh-CN" dirty="0"/>
              <a:t>recurrent networks</a:t>
            </a:r>
          </a:p>
          <a:p>
            <a:pPr lvl="1"/>
            <a:r>
              <a:rPr lang="en-US" altLang="zh-CN" dirty="0"/>
              <a:t>time-consuming iterations, complex gate mechanisms, and slow response to dynamic changes</a:t>
            </a:r>
          </a:p>
          <a:p>
            <a:r>
              <a:rPr lang="en-US" altLang="zh-CN" dirty="0"/>
              <a:t>CNNs</a:t>
            </a:r>
          </a:p>
          <a:p>
            <a:pPr lvl="1"/>
            <a:r>
              <a:rPr lang="en-US" altLang="zh-CN" dirty="0"/>
              <a:t>fast training, simple structures, and no dependency constraints to previous steps</a:t>
            </a:r>
          </a:p>
          <a:p>
            <a:pPr lvl="1"/>
            <a:endParaRPr lang="en-US" altLang="zh-CN" dirty="0"/>
          </a:p>
          <a:p>
            <a:r>
              <a:rPr lang="en-US" altLang="zh-CN" dirty="0"/>
              <a:t>employ entire convolutional structures </a:t>
            </a:r>
            <a:r>
              <a:rPr lang="en-US" altLang="zh-CN" b="1" dirty="0"/>
              <a:t>on time axis </a:t>
            </a:r>
            <a:r>
              <a:rPr lang="en-US" altLang="zh-CN" dirty="0"/>
              <a:t>to capture temporal dynamic behaviors of traffic flows</a:t>
            </a:r>
            <a:endParaRPr lang="zh-CN" altLang="en-US" dirty="0"/>
          </a:p>
        </p:txBody>
      </p:sp>
      <p:sp>
        <p:nvSpPr>
          <p:cNvPr id="4" name="文本框 3">
            <a:extLst>
              <a:ext uri="{FF2B5EF4-FFF2-40B4-BE49-F238E27FC236}">
                <a16:creationId xmlns:a16="http://schemas.microsoft.com/office/drawing/2014/main" id="{16A5A32A-0E48-4CFA-94E3-C271CB0E5AE3}"/>
              </a:ext>
            </a:extLst>
          </p:cNvPr>
          <p:cNvSpPr txBox="1"/>
          <p:nvPr/>
        </p:nvSpPr>
        <p:spPr>
          <a:xfrm>
            <a:off x="2129425" y="6492874"/>
            <a:ext cx="10062574" cy="369332"/>
          </a:xfrm>
          <a:prstGeom prst="rect">
            <a:avLst/>
          </a:prstGeom>
          <a:noFill/>
        </p:spPr>
        <p:txBody>
          <a:bodyPr wrap="square" rtlCol="0">
            <a:spAutoFit/>
          </a:bodyPr>
          <a:lstStyle/>
          <a:p>
            <a:r>
              <a:rPr lang="en-US" altLang="zh-CN" dirty="0" err="1">
                <a:solidFill>
                  <a:schemeClr val="bg2">
                    <a:lumMod val="75000"/>
                  </a:schemeClr>
                </a:solidFill>
              </a:rPr>
              <a:t>Spatio</a:t>
            </a:r>
            <a:r>
              <a:rPr lang="en-US" altLang="zh-CN" dirty="0">
                <a:solidFill>
                  <a:schemeClr val="bg2">
                    <a:lumMod val="75000"/>
                  </a:schemeClr>
                </a:solidFill>
              </a:rPr>
              <a:t>-Temporal Graph Convolutional Networks: A Deep Learning Framework for Traffic Forecasting</a:t>
            </a:r>
            <a:endParaRPr lang="zh-CN" altLang="en-US" dirty="0">
              <a:solidFill>
                <a:schemeClr val="bg2">
                  <a:lumMod val="75000"/>
                </a:schemeClr>
              </a:solidFill>
            </a:endParaRPr>
          </a:p>
        </p:txBody>
      </p:sp>
      <p:pic>
        <p:nvPicPr>
          <p:cNvPr id="5" name="图片 4">
            <a:extLst>
              <a:ext uri="{FF2B5EF4-FFF2-40B4-BE49-F238E27FC236}">
                <a16:creationId xmlns:a16="http://schemas.microsoft.com/office/drawing/2014/main" id="{5557098C-A95D-43AD-A6CB-128276162828}"/>
              </a:ext>
            </a:extLst>
          </p:cNvPr>
          <p:cNvPicPr>
            <a:picLocks noChangeAspect="1"/>
          </p:cNvPicPr>
          <p:nvPr/>
        </p:nvPicPr>
        <p:blipFill>
          <a:blip r:embed="rId3"/>
          <a:stretch>
            <a:fillRect/>
          </a:stretch>
        </p:blipFill>
        <p:spPr>
          <a:xfrm>
            <a:off x="5031106" y="4431847"/>
            <a:ext cx="5238750" cy="476250"/>
          </a:xfrm>
          <a:prstGeom prst="rect">
            <a:avLst/>
          </a:prstGeom>
        </p:spPr>
      </p:pic>
      <p:sp>
        <p:nvSpPr>
          <p:cNvPr id="6" name="矩形 5">
            <a:extLst>
              <a:ext uri="{FF2B5EF4-FFF2-40B4-BE49-F238E27FC236}">
                <a16:creationId xmlns:a16="http://schemas.microsoft.com/office/drawing/2014/main" id="{FCF00AE5-B6AF-4F65-A9F1-08A3F66DC98B}"/>
              </a:ext>
            </a:extLst>
          </p:cNvPr>
          <p:cNvSpPr/>
          <p:nvPr/>
        </p:nvSpPr>
        <p:spPr>
          <a:xfrm>
            <a:off x="124738" y="4441580"/>
            <a:ext cx="4781630" cy="523220"/>
          </a:xfrm>
          <a:prstGeom prst="rect">
            <a:avLst/>
          </a:prstGeom>
        </p:spPr>
        <p:txBody>
          <a:bodyPr wrap="none">
            <a:spAutoFit/>
          </a:bodyPr>
          <a:lstStyle/>
          <a:p>
            <a:r>
              <a:rPr lang="en-US" altLang="zh-CN" sz="2800" dirty="0">
                <a:solidFill>
                  <a:srgbClr val="000000"/>
                </a:solidFill>
                <a:latin typeface="NimbusRomNo9L-Regu"/>
                <a:ea typeface="宋体" panose="02010600030101010101" pitchFamily="2" charset="-122"/>
              </a:rPr>
              <a:t>the temporal gated convolution</a:t>
            </a:r>
            <a:endParaRPr lang="zh-CN" altLang="en-US" sz="2800" dirty="0"/>
          </a:p>
        </p:txBody>
      </p:sp>
      <p:sp>
        <p:nvSpPr>
          <p:cNvPr id="7" name="矩形 6">
            <a:extLst>
              <a:ext uri="{FF2B5EF4-FFF2-40B4-BE49-F238E27FC236}">
                <a16:creationId xmlns:a16="http://schemas.microsoft.com/office/drawing/2014/main" id="{3B4BAD0B-DC88-4130-836B-D242A2D31755}"/>
              </a:ext>
            </a:extLst>
          </p:cNvPr>
          <p:cNvSpPr/>
          <p:nvPr/>
        </p:nvSpPr>
        <p:spPr>
          <a:xfrm>
            <a:off x="1027604" y="5506315"/>
            <a:ext cx="845103"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altLang="zh-CN" dirty="0">
                <a:solidFill>
                  <a:srgbClr val="000000"/>
                </a:solidFill>
                <a:latin typeface="NimbusRomNo9L-Regu"/>
                <a:ea typeface="宋体" panose="02010600030101010101" pitchFamily="2" charset="-122"/>
              </a:rPr>
              <a:t>input </a:t>
            </a:r>
            <a:r>
              <a:rPr lang="en-US" altLang="zh-CN" i="1" dirty="0">
                <a:solidFill>
                  <a:srgbClr val="000000"/>
                </a:solidFill>
                <a:latin typeface="CMMI10"/>
                <a:ea typeface="宋体" panose="02010600030101010101" pitchFamily="2" charset="-122"/>
              </a:rPr>
              <a:t>Y</a:t>
            </a:r>
            <a:endParaRPr lang="zh-CN" altLang="en-US" dirty="0"/>
          </a:p>
        </p:txBody>
      </p:sp>
      <p:pic>
        <p:nvPicPr>
          <p:cNvPr id="8" name="图片 7">
            <a:extLst>
              <a:ext uri="{FF2B5EF4-FFF2-40B4-BE49-F238E27FC236}">
                <a16:creationId xmlns:a16="http://schemas.microsoft.com/office/drawing/2014/main" id="{DFE124A4-A254-422B-BE01-F0F18E1FE46F}"/>
              </a:ext>
            </a:extLst>
          </p:cNvPr>
          <p:cNvPicPr>
            <a:picLocks noChangeAspect="1"/>
          </p:cNvPicPr>
          <p:nvPr/>
        </p:nvPicPr>
        <p:blipFill>
          <a:blip r:embed="rId4"/>
          <a:stretch>
            <a:fillRect/>
          </a:stretch>
        </p:blipFill>
        <p:spPr>
          <a:xfrm>
            <a:off x="2192656" y="5125315"/>
            <a:ext cx="5676900" cy="381000"/>
          </a:xfrm>
          <a:prstGeom prst="rect">
            <a:avLst/>
          </a:prstGeom>
        </p:spPr>
      </p:pic>
      <p:sp>
        <p:nvSpPr>
          <p:cNvPr id="9" name="矩形 8">
            <a:extLst>
              <a:ext uri="{FF2B5EF4-FFF2-40B4-BE49-F238E27FC236}">
                <a16:creationId xmlns:a16="http://schemas.microsoft.com/office/drawing/2014/main" id="{3F1EDE0A-1BBD-417B-9C76-4206530ED1D8}"/>
              </a:ext>
            </a:extLst>
          </p:cNvPr>
          <p:cNvSpPr/>
          <p:nvPr/>
        </p:nvSpPr>
        <p:spPr>
          <a:xfrm>
            <a:off x="8598817" y="5520900"/>
            <a:ext cx="2231188"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altLang="zh-CN" dirty="0">
                <a:solidFill>
                  <a:srgbClr val="000000"/>
                </a:solidFill>
                <a:latin typeface="NimbusRomNo9L-Regu"/>
              </a:rPr>
              <a:t>output element </a:t>
            </a:r>
            <a:r>
              <a:rPr lang="en-US" altLang="zh-CN" dirty="0">
                <a:solidFill>
                  <a:srgbClr val="000000"/>
                </a:solidFill>
                <a:latin typeface="CMR10"/>
              </a:rPr>
              <a:t>[</a:t>
            </a:r>
            <a:r>
              <a:rPr lang="en-US" altLang="zh-CN" i="1" dirty="0">
                <a:solidFill>
                  <a:srgbClr val="000000"/>
                </a:solidFill>
                <a:latin typeface="CMMI10"/>
              </a:rPr>
              <a:t>P Q</a:t>
            </a:r>
            <a:r>
              <a:rPr lang="en-US" altLang="zh-CN" dirty="0">
                <a:solidFill>
                  <a:srgbClr val="000000"/>
                </a:solidFill>
                <a:latin typeface="CMR10"/>
              </a:rPr>
              <a:t>] </a:t>
            </a:r>
            <a:endParaRPr lang="zh-CN" altLang="en-US" dirty="0"/>
          </a:p>
        </p:txBody>
      </p:sp>
      <p:cxnSp>
        <p:nvCxnSpPr>
          <p:cNvPr id="11" name="直接箭头连接符 10">
            <a:extLst>
              <a:ext uri="{FF2B5EF4-FFF2-40B4-BE49-F238E27FC236}">
                <a16:creationId xmlns:a16="http://schemas.microsoft.com/office/drawing/2014/main" id="{04BB42A1-EFDF-4AED-A49C-566ED00F886F}"/>
              </a:ext>
            </a:extLst>
          </p:cNvPr>
          <p:cNvCxnSpPr>
            <a:stCxn id="7" idx="3"/>
            <a:endCxn id="9" idx="1"/>
          </p:cNvCxnSpPr>
          <p:nvPr/>
        </p:nvCxnSpPr>
        <p:spPr>
          <a:xfrm>
            <a:off x="1872707" y="5690981"/>
            <a:ext cx="6726110" cy="14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149F96B1-28ED-44A0-B540-744195167568}"/>
              </a:ext>
            </a:extLst>
          </p:cNvPr>
          <p:cNvSpPr/>
          <p:nvPr/>
        </p:nvSpPr>
        <p:spPr>
          <a:xfrm>
            <a:off x="6096000" y="3901087"/>
            <a:ext cx="2244397" cy="369332"/>
          </a:xfrm>
          <a:prstGeom prst="rect">
            <a:avLst/>
          </a:prstGeom>
        </p:spPr>
        <p:txBody>
          <a:bodyPr wrap="none">
            <a:spAutoFit/>
          </a:bodyPr>
          <a:lstStyle/>
          <a:p>
            <a:r>
              <a:rPr lang="en-US" altLang="zh-CN" dirty="0">
                <a:solidFill>
                  <a:schemeClr val="accent1"/>
                </a:solidFill>
                <a:latin typeface="NimbusRomNo9L-Regu"/>
              </a:rPr>
              <a:t>GLU as a non-linearity</a:t>
            </a:r>
            <a:endParaRPr lang="zh-CN" altLang="en-US" dirty="0">
              <a:solidFill>
                <a:schemeClr val="accent1"/>
              </a:solidFill>
            </a:endParaRPr>
          </a:p>
        </p:txBody>
      </p:sp>
      <p:cxnSp>
        <p:nvCxnSpPr>
          <p:cNvPr id="14" name="连接符: 曲线 13">
            <a:extLst>
              <a:ext uri="{FF2B5EF4-FFF2-40B4-BE49-F238E27FC236}">
                <a16:creationId xmlns:a16="http://schemas.microsoft.com/office/drawing/2014/main" id="{47A5E8AB-1C7A-440D-9660-7CFA48842651}"/>
              </a:ext>
            </a:extLst>
          </p:cNvPr>
          <p:cNvCxnSpPr>
            <a:stCxn id="12" idx="2"/>
          </p:cNvCxnSpPr>
          <p:nvPr/>
        </p:nvCxnSpPr>
        <p:spPr>
          <a:xfrm rot="5400000">
            <a:off x="6967666" y="4291382"/>
            <a:ext cx="271496" cy="22957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F6274F89-FC6F-4D72-B598-001F081D3BEE}"/>
              </a:ext>
            </a:extLst>
          </p:cNvPr>
          <p:cNvSpPr/>
          <p:nvPr/>
        </p:nvSpPr>
        <p:spPr>
          <a:xfrm>
            <a:off x="8598817" y="3808754"/>
            <a:ext cx="1734770" cy="369332"/>
          </a:xfrm>
          <a:prstGeom prst="rect">
            <a:avLst/>
          </a:prstGeom>
        </p:spPr>
        <p:txBody>
          <a:bodyPr wrap="none">
            <a:spAutoFit/>
          </a:bodyPr>
          <a:lstStyle/>
          <a:p>
            <a:r>
              <a:rPr lang="en-US" altLang="zh-CN" dirty="0">
                <a:solidFill>
                  <a:schemeClr val="accent1"/>
                </a:solidFill>
                <a:latin typeface="NimbusRomNo9L-Regu"/>
              </a:rPr>
              <a:t>without padding</a:t>
            </a:r>
            <a:endParaRPr lang="zh-CN" altLang="en-US" dirty="0">
              <a:solidFill>
                <a:schemeClr val="accent1"/>
              </a:solidFill>
            </a:endParaRPr>
          </a:p>
        </p:txBody>
      </p:sp>
      <p:cxnSp>
        <p:nvCxnSpPr>
          <p:cNvPr id="17" name="连接符: 曲线 16">
            <a:extLst>
              <a:ext uri="{FF2B5EF4-FFF2-40B4-BE49-F238E27FC236}">
                <a16:creationId xmlns:a16="http://schemas.microsoft.com/office/drawing/2014/main" id="{20E39C87-9889-426F-BB18-9AB62C256EEC}"/>
              </a:ext>
            </a:extLst>
          </p:cNvPr>
          <p:cNvCxnSpPr>
            <a:cxnSpLocks/>
          </p:cNvCxnSpPr>
          <p:nvPr/>
        </p:nvCxnSpPr>
        <p:spPr>
          <a:xfrm rot="10800000" flipV="1">
            <a:off x="8998841" y="4115935"/>
            <a:ext cx="376671" cy="31591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灯片编号占位符 9">
            <a:extLst>
              <a:ext uri="{FF2B5EF4-FFF2-40B4-BE49-F238E27FC236}">
                <a16:creationId xmlns:a16="http://schemas.microsoft.com/office/drawing/2014/main" id="{BF4471BF-F972-4E11-B1A2-75FFFB4BAA80}"/>
              </a:ext>
            </a:extLst>
          </p:cNvPr>
          <p:cNvSpPr>
            <a:spLocks noGrp="1"/>
          </p:cNvSpPr>
          <p:nvPr>
            <p:ph type="sldNum" sz="quarter" idx="12"/>
          </p:nvPr>
        </p:nvSpPr>
        <p:spPr/>
        <p:txBody>
          <a:bodyPr/>
          <a:lstStyle/>
          <a:p>
            <a:fld id="{26CAFBDD-0372-4E15-859A-C6C2B5108B3B}" type="slidenum">
              <a:rPr lang="zh-CN" altLang="en-US" smtClean="0"/>
              <a:t>32</a:t>
            </a:fld>
            <a:endParaRPr lang="zh-CN" altLang="en-US"/>
          </a:p>
        </p:txBody>
      </p:sp>
    </p:spTree>
    <p:extLst>
      <p:ext uri="{BB962C8B-B14F-4D97-AF65-F5344CB8AC3E}">
        <p14:creationId xmlns:p14="http://schemas.microsoft.com/office/powerpoint/2010/main" val="2313723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B2C31-4800-4B37-BA26-BA080E2E689E}"/>
              </a:ext>
            </a:extLst>
          </p:cNvPr>
          <p:cNvSpPr>
            <a:spLocks noGrp="1"/>
          </p:cNvSpPr>
          <p:nvPr>
            <p:ph type="title"/>
          </p:nvPr>
        </p:nvSpPr>
        <p:spPr>
          <a:xfrm>
            <a:off x="0" y="18255"/>
            <a:ext cx="10515600" cy="830831"/>
          </a:xfrm>
        </p:spPr>
        <p:txBody>
          <a:bodyPr>
            <a:normAutofit/>
          </a:bodyPr>
          <a:lstStyle/>
          <a:p>
            <a:r>
              <a:rPr lang="en-US" altLang="zh-CN" sz="3600" b="1" dirty="0" err="1"/>
              <a:t>Spatio</a:t>
            </a:r>
            <a:r>
              <a:rPr lang="en-US" altLang="zh-CN" sz="3600" b="1" dirty="0"/>
              <a:t>-temporal Convolutional Block </a:t>
            </a:r>
            <a:endParaRPr lang="zh-CN" altLang="en-US" sz="3600" dirty="0"/>
          </a:p>
        </p:txBody>
      </p:sp>
      <p:sp>
        <p:nvSpPr>
          <p:cNvPr id="3" name="内容占位符 2">
            <a:extLst>
              <a:ext uri="{FF2B5EF4-FFF2-40B4-BE49-F238E27FC236}">
                <a16:creationId xmlns:a16="http://schemas.microsoft.com/office/drawing/2014/main" id="{075BDEE0-9EB6-4496-8FBE-15C76FCB14DB}"/>
              </a:ext>
            </a:extLst>
          </p:cNvPr>
          <p:cNvSpPr>
            <a:spLocks noGrp="1"/>
          </p:cNvSpPr>
          <p:nvPr>
            <p:ph idx="1"/>
          </p:nvPr>
        </p:nvSpPr>
        <p:spPr>
          <a:xfrm>
            <a:off x="0" y="725199"/>
            <a:ext cx="12191999" cy="5275377"/>
          </a:xfrm>
        </p:spPr>
        <p:txBody>
          <a:bodyPr/>
          <a:lstStyle/>
          <a:p>
            <a:r>
              <a:rPr lang="en-US" altLang="zh-CN" dirty="0"/>
              <a:t>apply </a:t>
            </a:r>
            <a:r>
              <a:rPr lang="en-US" altLang="zh-CN" b="1" dirty="0"/>
              <a:t>bottleneck</a:t>
            </a:r>
            <a:r>
              <a:rPr lang="en-US" altLang="zh-CN" dirty="0"/>
              <a:t> strategy to achieve scale compression and feature squeezing by downscaling and upscaling of channels </a:t>
            </a:r>
            <a:r>
              <a:rPr lang="en-US" altLang="zh-CN" i="1" dirty="0"/>
              <a:t>C </a:t>
            </a:r>
            <a:r>
              <a:rPr lang="en-US" altLang="zh-CN" dirty="0"/>
              <a:t>through the graph convolutional layer.</a:t>
            </a:r>
          </a:p>
          <a:p>
            <a:r>
              <a:rPr lang="en-US" altLang="zh-CN" b="1" dirty="0"/>
              <a:t>layer normalization</a:t>
            </a:r>
            <a:r>
              <a:rPr lang="en-US" altLang="zh-CN" dirty="0"/>
              <a:t> is utilized within every ST-Conv block to prevent overfitting</a:t>
            </a:r>
            <a:endParaRPr lang="zh-CN" altLang="en-US" dirty="0"/>
          </a:p>
        </p:txBody>
      </p:sp>
      <p:sp>
        <p:nvSpPr>
          <p:cNvPr id="4" name="文本框 3">
            <a:extLst>
              <a:ext uri="{FF2B5EF4-FFF2-40B4-BE49-F238E27FC236}">
                <a16:creationId xmlns:a16="http://schemas.microsoft.com/office/drawing/2014/main" id="{16A5A32A-0E48-4CFA-94E3-C271CB0E5AE3}"/>
              </a:ext>
            </a:extLst>
          </p:cNvPr>
          <p:cNvSpPr txBox="1"/>
          <p:nvPr/>
        </p:nvSpPr>
        <p:spPr>
          <a:xfrm>
            <a:off x="2129425" y="6492874"/>
            <a:ext cx="10062574" cy="369332"/>
          </a:xfrm>
          <a:prstGeom prst="rect">
            <a:avLst/>
          </a:prstGeom>
          <a:noFill/>
        </p:spPr>
        <p:txBody>
          <a:bodyPr wrap="square" rtlCol="0">
            <a:spAutoFit/>
          </a:bodyPr>
          <a:lstStyle/>
          <a:p>
            <a:r>
              <a:rPr lang="en-US" altLang="zh-CN" dirty="0" err="1">
                <a:solidFill>
                  <a:schemeClr val="bg2">
                    <a:lumMod val="75000"/>
                  </a:schemeClr>
                </a:solidFill>
              </a:rPr>
              <a:t>Spatio</a:t>
            </a:r>
            <a:r>
              <a:rPr lang="en-US" altLang="zh-CN" dirty="0">
                <a:solidFill>
                  <a:schemeClr val="bg2">
                    <a:lumMod val="75000"/>
                  </a:schemeClr>
                </a:solidFill>
              </a:rPr>
              <a:t>-Temporal Graph Convolutional Networks: A Deep Learning Framework for Traffic Forecasting</a:t>
            </a:r>
            <a:endParaRPr lang="zh-CN" altLang="en-US" dirty="0">
              <a:solidFill>
                <a:schemeClr val="bg2">
                  <a:lumMod val="75000"/>
                </a:schemeClr>
              </a:solidFill>
            </a:endParaRPr>
          </a:p>
        </p:txBody>
      </p:sp>
      <p:pic>
        <p:nvPicPr>
          <p:cNvPr id="6" name="图片 5">
            <a:extLst>
              <a:ext uri="{FF2B5EF4-FFF2-40B4-BE49-F238E27FC236}">
                <a16:creationId xmlns:a16="http://schemas.microsoft.com/office/drawing/2014/main" id="{EFD6F534-975F-48B7-8992-7F9C72E8377C}"/>
              </a:ext>
            </a:extLst>
          </p:cNvPr>
          <p:cNvPicPr>
            <a:picLocks noChangeAspect="1"/>
          </p:cNvPicPr>
          <p:nvPr/>
        </p:nvPicPr>
        <p:blipFill>
          <a:blip r:embed="rId2"/>
          <a:stretch>
            <a:fillRect/>
          </a:stretch>
        </p:blipFill>
        <p:spPr>
          <a:xfrm>
            <a:off x="548639" y="2966275"/>
            <a:ext cx="9862457" cy="2158156"/>
          </a:xfrm>
          <a:prstGeom prst="rect">
            <a:avLst/>
          </a:prstGeom>
        </p:spPr>
      </p:pic>
      <p:pic>
        <p:nvPicPr>
          <p:cNvPr id="7" name="图片 6">
            <a:extLst>
              <a:ext uri="{FF2B5EF4-FFF2-40B4-BE49-F238E27FC236}">
                <a16:creationId xmlns:a16="http://schemas.microsoft.com/office/drawing/2014/main" id="{79939F30-2BB0-42D9-A5CB-F5A6BE40F531}"/>
              </a:ext>
            </a:extLst>
          </p:cNvPr>
          <p:cNvPicPr>
            <a:picLocks noChangeAspect="1"/>
          </p:cNvPicPr>
          <p:nvPr/>
        </p:nvPicPr>
        <p:blipFill>
          <a:blip r:embed="rId3"/>
          <a:stretch>
            <a:fillRect/>
          </a:stretch>
        </p:blipFill>
        <p:spPr>
          <a:xfrm>
            <a:off x="3492681" y="5595763"/>
            <a:ext cx="6743700" cy="809625"/>
          </a:xfrm>
          <a:prstGeom prst="rect">
            <a:avLst/>
          </a:prstGeom>
        </p:spPr>
      </p:pic>
      <p:sp>
        <p:nvSpPr>
          <p:cNvPr id="8" name="矩形 7">
            <a:extLst>
              <a:ext uri="{FF2B5EF4-FFF2-40B4-BE49-F238E27FC236}">
                <a16:creationId xmlns:a16="http://schemas.microsoft.com/office/drawing/2014/main" id="{871FA3DB-7A1A-453C-8ED5-0046D973914D}"/>
              </a:ext>
            </a:extLst>
          </p:cNvPr>
          <p:cNvSpPr/>
          <p:nvPr/>
        </p:nvSpPr>
        <p:spPr>
          <a:xfrm>
            <a:off x="593621" y="5539101"/>
            <a:ext cx="2305439" cy="584775"/>
          </a:xfrm>
          <a:prstGeom prst="rect">
            <a:avLst/>
          </a:prstGeom>
        </p:spPr>
        <p:txBody>
          <a:bodyPr wrap="none">
            <a:spAutoFit/>
          </a:bodyPr>
          <a:lstStyle/>
          <a:p>
            <a:r>
              <a:rPr lang="en-US" altLang="zh-CN" sz="3200" dirty="0">
                <a:solidFill>
                  <a:srgbClr val="000000"/>
                </a:solidFill>
                <a:latin typeface="NimbusRomNo9L-Regu"/>
                <a:ea typeface="宋体" panose="02010600030101010101" pitchFamily="2" charset="-122"/>
              </a:rPr>
              <a:t>loss function</a:t>
            </a:r>
            <a:endParaRPr lang="zh-CN" altLang="en-US" sz="3200" dirty="0"/>
          </a:p>
        </p:txBody>
      </p:sp>
      <p:sp>
        <p:nvSpPr>
          <p:cNvPr id="5" name="灯片编号占位符 4">
            <a:extLst>
              <a:ext uri="{FF2B5EF4-FFF2-40B4-BE49-F238E27FC236}">
                <a16:creationId xmlns:a16="http://schemas.microsoft.com/office/drawing/2014/main" id="{4D5C1A38-3A87-4616-A998-D9BF16756CC6}"/>
              </a:ext>
            </a:extLst>
          </p:cNvPr>
          <p:cNvSpPr>
            <a:spLocks noGrp="1"/>
          </p:cNvSpPr>
          <p:nvPr>
            <p:ph type="sldNum" sz="quarter" idx="12"/>
          </p:nvPr>
        </p:nvSpPr>
        <p:spPr/>
        <p:txBody>
          <a:bodyPr/>
          <a:lstStyle/>
          <a:p>
            <a:fld id="{26CAFBDD-0372-4E15-859A-C6C2B5108B3B}" type="slidenum">
              <a:rPr lang="zh-CN" altLang="en-US" smtClean="0"/>
              <a:t>33</a:t>
            </a:fld>
            <a:endParaRPr lang="zh-CN" altLang="en-US"/>
          </a:p>
        </p:txBody>
      </p:sp>
    </p:spTree>
    <p:extLst>
      <p:ext uri="{BB962C8B-B14F-4D97-AF65-F5344CB8AC3E}">
        <p14:creationId xmlns:p14="http://schemas.microsoft.com/office/powerpoint/2010/main" val="1427493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6A5A32A-0E48-4CFA-94E3-C271CB0E5AE3}"/>
              </a:ext>
            </a:extLst>
          </p:cNvPr>
          <p:cNvSpPr txBox="1"/>
          <p:nvPr/>
        </p:nvSpPr>
        <p:spPr>
          <a:xfrm>
            <a:off x="2129425" y="6492874"/>
            <a:ext cx="10062574" cy="369332"/>
          </a:xfrm>
          <a:prstGeom prst="rect">
            <a:avLst/>
          </a:prstGeom>
          <a:noFill/>
        </p:spPr>
        <p:txBody>
          <a:bodyPr wrap="square" rtlCol="0">
            <a:spAutoFit/>
          </a:bodyPr>
          <a:lstStyle/>
          <a:p>
            <a:r>
              <a:rPr lang="en-US" altLang="zh-CN" dirty="0" err="1">
                <a:solidFill>
                  <a:schemeClr val="bg2">
                    <a:lumMod val="75000"/>
                  </a:schemeClr>
                </a:solidFill>
              </a:rPr>
              <a:t>Spatio</a:t>
            </a:r>
            <a:r>
              <a:rPr lang="en-US" altLang="zh-CN" dirty="0">
                <a:solidFill>
                  <a:schemeClr val="bg2">
                    <a:lumMod val="75000"/>
                  </a:schemeClr>
                </a:solidFill>
              </a:rPr>
              <a:t>-Temporal Graph Convolutional Networks: A Deep Learning Framework for Traffic Forecasting</a:t>
            </a:r>
            <a:endParaRPr lang="zh-CN" altLang="en-US" dirty="0">
              <a:solidFill>
                <a:schemeClr val="bg2">
                  <a:lumMod val="75000"/>
                </a:schemeClr>
              </a:solidFill>
            </a:endParaRPr>
          </a:p>
        </p:txBody>
      </p:sp>
      <p:pic>
        <p:nvPicPr>
          <p:cNvPr id="5" name="图片 4">
            <a:extLst>
              <a:ext uri="{FF2B5EF4-FFF2-40B4-BE49-F238E27FC236}">
                <a16:creationId xmlns:a16="http://schemas.microsoft.com/office/drawing/2014/main" id="{8745F771-CA23-431F-93E8-1117A326AB5A}"/>
              </a:ext>
            </a:extLst>
          </p:cNvPr>
          <p:cNvPicPr>
            <a:picLocks noChangeAspect="1"/>
          </p:cNvPicPr>
          <p:nvPr/>
        </p:nvPicPr>
        <p:blipFill>
          <a:blip r:embed="rId3"/>
          <a:stretch>
            <a:fillRect/>
          </a:stretch>
        </p:blipFill>
        <p:spPr>
          <a:xfrm>
            <a:off x="1967180" y="1156879"/>
            <a:ext cx="8727125" cy="4342584"/>
          </a:xfrm>
          <a:prstGeom prst="rect">
            <a:avLst/>
          </a:prstGeom>
        </p:spPr>
      </p:pic>
      <p:sp>
        <p:nvSpPr>
          <p:cNvPr id="2" name="灯片编号占位符 1">
            <a:extLst>
              <a:ext uri="{FF2B5EF4-FFF2-40B4-BE49-F238E27FC236}">
                <a16:creationId xmlns:a16="http://schemas.microsoft.com/office/drawing/2014/main" id="{99F90986-10D8-47A8-9DA9-6B9D5DCD4653}"/>
              </a:ext>
            </a:extLst>
          </p:cNvPr>
          <p:cNvSpPr>
            <a:spLocks noGrp="1"/>
          </p:cNvSpPr>
          <p:nvPr>
            <p:ph type="sldNum" sz="quarter" idx="12"/>
          </p:nvPr>
        </p:nvSpPr>
        <p:spPr/>
        <p:txBody>
          <a:bodyPr/>
          <a:lstStyle/>
          <a:p>
            <a:fld id="{26CAFBDD-0372-4E15-859A-C6C2B5108B3B}" type="slidenum">
              <a:rPr lang="zh-CN" altLang="en-US" smtClean="0"/>
              <a:t>34</a:t>
            </a:fld>
            <a:endParaRPr lang="zh-CN" altLang="en-US"/>
          </a:p>
        </p:txBody>
      </p:sp>
    </p:spTree>
    <p:extLst>
      <p:ext uri="{BB962C8B-B14F-4D97-AF65-F5344CB8AC3E}">
        <p14:creationId xmlns:p14="http://schemas.microsoft.com/office/powerpoint/2010/main" val="3509021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B2C31-4800-4B37-BA26-BA080E2E689E}"/>
              </a:ext>
            </a:extLst>
          </p:cNvPr>
          <p:cNvSpPr>
            <a:spLocks noGrp="1"/>
          </p:cNvSpPr>
          <p:nvPr>
            <p:ph type="title"/>
          </p:nvPr>
        </p:nvSpPr>
        <p:spPr>
          <a:xfrm>
            <a:off x="0" y="1"/>
            <a:ext cx="11353800" cy="798285"/>
          </a:xfrm>
        </p:spPr>
        <p:txBody>
          <a:bodyPr>
            <a:normAutofit fontScale="90000"/>
          </a:bodyPr>
          <a:lstStyle/>
          <a:p>
            <a:r>
              <a:rPr lang="en-US" altLang="zh-CN" dirty="0"/>
              <a:t>Few-Shot Learning with Graph Neural Networks </a:t>
            </a:r>
            <a:endParaRPr lang="zh-CN" altLang="en-US" dirty="0"/>
          </a:p>
        </p:txBody>
      </p:sp>
      <p:sp>
        <p:nvSpPr>
          <p:cNvPr id="3" name="内容占位符 2">
            <a:extLst>
              <a:ext uri="{FF2B5EF4-FFF2-40B4-BE49-F238E27FC236}">
                <a16:creationId xmlns:a16="http://schemas.microsoft.com/office/drawing/2014/main" id="{075BDEE0-9EB6-4496-8FBE-15C76FCB14DB}"/>
              </a:ext>
            </a:extLst>
          </p:cNvPr>
          <p:cNvSpPr>
            <a:spLocks noGrp="1"/>
          </p:cNvSpPr>
          <p:nvPr>
            <p:ph idx="1"/>
          </p:nvPr>
        </p:nvSpPr>
        <p:spPr>
          <a:xfrm>
            <a:off x="0" y="1190172"/>
            <a:ext cx="12191999" cy="5302702"/>
          </a:xfrm>
        </p:spPr>
        <p:txBody>
          <a:bodyPr>
            <a:normAutofit/>
          </a:bodyPr>
          <a:lstStyle/>
          <a:p>
            <a:r>
              <a:rPr lang="en-US" altLang="zh-CN" sz="3600" dirty="0"/>
              <a:t>cast few-shot learning as a supervised message passing task which is trained end-to-end using graph neural networks</a:t>
            </a:r>
          </a:p>
          <a:p>
            <a:r>
              <a:rPr lang="en-US" altLang="zh-CN" sz="3600" dirty="0"/>
              <a:t>match state-of-the-art performance on </a:t>
            </a:r>
            <a:r>
              <a:rPr lang="en-US" altLang="zh-CN" sz="3600" dirty="0" err="1"/>
              <a:t>Omniglot</a:t>
            </a:r>
            <a:r>
              <a:rPr lang="en-US" altLang="zh-CN" sz="3600" dirty="0"/>
              <a:t> and Mini-</a:t>
            </a:r>
            <a:r>
              <a:rPr lang="en-US" altLang="zh-CN" sz="3600" dirty="0" err="1"/>
              <a:t>Imagenet</a:t>
            </a:r>
            <a:r>
              <a:rPr lang="en-US" altLang="zh-CN" sz="3600" dirty="0"/>
              <a:t> tasks with fewer parameters.</a:t>
            </a:r>
          </a:p>
          <a:p>
            <a:r>
              <a:rPr lang="en-US" altLang="zh-CN" sz="3600" dirty="0"/>
              <a:t>extend the model in the semi-supervised and active learning regimes</a:t>
            </a:r>
            <a:endParaRPr lang="zh-CN" altLang="en-US" sz="3600" dirty="0"/>
          </a:p>
        </p:txBody>
      </p:sp>
      <p:sp>
        <p:nvSpPr>
          <p:cNvPr id="4" name="文本框 3">
            <a:extLst>
              <a:ext uri="{FF2B5EF4-FFF2-40B4-BE49-F238E27FC236}">
                <a16:creationId xmlns:a16="http://schemas.microsoft.com/office/drawing/2014/main" id="{16A5A32A-0E48-4CFA-94E3-C271CB0E5AE3}"/>
              </a:ext>
            </a:extLst>
          </p:cNvPr>
          <p:cNvSpPr txBox="1"/>
          <p:nvPr/>
        </p:nvSpPr>
        <p:spPr>
          <a:xfrm>
            <a:off x="6299200" y="6492874"/>
            <a:ext cx="5892799" cy="369332"/>
          </a:xfrm>
          <a:prstGeom prst="rect">
            <a:avLst/>
          </a:prstGeom>
          <a:noFill/>
        </p:spPr>
        <p:txBody>
          <a:bodyPr wrap="square" rtlCol="0">
            <a:spAutoFit/>
          </a:bodyPr>
          <a:lstStyle/>
          <a:p>
            <a:r>
              <a:rPr lang="en-US" altLang="zh-CN" dirty="0">
                <a:solidFill>
                  <a:schemeClr val="bg2">
                    <a:lumMod val="75000"/>
                  </a:schemeClr>
                </a:solidFill>
              </a:rPr>
              <a:t>FEW-SHOT LEARNING WITH GRAPH NEURAL NETWORKS</a:t>
            </a:r>
            <a:endParaRPr lang="zh-CN" altLang="en-US" dirty="0">
              <a:solidFill>
                <a:schemeClr val="bg2">
                  <a:lumMod val="75000"/>
                </a:schemeClr>
              </a:solidFill>
            </a:endParaRPr>
          </a:p>
        </p:txBody>
      </p:sp>
      <p:sp>
        <p:nvSpPr>
          <p:cNvPr id="5" name="灯片编号占位符 4">
            <a:extLst>
              <a:ext uri="{FF2B5EF4-FFF2-40B4-BE49-F238E27FC236}">
                <a16:creationId xmlns:a16="http://schemas.microsoft.com/office/drawing/2014/main" id="{321826C1-96CB-4E98-A9A5-43E044FBE3C4}"/>
              </a:ext>
            </a:extLst>
          </p:cNvPr>
          <p:cNvSpPr>
            <a:spLocks noGrp="1"/>
          </p:cNvSpPr>
          <p:nvPr>
            <p:ph type="sldNum" sz="quarter" idx="12"/>
          </p:nvPr>
        </p:nvSpPr>
        <p:spPr/>
        <p:txBody>
          <a:bodyPr/>
          <a:lstStyle/>
          <a:p>
            <a:fld id="{26CAFBDD-0372-4E15-859A-C6C2B5108B3B}" type="slidenum">
              <a:rPr lang="zh-CN" altLang="en-US" smtClean="0"/>
              <a:t>35</a:t>
            </a:fld>
            <a:endParaRPr lang="zh-CN" altLang="en-US"/>
          </a:p>
        </p:txBody>
      </p:sp>
    </p:spTree>
    <p:extLst>
      <p:ext uri="{BB962C8B-B14F-4D97-AF65-F5344CB8AC3E}">
        <p14:creationId xmlns:p14="http://schemas.microsoft.com/office/powerpoint/2010/main" val="15661833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B2C31-4800-4B37-BA26-BA080E2E689E}"/>
              </a:ext>
            </a:extLst>
          </p:cNvPr>
          <p:cNvSpPr>
            <a:spLocks noGrp="1"/>
          </p:cNvSpPr>
          <p:nvPr>
            <p:ph type="title"/>
          </p:nvPr>
        </p:nvSpPr>
        <p:spPr>
          <a:xfrm>
            <a:off x="0" y="18256"/>
            <a:ext cx="10515600" cy="662782"/>
          </a:xfrm>
        </p:spPr>
        <p:txBody>
          <a:bodyPr>
            <a:normAutofit fontScale="90000"/>
          </a:bodyPr>
          <a:lstStyle/>
          <a:p>
            <a:r>
              <a:rPr lang="en-US" altLang="zh-CN" dirty="0"/>
              <a:t>problem set-up </a:t>
            </a:r>
            <a:endParaRPr lang="zh-CN" altLang="en-US" dirty="0"/>
          </a:p>
        </p:txBody>
      </p:sp>
      <p:sp>
        <p:nvSpPr>
          <p:cNvPr id="4" name="文本框 3">
            <a:extLst>
              <a:ext uri="{FF2B5EF4-FFF2-40B4-BE49-F238E27FC236}">
                <a16:creationId xmlns:a16="http://schemas.microsoft.com/office/drawing/2014/main" id="{16A5A32A-0E48-4CFA-94E3-C271CB0E5AE3}"/>
              </a:ext>
            </a:extLst>
          </p:cNvPr>
          <p:cNvSpPr txBox="1"/>
          <p:nvPr/>
        </p:nvSpPr>
        <p:spPr>
          <a:xfrm>
            <a:off x="6299200" y="6492874"/>
            <a:ext cx="5892799" cy="369332"/>
          </a:xfrm>
          <a:prstGeom prst="rect">
            <a:avLst/>
          </a:prstGeom>
          <a:noFill/>
        </p:spPr>
        <p:txBody>
          <a:bodyPr wrap="square" rtlCol="0">
            <a:spAutoFit/>
          </a:bodyPr>
          <a:lstStyle/>
          <a:p>
            <a:r>
              <a:rPr lang="en-US" altLang="zh-CN" dirty="0">
                <a:solidFill>
                  <a:schemeClr val="bg2">
                    <a:lumMod val="75000"/>
                  </a:schemeClr>
                </a:solidFill>
              </a:rPr>
              <a:t>FEW-SHOT LEARNING WITH GRAPH NEURAL NETWORKS</a:t>
            </a:r>
            <a:endParaRPr lang="zh-CN" altLang="en-US" dirty="0">
              <a:solidFill>
                <a:schemeClr val="bg2">
                  <a:lumMod val="75000"/>
                </a:schemeClr>
              </a:solidFill>
            </a:endParaRPr>
          </a:p>
        </p:txBody>
      </p:sp>
      <p:pic>
        <p:nvPicPr>
          <p:cNvPr id="5" name="图片 4">
            <a:extLst>
              <a:ext uri="{FF2B5EF4-FFF2-40B4-BE49-F238E27FC236}">
                <a16:creationId xmlns:a16="http://schemas.microsoft.com/office/drawing/2014/main" id="{5C37E3ED-128B-47D9-BA16-8874BB6B5085}"/>
              </a:ext>
            </a:extLst>
          </p:cNvPr>
          <p:cNvPicPr>
            <a:picLocks noChangeAspect="1"/>
          </p:cNvPicPr>
          <p:nvPr/>
        </p:nvPicPr>
        <p:blipFill>
          <a:blip r:embed="rId3"/>
          <a:stretch>
            <a:fillRect/>
          </a:stretch>
        </p:blipFill>
        <p:spPr>
          <a:xfrm>
            <a:off x="76200" y="1743075"/>
            <a:ext cx="12039600" cy="1685925"/>
          </a:xfrm>
          <a:prstGeom prst="rect">
            <a:avLst/>
          </a:prstGeom>
        </p:spPr>
      </p:pic>
      <p:sp>
        <p:nvSpPr>
          <p:cNvPr id="6" name="矩形 5">
            <a:extLst>
              <a:ext uri="{FF2B5EF4-FFF2-40B4-BE49-F238E27FC236}">
                <a16:creationId xmlns:a16="http://schemas.microsoft.com/office/drawing/2014/main" id="{8DFBCEBB-FD07-4EA6-A1DE-D2F8F8002C56}"/>
              </a:ext>
            </a:extLst>
          </p:cNvPr>
          <p:cNvSpPr/>
          <p:nvPr/>
        </p:nvSpPr>
        <p:spPr>
          <a:xfrm>
            <a:off x="1814286" y="2510971"/>
            <a:ext cx="2452915" cy="464458"/>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8" name="连接符: 曲线 7">
            <a:extLst>
              <a:ext uri="{FF2B5EF4-FFF2-40B4-BE49-F238E27FC236}">
                <a16:creationId xmlns:a16="http://schemas.microsoft.com/office/drawing/2014/main" id="{4B4178D1-E230-410E-AE13-8816BE1BE421}"/>
              </a:ext>
            </a:extLst>
          </p:cNvPr>
          <p:cNvCxnSpPr>
            <a:stCxn id="6" idx="0"/>
          </p:cNvCxnSpPr>
          <p:nvPr/>
        </p:nvCxnSpPr>
        <p:spPr>
          <a:xfrm rot="16200000" flipV="1">
            <a:off x="2369459" y="1839685"/>
            <a:ext cx="972457" cy="370115"/>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矩形 8">
            <a:extLst>
              <a:ext uri="{FF2B5EF4-FFF2-40B4-BE49-F238E27FC236}">
                <a16:creationId xmlns:a16="http://schemas.microsoft.com/office/drawing/2014/main" id="{B67B5C1E-6073-4EBF-B2CF-1EDB52CDE705}"/>
              </a:ext>
            </a:extLst>
          </p:cNvPr>
          <p:cNvSpPr/>
          <p:nvPr/>
        </p:nvSpPr>
        <p:spPr>
          <a:xfrm>
            <a:off x="1814286" y="1174461"/>
            <a:ext cx="1693092" cy="369332"/>
          </a:xfrm>
          <a:prstGeom prst="rect">
            <a:avLst/>
          </a:prstGeom>
        </p:spPr>
        <p:txBody>
          <a:bodyPr wrap="none">
            <a:spAutoFit/>
          </a:bodyPr>
          <a:lstStyle/>
          <a:p>
            <a:r>
              <a:rPr lang="en-US" altLang="zh-CN" dirty="0">
                <a:solidFill>
                  <a:srgbClr val="FF0000"/>
                </a:solidFill>
                <a:latin typeface="NimbusRomNo9L-Regu"/>
              </a:rPr>
              <a:t>labeled samples</a:t>
            </a:r>
            <a:endParaRPr lang="zh-CN" altLang="en-US" dirty="0">
              <a:solidFill>
                <a:srgbClr val="FF0000"/>
              </a:solidFill>
            </a:endParaRPr>
          </a:p>
        </p:txBody>
      </p:sp>
      <p:sp>
        <p:nvSpPr>
          <p:cNvPr id="10" name="矩形 9">
            <a:extLst>
              <a:ext uri="{FF2B5EF4-FFF2-40B4-BE49-F238E27FC236}">
                <a16:creationId xmlns:a16="http://schemas.microsoft.com/office/drawing/2014/main" id="{3FF72799-38CF-4E29-8817-2A4A065CD417}"/>
              </a:ext>
            </a:extLst>
          </p:cNvPr>
          <p:cNvSpPr/>
          <p:nvPr/>
        </p:nvSpPr>
        <p:spPr>
          <a:xfrm>
            <a:off x="4408717" y="2521568"/>
            <a:ext cx="1469570" cy="464458"/>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rgbClr val="FF0000"/>
              </a:solidFill>
            </a:endParaRPr>
          </a:p>
        </p:txBody>
      </p:sp>
      <p:cxnSp>
        <p:nvCxnSpPr>
          <p:cNvPr id="12" name="连接符: 曲线 11">
            <a:extLst>
              <a:ext uri="{FF2B5EF4-FFF2-40B4-BE49-F238E27FC236}">
                <a16:creationId xmlns:a16="http://schemas.microsoft.com/office/drawing/2014/main" id="{349EE3B9-6D73-4715-BA06-132F24585C82}"/>
              </a:ext>
            </a:extLst>
          </p:cNvPr>
          <p:cNvCxnSpPr>
            <a:stCxn id="10" idx="0"/>
          </p:cNvCxnSpPr>
          <p:nvPr/>
        </p:nvCxnSpPr>
        <p:spPr>
          <a:xfrm rot="16200000" flipV="1">
            <a:off x="4569424" y="1947490"/>
            <a:ext cx="983055" cy="165102"/>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矩形 12">
            <a:extLst>
              <a:ext uri="{FF2B5EF4-FFF2-40B4-BE49-F238E27FC236}">
                <a16:creationId xmlns:a16="http://schemas.microsoft.com/office/drawing/2014/main" id="{90F6B7BF-515D-4A99-98B4-55CDD6064CAF}"/>
              </a:ext>
            </a:extLst>
          </p:cNvPr>
          <p:cNvSpPr/>
          <p:nvPr/>
        </p:nvSpPr>
        <p:spPr>
          <a:xfrm>
            <a:off x="4092576" y="1174461"/>
            <a:ext cx="1936749" cy="369332"/>
          </a:xfrm>
          <a:prstGeom prst="rect">
            <a:avLst/>
          </a:prstGeom>
        </p:spPr>
        <p:txBody>
          <a:bodyPr wrap="none">
            <a:spAutoFit/>
          </a:bodyPr>
          <a:lstStyle/>
          <a:p>
            <a:r>
              <a:rPr lang="en-US" altLang="zh-CN" dirty="0">
                <a:solidFill>
                  <a:srgbClr val="FF0000"/>
                </a:solidFill>
                <a:latin typeface="NimbusRomNo9L-Regu"/>
              </a:rPr>
              <a:t>unlabeled samples</a:t>
            </a:r>
            <a:endParaRPr lang="zh-CN" altLang="en-US" dirty="0">
              <a:solidFill>
                <a:srgbClr val="FF0000"/>
              </a:solidFill>
            </a:endParaRPr>
          </a:p>
        </p:txBody>
      </p:sp>
      <p:sp>
        <p:nvSpPr>
          <p:cNvPr id="15" name="矩形 14">
            <a:extLst>
              <a:ext uri="{FF2B5EF4-FFF2-40B4-BE49-F238E27FC236}">
                <a16:creationId xmlns:a16="http://schemas.microsoft.com/office/drawing/2014/main" id="{EBB2F62F-23F2-4C26-A20C-5DFE8955C111}"/>
              </a:ext>
            </a:extLst>
          </p:cNvPr>
          <p:cNvSpPr/>
          <p:nvPr/>
        </p:nvSpPr>
        <p:spPr>
          <a:xfrm>
            <a:off x="6029326" y="2510971"/>
            <a:ext cx="1469570" cy="464458"/>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rgbClr val="FF0000"/>
              </a:solidFill>
            </a:endParaRPr>
          </a:p>
        </p:txBody>
      </p:sp>
      <p:cxnSp>
        <p:nvCxnSpPr>
          <p:cNvPr id="17" name="连接符: 曲线 16">
            <a:extLst>
              <a:ext uri="{FF2B5EF4-FFF2-40B4-BE49-F238E27FC236}">
                <a16:creationId xmlns:a16="http://schemas.microsoft.com/office/drawing/2014/main" id="{ECC140BB-0F52-45F5-B13A-DC6A3D5A9F21}"/>
              </a:ext>
            </a:extLst>
          </p:cNvPr>
          <p:cNvCxnSpPr>
            <a:stCxn id="15" idx="0"/>
          </p:cNvCxnSpPr>
          <p:nvPr/>
        </p:nvCxnSpPr>
        <p:spPr>
          <a:xfrm rot="5400000" flipH="1" flipV="1">
            <a:off x="6473598" y="1829026"/>
            <a:ext cx="972458" cy="391432"/>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70FAE52F-ACC6-4FE1-B344-2A11AE26EADA}"/>
              </a:ext>
            </a:extLst>
          </p:cNvPr>
          <p:cNvSpPr/>
          <p:nvPr/>
        </p:nvSpPr>
        <p:spPr>
          <a:xfrm>
            <a:off x="6299200" y="1174461"/>
            <a:ext cx="1921232" cy="369332"/>
          </a:xfrm>
          <a:prstGeom prst="rect">
            <a:avLst/>
          </a:prstGeom>
        </p:spPr>
        <p:txBody>
          <a:bodyPr wrap="none">
            <a:spAutoFit/>
          </a:bodyPr>
          <a:lstStyle/>
          <a:p>
            <a:r>
              <a:rPr lang="en-US" altLang="zh-CN" dirty="0">
                <a:solidFill>
                  <a:srgbClr val="FF0000"/>
                </a:solidFill>
                <a:latin typeface="NimbusRomNo9L-Regu"/>
                <a:ea typeface="宋体" panose="02010600030101010101" pitchFamily="2" charset="-122"/>
              </a:rPr>
              <a:t>samples to classify</a:t>
            </a:r>
            <a:endParaRPr lang="zh-CN" altLang="en-US" dirty="0">
              <a:solidFill>
                <a:srgbClr val="FF0000"/>
              </a:solidFill>
            </a:endParaRPr>
          </a:p>
        </p:txBody>
      </p:sp>
      <p:cxnSp>
        <p:nvCxnSpPr>
          <p:cNvPr id="20" name="连接符: 曲线 19">
            <a:extLst>
              <a:ext uri="{FF2B5EF4-FFF2-40B4-BE49-F238E27FC236}">
                <a16:creationId xmlns:a16="http://schemas.microsoft.com/office/drawing/2014/main" id="{934C1B26-E3FB-4068-9301-B58D2D3B4B1C}"/>
              </a:ext>
            </a:extLst>
          </p:cNvPr>
          <p:cNvCxnSpPr/>
          <p:nvPr/>
        </p:nvCxnSpPr>
        <p:spPr>
          <a:xfrm rot="5400000" flipH="1" flipV="1">
            <a:off x="8533751" y="1693606"/>
            <a:ext cx="1162441" cy="49348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B6095BE2-0C97-4968-9DEE-95A0C1E017B6}"/>
              </a:ext>
            </a:extLst>
          </p:cNvPr>
          <p:cNvSpPr/>
          <p:nvPr/>
        </p:nvSpPr>
        <p:spPr>
          <a:xfrm>
            <a:off x="8503483" y="1089436"/>
            <a:ext cx="1874231" cy="369332"/>
          </a:xfrm>
          <a:prstGeom prst="rect">
            <a:avLst/>
          </a:prstGeom>
        </p:spPr>
        <p:txBody>
          <a:bodyPr wrap="none">
            <a:spAutoFit/>
          </a:bodyPr>
          <a:lstStyle/>
          <a:p>
            <a:r>
              <a:rPr lang="en-US" altLang="zh-CN" dirty="0">
                <a:solidFill>
                  <a:schemeClr val="accent1"/>
                </a:solidFill>
                <a:latin typeface="NimbusRomNo9L-Regu"/>
              </a:rPr>
              <a:t>number of classes</a:t>
            </a:r>
            <a:endParaRPr lang="zh-CN" altLang="en-US" dirty="0">
              <a:solidFill>
                <a:schemeClr val="accent1"/>
              </a:solidFill>
            </a:endParaRPr>
          </a:p>
        </p:txBody>
      </p:sp>
      <p:cxnSp>
        <p:nvCxnSpPr>
          <p:cNvPr id="23" name="连接符: 曲线 22">
            <a:extLst>
              <a:ext uri="{FF2B5EF4-FFF2-40B4-BE49-F238E27FC236}">
                <a16:creationId xmlns:a16="http://schemas.microsoft.com/office/drawing/2014/main" id="{18B742C0-8933-4566-91F8-5994A28D0104}"/>
              </a:ext>
            </a:extLst>
          </p:cNvPr>
          <p:cNvCxnSpPr/>
          <p:nvPr/>
        </p:nvCxnSpPr>
        <p:spPr>
          <a:xfrm rot="10800000" flipV="1">
            <a:off x="6516915" y="2975429"/>
            <a:ext cx="442913" cy="24674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1666E549-6F5E-4140-8865-F69E5A23B0EA}"/>
              </a:ext>
            </a:extLst>
          </p:cNvPr>
          <p:cNvSpPr/>
          <p:nvPr/>
        </p:nvSpPr>
        <p:spPr>
          <a:xfrm>
            <a:off x="4991563" y="3277444"/>
            <a:ext cx="2208874" cy="369332"/>
          </a:xfrm>
          <a:prstGeom prst="rect">
            <a:avLst/>
          </a:prstGeom>
        </p:spPr>
        <p:txBody>
          <a:bodyPr wrap="none">
            <a:spAutoFit/>
          </a:bodyPr>
          <a:lstStyle/>
          <a:p>
            <a:r>
              <a:rPr lang="en-US" altLang="zh-CN" dirty="0">
                <a:solidFill>
                  <a:schemeClr val="accent1"/>
                </a:solidFill>
                <a:latin typeface="NimbusRomNo9L-Regu"/>
              </a:rPr>
              <a:t>focus in the case </a:t>
            </a:r>
            <a:r>
              <a:rPr lang="en-US" altLang="zh-CN" i="1" dirty="0">
                <a:solidFill>
                  <a:schemeClr val="accent1"/>
                </a:solidFill>
                <a:latin typeface="CMMI10"/>
              </a:rPr>
              <a:t>t </a:t>
            </a:r>
            <a:r>
              <a:rPr lang="en-US" altLang="zh-CN" dirty="0">
                <a:solidFill>
                  <a:schemeClr val="accent1"/>
                </a:solidFill>
                <a:latin typeface="CMR10"/>
              </a:rPr>
              <a:t>= 1</a:t>
            </a:r>
            <a:endParaRPr lang="zh-CN" altLang="en-US" dirty="0">
              <a:solidFill>
                <a:schemeClr val="accent1"/>
              </a:solidFill>
            </a:endParaRPr>
          </a:p>
        </p:txBody>
      </p:sp>
      <p:sp>
        <p:nvSpPr>
          <p:cNvPr id="25" name="矩形 24">
            <a:extLst>
              <a:ext uri="{FF2B5EF4-FFF2-40B4-BE49-F238E27FC236}">
                <a16:creationId xmlns:a16="http://schemas.microsoft.com/office/drawing/2014/main" id="{AC853FC6-653C-497B-8603-6F021C5DDDB6}"/>
              </a:ext>
            </a:extLst>
          </p:cNvPr>
          <p:cNvSpPr/>
          <p:nvPr/>
        </p:nvSpPr>
        <p:spPr>
          <a:xfrm>
            <a:off x="711394" y="3478378"/>
            <a:ext cx="3940053" cy="369332"/>
          </a:xfrm>
          <a:prstGeom prst="rect">
            <a:avLst/>
          </a:prstGeom>
        </p:spPr>
        <p:txBody>
          <a:bodyPr wrap="none">
            <a:spAutoFit/>
          </a:bodyPr>
          <a:lstStyle/>
          <a:p>
            <a:r>
              <a:rPr lang="en-US" altLang="zh-CN" dirty="0">
                <a:solidFill>
                  <a:srgbClr val="FF0000"/>
                </a:solidFill>
                <a:latin typeface="NimbusRomNo9L-Regu"/>
                <a:ea typeface="宋体" panose="02010600030101010101" pitchFamily="2" charset="-122"/>
              </a:rPr>
              <a:t>image categories of </a:t>
            </a:r>
            <a:r>
              <a:rPr lang="en-US" altLang="zh-CN" dirty="0">
                <a:solidFill>
                  <a:srgbClr val="FF0000"/>
                </a:solidFill>
              </a:rPr>
              <a:t>samples to classify</a:t>
            </a:r>
            <a:r>
              <a:rPr lang="en-US" altLang="zh-CN" dirty="0">
                <a:solidFill>
                  <a:srgbClr val="FF0000"/>
                </a:solidFill>
                <a:latin typeface="NimbusRomNo9L-Regu"/>
                <a:ea typeface="宋体" panose="02010600030101010101" pitchFamily="2" charset="-122"/>
              </a:rPr>
              <a:t> </a:t>
            </a:r>
            <a:endParaRPr lang="zh-CN" altLang="en-US" dirty="0">
              <a:solidFill>
                <a:srgbClr val="FF0000"/>
              </a:solidFill>
            </a:endParaRPr>
          </a:p>
        </p:txBody>
      </p:sp>
      <p:cxnSp>
        <p:nvCxnSpPr>
          <p:cNvPr id="27" name="连接符: 曲线 26">
            <a:extLst>
              <a:ext uri="{FF2B5EF4-FFF2-40B4-BE49-F238E27FC236}">
                <a16:creationId xmlns:a16="http://schemas.microsoft.com/office/drawing/2014/main" id="{C58EA329-4D11-4CD1-8BD5-2512533AE4E2}"/>
              </a:ext>
            </a:extLst>
          </p:cNvPr>
          <p:cNvCxnSpPr>
            <a:endCxn id="25" idx="0"/>
          </p:cNvCxnSpPr>
          <p:nvPr/>
        </p:nvCxnSpPr>
        <p:spPr>
          <a:xfrm>
            <a:off x="711394" y="3277444"/>
            <a:ext cx="1970027" cy="200934"/>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8" name="图片 27">
            <a:extLst>
              <a:ext uri="{FF2B5EF4-FFF2-40B4-BE49-F238E27FC236}">
                <a16:creationId xmlns:a16="http://schemas.microsoft.com/office/drawing/2014/main" id="{483BBC85-D681-4370-8F27-A31B94C824BC}"/>
              </a:ext>
            </a:extLst>
          </p:cNvPr>
          <p:cNvPicPr>
            <a:picLocks noChangeAspect="1"/>
          </p:cNvPicPr>
          <p:nvPr/>
        </p:nvPicPr>
        <p:blipFill>
          <a:blip r:embed="rId4"/>
          <a:stretch>
            <a:fillRect/>
          </a:stretch>
        </p:blipFill>
        <p:spPr>
          <a:xfrm>
            <a:off x="3133725" y="4367542"/>
            <a:ext cx="4248150" cy="1000125"/>
          </a:xfrm>
          <a:prstGeom prst="rect">
            <a:avLst/>
          </a:prstGeom>
        </p:spPr>
      </p:pic>
      <p:sp>
        <p:nvSpPr>
          <p:cNvPr id="29" name="矩形 28">
            <a:extLst>
              <a:ext uri="{FF2B5EF4-FFF2-40B4-BE49-F238E27FC236}">
                <a16:creationId xmlns:a16="http://schemas.microsoft.com/office/drawing/2014/main" id="{F12917D1-B035-4BB0-8901-328AD7690B40}"/>
              </a:ext>
            </a:extLst>
          </p:cNvPr>
          <p:cNvSpPr/>
          <p:nvPr/>
        </p:nvSpPr>
        <p:spPr>
          <a:xfrm>
            <a:off x="379962" y="3998210"/>
            <a:ext cx="6096000" cy="461665"/>
          </a:xfrm>
          <a:prstGeom prst="rect">
            <a:avLst/>
          </a:prstGeom>
        </p:spPr>
        <p:txBody>
          <a:bodyPr>
            <a:spAutoFit/>
          </a:bodyPr>
          <a:lstStyle/>
          <a:p>
            <a:r>
              <a:rPr lang="en-US" altLang="zh-CN" sz="2400" dirty="0">
                <a:solidFill>
                  <a:srgbClr val="000000"/>
                </a:solidFill>
                <a:latin typeface="NimbusRomNo9L-Regu"/>
              </a:rPr>
              <a:t>the standard supervised learning objective</a:t>
            </a:r>
            <a:endParaRPr lang="zh-CN" altLang="en-US" sz="2400" dirty="0"/>
          </a:p>
        </p:txBody>
      </p:sp>
      <p:pic>
        <p:nvPicPr>
          <p:cNvPr id="30" name="图片 29">
            <a:extLst>
              <a:ext uri="{FF2B5EF4-FFF2-40B4-BE49-F238E27FC236}">
                <a16:creationId xmlns:a16="http://schemas.microsoft.com/office/drawing/2014/main" id="{A2BCA23E-AAAC-4D6E-A86F-C1D5F82DE585}"/>
              </a:ext>
            </a:extLst>
          </p:cNvPr>
          <p:cNvPicPr>
            <a:picLocks noChangeAspect="1"/>
          </p:cNvPicPr>
          <p:nvPr/>
        </p:nvPicPr>
        <p:blipFill>
          <a:blip r:embed="rId5"/>
          <a:stretch>
            <a:fillRect/>
          </a:stretch>
        </p:blipFill>
        <p:spPr>
          <a:xfrm>
            <a:off x="2590800" y="5815650"/>
            <a:ext cx="2667000" cy="438150"/>
          </a:xfrm>
          <a:prstGeom prst="rect">
            <a:avLst/>
          </a:prstGeom>
        </p:spPr>
      </p:pic>
      <p:sp>
        <p:nvSpPr>
          <p:cNvPr id="32" name="矩形 31">
            <a:extLst>
              <a:ext uri="{FF2B5EF4-FFF2-40B4-BE49-F238E27FC236}">
                <a16:creationId xmlns:a16="http://schemas.microsoft.com/office/drawing/2014/main" id="{888E208A-5625-49E5-81EB-0316A8BBFBEC}"/>
              </a:ext>
            </a:extLst>
          </p:cNvPr>
          <p:cNvSpPr/>
          <p:nvPr/>
        </p:nvSpPr>
        <p:spPr>
          <a:xfrm>
            <a:off x="1696407" y="5850059"/>
            <a:ext cx="833883" cy="369332"/>
          </a:xfrm>
          <a:prstGeom prst="rect">
            <a:avLst/>
          </a:prstGeom>
        </p:spPr>
        <p:txBody>
          <a:bodyPr wrap="none">
            <a:spAutoFit/>
          </a:bodyPr>
          <a:lstStyle/>
          <a:p>
            <a:r>
              <a:rPr lang="en-US" altLang="zh-CN" dirty="0">
                <a:solidFill>
                  <a:srgbClr val="000000"/>
                </a:solidFill>
                <a:latin typeface="NimbusRomNo9L-Regu"/>
              </a:rPr>
              <a:t>model </a:t>
            </a:r>
            <a:endParaRPr lang="zh-CN" altLang="en-US" dirty="0"/>
          </a:p>
        </p:txBody>
      </p:sp>
      <p:cxnSp>
        <p:nvCxnSpPr>
          <p:cNvPr id="34" name="连接符: 曲线 33">
            <a:extLst>
              <a:ext uri="{FF2B5EF4-FFF2-40B4-BE49-F238E27FC236}">
                <a16:creationId xmlns:a16="http://schemas.microsoft.com/office/drawing/2014/main" id="{175D45AA-F30C-418A-98B7-2F19C2302D96}"/>
              </a:ext>
            </a:extLst>
          </p:cNvPr>
          <p:cNvCxnSpPr/>
          <p:nvPr/>
        </p:nvCxnSpPr>
        <p:spPr>
          <a:xfrm rot="10800000" flipV="1">
            <a:off x="4092576" y="4990011"/>
            <a:ext cx="1050926" cy="86004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D25DCC0C-E85C-4680-B6B9-7675E0E3ECF8}"/>
              </a:ext>
            </a:extLst>
          </p:cNvPr>
          <p:cNvSpPr/>
          <p:nvPr/>
        </p:nvSpPr>
        <p:spPr>
          <a:xfrm>
            <a:off x="6029325" y="5665393"/>
            <a:ext cx="3581400" cy="369332"/>
          </a:xfrm>
          <a:prstGeom prst="rect">
            <a:avLst/>
          </a:prstGeom>
        </p:spPr>
        <p:txBody>
          <a:bodyPr wrap="square">
            <a:spAutoFit/>
          </a:bodyPr>
          <a:lstStyle/>
          <a:p>
            <a:r>
              <a:rPr lang="en-US" altLang="zh-CN" dirty="0">
                <a:solidFill>
                  <a:srgbClr val="FF0000"/>
                </a:solidFill>
                <a:latin typeface="NimbusRomNo9L-Regu"/>
              </a:rPr>
              <a:t>a standard regularization objective</a:t>
            </a:r>
            <a:endParaRPr lang="zh-CN" altLang="en-US" dirty="0">
              <a:solidFill>
                <a:srgbClr val="FF0000"/>
              </a:solidFill>
            </a:endParaRPr>
          </a:p>
        </p:txBody>
      </p:sp>
      <p:cxnSp>
        <p:nvCxnSpPr>
          <p:cNvPr id="37" name="连接符: 曲线 36">
            <a:extLst>
              <a:ext uri="{FF2B5EF4-FFF2-40B4-BE49-F238E27FC236}">
                <a16:creationId xmlns:a16="http://schemas.microsoft.com/office/drawing/2014/main" id="{C8E13D9D-4907-4BD6-AF90-FAD39F3E108B}"/>
              </a:ext>
            </a:extLst>
          </p:cNvPr>
          <p:cNvCxnSpPr/>
          <p:nvPr/>
        </p:nvCxnSpPr>
        <p:spPr>
          <a:xfrm>
            <a:off x="6934202" y="4990011"/>
            <a:ext cx="746758" cy="693528"/>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2A199F6-2D02-40C5-907C-D968B849946B}"/>
              </a:ext>
            </a:extLst>
          </p:cNvPr>
          <p:cNvSpPr>
            <a:spLocks noGrp="1"/>
          </p:cNvSpPr>
          <p:nvPr>
            <p:ph type="sldNum" sz="quarter" idx="12"/>
          </p:nvPr>
        </p:nvSpPr>
        <p:spPr/>
        <p:txBody>
          <a:bodyPr/>
          <a:lstStyle/>
          <a:p>
            <a:fld id="{26CAFBDD-0372-4E15-859A-C6C2B5108B3B}" type="slidenum">
              <a:rPr lang="zh-CN" altLang="en-US" smtClean="0"/>
              <a:t>36</a:t>
            </a:fld>
            <a:endParaRPr lang="zh-CN" altLang="en-US"/>
          </a:p>
        </p:txBody>
      </p:sp>
    </p:spTree>
    <p:extLst>
      <p:ext uri="{BB962C8B-B14F-4D97-AF65-F5344CB8AC3E}">
        <p14:creationId xmlns:p14="http://schemas.microsoft.com/office/powerpoint/2010/main" val="787053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6A5A32A-0E48-4CFA-94E3-C271CB0E5AE3}"/>
              </a:ext>
            </a:extLst>
          </p:cNvPr>
          <p:cNvSpPr txBox="1"/>
          <p:nvPr/>
        </p:nvSpPr>
        <p:spPr>
          <a:xfrm>
            <a:off x="6299200" y="6492874"/>
            <a:ext cx="5892799" cy="369332"/>
          </a:xfrm>
          <a:prstGeom prst="rect">
            <a:avLst/>
          </a:prstGeom>
          <a:noFill/>
        </p:spPr>
        <p:txBody>
          <a:bodyPr wrap="square" rtlCol="0">
            <a:spAutoFit/>
          </a:bodyPr>
          <a:lstStyle/>
          <a:p>
            <a:r>
              <a:rPr lang="en-US" altLang="zh-CN" dirty="0">
                <a:solidFill>
                  <a:schemeClr val="bg2">
                    <a:lumMod val="75000"/>
                  </a:schemeClr>
                </a:solidFill>
              </a:rPr>
              <a:t>FEW-SHOT LEARNING WITH GRAPH NEURAL NETWORKS</a:t>
            </a:r>
            <a:endParaRPr lang="zh-CN" altLang="en-US" dirty="0">
              <a:solidFill>
                <a:schemeClr val="bg2">
                  <a:lumMod val="75000"/>
                </a:schemeClr>
              </a:solidFill>
            </a:endParaRPr>
          </a:p>
        </p:txBody>
      </p:sp>
      <p:pic>
        <p:nvPicPr>
          <p:cNvPr id="5" name="图片 4">
            <a:extLst>
              <a:ext uri="{FF2B5EF4-FFF2-40B4-BE49-F238E27FC236}">
                <a16:creationId xmlns:a16="http://schemas.microsoft.com/office/drawing/2014/main" id="{FA203792-28FE-4479-911E-8B8C6B26AAE4}"/>
              </a:ext>
            </a:extLst>
          </p:cNvPr>
          <p:cNvPicPr>
            <a:picLocks noChangeAspect="1"/>
          </p:cNvPicPr>
          <p:nvPr/>
        </p:nvPicPr>
        <p:blipFill>
          <a:blip r:embed="rId2"/>
          <a:stretch>
            <a:fillRect/>
          </a:stretch>
        </p:blipFill>
        <p:spPr>
          <a:xfrm>
            <a:off x="323850" y="1414462"/>
            <a:ext cx="11544300" cy="4029075"/>
          </a:xfrm>
          <a:prstGeom prst="rect">
            <a:avLst/>
          </a:prstGeom>
        </p:spPr>
      </p:pic>
      <p:pic>
        <p:nvPicPr>
          <p:cNvPr id="6" name="图片 5">
            <a:extLst>
              <a:ext uri="{FF2B5EF4-FFF2-40B4-BE49-F238E27FC236}">
                <a16:creationId xmlns:a16="http://schemas.microsoft.com/office/drawing/2014/main" id="{79474AB7-6118-42B7-A634-25758BEC20DE}"/>
              </a:ext>
            </a:extLst>
          </p:cNvPr>
          <p:cNvPicPr>
            <a:picLocks noChangeAspect="1"/>
          </p:cNvPicPr>
          <p:nvPr/>
        </p:nvPicPr>
        <p:blipFill>
          <a:blip r:embed="rId3"/>
          <a:stretch>
            <a:fillRect/>
          </a:stretch>
        </p:blipFill>
        <p:spPr>
          <a:xfrm>
            <a:off x="0" y="1306689"/>
            <a:ext cx="12192000" cy="4244622"/>
          </a:xfrm>
          <a:prstGeom prst="rect">
            <a:avLst/>
          </a:prstGeom>
        </p:spPr>
      </p:pic>
      <p:sp>
        <p:nvSpPr>
          <p:cNvPr id="2" name="灯片编号占位符 1">
            <a:extLst>
              <a:ext uri="{FF2B5EF4-FFF2-40B4-BE49-F238E27FC236}">
                <a16:creationId xmlns:a16="http://schemas.microsoft.com/office/drawing/2014/main" id="{73993565-7BB3-44D2-8700-9D536DF3C817}"/>
              </a:ext>
            </a:extLst>
          </p:cNvPr>
          <p:cNvSpPr>
            <a:spLocks noGrp="1"/>
          </p:cNvSpPr>
          <p:nvPr>
            <p:ph type="sldNum" sz="quarter" idx="12"/>
          </p:nvPr>
        </p:nvSpPr>
        <p:spPr/>
        <p:txBody>
          <a:bodyPr/>
          <a:lstStyle/>
          <a:p>
            <a:fld id="{26CAFBDD-0372-4E15-859A-C6C2B5108B3B}" type="slidenum">
              <a:rPr lang="zh-CN" altLang="en-US" smtClean="0"/>
              <a:t>37</a:t>
            </a:fld>
            <a:endParaRPr lang="zh-CN" altLang="en-US"/>
          </a:p>
        </p:txBody>
      </p:sp>
    </p:spTree>
    <p:extLst>
      <p:ext uri="{BB962C8B-B14F-4D97-AF65-F5344CB8AC3E}">
        <p14:creationId xmlns:p14="http://schemas.microsoft.com/office/powerpoint/2010/main" val="3166284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B2C31-4800-4B37-BA26-BA080E2E689E}"/>
              </a:ext>
            </a:extLst>
          </p:cNvPr>
          <p:cNvSpPr>
            <a:spLocks noGrp="1"/>
          </p:cNvSpPr>
          <p:nvPr>
            <p:ph type="title"/>
          </p:nvPr>
        </p:nvSpPr>
        <p:spPr>
          <a:xfrm>
            <a:off x="0" y="18256"/>
            <a:ext cx="10515600" cy="662782"/>
          </a:xfrm>
        </p:spPr>
        <p:txBody>
          <a:bodyPr>
            <a:normAutofit fontScale="90000"/>
          </a:bodyPr>
          <a:lstStyle/>
          <a:p>
            <a:r>
              <a:rPr lang="en-US" altLang="zh-CN" dirty="0"/>
              <a:t>model</a:t>
            </a:r>
            <a:endParaRPr lang="zh-CN" altLang="en-US" dirty="0"/>
          </a:p>
        </p:txBody>
      </p:sp>
      <p:sp>
        <p:nvSpPr>
          <p:cNvPr id="3" name="内容占位符 2">
            <a:extLst>
              <a:ext uri="{FF2B5EF4-FFF2-40B4-BE49-F238E27FC236}">
                <a16:creationId xmlns:a16="http://schemas.microsoft.com/office/drawing/2014/main" id="{075BDEE0-9EB6-4496-8FBE-15C76FCB14DB}"/>
              </a:ext>
            </a:extLst>
          </p:cNvPr>
          <p:cNvSpPr>
            <a:spLocks noGrp="1"/>
          </p:cNvSpPr>
          <p:nvPr>
            <p:ph idx="1"/>
          </p:nvPr>
        </p:nvSpPr>
        <p:spPr>
          <a:xfrm>
            <a:off x="-1" y="681037"/>
            <a:ext cx="12191999" cy="5680573"/>
          </a:xfrm>
        </p:spPr>
        <p:txBody>
          <a:bodyPr/>
          <a:lstStyle/>
          <a:p>
            <a:r>
              <a:rPr lang="en-US" altLang="zh-CN" dirty="0"/>
              <a:t>set and graph input representations </a:t>
            </a:r>
            <a:endParaRPr lang="zh-CN" altLang="en-US" dirty="0"/>
          </a:p>
        </p:txBody>
      </p:sp>
      <p:sp>
        <p:nvSpPr>
          <p:cNvPr id="4" name="文本框 3">
            <a:extLst>
              <a:ext uri="{FF2B5EF4-FFF2-40B4-BE49-F238E27FC236}">
                <a16:creationId xmlns:a16="http://schemas.microsoft.com/office/drawing/2014/main" id="{16A5A32A-0E48-4CFA-94E3-C271CB0E5AE3}"/>
              </a:ext>
            </a:extLst>
          </p:cNvPr>
          <p:cNvSpPr txBox="1"/>
          <p:nvPr/>
        </p:nvSpPr>
        <p:spPr>
          <a:xfrm>
            <a:off x="6299200" y="6492874"/>
            <a:ext cx="5892799" cy="369332"/>
          </a:xfrm>
          <a:prstGeom prst="rect">
            <a:avLst/>
          </a:prstGeom>
          <a:noFill/>
        </p:spPr>
        <p:txBody>
          <a:bodyPr wrap="square" rtlCol="0">
            <a:spAutoFit/>
          </a:bodyPr>
          <a:lstStyle/>
          <a:p>
            <a:r>
              <a:rPr lang="en-US" altLang="zh-CN" dirty="0">
                <a:solidFill>
                  <a:schemeClr val="bg2">
                    <a:lumMod val="75000"/>
                  </a:schemeClr>
                </a:solidFill>
              </a:rPr>
              <a:t>FEW-SHOT LEARNING WITH GRAPH NEURAL NETWORKS</a:t>
            </a:r>
            <a:endParaRPr lang="zh-CN" altLang="en-US" dirty="0">
              <a:solidFill>
                <a:schemeClr val="bg2">
                  <a:lumMod val="75000"/>
                </a:schemeClr>
              </a:solidFill>
            </a:endParaRPr>
          </a:p>
        </p:txBody>
      </p:sp>
      <p:pic>
        <p:nvPicPr>
          <p:cNvPr id="5" name="图片 4">
            <a:extLst>
              <a:ext uri="{FF2B5EF4-FFF2-40B4-BE49-F238E27FC236}">
                <a16:creationId xmlns:a16="http://schemas.microsoft.com/office/drawing/2014/main" id="{D8EEA624-CA56-4B1B-9813-96407443494C}"/>
              </a:ext>
            </a:extLst>
          </p:cNvPr>
          <p:cNvPicPr>
            <a:picLocks noChangeAspect="1"/>
          </p:cNvPicPr>
          <p:nvPr/>
        </p:nvPicPr>
        <p:blipFill>
          <a:blip r:embed="rId2"/>
          <a:stretch>
            <a:fillRect/>
          </a:stretch>
        </p:blipFill>
        <p:spPr>
          <a:xfrm>
            <a:off x="440779" y="1166833"/>
            <a:ext cx="8176804" cy="5131362"/>
          </a:xfrm>
          <a:prstGeom prst="rect">
            <a:avLst/>
          </a:prstGeom>
        </p:spPr>
      </p:pic>
      <p:sp>
        <p:nvSpPr>
          <p:cNvPr id="6" name="矩形 5">
            <a:extLst>
              <a:ext uri="{FF2B5EF4-FFF2-40B4-BE49-F238E27FC236}">
                <a16:creationId xmlns:a16="http://schemas.microsoft.com/office/drawing/2014/main" id="{C54BC695-D2B1-47FC-BF71-F7E3F269D138}"/>
              </a:ext>
            </a:extLst>
          </p:cNvPr>
          <p:cNvSpPr/>
          <p:nvPr/>
        </p:nvSpPr>
        <p:spPr>
          <a:xfrm>
            <a:off x="3200401" y="1166834"/>
            <a:ext cx="8991598" cy="1200329"/>
          </a:xfrm>
          <a:prstGeom prst="rect">
            <a:avLst/>
          </a:prstGeom>
        </p:spPr>
        <p:txBody>
          <a:bodyPr wrap="square">
            <a:spAutoFit/>
          </a:bodyPr>
          <a:lstStyle/>
          <a:p>
            <a:r>
              <a:rPr lang="en-US" altLang="zh-CN" sz="2400" dirty="0">
                <a:solidFill>
                  <a:srgbClr val="000000"/>
                </a:solidFill>
                <a:latin typeface="NimbusRomNo9L-Regu"/>
              </a:rPr>
              <a:t>The input </a:t>
            </a:r>
            <a:r>
              <a:rPr lang="en-US" altLang="zh-CN" sz="2400" i="1" dirty="0">
                <a:solidFill>
                  <a:srgbClr val="000000"/>
                </a:solidFill>
                <a:latin typeface="CMSY10"/>
              </a:rPr>
              <a:t>T </a:t>
            </a:r>
            <a:r>
              <a:rPr lang="en-US" altLang="zh-CN" sz="2400" dirty="0">
                <a:solidFill>
                  <a:srgbClr val="000000"/>
                </a:solidFill>
                <a:latin typeface="NimbusRomNo9L-Regu"/>
              </a:rPr>
              <a:t>contains a collection of images, both labeled and unlabeled. The goal of few-shot learning is to propagate label information from labeled samples towards the unlabeled query image. </a:t>
            </a:r>
            <a:endParaRPr lang="zh-CN" altLang="en-US" sz="2400" dirty="0"/>
          </a:p>
        </p:txBody>
      </p:sp>
      <p:sp>
        <p:nvSpPr>
          <p:cNvPr id="7" name="矩形 6">
            <a:extLst>
              <a:ext uri="{FF2B5EF4-FFF2-40B4-BE49-F238E27FC236}">
                <a16:creationId xmlns:a16="http://schemas.microsoft.com/office/drawing/2014/main" id="{926096EA-3031-44D0-A7AC-A613D769D97B}"/>
              </a:ext>
            </a:extLst>
          </p:cNvPr>
          <p:cNvSpPr/>
          <p:nvPr/>
        </p:nvSpPr>
        <p:spPr>
          <a:xfrm>
            <a:off x="7271148" y="2928406"/>
            <a:ext cx="1974451" cy="369332"/>
          </a:xfrm>
          <a:prstGeom prst="rect">
            <a:avLst/>
          </a:prstGeom>
        </p:spPr>
        <p:txBody>
          <a:bodyPr wrap="none">
            <a:spAutoFit/>
          </a:bodyPr>
          <a:lstStyle/>
          <a:p>
            <a:r>
              <a:rPr lang="en-US" altLang="zh-CN" dirty="0">
                <a:solidFill>
                  <a:schemeClr val="accent1"/>
                </a:solidFill>
                <a:latin typeface="NimbusRomNo9L-Regu"/>
              </a:rPr>
              <a:t>posterior inference</a:t>
            </a:r>
            <a:endParaRPr lang="zh-CN" altLang="en-US" dirty="0">
              <a:solidFill>
                <a:schemeClr val="accent1"/>
              </a:solidFill>
            </a:endParaRPr>
          </a:p>
        </p:txBody>
      </p:sp>
      <p:cxnSp>
        <p:nvCxnSpPr>
          <p:cNvPr id="9" name="连接符: 曲线 8">
            <a:extLst>
              <a:ext uri="{FF2B5EF4-FFF2-40B4-BE49-F238E27FC236}">
                <a16:creationId xmlns:a16="http://schemas.microsoft.com/office/drawing/2014/main" id="{7475C5AF-4065-4931-B8B8-AB61A4E402A6}"/>
              </a:ext>
            </a:extLst>
          </p:cNvPr>
          <p:cNvCxnSpPr>
            <a:cxnSpLocks/>
            <a:endCxn id="7" idx="2"/>
          </p:cNvCxnSpPr>
          <p:nvPr/>
        </p:nvCxnSpPr>
        <p:spPr>
          <a:xfrm rot="5400000" flipH="1" flipV="1">
            <a:off x="8007282" y="3350239"/>
            <a:ext cx="303592" cy="19859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9E459EF-C6EA-4721-8892-93C317ED31E7}"/>
              </a:ext>
            </a:extLst>
          </p:cNvPr>
          <p:cNvSpPr/>
          <p:nvPr/>
        </p:nvSpPr>
        <p:spPr>
          <a:xfrm>
            <a:off x="1298802" y="6361610"/>
            <a:ext cx="309700" cy="400110"/>
          </a:xfrm>
          <a:prstGeom prst="rect">
            <a:avLst/>
          </a:prstGeom>
        </p:spPr>
        <p:txBody>
          <a:bodyPr wrap="none">
            <a:spAutoFit/>
          </a:bodyPr>
          <a:lstStyle/>
          <a:p>
            <a:r>
              <a:rPr lang="en-US" altLang="zh-CN" sz="2000" i="1" dirty="0">
                <a:solidFill>
                  <a:srgbClr val="000000"/>
                </a:solidFill>
                <a:latin typeface="CMSY10"/>
              </a:rPr>
              <a:t>T</a:t>
            </a:r>
            <a:endParaRPr lang="zh-CN" altLang="en-US" sz="2000" dirty="0"/>
          </a:p>
        </p:txBody>
      </p:sp>
      <p:sp>
        <p:nvSpPr>
          <p:cNvPr id="15" name="矩形 14">
            <a:extLst>
              <a:ext uri="{FF2B5EF4-FFF2-40B4-BE49-F238E27FC236}">
                <a16:creationId xmlns:a16="http://schemas.microsoft.com/office/drawing/2014/main" id="{0FF77A77-AFF3-468A-B5B8-179939F8702C}"/>
              </a:ext>
            </a:extLst>
          </p:cNvPr>
          <p:cNvSpPr/>
          <p:nvPr/>
        </p:nvSpPr>
        <p:spPr>
          <a:xfrm>
            <a:off x="3299094" y="4983280"/>
            <a:ext cx="6096000" cy="707886"/>
          </a:xfrm>
          <a:prstGeom prst="rect">
            <a:avLst/>
          </a:prstGeom>
        </p:spPr>
        <p:txBody>
          <a:bodyPr>
            <a:spAutoFit/>
          </a:bodyPr>
          <a:lstStyle/>
          <a:p>
            <a:r>
              <a:rPr lang="en-US" altLang="zh-CN" sz="2000" i="1" dirty="0">
                <a:solidFill>
                  <a:srgbClr val="000000"/>
                </a:solidFill>
                <a:latin typeface="CMMI10"/>
              </a:rPr>
              <a:t>G</a:t>
            </a:r>
            <a:r>
              <a:rPr lang="en-US" altLang="zh-CN" sz="900" i="1" dirty="0">
                <a:solidFill>
                  <a:srgbClr val="000000"/>
                </a:solidFill>
                <a:latin typeface="CMSY7"/>
              </a:rPr>
              <a:t>T </a:t>
            </a:r>
            <a:r>
              <a:rPr lang="en-US" altLang="zh-CN" sz="2000" dirty="0">
                <a:solidFill>
                  <a:srgbClr val="000000"/>
                </a:solidFill>
                <a:latin typeface="CMR10"/>
              </a:rPr>
              <a:t>= (</a:t>
            </a:r>
            <a:r>
              <a:rPr lang="en-US" altLang="zh-CN" sz="2000" i="1" dirty="0">
                <a:solidFill>
                  <a:srgbClr val="000000"/>
                </a:solidFill>
                <a:latin typeface="CMMI10"/>
              </a:rPr>
              <a:t>V, E</a:t>
            </a:r>
            <a:r>
              <a:rPr lang="en-US" altLang="zh-CN" sz="2000" dirty="0">
                <a:solidFill>
                  <a:srgbClr val="000000"/>
                </a:solidFill>
                <a:latin typeface="CMR10"/>
              </a:rPr>
              <a:t>) </a:t>
            </a:r>
            <a:r>
              <a:rPr lang="en-US" altLang="zh-CN" sz="2000" dirty="0">
                <a:solidFill>
                  <a:srgbClr val="000000"/>
                </a:solidFill>
                <a:latin typeface="NimbusRomNo9L-Regu"/>
              </a:rPr>
              <a:t>where nodes </a:t>
            </a:r>
            <a:r>
              <a:rPr lang="en-US" altLang="zh-CN" sz="2000" i="1" dirty="0" err="1">
                <a:solidFill>
                  <a:srgbClr val="000000"/>
                </a:solidFill>
                <a:latin typeface="CMMI10"/>
              </a:rPr>
              <a:t>v</a:t>
            </a:r>
            <a:r>
              <a:rPr lang="en-US" altLang="zh-CN" sz="900" i="1" dirty="0" err="1">
                <a:solidFill>
                  <a:srgbClr val="000000"/>
                </a:solidFill>
                <a:latin typeface="CMMI7"/>
              </a:rPr>
              <a:t>a</a:t>
            </a:r>
            <a:r>
              <a:rPr lang="en-US" altLang="zh-CN" sz="900" i="1" dirty="0">
                <a:solidFill>
                  <a:srgbClr val="000000"/>
                </a:solidFill>
                <a:latin typeface="CMMI7"/>
              </a:rPr>
              <a:t> </a:t>
            </a:r>
            <a:r>
              <a:rPr lang="en-US" altLang="zh-CN" sz="2000" i="1" dirty="0">
                <a:solidFill>
                  <a:srgbClr val="000000"/>
                </a:solidFill>
                <a:latin typeface="CMSY10"/>
              </a:rPr>
              <a:t>∈ </a:t>
            </a:r>
            <a:r>
              <a:rPr lang="en-US" altLang="zh-CN" sz="2000" i="1" dirty="0">
                <a:solidFill>
                  <a:srgbClr val="000000"/>
                </a:solidFill>
                <a:latin typeface="CMMI10"/>
              </a:rPr>
              <a:t>V </a:t>
            </a:r>
            <a:r>
              <a:rPr lang="en-US" altLang="zh-CN" sz="2000" dirty="0">
                <a:solidFill>
                  <a:srgbClr val="000000"/>
                </a:solidFill>
                <a:latin typeface="NimbusRomNo9L-Regu"/>
              </a:rPr>
              <a:t>correspond to the </a:t>
            </a:r>
            <a:endParaRPr lang="en-US" altLang="zh-CN" sz="2000" dirty="0"/>
          </a:p>
          <a:p>
            <a:r>
              <a:rPr lang="en-US" altLang="zh-CN" sz="2000" dirty="0">
                <a:solidFill>
                  <a:srgbClr val="000000"/>
                </a:solidFill>
                <a:latin typeface="NimbusRomNo9L-Regu"/>
              </a:rPr>
              <a:t>images present in </a:t>
            </a:r>
            <a:r>
              <a:rPr lang="en-US" altLang="zh-CN" sz="2000" i="1" dirty="0">
                <a:solidFill>
                  <a:srgbClr val="000000"/>
                </a:solidFill>
                <a:latin typeface="CMSY10"/>
              </a:rPr>
              <a:t>T </a:t>
            </a:r>
            <a:r>
              <a:rPr lang="en-US" altLang="zh-CN" sz="2000" dirty="0">
                <a:solidFill>
                  <a:srgbClr val="000000"/>
                </a:solidFill>
                <a:latin typeface="NimbusRomNo9L-Regu"/>
              </a:rPr>
              <a:t>(both labeled and unlabeled)</a:t>
            </a:r>
            <a:endParaRPr lang="zh-CN" altLang="en-US" sz="2000" dirty="0"/>
          </a:p>
        </p:txBody>
      </p:sp>
      <p:sp>
        <p:nvSpPr>
          <p:cNvPr id="8" name="灯片编号占位符 7">
            <a:extLst>
              <a:ext uri="{FF2B5EF4-FFF2-40B4-BE49-F238E27FC236}">
                <a16:creationId xmlns:a16="http://schemas.microsoft.com/office/drawing/2014/main" id="{53CB7DBD-3AC5-49A2-8CCE-196985B39912}"/>
              </a:ext>
            </a:extLst>
          </p:cNvPr>
          <p:cNvSpPr>
            <a:spLocks noGrp="1"/>
          </p:cNvSpPr>
          <p:nvPr>
            <p:ph type="sldNum" sz="quarter" idx="12"/>
          </p:nvPr>
        </p:nvSpPr>
        <p:spPr/>
        <p:txBody>
          <a:bodyPr/>
          <a:lstStyle/>
          <a:p>
            <a:fld id="{26CAFBDD-0372-4E15-859A-C6C2B5108B3B}" type="slidenum">
              <a:rPr lang="zh-CN" altLang="en-US" smtClean="0"/>
              <a:t>38</a:t>
            </a:fld>
            <a:endParaRPr lang="zh-CN" altLang="en-US"/>
          </a:p>
        </p:txBody>
      </p:sp>
    </p:spTree>
    <p:extLst>
      <p:ext uri="{BB962C8B-B14F-4D97-AF65-F5344CB8AC3E}">
        <p14:creationId xmlns:p14="http://schemas.microsoft.com/office/powerpoint/2010/main" val="21179565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B2C31-4800-4B37-BA26-BA080E2E689E}"/>
              </a:ext>
            </a:extLst>
          </p:cNvPr>
          <p:cNvSpPr>
            <a:spLocks noGrp="1"/>
          </p:cNvSpPr>
          <p:nvPr>
            <p:ph type="title"/>
          </p:nvPr>
        </p:nvSpPr>
        <p:spPr>
          <a:xfrm>
            <a:off x="0" y="0"/>
            <a:ext cx="10515600" cy="732155"/>
          </a:xfrm>
        </p:spPr>
        <p:txBody>
          <a:bodyPr>
            <a:normAutofit/>
          </a:bodyPr>
          <a:lstStyle/>
          <a:p>
            <a:r>
              <a:rPr lang="en-US" altLang="zh-CN" sz="3600" dirty="0"/>
              <a:t>graph neural networks </a:t>
            </a:r>
            <a:endParaRPr lang="zh-CN" altLang="en-US" sz="3600" dirty="0"/>
          </a:p>
        </p:txBody>
      </p:sp>
      <p:pic>
        <p:nvPicPr>
          <p:cNvPr id="5" name="内容占位符 4">
            <a:extLst>
              <a:ext uri="{FF2B5EF4-FFF2-40B4-BE49-F238E27FC236}">
                <a16:creationId xmlns:a16="http://schemas.microsoft.com/office/drawing/2014/main" id="{5DFFF39A-E849-4611-A414-AF35F55BEF4C}"/>
              </a:ext>
            </a:extLst>
          </p:cNvPr>
          <p:cNvPicPr>
            <a:picLocks noGrp="1" noChangeAspect="1"/>
          </p:cNvPicPr>
          <p:nvPr>
            <p:ph idx="1"/>
          </p:nvPr>
        </p:nvPicPr>
        <p:blipFill>
          <a:blip r:embed="rId2"/>
          <a:stretch>
            <a:fillRect/>
          </a:stretch>
        </p:blipFill>
        <p:spPr>
          <a:xfrm>
            <a:off x="4077166" y="1290625"/>
            <a:ext cx="7353300" cy="914400"/>
          </a:xfrm>
          <a:prstGeom prst="rect">
            <a:avLst/>
          </a:prstGeom>
        </p:spPr>
      </p:pic>
      <p:sp>
        <p:nvSpPr>
          <p:cNvPr id="4" name="文本框 3">
            <a:extLst>
              <a:ext uri="{FF2B5EF4-FFF2-40B4-BE49-F238E27FC236}">
                <a16:creationId xmlns:a16="http://schemas.microsoft.com/office/drawing/2014/main" id="{16A5A32A-0E48-4CFA-94E3-C271CB0E5AE3}"/>
              </a:ext>
            </a:extLst>
          </p:cNvPr>
          <p:cNvSpPr txBox="1"/>
          <p:nvPr/>
        </p:nvSpPr>
        <p:spPr>
          <a:xfrm>
            <a:off x="6299200" y="6492874"/>
            <a:ext cx="5892799" cy="369332"/>
          </a:xfrm>
          <a:prstGeom prst="rect">
            <a:avLst/>
          </a:prstGeom>
          <a:noFill/>
        </p:spPr>
        <p:txBody>
          <a:bodyPr wrap="square" rtlCol="0">
            <a:spAutoFit/>
          </a:bodyPr>
          <a:lstStyle/>
          <a:p>
            <a:r>
              <a:rPr lang="en-US" altLang="zh-CN" dirty="0">
                <a:solidFill>
                  <a:schemeClr val="bg2">
                    <a:lumMod val="75000"/>
                  </a:schemeClr>
                </a:solidFill>
              </a:rPr>
              <a:t>FEW-SHOT LEARNING WITH GRAPH NEURAL NETWORKS</a:t>
            </a:r>
            <a:endParaRPr lang="zh-CN" altLang="en-US" dirty="0">
              <a:solidFill>
                <a:schemeClr val="bg2">
                  <a:lumMod val="75000"/>
                </a:schemeClr>
              </a:solidFill>
            </a:endParaRPr>
          </a:p>
        </p:txBody>
      </p:sp>
      <p:sp>
        <p:nvSpPr>
          <p:cNvPr id="6" name="矩形 5">
            <a:extLst>
              <a:ext uri="{FF2B5EF4-FFF2-40B4-BE49-F238E27FC236}">
                <a16:creationId xmlns:a16="http://schemas.microsoft.com/office/drawing/2014/main" id="{E62D7373-F337-412D-89C5-51253038A939}"/>
              </a:ext>
            </a:extLst>
          </p:cNvPr>
          <p:cNvSpPr/>
          <p:nvPr/>
        </p:nvSpPr>
        <p:spPr>
          <a:xfrm>
            <a:off x="4767808" y="745954"/>
            <a:ext cx="1137747" cy="369332"/>
          </a:xfrm>
          <a:prstGeom prst="rect">
            <a:avLst/>
          </a:prstGeom>
        </p:spPr>
        <p:txBody>
          <a:bodyPr wrap="none">
            <a:spAutoFit/>
          </a:bodyPr>
          <a:lstStyle/>
          <a:p>
            <a:r>
              <a:rPr lang="en-US" altLang="zh-CN" dirty="0">
                <a:solidFill>
                  <a:schemeClr val="accent1"/>
                </a:solidFill>
                <a:latin typeface="NimbusRomNo9L-Regu"/>
              </a:rPr>
              <a:t>GNN layer</a:t>
            </a:r>
            <a:endParaRPr lang="zh-CN" altLang="en-US" dirty="0">
              <a:solidFill>
                <a:schemeClr val="accent1"/>
              </a:solidFill>
            </a:endParaRPr>
          </a:p>
        </p:txBody>
      </p:sp>
      <p:cxnSp>
        <p:nvCxnSpPr>
          <p:cNvPr id="8" name="连接符: 曲线 7">
            <a:extLst>
              <a:ext uri="{FF2B5EF4-FFF2-40B4-BE49-F238E27FC236}">
                <a16:creationId xmlns:a16="http://schemas.microsoft.com/office/drawing/2014/main" id="{79B4F6F0-211E-4466-A0AD-4ED8A121EF85}"/>
              </a:ext>
            </a:extLst>
          </p:cNvPr>
          <p:cNvCxnSpPr>
            <a:cxnSpLocks/>
            <a:endCxn id="6" idx="2"/>
          </p:cNvCxnSpPr>
          <p:nvPr/>
        </p:nvCxnSpPr>
        <p:spPr>
          <a:xfrm rot="16200000" flipV="1">
            <a:off x="5213811" y="1238158"/>
            <a:ext cx="403507" cy="15776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90654C17-832A-4E34-A799-CF1921FC148C}"/>
              </a:ext>
            </a:extLst>
          </p:cNvPr>
          <p:cNvSpPr/>
          <p:nvPr/>
        </p:nvSpPr>
        <p:spPr>
          <a:xfrm>
            <a:off x="6220736" y="2280752"/>
            <a:ext cx="3066160" cy="369332"/>
          </a:xfrm>
          <a:prstGeom prst="rect">
            <a:avLst/>
          </a:prstGeom>
        </p:spPr>
        <p:txBody>
          <a:bodyPr wrap="none">
            <a:spAutoFit/>
          </a:bodyPr>
          <a:lstStyle/>
          <a:p>
            <a:r>
              <a:rPr lang="en-US" altLang="zh-CN" dirty="0">
                <a:solidFill>
                  <a:schemeClr val="accent1"/>
                </a:solidFill>
                <a:latin typeface="NimbusRomNo9L-Regu"/>
              </a:rPr>
              <a:t>graph intrinsic linear operators</a:t>
            </a:r>
            <a:endParaRPr lang="zh-CN" altLang="en-US" dirty="0">
              <a:solidFill>
                <a:schemeClr val="accent1"/>
              </a:solidFill>
            </a:endParaRPr>
          </a:p>
        </p:txBody>
      </p:sp>
      <p:cxnSp>
        <p:nvCxnSpPr>
          <p:cNvPr id="11" name="连接符: 曲线 10">
            <a:extLst>
              <a:ext uri="{FF2B5EF4-FFF2-40B4-BE49-F238E27FC236}">
                <a16:creationId xmlns:a16="http://schemas.microsoft.com/office/drawing/2014/main" id="{32DCA2E1-8186-4886-9096-347B8D19E220}"/>
              </a:ext>
            </a:extLst>
          </p:cNvPr>
          <p:cNvCxnSpPr>
            <a:cxnSpLocks/>
          </p:cNvCxnSpPr>
          <p:nvPr/>
        </p:nvCxnSpPr>
        <p:spPr>
          <a:xfrm>
            <a:off x="7641771" y="2132062"/>
            <a:ext cx="274320" cy="20363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1B0DB38F-09FB-4459-8A30-BF74B78AB5D9}"/>
              </a:ext>
            </a:extLst>
          </p:cNvPr>
          <p:cNvPicPr>
            <a:picLocks noChangeAspect="1"/>
          </p:cNvPicPr>
          <p:nvPr/>
        </p:nvPicPr>
        <p:blipFill>
          <a:blip r:embed="rId3"/>
          <a:stretch>
            <a:fillRect/>
          </a:stretch>
        </p:blipFill>
        <p:spPr>
          <a:xfrm>
            <a:off x="89886" y="658086"/>
            <a:ext cx="3810000" cy="457200"/>
          </a:xfrm>
          <a:prstGeom prst="rect">
            <a:avLst/>
          </a:prstGeom>
        </p:spPr>
      </p:pic>
      <p:pic>
        <p:nvPicPr>
          <p:cNvPr id="13" name="图片 12">
            <a:extLst>
              <a:ext uri="{FF2B5EF4-FFF2-40B4-BE49-F238E27FC236}">
                <a16:creationId xmlns:a16="http://schemas.microsoft.com/office/drawing/2014/main" id="{E9C7EF29-1F48-4033-9C2B-DAB6542FF57E}"/>
              </a:ext>
            </a:extLst>
          </p:cNvPr>
          <p:cNvPicPr>
            <a:picLocks noChangeAspect="1"/>
          </p:cNvPicPr>
          <p:nvPr/>
        </p:nvPicPr>
        <p:blipFill>
          <a:blip r:embed="rId4"/>
          <a:stretch>
            <a:fillRect/>
          </a:stretch>
        </p:blipFill>
        <p:spPr>
          <a:xfrm>
            <a:off x="390332" y="1175928"/>
            <a:ext cx="2514600" cy="428625"/>
          </a:xfrm>
          <a:prstGeom prst="rect">
            <a:avLst/>
          </a:prstGeom>
        </p:spPr>
      </p:pic>
      <p:sp>
        <p:nvSpPr>
          <p:cNvPr id="14" name="矩形 13">
            <a:extLst>
              <a:ext uri="{FF2B5EF4-FFF2-40B4-BE49-F238E27FC236}">
                <a16:creationId xmlns:a16="http://schemas.microsoft.com/office/drawing/2014/main" id="{D3105BEC-166F-43CB-AEBE-180547FFAA49}"/>
              </a:ext>
            </a:extLst>
          </p:cNvPr>
          <p:cNvSpPr/>
          <p:nvPr/>
        </p:nvSpPr>
        <p:spPr>
          <a:xfrm>
            <a:off x="8456693" y="721199"/>
            <a:ext cx="2148793" cy="369332"/>
          </a:xfrm>
          <a:prstGeom prst="rect">
            <a:avLst/>
          </a:prstGeom>
        </p:spPr>
        <p:txBody>
          <a:bodyPr wrap="none">
            <a:spAutoFit/>
          </a:bodyPr>
          <a:lstStyle/>
          <a:p>
            <a:r>
              <a:rPr lang="en-US" altLang="zh-CN" dirty="0">
                <a:solidFill>
                  <a:schemeClr val="accent1"/>
                </a:solidFill>
                <a:latin typeface="NimbusRomNo9L-Regu"/>
              </a:rPr>
              <a:t>trainable parameters</a:t>
            </a:r>
            <a:endParaRPr lang="zh-CN" altLang="en-US" dirty="0">
              <a:solidFill>
                <a:schemeClr val="accent1"/>
              </a:solidFill>
            </a:endParaRPr>
          </a:p>
        </p:txBody>
      </p:sp>
      <p:cxnSp>
        <p:nvCxnSpPr>
          <p:cNvPr id="17" name="连接符: 曲线 16">
            <a:extLst>
              <a:ext uri="{FF2B5EF4-FFF2-40B4-BE49-F238E27FC236}">
                <a16:creationId xmlns:a16="http://schemas.microsoft.com/office/drawing/2014/main" id="{66EF72B4-ACEC-4BC2-A6B5-85501BFC8310}"/>
              </a:ext>
            </a:extLst>
          </p:cNvPr>
          <p:cNvCxnSpPr>
            <a:cxnSpLocks/>
            <a:endCxn id="14" idx="2"/>
          </p:cNvCxnSpPr>
          <p:nvPr/>
        </p:nvCxnSpPr>
        <p:spPr>
          <a:xfrm flipV="1">
            <a:off x="8817429" y="1090531"/>
            <a:ext cx="713661" cy="36282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5C5CAEDC-AAB7-481D-AA3F-44710427ADFA}"/>
              </a:ext>
            </a:extLst>
          </p:cNvPr>
          <p:cNvSpPr/>
          <p:nvPr/>
        </p:nvSpPr>
        <p:spPr>
          <a:xfrm>
            <a:off x="5929760" y="648958"/>
            <a:ext cx="2555966" cy="369332"/>
          </a:xfrm>
          <a:prstGeom prst="rect">
            <a:avLst/>
          </a:prstGeom>
        </p:spPr>
        <p:txBody>
          <a:bodyPr wrap="square">
            <a:spAutoFit/>
          </a:bodyPr>
          <a:lstStyle/>
          <a:p>
            <a:r>
              <a:rPr lang="en-US" altLang="zh-CN" dirty="0">
                <a:solidFill>
                  <a:schemeClr val="accent1"/>
                </a:solidFill>
                <a:latin typeface="NimbusRomNo9L-Regu"/>
              </a:rPr>
              <a:t>point-wise non-linearity</a:t>
            </a:r>
            <a:endParaRPr lang="zh-CN" altLang="en-US" dirty="0">
              <a:solidFill>
                <a:schemeClr val="accent1"/>
              </a:solidFill>
            </a:endParaRPr>
          </a:p>
        </p:txBody>
      </p:sp>
      <p:cxnSp>
        <p:nvCxnSpPr>
          <p:cNvPr id="22" name="连接符: 曲线 21">
            <a:extLst>
              <a:ext uri="{FF2B5EF4-FFF2-40B4-BE49-F238E27FC236}">
                <a16:creationId xmlns:a16="http://schemas.microsoft.com/office/drawing/2014/main" id="{19E7B782-1B91-43D8-9282-934DEA3BDAF2}"/>
              </a:ext>
            </a:extLst>
          </p:cNvPr>
          <p:cNvCxnSpPr>
            <a:cxnSpLocks/>
            <a:endCxn id="20" idx="2"/>
          </p:cNvCxnSpPr>
          <p:nvPr/>
        </p:nvCxnSpPr>
        <p:spPr>
          <a:xfrm rot="5400000" flipH="1" flipV="1">
            <a:off x="6777449" y="1108875"/>
            <a:ext cx="520879" cy="33971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图片 25">
            <a:extLst>
              <a:ext uri="{FF2B5EF4-FFF2-40B4-BE49-F238E27FC236}">
                <a16:creationId xmlns:a16="http://schemas.microsoft.com/office/drawing/2014/main" id="{6BA6190C-FE86-44D1-9920-B02C4D5EE196}"/>
              </a:ext>
            </a:extLst>
          </p:cNvPr>
          <p:cNvPicPr>
            <a:picLocks noChangeAspect="1"/>
          </p:cNvPicPr>
          <p:nvPr/>
        </p:nvPicPr>
        <p:blipFill>
          <a:blip r:embed="rId5"/>
          <a:stretch>
            <a:fillRect/>
          </a:stretch>
        </p:blipFill>
        <p:spPr>
          <a:xfrm>
            <a:off x="3377346" y="3911659"/>
            <a:ext cx="3268618" cy="728718"/>
          </a:xfrm>
          <a:prstGeom prst="rect">
            <a:avLst/>
          </a:prstGeom>
        </p:spPr>
      </p:pic>
      <p:sp>
        <p:nvSpPr>
          <p:cNvPr id="27" name="矩形 26">
            <a:extLst>
              <a:ext uri="{FF2B5EF4-FFF2-40B4-BE49-F238E27FC236}">
                <a16:creationId xmlns:a16="http://schemas.microsoft.com/office/drawing/2014/main" id="{31BE236D-9600-4BED-B7D6-DEE1E9B2B098}"/>
              </a:ext>
            </a:extLst>
          </p:cNvPr>
          <p:cNvSpPr/>
          <p:nvPr/>
        </p:nvSpPr>
        <p:spPr>
          <a:xfrm>
            <a:off x="89886" y="3273985"/>
            <a:ext cx="8395840" cy="461665"/>
          </a:xfrm>
          <a:prstGeom prst="rect">
            <a:avLst/>
          </a:prstGeom>
        </p:spPr>
        <p:txBody>
          <a:bodyPr wrap="square">
            <a:spAutoFit/>
          </a:bodyPr>
          <a:lstStyle/>
          <a:p>
            <a:r>
              <a:rPr lang="en-US" altLang="zh-CN" sz="2400" dirty="0">
                <a:solidFill>
                  <a:srgbClr val="000000"/>
                </a:solidFill>
                <a:latin typeface="NimbusRomNo9L-Regu"/>
                <a:ea typeface="宋体" panose="02010600030101010101" pitchFamily="2" charset="-122"/>
              </a:rPr>
              <a:t>learn edge features </a:t>
            </a:r>
            <a:r>
              <a:rPr lang="en-US" altLang="zh-CN" sz="2400" dirty="0">
                <a:solidFill>
                  <a:srgbClr val="000000"/>
                </a:solidFill>
                <a:latin typeface="NimbusRomNo9L-Regu"/>
              </a:rPr>
              <a:t>from the current node hidden representation: </a:t>
            </a:r>
            <a:endParaRPr lang="zh-CN" altLang="en-US" sz="2400" dirty="0"/>
          </a:p>
        </p:txBody>
      </p:sp>
      <p:sp>
        <p:nvSpPr>
          <p:cNvPr id="3" name="灯片编号占位符 2">
            <a:extLst>
              <a:ext uri="{FF2B5EF4-FFF2-40B4-BE49-F238E27FC236}">
                <a16:creationId xmlns:a16="http://schemas.microsoft.com/office/drawing/2014/main" id="{11F73F71-B747-45EC-93B3-A6835D7892F6}"/>
              </a:ext>
            </a:extLst>
          </p:cNvPr>
          <p:cNvSpPr>
            <a:spLocks noGrp="1"/>
          </p:cNvSpPr>
          <p:nvPr>
            <p:ph type="sldNum" sz="quarter" idx="12"/>
          </p:nvPr>
        </p:nvSpPr>
        <p:spPr/>
        <p:txBody>
          <a:bodyPr/>
          <a:lstStyle/>
          <a:p>
            <a:fld id="{26CAFBDD-0372-4E15-859A-C6C2B5108B3B}" type="slidenum">
              <a:rPr lang="zh-CN" altLang="en-US" smtClean="0"/>
              <a:t>39</a:t>
            </a:fld>
            <a:endParaRPr lang="zh-CN" altLang="en-US"/>
          </a:p>
        </p:txBody>
      </p:sp>
    </p:spTree>
    <p:extLst>
      <p:ext uri="{BB962C8B-B14F-4D97-AF65-F5344CB8AC3E}">
        <p14:creationId xmlns:p14="http://schemas.microsoft.com/office/powerpoint/2010/main" val="4193205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E1C31-D347-42ED-8DCE-AC90FCADAEAA}"/>
              </a:ext>
            </a:extLst>
          </p:cNvPr>
          <p:cNvSpPr>
            <a:spLocks noGrp="1"/>
          </p:cNvSpPr>
          <p:nvPr>
            <p:ph type="title"/>
          </p:nvPr>
        </p:nvSpPr>
        <p:spPr>
          <a:xfrm>
            <a:off x="302173" y="188357"/>
            <a:ext cx="10515600" cy="1325563"/>
          </a:xfrm>
        </p:spPr>
        <p:txBody>
          <a:bodyPr/>
          <a:lstStyle/>
          <a:p>
            <a:r>
              <a:rPr lang="en-US" altLang="zh-CN" dirty="0"/>
              <a:t>Link prediction heuristics</a:t>
            </a:r>
            <a:endParaRPr lang="zh-CN" altLang="en-US" dirty="0"/>
          </a:p>
        </p:txBody>
      </p:sp>
      <p:sp>
        <p:nvSpPr>
          <p:cNvPr id="3" name="内容占位符 2">
            <a:extLst>
              <a:ext uri="{FF2B5EF4-FFF2-40B4-BE49-F238E27FC236}">
                <a16:creationId xmlns:a16="http://schemas.microsoft.com/office/drawing/2014/main" id="{DC0A0C15-4AF2-43F0-88EA-E128F211E50D}"/>
              </a:ext>
            </a:extLst>
          </p:cNvPr>
          <p:cNvSpPr>
            <a:spLocks noGrp="1"/>
          </p:cNvSpPr>
          <p:nvPr>
            <p:ph idx="1"/>
          </p:nvPr>
        </p:nvSpPr>
        <p:spPr>
          <a:xfrm>
            <a:off x="147146" y="1253331"/>
            <a:ext cx="10962288" cy="5416312"/>
          </a:xfrm>
        </p:spPr>
        <p:txBody>
          <a:bodyPr>
            <a:normAutofit/>
          </a:bodyPr>
          <a:lstStyle/>
          <a:p>
            <a:r>
              <a:rPr lang="en-US" altLang="zh-CN" dirty="0"/>
              <a:t>use some </a:t>
            </a:r>
            <a:r>
              <a:rPr lang="en-US" altLang="zh-CN" b="1" dirty="0"/>
              <a:t>score functions</a:t>
            </a:r>
            <a:r>
              <a:rPr lang="en-US" altLang="zh-CN" dirty="0"/>
              <a:t>, such as common neighbors and Katz index, to measure the likelihood of links.</a:t>
            </a:r>
          </a:p>
          <a:p>
            <a:r>
              <a:rPr lang="en-US" altLang="zh-CN" dirty="0"/>
              <a:t>can be categorized based on the maximum hop of neighbors needed to calculate the score. (</a:t>
            </a:r>
            <a:r>
              <a:rPr lang="en-US" altLang="zh-CN" b="1" i="1" dirty="0"/>
              <a:t>h-order</a:t>
            </a:r>
            <a:r>
              <a:rPr lang="en-US" altLang="zh-CN" i="1" dirty="0"/>
              <a:t>)</a:t>
            </a:r>
            <a:endParaRPr lang="en-US" altLang="zh-CN" b="1" dirty="0"/>
          </a:p>
          <a:p>
            <a:pPr lvl="1"/>
            <a:r>
              <a:rPr lang="en-US" altLang="zh-CN" dirty="0"/>
              <a:t>first-order: common neighbors (CN) and preferential attachment (PA)</a:t>
            </a:r>
          </a:p>
          <a:p>
            <a:pPr lvl="1"/>
            <a:r>
              <a:rPr lang="en-US" altLang="zh-CN" dirty="0"/>
              <a:t>second-order: Adamic-Adar (AA) and resource allocation (RA) </a:t>
            </a:r>
          </a:p>
          <a:p>
            <a:pPr lvl="1"/>
            <a:r>
              <a:rPr lang="en-US" altLang="zh-CN" dirty="0"/>
              <a:t>high-order(require knowing the entire network):Katz, rooted PageRank (PR)</a:t>
            </a:r>
          </a:p>
          <a:p>
            <a:r>
              <a:rPr lang="en-US" altLang="zh-CN" dirty="0"/>
              <a:t>obtained wide practical uses due to their </a:t>
            </a:r>
            <a:r>
              <a:rPr lang="en-US" altLang="zh-CN" b="1" dirty="0"/>
              <a:t>simplicity</a:t>
            </a:r>
            <a:r>
              <a:rPr lang="en-US" altLang="zh-CN" dirty="0"/>
              <a:t>, </a:t>
            </a:r>
            <a:r>
              <a:rPr lang="en-US" altLang="zh-CN" b="1" dirty="0"/>
              <a:t>interpretability</a:t>
            </a:r>
            <a:r>
              <a:rPr lang="en-US" altLang="zh-CN" dirty="0"/>
              <a:t>, and for some of them, </a:t>
            </a:r>
            <a:r>
              <a:rPr lang="en-US" altLang="zh-CN" b="1" dirty="0"/>
              <a:t>scalability</a:t>
            </a:r>
            <a:r>
              <a:rPr lang="en-US" altLang="zh-CN" dirty="0"/>
              <a:t>.</a:t>
            </a:r>
          </a:p>
          <a:p>
            <a:r>
              <a:rPr lang="en-US" altLang="zh-CN" dirty="0"/>
              <a:t>have strong assumptions on when links may exist</a:t>
            </a:r>
          </a:p>
          <a:p>
            <a:pPr lvl="1"/>
            <a:r>
              <a:rPr lang="en-US" altLang="zh-CN" dirty="0"/>
              <a:t>the common neighbor heuristic assumes that two nodes are more likely to connect if they have many common neighbors. </a:t>
            </a:r>
            <a:endParaRPr lang="zh-CN" altLang="en-US" dirty="0"/>
          </a:p>
        </p:txBody>
      </p:sp>
      <p:sp>
        <p:nvSpPr>
          <p:cNvPr id="4" name="文本框 3">
            <a:extLst>
              <a:ext uri="{FF2B5EF4-FFF2-40B4-BE49-F238E27FC236}">
                <a16:creationId xmlns:a16="http://schemas.microsoft.com/office/drawing/2014/main" id="{2CE030BA-8610-4FD0-85F8-4F185CE6C8A6}"/>
              </a:ext>
            </a:extLst>
          </p:cNvPr>
          <p:cNvSpPr txBox="1"/>
          <p:nvPr/>
        </p:nvSpPr>
        <p:spPr>
          <a:xfrm>
            <a:off x="7185501" y="6488668"/>
            <a:ext cx="5006499" cy="369332"/>
          </a:xfrm>
          <a:prstGeom prst="rect">
            <a:avLst/>
          </a:prstGeom>
          <a:noFill/>
        </p:spPr>
        <p:txBody>
          <a:bodyPr wrap="none" rtlCol="0">
            <a:spAutoFit/>
          </a:bodyPr>
          <a:lstStyle/>
          <a:p>
            <a:r>
              <a:rPr lang="en-US" altLang="zh-CN" dirty="0">
                <a:solidFill>
                  <a:schemeClr val="bg2">
                    <a:lumMod val="75000"/>
                  </a:schemeClr>
                </a:solidFill>
              </a:rPr>
              <a:t>Link Prediction Based on Graph Neural Networks</a:t>
            </a:r>
            <a:endParaRPr lang="zh-CN" altLang="en-US" dirty="0">
              <a:solidFill>
                <a:schemeClr val="bg2">
                  <a:lumMod val="75000"/>
                </a:schemeClr>
              </a:solidFill>
            </a:endParaRPr>
          </a:p>
        </p:txBody>
      </p:sp>
      <p:sp>
        <p:nvSpPr>
          <p:cNvPr id="5" name="灯片编号占位符 4">
            <a:extLst>
              <a:ext uri="{FF2B5EF4-FFF2-40B4-BE49-F238E27FC236}">
                <a16:creationId xmlns:a16="http://schemas.microsoft.com/office/drawing/2014/main" id="{9E31E940-BF4E-4E9A-B950-06B2328D2C25}"/>
              </a:ext>
            </a:extLst>
          </p:cNvPr>
          <p:cNvSpPr>
            <a:spLocks noGrp="1"/>
          </p:cNvSpPr>
          <p:nvPr>
            <p:ph type="sldNum" sz="quarter" idx="12"/>
          </p:nvPr>
        </p:nvSpPr>
        <p:spPr/>
        <p:txBody>
          <a:bodyPr/>
          <a:lstStyle/>
          <a:p>
            <a:fld id="{26CAFBDD-0372-4E15-859A-C6C2B5108B3B}" type="slidenum">
              <a:rPr lang="zh-CN" altLang="en-US" smtClean="0"/>
              <a:t>4</a:t>
            </a:fld>
            <a:endParaRPr lang="zh-CN" altLang="en-US"/>
          </a:p>
        </p:txBody>
      </p:sp>
    </p:spTree>
    <p:extLst>
      <p:ext uri="{BB962C8B-B14F-4D97-AF65-F5344CB8AC3E}">
        <p14:creationId xmlns:p14="http://schemas.microsoft.com/office/powerpoint/2010/main" val="36300719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6A5A32A-0E48-4CFA-94E3-C271CB0E5AE3}"/>
              </a:ext>
            </a:extLst>
          </p:cNvPr>
          <p:cNvSpPr txBox="1"/>
          <p:nvPr/>
        </p:nvSpPr>
        <p:spPr>
          <a:xfrm>
            <a:off x="6299200" y="6492874"/>
            <a:ext cx="5892799" cy="369332"/>
          </a:xfrm>
          <a:prstGeom prst="rect">
            <a:avLst/>
          </a:prstGeom>
          <a:noFill/>
        </p:spPr>
        <p:txBody>
          <a:bodyPr wrap="square" rtlCol="0">
            <a:spAutoFit/>
          </a:bodyPr>
          <a:lstStyle/>
          <a:p>
            <a:r>
              <a:rPr lang="en-US" altLang="zh-CN" dirty="0">
                <a:solidFill>
                  <a:schemeClr val="bg2">
                    <a:lumMod val="75000"/>
                  </a:schemeClr>
                </a:solidFill>
              </a:rPr>
              <a:t>FEW-SHOT LEARNING WITH GRAPH NEURAL NETWORKS</a:t>
            </a:r>
            <a:endParaRPr lang="zh-CN" altLang="en-US" dirty="0">
              <a:solidFill>
                <a:schemeClr val="bg2">
                  <a:lumMod val="75000"/>
                </a:schemeClr>
              </a:solidFill>
            </a:endParaRPr>
          </a:p>
        </p:txBody>
      </p:sp>
      <p:pic>
        <p:nvPicPr>
          <p:cNvPr id="8" name="图片 7">
            <a:extLst>
              <a:ext uri="{FF2B5EF4-FFF2-40B4-BE49-F238E27FC236}">
                <a16:creationId xmlns:a16="http://schemas.microsoft.com/office/drawing/2014/main" id="{E7A6E640-44B8-4EBE-A4FE-0A05019700E3}"/>
              </a:ext>
            </a:extLst>
          </p:cNvPr>
          <p:cNvPicPr>
            <a:picLocks noChangeAspect="1"/>
          </p:cNvPicPr>
          <p:nvPr/>
        </p:nvPicPr>
        <p:blipFill>
          <a:blip r:embed="rId3"/>
          <a:stretch>
            <a:fillRect/>
          </a:stretch>
        </p:blipFill>
        <p:spPr>
          <a:xfrm>
            <a:off x="751840" y="0"/>
            <a:ext cx="11094720" cy="4527296"/>
          </a:xfrm>
          <a:prstGeom prst="rect">
            <a:avLst/>
          </a:prstGeom>
        </p:spPr>
      </p:pic>
      <p:pic>
        <p:nvPicPr>
          <p:cNvPr id="9" name="图片 8">
            <a:extLst>
              <a:ext uri="{FF2B5EF4-FFF2-40B4-BE49-F238E27FC236}">
                <a16:creationId xmlns:a16="http://schemas.microsoft.com/office/drawing/2014/main" id="{456CD878-4231-46DB-ACCE-99DD0B3582C3}"/>
              </a:ext>
            </a:extLst>
          </p:cNvPr>
          <p:cNvPicPr>
            <a:picLocks noChangeAspect="1"/>
          </p:cNvPicPr>
          <p:nvPr/>
        </p:nvPicPr>
        <p:blipFill>
          <a:blip r:embed="rId4"/>
          <a:stretch>
            <a:fillRect/>
          </a:stretch>
        </p:blipFill>
        <p:spPr>
          <a:xfrm>
            <a:off x="2855052" y="4672412"/>
            <a:ext cx="5619750" cy="704850"/>
          </a:xfrm>
          <a:prstGeom prst="rect">
            <a:avLst/>
          </a:prstGeom>
        </p:spPr>
      </p:pic>
      <p:sp>
        <p:nvSpPr>
          <p:cNvPr id="10" name="矩形 9">
            <a:extLst>
              <a:ext uri="{FF2B5EF4-FFF2-40B4-BE49-F238E27FC236}">
                <a16:creationId xmlns:a16="http://schemas.microsoft.com/office/drawing/2014/main" id="{F6F291ED-A0E1-4DB4-B6BC-37C2B3B3EC89}"/>
              </a:ext>
            </a:extLst>
          </p:cNvPr>
          <p:cNvSpPr/>
          <p:nvPr/>
        </p:nvSpPr>
        <p:spPr>
          <a:xfrm>
            <a:off x="248581" y="4706965"/>
            <a:ext cx="2605970" cy="461665"/>
          </a:xfrm>
          <a:prstGeom prst="rect">
            <a:avLst/>
          </a:prstGeom>
        </p:spPr>
        <p:txBody>
          <a:bodyPr wrap="none">
            <a:spAutoFit/>
          </a:bodyPr>
          <a:lstStyle/>
          <a:p>
            <a:r>
              <a:rPr lang="en-US" altLang="zh-CN" sz="2400" dirty="0">
                <a:solidFill>
                  <a:srgbClr val="000000"/>
                </a:solidFill>
                <a:latin typeface="NimbusRomNo9L-Regu"/>
              </a:rPr>
              <a:t>symmetric function</a:t>
            </a:r>
            <a:endParaRPr lang="zh-CN" altLang="en-US" sz="2400" dirty="0"/>
          </a:p>
        </p:txBody>
      </p:sp>
      <p:sp>
        <p:nvSpPr>
          <p:cNvPr id="11" name="矩形 10">
            <a:extLst>
              <a:ext uri="{FF2B5EF4-FFF2-40B4-BE49-F238E27FC236}">
                <a16:creationId xmlns:a16="http://schemas.microsoft.com/office/drawing/2014/main" id="{4E8B41B3-58E3-433C-A13D-609BEFCA2E9D}"/>
              </a:ext>
            </a:extLst>
          </p:cNvPr>
          <p:cNvSpPr/>
          <p:nvPr/>
        </p:nvSpPr>
        <p:spPr>
          <a:xfrm>
            <a:off x="307310" y="5180982"/>
            <a:ext cx="2547492" cy="461665"/>
          </a:xfrm>
          <a:prstGeom prst="rect">
            <a:avLst/>
          </a:prstGeom>
        </p:spPr>
        <p:txBody>
          <a:bodyPr wrap="none">
            <a:spAutoFit/>
          </a:bodyPr>
          <a:lstStyle/>
          <a:p>
            <a:r>
              <a:rPr lang="en-US" altLang="zh-CN" sz="2400" dirty="0">
                <a:solidFill>
                  <a:srgbClr val="000000"/>
                </a:solidFill>
                <a:latin typeface="NimbusRomNo9L-Regu"/>
              </a:rPr>
              <a:t>Adjacency learning</a:t>
            </a:r>
            <a:endParaRPr lang="zh-CN" altLang="en-US" sz="2400" dirty="0"/>
          </a:p>
        </p:txBody>
      </p:sp>
      <p:pic>
        <p:nvPicPr>
          <p:cNvPr id="12" name="图片 11">
            <a:extLst>
              <a:ext uri="{FF2B5EF4-FFF2-40B4-BE49-F238E27FC236}">
                <a16:creationId xmlns:a16="http://schemas.microsoft.com/office/drawing/2014/main" id="{5A016272-791E-4338-B0D9-33B7E35CA7D4}"/>
              </a:ext>
            </a:extLst>
          </p:cNvPr>
          <p:cNvPicPr>
            <a:picLocks noChangeAspect="1"/>
          </p:cNvPicPr>
          <p:nvPr/>
        </p:nvPicPr>
        <p:blipFill>
          <a:blip r:embed="rId5"/>
          <a:stretch>
            <a:fillRect/>
          </a:stretch>
        </p:blipFill>
        <p:spPr>
          <a:xfrm>
            <a:off x="3628208" y="5785485"/>
            <a:ext cx="2819400" cy="590550"/>
          </a:xfrm>
          <a:prstGeom prst="rect">
            <a:avLst/>
          </a:prstGeom>
        </p:spPr>
      </p:pic>
      <p:sp>
        <p:nvSpPr>
          <p:cNvPr id="13" name="矩形 12">
            <a:extLst>
              <a:ext uri="{FF2B5EF4-FFF2-40B4-BE49-F238E27FC236}">
                <a16:creationId xmlns:a16="http://schemas.microsoft.com/office/drawing/2014/main" id="{EFED49EF-2B8A-483C-94F6-10D8CB9C8669}"/>
              </a:ext>
            </a:extLst>
          </p:cNvPr>
          <p:cNvSpPr/>
          <p:nvPr/>
        </p:nvSpPr>
        <p:spPr>
          <a:xfrm>
            <a:off x="307059" y="5914370"/>
            <a:ext cx="2776529" cy="461665"/>
          </a:xfrm>
          <a:prstGeom prst="rect">
            <a:avLst/>
          </a:prstGeom>
        </p:spPr>
        <p:txBody>
          <a:bodyPr wrap="none">
            <a:spAutoFit/>
          </a:bodyPr>
          <a:lstStyle/>
          <a:p>
            <a:r>
              <a:rPr lang="en-US" altLang="zh-CN" sz="2400" dirty="0">
                <a:solidFill>
                  <a:srgbClr val="000000"/>
                </a:solidFill>
                <a:latin typeface="NimbusRomNo9L-Medi"/>
                <a:ea typeface="宋体" panose="02010600030101010101" pitchFamily="2" charset="-122"/>
              </a:rPr>
              <a:t>Initial Node Features</a:t>
            </a:r>
            <a:endParaRPr lang="zh-CN" altLang="en-US" sz="2400" dirty="0"/>
          </a:p>
        </p:txBody>
      </p:sp>
      <p:sp>
        <p:nvSpPr>
          <p:cNvPr id="14" name="矩形 13">
            <a:extLst>
              <a:ext uri="{FF2B5EF4-FFF2-40B4-BE49-F238E27FC236}">
                <a16:creationId xmlns:a16="http://schemas.microsoft.com/office/drawing/2014/main" id="{659BC376-761D-4597-B057-AF877A81D80C}"/>
              </a:ext>
            </a:extLst>
          </p:cNvPr>
          <p:cNvSpPr/>
          <p:nvPr/>
        </p:nvSpPr>
        <p:spPr>
          <a:xfrm>
            <a:off x="3827495" y="5357734"/>
            <a:ext cx="2969467" cy="369332"/>
          </a:xfrm>
          <a:prstGeom prst="rect">
            <a:avLst/>
          </a:prstGeom>
        </p:spPr>
        <p:txBody>
          <a:bodyPr wrap="none">
            <a:spAutoFit/>
          </a:bodyPr>
          <a:lstStyle/>
          <a:p>
            <a:r>
              <a:rPr lang="en-US" altLang="zh-CN" dirty="0">
                <a:solidFill>
                  <a:schemeClr val="accent1"/>
                </a:solidFill>
                <a:latin typeface="NimbusRomNo9L-Regu"/>
              </a:rPr>
              <a:t>Convolutional neural network</a:t>
            </a:r>
            <a:endParaRPr lang="zh-CN" altLang="en-US" dirty="0">
              <a:solidFill>
                <a:schemeClr val="accent1"/>
              </a:solidFill>
            </a:endParaRPr>
          </a:p>
        </p:txBody>
      </p:sp>
      <p:cxnSp>
        <p:nvCxnSpPr>
          <p:cNvPr id="16" name="连接符: 曲线 15">
            <a:extLst>
              <a:ext uri="{FF2B5EF4-FFF2-40B4-BE49-F238E27FC236}">
                <a16:creationId xmlns:a16="http://schemas.microsoft.com/office/drawing/2014/main" id="{22E92718-F50C-4351-B7A2-2ED232745216}"/>
              </a:ext>
            </a:extLst>
          </p:cNvPr>
          <p:cNvCxnSpPr>
            <a:endCxn id="14" idx="2"/>
          </p:cNvCxnSpPr>
          <p:nvPr/>
        </p:nvCxnSpPr>
        <p:spPr>
          <a:xfrm flipV="1">
            <a:off x="4937760" y="5727066"/>
            <a:ext cx="374469" cy="18730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EEE9B9F7-A72B-40B9-A6E3-7BC0493402F3}"/>
              </a:ext>
            </a:extLst>
          </p:cNvPr>
          <p:cNvPicPr>
            <a:picLocks noChangeAspect="1"/>
          </p:cNvPicPr>
          <p:nvPr/>
        </p:nvPicPr>
        <p:blipFill>
          <a:blip r:embed="rId6"/>
          <a:stretch>
            <a:fillRect/>
          </a:stretch>
        </p:blipFill>
        <p:spPr>
          <a:xfrm>
            <a:off x="8203474" y="5739287"/>
            <a:ext cx="3486331" cy="520780"/>
          </a:xfrm>
          <a:prstGeom prst="rect">
            <a:avLst/>
          </a:prstGeom>
        </p:spPr>
      </p:pic>
      <p:sp>
        <p:nvSpPr>
          <p:cNvPr id="18" name="矩形 17">
            <a:extLst>
              <a:ext uri="{FF2B5EF4-FFF2-40B4-BE49-F238E27FC236}">
                <a16:creationId xmlns:a16="http://schemas.microsoft.com/office/drawing/2014/main" id="{92FA3BDE-D4A3-40D6-B196-0C962E98F4A1}"/>
              </a:ext>
            </a:extLst>
          </p:cNvPr>
          <p:cNvSpPr/>
          <p:nvPr/>
        </p:nvSpPr>
        <p:spPr>
          <a:xfrm>
            <a:off x="8203474" y="5367723"/>
            <a:ext cx="3251200" cy="371564"/>
          </a:xfrm>
          <a:prstGeom prst="rect">
            <a:avLst/>
          </a:prstGeom>
        </p:spPr>
        <p:txBody>
          <a:bodyPr wrap="square">
            <a:spAutoFit/>
          </a:bodyPr>
          <a:lstStyle/>
          <a:p>
            <a:r>
              <a:rPr lang="en-US" altLang="zh-CN" dirty="0">
                <a:solidFill>
                  <a:srgbClr val="000000"/>
                </a:solidFill>
                <a:latin typeface="NimbusRomNo9L-Regu"/>
              </a:rPr>
              <a:t>For images </a:t>
            </a:r>
            <a:r>
              <a:rPr lang="en-US" altLang="zh-CN" sz="800" i="1" dirty="0">
                <a:solidFill>
                  <a:srgbClr val="000000"/>
                </a:solidFill>
                <a:latin typeface="CMSY5"/>
              </a:rPr>
              <a:t> </a:t>
            </a:r>
            <a:r>
              <a:rPr lang="en-US" altLang="zh-CN" dirty="0">
                <a:solidFill>
                  <a:srgbClr val="000000"/>
                </a:solidFill>
                <a:latin typeface="NimbusRomNo9L-Regu"/>
              </a:rPr>
              <a:t>with unknown label </a:t>
            </a:r>
            <a:endParaRPr lang="zh-CN" altLang="en-US" dirty="0"/>
          </a:p>
        </p:txBody>
      </p:sp>
      <p:sp>
        <p:nvSpPr>
          <p:cNvPr id="19" name="矩形 18">
            <a:extLst>
              <a:ext uri="{FF2B5EF4-FFF2-40B4-BE49-F238E27FC236}">
                <a16:creationId xmlns:a16="http://schemas.microsoft.com/office/drawing/2014/main" id="{DF489C7F-217C-4250-9A62-5713E4617A13}"/>
              </a:ext>
            </a:extLst>
          </p:cNvPr>
          <p:cNvSpPr/>
          <p:nvPr/>
        </p:nvSpPr>
        <p:spPr>
          <a:xfrm>
            <a:off x="7893960" y="6210382"/>
            <a:ext cx="3870227" cy="369332"/>
          </a:xfrm>
          <a:prstGeom prst="rect">
            <a:avLst/>
          </a:prstGeom>
        </p:spPr>
        <p:txBody>
          <a:bodyPr wrap="none">
            <a:spAutoFit/>
          </a:bodyPr>
          <a:lstStyle/>
          <a:p>
            <a:r>
              <a:rPr lang="en-US" altLang="zh-CN" dirty="0">
                <a:solidFill>
                  <a:schemeClr val="accent1"/>
                </a:solidFill>
                <a:latin typeface="NimbusRomNo9L-Regu"/>
              </a:rPr>
              <a:t>uniform distribution over the </a:t>
            </a:r>
            <a:r>
              <a:rPr lang="en-US" altLang="zh-CN" i="1" dirty="0">
                <a:solidFill>
                  <a:schemeClr val="accent1"/>
                </a:solidFill>
                <a:latin typeface="CMMI10"/>
              </a:rPr>
              <a:t>K</a:t>
            </a:r>
            <a:r>
              <a:rPr lang="en-US" altLang="zh-CN" dirty="0">
                <a:solidFill>
                  <a:schemeClr val="accent1"/>
                </a:solidFill>
                <a:latin typeface="NimbusRomNo9L-Regu"/>
              </a:rPr>
              <a:t>-simplex</a:t>
            </a:r>
            <a:endParaRPr lang="zh-CN" altLang="en-US" dirty="0">
              <a:solidFill>
                <a:schemeClr val="accent1"/>
              </a:solidFill>
            </a:endParaRPr>
          </a:p>
        </p:txBody>
      </p:sp>
      <p:pic>
        <p:nvPicPr>
          <p:cNvPr id="20" name="图片 19">
            <a:extLst>
              <a:ext uri="{FF2B5EF4-FFF2-40B4-BE49-F238E27FC236}">
                <a16:creationId xmlns:a16="http://schemas.microsoft.com/office/drawing/2014/main" id="{7016A2DD-9A2F-4A27-BA16-A24290E415C8}"/>
              </a:ext>
            </a:extLst>
          </p:cNvPr>
          <p:cNvPicPr>
            <a:picLocks noChangeAspect="1"/>
          </p:cNvPicPr>
          <p:nvPr/>
        </p:nvPicPr>
        <p:blipFill>
          <a:blip r:embed="rId7"/>
          <a:stretch>
            <a:fillRect/>
          </a:stretch>
        </p:blipFill>
        <p:spPr>
          <a:xfrm>
            <a:off x="9829073" y="4843857"/>
            <a:ext cx="1656114" cy="371564"/>
          </a:xfrm>
          <a:prstGeom prst="rect">
            <a:avLst/>
          </a:prstGeom>
        </p:spPr>
      </p:pic>
      <p:sp>
        <p:nvSpPr>
          <p:cNvPr id="21" name="箭头: 右 20">
            <a:extLst>
              <a:ext uri="{FF2B5EF4-FFF2-40B4-BE49-F238E27FC236}">
                <a16:creationId xmlns:a16="http://schemas.microsoft.com/office/drawing/2014/main" id="{58992594-303A-4266-831C-50A76ACBF66E}"/>
              </a:ext>
            </a:extLst>
          </p:cNvPr>
          <p:cNvSpPr/>
          <p:nvPr/>
        </p:nvSpPr>
        <p:spPr>
          <a:xfrm>
            <a:off x="8739142" y="4886785"/>
            <a:ext cx="506457" cy="3328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4EAC01D-7856-423E-BFBA-A51C8F92E8C6}"/>
              </a:ext>
            </a:extLst>
          </p:cNvPr>
          <p:cNvSpPr/>
          <p:nvPr/>
        </p:nvSpPr>
        <p:spPr>
          <a:xfrm>
            <a:off x="8441953" y="4484807"/>
            <a:ext cx="1232645" cy="369332"/>
          </a:xfrm>
          <a:prstGeom prst="rect">
            <a:avLst/>
          </a:prstGeom>
        </p:spPr>
        <p:txBody>
          <a:bodyPr wrap="none">
            <a:spAutoFit/>
          </a:bodyPr>
          <a:lstStyle/>
          <a:p>
            <a:r>
              <a:rPr lang="en-US" altLang="zh-CN" dirty="0">
                <a:solidFill>
                  <a:srgbClr val="000000"/>
                </a:solidFill>
                <a:latin typeface="NimbusRomNo9L-Regu"/>
              </a:rPr>
              <a:t>normalized</a:t>
            </a:r>
            <a:endParaRPr lang="zh-CN" altLang="en-US" dirty="0"/>
          </a:p>
        </p:txBody>
      </p:sp>
      <p:sp>
        <p:nvSpPr>
          <p:cNvPr id="23" name="矩形 22">
            <a:extLst>
              <a:ext uri="{FF2B5EF4-FFF2-40B4-BE49-F238E27FC236}">
                <a16:creationId xmlns:a16="http://schemas.microsoft.com/office/drawing/2014/main" id="{2098BB50-6CEF-4008-81EB-6C814E84FE69}"/>
              </a:ext>
            </a:extLst>
          </p:cNvPr>
          <p:cNvSpPr/>
          <p:nvPr/>
        </p:nvSpPr>
        <p:spPr>
          <a:xfrm>
            <a:off x="3554328" y="6473346"/>
            <a:ext cx="2967159" cy="369332"/>
          </a:xfrm>
          <a:prstGeom prst="rect">
            <a:avLst/>
          </a:prstGeom>
        </p:spPr>
        <p:txBody>
          <a:bodyPr wrap="none">
            <a:spAutoFit/>
          </a:bodyPr>
          <a:lstStyle/>
          <a:p>
            <a:r>
              <a:rPr lang="en-US" altLang="zh-CN" dirty="0">
                <a:solidFill>
                  <a:schemeClr val="accent1"/>
                </a:solidFill>
                <a:latin typeface="NimbusRomNo9L-Regu"/>
                <a:ea typeface="宋体" panose="02010600030101010101" pitchFamily="2" charset="-122"/>
              </a:rPr>
              <a:t>one-hot encoding of the label</a:t>
            </a:r>
            <a:endParaRPr lang="zh-CN" altLang="en-US" dirty="0">
              <a:solidFill>
                <a:schemeClr val="accent1"/>
              </a:solidFill>
            </a:endParaRPr>
          </a:p>
        </p:txBody>
      </p:sp>
      <p:cxnSp>
        <p:nvCxnSpPr>
          <p:cNvPr id="25" name="连接符: 曲线 24">
            <a:extLst>
              <a:ext uri="{FF2B5EF4-FFF2-40B4-BE49-F238E27FC236}">
                <a16:creationId xmlns:a16="http://schemas.microsoft.com/office/drawing/2014/main" id="{46CED709-6F18-48B7-8A8F-C93FC76E4995}"/>
              </a:ext>
            </a:extLst>
          </p:cNvPr>
          <p:cNvCxnSpPr/>
          <p:nvPr/>
        </p:nvCxnSpPr>
        <p:spPr>
          <a:xfrm rot="10800000" flipV="1">
            <a:off x="5312229" y="6249788"/>
            <a:ext cx="580573" cy="24308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连接符: 曲线 26">
            <a:extLst>
              <a:ext uri="{FF2B5EF4-FFF2-40B4-BE49-F238E27FC236}">
                <a16:creationId xmlns:a16="http://schemas.microsoft.com/office/drawing/2014/main" id="{365D23BE-0B60-4AAC-B913-EE9A4DCB55CB}"/>
              </a:ext>
            </a:extLst>
          </p:cNvPr>
          <p:cNvCxnSpPr/>
          <p:nvPr/>
        </p:nvCxnSpPr>
        <p:spPr>
          <a:xfrm rot="10800000" flipV="1">
            <a:off x="10411098" y="6021977"/>
            <a:ext cx="535577" cy="2380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2B118A67-DB3B-4B6B-8A3B-1CD41A98849E}"/>
              </a:ext>
            </a:extLst>
          </p:cNvPr>
          <p:cNvSpPr>
            <a:spLocks noGrp="1"/>
          </p:cNvSpPr>
          <p:nvPr>
            <p:ph type="sldNum" sz="quarter" idx="12"/>
          </p:nvPr>
        </p:nvSpPr>
        <p:spPr/>
        <p:txBody>
          <a:bodyPr/>
          <a:lstStyle/>
          <a:p>
            <a:fld id="{26CAFBDD-0372-4E15-859A-C6C2B5108B3B}" type="slidenum">
              <a:rPr lang="zh-CN" altLang="en-US" smtClean="0"/>
              <a:t>40</a:t>
            </a:fld>
            <a:endParaRPr lang="zh-CN" altLang="en-US"/>
          </a:p>
        </p:txBody>
      </p:sp>
    </p:spTree>
    <p:extLst>
      <p:ext uri="{BB962C8B-B14F-4D97-AF65-F5344CB8AC3E}">
        <p14:creationId xmlns:p14="http://schemas.microsoft.com/office/powerpoint/2010/main" val="2505530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B2C31-4800-4B37-BA26-BA080E2E689E}"/>
              </a:ext>
            </a:extLst>
          </p:cNvPr>
          <p:cNvSpPr>
            <a:spLocks noGrp="1"/>
          </p:cNvSpPr>
          <p:nvPr>
            <p:ph type="title"/>
          </p:nvPr>
        </p:nvSpPr>
        <p:spPr>
          <a:xfrm>
            <a:off x="0" y="7486"/>
            <a:ext cx="10515600" cy="673552"/>
          </a:xfrm>
        </p:spPr>
        <p:txBody>
          <a:bodyPr>
            <a:normAutofit fontScale="90000"/>
          </a:bodyPr>
          <a:lstStyle/>
          <a:p>
            <a:r>
              <a:rPr lang="en-US" altLang="zh-CN" dirty="0"/>
              <a:t>training</a:t>
            </a:r>
            <a:endParaRPr lang="zh-CN" altLang="en-US" dirty="0"/>
          </a:p>
        </p:txBody>
      </p:sp>
      <p:sp>
        <p:nvSpPr>
          <p:cNvPr id="3" name="内容占位符 2">
            <a:extLst>
              <a:ext uri="{FF2B5EF4-FFF2-40B4-BE49-F238E27FC236}">
                <a16:creationId xmlns:a16="http://schemas.microsoft.com/office/drawing/2014/main" id="{075BDEE0-9EB6-4496-8FBE-15C76FCB14DB}"/>
              </a:ext>
            </a:extLst>
          </p:cNvPr>
          <p:cNvSpPr>
            <a:spLocks noGrp="1"/>
          </p:cNvSpPr>
          <p:nvPr>
            <p:ph idx="1"/>
          </p:nvPr>
        </p:nvSpPr>
        <p:spPr>
          <a:xfrm>
            <a:off x="-1" y="1002665"/>
            <a:ext cx="12191999" cy="5293632"/>
          </a:xfrm>
        </p:spPr>
        <p:txBody>
          <a:bodyPr/>
          <a:lstStyle/>
          <a:p>
            <a:r>
              <a:rPr lang="en-US" altLang="zh-CN" b="1" dirty="0"/>
              <a:t>few-shot</a:t>
            </a:r>
            <a:r>
              <a:rPr lang="en-US" altLang="zh-CN" dirty="0"/>
              <a:t> and </a:t>
            </a:r>
            <a:r>
              <a:rPr lang="en-US" altLang="zh-CN" b="1" dirty="0"/>
              <a:t>semi-supervised</a:t>
            </a:r>
            <a:r>
              <a:rPr lang="en-US" altLang="zh-CN" dirty="0"/>
              <a:t> learning</a:t>
            </a:r>
          </a:p>
          <a:p>
            <a:endParaRPr lang="en-US" altLang="zh-CN" dirty="0"/>
          </a:p>
          <a:p>
            <a:pPr marL="0" indent="0">
              <a:buNone/>
            </a:pPr>
            <a:endParaRPr lang="en-US" altLang="zh-CN" dirty="0"/>
          </a:p>
          <a:p>
            <a:r>
              <a:rPr lang="en-US" altLang="zh-CN" b="1" dirty="0"/>
              <a:t>active </a:t>
            </a:r>
            <a:r>
              <a:rPr lang="en-US" altLang="zh-CN" dirty="0"/>
              <a:t>learning</a:t>
            </a:r>
          </a:p>
          <a:p>
            <a:pPr lvl="1"/>
            <a:r>
              <a:rPr lang="en-US" altLang="zh-CN" dirty="0"/>
              <a:t>The network will learn to ask for the most informative label in order to classify the sample   </a:t>
            </a:r>
            <a:r>
              <a:rPr lang="en-US" altLang="zh-CN" i="1" dirty="0"/>
              <a:t>∈ T</a:t>
            </a:r>
          </a:p>
          <a:p>
            <a:pPr lvl="1"/>
            <a:r>
              <a:rPr lang="en-US" altLang="zh-CN" dirty="0"/>
              <a:t>The querying is done after the first layer of the GNN by using a </a:t>
            </a:r>
            <a:r>
              <a:rPr lang="en-US" altLang="zh-CN" dirty="0" err="1"/>
              <a:t>Softmax</a:t>
            </a:r>
            <a:r>
              <a:rPr lang="en-US" altLang="zh-CN" dirty="0"/>
              <a:t> attention over the unlabeled nodes of the graph.</a:t>
            </a:r>
            <a:endParaRPr lang="zh-CN" altLang="en-US" dirty="0"/>
          </a:p>
        </p:txBody>
      </p:sp>
      <p:sp>
        <p:nvSpPr>
          <p:cNvPr id="4" name="文本框 3">
            <a:extLst>
              <a:ext uri="{FF2B5EF4-FFF2-40B4-BE49-F238E27FC236}">
                <a16:creationId xmlns:a16="http://schemas.microsoft.com/office/drawing/2014/main" id="{16A5A32A-0E48-4CFA-94E3-C271CB0E5AE3}"/>
              </a:ext>
            </a:extLst>
          </p:cNvPr>
          <p:cNvSpPr txBox="1"/>
          <p:nvPr/>
        </p:nvSpPr>
        <p:spPr>
          <a:xfrm>
            <a:off x="6299200" y="6492874"/>
            <a:ext cx="5892799" cy="369332"/>
          </a:xfrm>
          <a:prstGeom prst="rect">
            <a:avLst/>
          </a:prstGeom>
          <a:noFill/>
        </p:spPr>
        <p:txBody>
          <a:bodyPr wrap="square" rtlCol="0">
            <a:spAutoFit/>
          </a:bodyPr>
          <a:lstStyle/>
          <a:p>
            <a:r>
              <a:rPr lang="en-US" altLang="zh-CN" dirty="0">
                <a:solidFill>
                  <a:schemeClr val="bg2">
                    <a:lumMod val="75000"/>
                  </a:schemeClr>
                </a:solidFill>
              </a:rPr>
              <a:t>FEW-SHOT LEARNING WITH GRAPH NEURAL NETWORKS</a:t>
            </a:r>
            <a:endParaRPr lang="zh-CN" altLang="en-US" dirty="0">
              <a:solidFill>
                <a:schemeClr val="bg2">
                  <a:lumMod val="75000"/>
                </a:schemeClr>
              </a:solidFill>
            </a:endParaRPr>
          </a:p>
        </p:txBody>
      </p:sp>
      <p:pic>
        <p:nvPicPr>
          <p:cNvPr id="5" name="图片 4">
            <a:extLst>
              <a:ext uri="{FF2B5EF4-FFF2-40B4-BE49-F238E27FC236}">
                <a16:creationId xmlns:a16="http://schemas.microsoft.com/office/drawing/2014/main" id="{413B4C6C-4E92-42B6-83AF-8B2AE262A541}"/>
              </a:ext>
            </a:extLst>
          </p:cNvPr>
          <p:cNvPicPr>
            <a:picLocks noChangeAspect="1"/>
          </p:cNvPicPr>
          <p:nvPr/>
        </p:nvPicPr>
        <p:blipFill>
          <a:blip r:embed="rId3"/>
          <a:stretch>
            <a:fillRect/>
          </a:stretch>
        </p:blipFill>
        <p:spPr>
          <a:xfrm>
            <a:off x="2461940" y="1535021"/>
            <a:ext cx="5648325" cy="809625"/>
          </a:xfrm>
          <a:prstGeom prst="rect">
            <a:avLst/>
          </a:prstGeom>
        </p:spPr>
      </p:pic>
      <p:pic>
        <p:nvPicPr>
          <p:cNvPr id="6" name="图片 5">
            <a:extLst>
              <a:ext uri="{FF2B5EF4-FFF2-40B4-BE49-F238E27FC236}">
                <a16:creationId xmlns:a16="http://schemas.microsoft.com/office/drawing/2014/main" id="{95011CE9-5247-4CBC-A9A7-5CF18BF4E9CC}"/>
              </a:ext>
            </a:extLst>
          </p:cNvPr>
          <p:cNvPicPr>
            <a:picLocks noChangeAspect="1"/>
          </p:cNvPicPr>
          <p:nvPr/>
        </p:nvPicPr>
        <p:blipFill>
          <a:blip r:embed="rId4"/>
          <a:stretch>
            <a:fillRect/>
          </a:stretch>
        </p:blipFill>
        <p:spPr>
          <a:xfrm>
            <a:off x="1717222" y="3366452"/>
            <a:ext cx="266700" cy="304800"/>
          </a:xfrm>
          <a:prstGeom prst="rect">
            <a:avLst/>
          </a:prstGeom>
        </p:spPr>
      </p:pic>
      <p:pic>
        <p:nvPicPr>
          <p:cNvPr id="7" name="图片 6">
            <a:extLst>
              <a:ext uri="{FF2B5EF4-FFF2-40B4-BE49-F238E27FC236}">
                <a16:creationId xmlns:a16="http://schemas.microsoft.com/office/drawing/2014/main" id="{36CE9B75-CB42-41C2-B847-9C1930907785}"/>
              </a:ext>
            </a:extLst>
          </p:cNvPr>
          <p:cNvPicPr>
            <a:picLocks noChangeAspect="1"/>
          </p:cNvPicPr>
          <p:nvPr/>
        </p:nvPicPr>
        <p:blipFill>
          <a:blip r:embed="rId5"/>
          <a:stretch>
            <a:fillRect/>
          </a:stretch>
        </p:blipFill>
        <p:spPr>
          <a:xfrm>
            <a:off x="-1" y="4494632"/>
            <a:ext cx="4619625" cy="685800"/>
          </a:xfrm>
          <a:prstGeom prst="rect">
            <a:avLst/>
          </a:prstGeom>
        </p:spPr>
      </p:pic>
      <p:pic>
        <p:nvPicPr>
          <p:cNvPr id="8" name="图片 7">
            <a:extLst>
              <a:ext uri="{FF2B5EF4-FFF2-40B4-BE49-F238E27FC236}">
                <a16:creationId xmlns:a16="http://schemas.microsoft.com/office/drawing/2014/main" id="{7DC679B0-9F25-4166-B90E-FCBC3A890CA1}"/>
              </a:ext>
            </a:extLst>
          </p:cNvPr>
          <p:cNvPicPr>
            <a:picLocks noChangeAspect="1"/>
          </p:cNvPicPr>
          <p:nvPr/>
        </p:nvPicPr>
        <p:blipFill>
          <a:blip r:embed="rId6"/>
          <a:stretch>
            <a:fillRect/>
          </a:stretch>
        </p:blipFill>
        <p:spPr>
          <a:xfrm>
            <a:off x="5555783" y="4494632"/>
            <a:ext cx="5943547" cy="648245"/>
          </a:xfrm>
          <a:prstGeom prst="rect">
            <a:avLst/>
          </a:prstGeom>
        </p:spPr>
      </p:pic>
      <p:pic>
        <p:nvPicPr>
          <p:cNvPr id="9" name="图片 8">
            <a:extLst>
              <a:ext uri="{FF2B5EF4-FFF2-40B4-BE49-F238E27FC236}">
                <a16:creationId xmlns:a16="http://schemas.microsoft.com/office/drawing/2014/main" id="{586C9A90-19EC-47E8-9668-D69883290A04}"/>
              </a:ext>
            </a:extLst>
          </p:cNvPr>
          <p:cNvPicPr>
            <a:picLocks noChangeAspect="1"/>
          </p:cNvPicPr>
          <p:nvPr/>
        </p:nvPicPr>
        <p:blipFill>
          <a:blip r:embed="rId7"/>
          <a:stretch>
            <a:fillRect/>
          </a:stretch>
        </p:blipFill>
        <p:spPr>
          <a:xfrm>
            <a:off x="1717222" y="5226685"/>
            <a:ext cx="7924319" cy="808354"/>
          </a:xfrm>
          <a:prstGeom prst="rect">
            <a:avLst/>
          </a:prstGeom>
        </p:spPr>
      </p:pic>
      <p:sp>
        <p:nvSpPr>
          <p:cNvPr id="10" name="灯片编号占位符 9">
            <a:extLst>
              <a:ext uri="{FF2B5EF4-FFF2-40B4-BE49-F238E27FC236}">
                <a16:creationId xmlns:a16="http://schemas.microsoft.com/office/drawing/2014/main" id="{45BD2FB3-8FBD-43A2-A634-9356674232E5}"/>
              </a:ext>
            </a:extLst>
          </p:cNvPr>
          <p:cNvSpPr>
            <a:spLocks noGrp="1"/>
          </p:cNvSpPr>
          <p:nvPr>
            <p:ph type="sldNum" sz="quarter" idx="12"/>
          </p:nvPr>
        </p:nvSpPr>
        <p:spPr/>
        <p:txBody>
          <a:bodyPr/>
          <a:lstStyle/>
          <a:p>
            <a:fld id="{26CAFBDD-0372-4E15-859A-C6C2B5108B3B}" type="slidenum">
              <a:rPr lang="zh-CN" altLang="en-US" smtClean="0"/>
              <a:t>41</a:t>
            </a:fld>
            <a:endParaRPr lang="zh-CN" altLang="en-US"/>
          </a:p>
        </p:txBody>
      </p:sp>
    </p:spTree>
    <p:extLst>
      <p:ext uri="{BB962C8B-B14F-4D97-AF65-F5344CB8AC3E}">
        <p14:creationId xmlns:p14="http://schemas.microsoft.com/office/powerpoint/2010/main" val="27394552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F83509AC-0143-468A-B64B-EBAAE474159F}"/>
              </a:ext>
            </a:extLst>
          </p:cNvPr>
          <p:cNvPicPr>
            <a:picLocks noGrp="1" noChangeAspect="1"/>
          </p:cNvPicPr>
          <p:nvPr>
            <p:ph idx="1"/>
          </p:nvPr>
        </p:nvPicPr>
        <p:blipFill>
          <a:blip r:embed="rId3"/>
          <a:stretch>
            <a:fillRect/>
          </a:stretch>
        </p:blipFill>
        <p:spPr>
          <a:xfrm>
            <a:off x="692426" y="1197103"/>
            <a:ext cx="10515600" cy="4230156"/>
          </a:xfrm>
          <a:prstGeom prst="rect">
            <a:avLst/>
          </a:prstGeom>
        </p:spPr>
      </p:pic>
      <p:sp>
        <p:nvSpPr>
          <p:cNvPr id="4" name="文本框 3">
            <a:extLst>
              <a:ext uri="{FF2B5EF4-FFF2-40B4-BE49-F238E27FC236}">
                <a16:creationId xmlns:a16="http://schemas.microsoft.com/office/drawing/2014/main" id="{16A5A32A-0E48-4CFA-94E3-C271CB0E5AE3}"/>
              </a:ext>
            </a:extLst>
          </p:cNvPr>
          <p:cNvSpPr txBox="1"/>
          <p:nvPr/>
        </p:nvSpPr>
        <p:spPr>
          <a:xfrm>
            <a:off x="6299200" y="6492874"/>
            <a:ext cx="5892799" cy="369332"/>
          </a:xfrm>
          <a:prstGeom prst="rect">
            <a:avLst/>
          </a:prstGeom>
          <a:noFill/>
        </p:spPr>
        <p:txBody>
          <a:bodyPr wrap="square" rtlCol="0">
            <a:spAutoFit/>
          </a:bodyPr>
          <a:lstStyle/>
          <a:p>
            <a:r>
              <a:rPr lang="en-US" altLang="zh-CN" dirty="0">
                <a:solidFill>
                  <a:schemeClr val="bg2">
                    <a:lumMod val="75000"/>
                  </a:schemeClr>
                </a:solidFill>
              </a:rPr>
              <a:t>FEW-SHOT LEARNING WITH GRAPH NEURAL NETWORKS</a:t>
            </a:r>
            <a:endParaRPr lang="zh-CN" altLang="en-US" dirty="0">
              <a:solidFill>
                <a:schemeClr val="bg2">
                  <a:lumMod val="75000"/>
                </a:schemeClr>
              </a:solidFill>
            </a:endParaRPr>
          </a:p>
        </p:txBody>
      </p:sp>
      <p:sp>
        <p:nvSpPr>
          <p:cNvPr id="2" name="灯片编号占位符 1">
            <a:extLst>
              <a:ext uri="{FF2B5EF4-FFF2-40B4-BE49-F238E27FC236}">
                <a16:creationId xmlns:a16="http://schemas.microsoft.com/office/drawing/2014/main" id="{68C3A4D5-E53B-473A-B2EA-D75B01CC48B5}"/>
              </a:ext>
            </a:extLst>
          </p:cNvPr>
          <p:cNvSpPr>
            <a:spLocks noGrp="1"/>
          </p:cNvSpPr>
          <p:nvPr>
            <p:ph type="sldNum" sz="quarter" idx="12"/>
          </p:nvPr>
        </p:nvSpPr>
        <p:spPr/>
        <p:txBody>
          <a:bodyPr/>
          <a:lstStyle/>
          <a:p>
            <a:fld id="{26CAFBDD-0372-4E15-859A-C6C2B5108B3B}" type="slidenum">
              <a:rPr lang="zh-CN" altLang="en-US" smtClean="0"/>
              <a:t>42</a:t>
            </a:fld>
            <a:endParaRPr lang="zh-CN" altLang="en-US"/>
          </a:p>
        </p:txBody>
      </p:sp>
    </p:spTree>
    <p:extLst>
      <p:ext uri="{BB962C8B-B14F-4D97-AF65-F5344CB8AC3E}">
        <p14:creationId xmlns:p14="http://schemas.microsoft.com/office/powerpoint/2010/main" val="41763460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C0367B-881B-4697-A231-BB68048415AD}"/>
              </a:ext>
            </a:extLst>
          </p:cNvPr>
          <p:cNvSpPr>
            <a:spLocks noGrp="1"/>
          </p:cNvSpPr>
          <p:nvPr>
            <p:ph type="title"/>
          </p:nvPr>
        </p:nvSpPr>
        <p:spPr/>
        <p:txBody>
          <a:bodyPr/>
          <a:lstStyle/>
          <a:p>
            <a:r>
              <a:rPr lang="en-US" altLang="zh-CN" dirty="0"/>
              <a:t>Reference</a:t>
            </a:r>
            <a:endParaRPr lang="zh-CN" altLang="en-US" dirty="0"/>
          </a:p>
        </p:txBody>
      </p:sp>
      <p:sp>
        <p:nvSpPr>
          <p:cNvPr id="3" name="内容占位符 2">
            <a:extLst>
              <a:ext uri="{FF2B5EF4-FFF2-40B4-BE49-F238E27FC236}">
                <a16:creationId xmlns:a16="http://schemas.microsoft.com/office/drawing/2014/main" id="{85A4679B-9D12-490C-BADC-AE2D159A7066}"/>
              </a:ext>
            </a:extLst>
          </p:cNvPr>
          <p:cNvSpPr>
            <a:spLocks noGrp="1"/>
          </p:cNvSpPr>
          <p:nvPr>
            <p:ph idx="1"/>
          </p:nvPr>
        </p:nvSpPr>
        <p:spPr/>
        <p:txBody>
          <a:bodyPr/>
          <a:lstStyle/>
          <a:p>
            <a:pPr marL="0" indent="0">
              <a:buNone/>
            </a:pPr>
            <a:r>
              <a:rPr lang="en-US" altLang="zh-CN" dirty="0"/>
              <a:t>[1] Graph Neural Networks: A Review of Methods and Applications</a:t>
            </a:r>
          </a:p>
          <a:p>
            <a:pPr marL="0" indent="0">
              <a:buNone/>
            </a:pPr>
            <a:r>
              <a:rPr lang="en-US" altLang="zh-CN" dirty="0"/>
              <a:t>[2] Link Prediction Based on Graph Neural Networks</a:t>
            </a:r>
          </a:p>
          <a:p>
            <a:pPr marL="0" indent="0">
              <a:buNone/>
            </a:pPr>
            <a:r>
              <a:rPr lang="en-US" altLang="zh-CN" dirty="0"/>
              <a:t>[3] Diffusion Convolutional Recurrent Neural Network: Data-Driven Traffic Forecasting</a:t>
            </a:r>
          </a:p>
          <a:p>
            <a:pPr marL="0" indent="0">
              <a:buNone/>
            </a:pPr>
            <a:r>
              <a:rPr lang="en-US" altLang="zh-CN" dirty="0"/>
              <a:t>[4] </a:t>
            </a:r>
            <a:r>
              <a:rPr lang="en-US" altLang="zh-CN" dirty="0" err="1"/>
              <a:t>Spatio</a:t>
            </a:r>
            <a:r>
              <a:rPr lang="en-US" altLang="zh-CN" dirty="0"/>
              <a:t>-Temporal Graph Convolutional Networks: A Deep Learning Framework for Traffic Forecasting</a:t>
            </a:r>
          </a:p>
          <a:p>
            <a:pPr marL="0" indent="0">
              <a:buNone/>
            </a:pPr>
            <a:r>
              <a:rPr lang="en-US" altLang="zh-CN" dirty="0"/>
              <a:t>[5] Few-shot Learning With Graph Neural Networks </a:t>
            </a:r>
            <a:endParaRPr lang="zh-CN" altLang="en-US" dirty="0"/>
          </a:p>
        </p:txBody>
      </p:sp>
      <p:sp>
        <p:nvSpPr>
          <p:cNvPr id="4" name="灯片编号占位符 3">
            <a:extLst>
              <a:ext uri="{FF2B5EF4-FFF2-40B4-BE49-F238E27FC236}">
                <a16:creationId xmlns:a16="http://schemas.microsoft.com/office/drawing/2014/main" id="{14BE48C5-E947-4FDB-ADB8-E61B4CC1C0EE}"/>
              </a:ext>
            </a:extLst>
          </p:cNvPr>
          <p:cNvSpPr>
            <a:spLocks noGrp="1"/>
          </p:cNvSpPr>
          <p:nvPr>
            <p:ph type="sldNum" sz="quarter" idx="12"/>
          </p:nvPr>
        </p:nvSpPr>
        <p:spPr/>
        <p:txBody>
          <a:bodyPr/>
          <a:lstStyle/>
          <a:p>
            <a:fld id="{26CAFBDD-0372-4E15-859A-C6C2B5108B3B}" type="slidenum">
              <a:rPr lang="zh-CN" altLang="en-US" smtClean="0"/>
              <a:t>43</a:t>
            </a:fld>
            <a:endParaRPr lang="zh-CN" altLang="en-US"/>
          </a:p>
        </p:txBody>
      </p:sp>
    </p:spTree>
    <p:extLst>
      <p:ext uri="{BB962C8B-B14F-4D97-AF65-F5344CB8AC3E}">
        <p14:creationId xmlns:p14="http://schemas.microsoft.com/office/powerpoint/2010/main" val="1469073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E1C31-D347-42ED-8DCE-AC90FCADAEAA}"/>
              </a:ext>
            </a:extLst>
          </p:cNvPr>
          <p:cNvSpPr>
            <a:spLocks noGrp="1"/>
          </p:cNvSpPr>
          <p:nvPr>
            <p:ph type="title"/>
          </p:nvPr>
        </p:nvSpPr>
        <p:spPr>
          <a:xfrm>
            <a:off x="197068" y="188357"/>
            <a:ext cx="11690132" cy="1325563"/>
          </a:xfrm>
        </p:spPr>
        <p:txBody>
          <a:bodyPr/>
          <a:lstStyle/>
          <a:p>
            <a:r>
              <a:rPr lang="en-US" altLang="zh-CN" dirty="0"/>
              <a:t>do we really need a large </a:t>
            </a:r>
            <a:r>
              <a:rPr lang="en-US" altLang="zh-CN" i="1" dirty="0"/>
              <a:t>h </a:t>
            </a:r>
            <a:r>
              <a:rPr lang="en-US" altLang="zh-CN" dirty="0"/>
              <a:t>to learn high-order heuristics?</a:t>
            </a:r>
            <a:endParaRPr lang="zh-CN" altLang="en-US" dirty="0"/>
          </a:p>
        </p:txBody>
      </p:sp>
      <p:sp>
        <p:nvSpPr>
          <p:cNvPr id="3" name="内容占位符 2">
            <a:extLst>
              <a:ext uri="{FF2B5EF4-FFF2-40B4-BE49-F238E27FC236}">
                <a16:creationId xmlns:a16="http://schemas.microsoft.com/office/drawing/2014/main" id="{DC0A0C15-4AF2-43F0-88EA-E128F211E50D}"/>
              </a:ext>
            </a:extLst>
          </p:cNvPr>
          <p:cNvSpPr>
            <a:spLocks noGrp="1"/>
          </p:cNvSpPr>
          <p:nvPr>
            <p:ph idx="1"/>
          </p:nvPr>
        </p:nvSpPr>
        <p:spPr>
          <a:xfrm>
            <a:off x="197068" y="1753142"/>
            <a:ext cx="8296275" cy="4735526"/>
          </a:xfrm>
        </p:spPr>
        <p:txBody>
          <a:bodyPr>
            <a:normAutofit/>
          </a:bodyPr>
          <a:lstStyle/>
          <a:p>
            <a:r>
              <a:rPr lang="en-US" altLang="zh-CN" dirty="0" err="1"/>
              <a:t>Weisfeiler</a:t>
            </a:r>
            <a:r>
              <a:rPr lang="en-US" altLang="zh-CN" dirty="0"/>
              <a:t>-Lehman Neural Machine (WLNM)</a:t>
            </a:r>
          </a:p>
          <a:p>
            <a:pPr lvl="1"/>
            <a:r>
              <a:rPr lang="en-US" altLang="zh-CN" dirty="0"/>
              <a:t>extract local enclosing subgraphs around links as the training data</a:t>
            </a:r>
          </a:p>
          <a:p>
            <a:pPr lvl="1"/>
            <a:r>
              <a:rPr lang="en-US" altLang="zh-CN" dirty="0"/>
              <a:t>use a fully-connected neural network to learn which enclosing subgraphs correspond to link existence.</a:t>
            </a:r>
          </a:p>
          <a:p>
            <a:r>
              <a:rPr lang="en-US" altLang="zh-CN" dirty="0"/>
              <a:t>high-order heuristics such as rooted PageRank and Katz often have much better performance than first and second-order ones</a:t>
            </a:r>
          </a:p>
          <a:p>
            <a:r>
              <a:rPr lang="en-US" altLang="zh-CN" dirty="0"/>
              <a:t>unaffordable time and memory consumption for most practical networks.</a:t>
            </a:r>
            <a:endParaRPr lang="zh-CN" altLang="en-US" dirty="0"/>
          </a:p>
        </p:txBody>
      </p:sp>
      <p:sp>
        <p:nvSpPr>
          <p:cNvPr id="4" name="文本框 3">
            <a:extLst>
              <a:ext uri="{FF2B5EF4-FFF2-40B4-BE49-F238E27FC236}">
                <a16:creationId xmlns:a16="http://schemas.microsoft.com/office/drawing/2014/main" id="{2CE030BA-8610-4FD0-85F8-4F185CE6C8A6}"/>
              </a:ext>
            </a:extLst>
          </p:cNvPr>
          <p:cNvSpPr txBox="1"/>
          <p:nvPr/>
        </p:nvSpPr>
        <p:spPr>
          <a:xfrm>
            <a:off x="7185501" y="6488668"/>
            <a:ext cx="5006499" cy="369332"/>
          </a:xfrm>
          <a:prstGeom prst="rect">
            <a:avLst/>
          </a:prstGeom>
          <a:noFill/>
        </p:spPr>
        <p:txBody>
          <a:bodyPr wrap="none" rtlCol="0">
            <a:spAutoFit/>
          </a:bodyPr>
          <a:lstStyle/>
          <a:p>
            <a:r>
              <a:rPr lang="en-US" altLang="zh-CN" dirty="0">
                <a:solidFill>
                  <a:schemeClr val="bg2">
                    <a:lumMod val="75000"/>
                  </a:schemeClr>
                </a:solidFill>
              </a:rPr>
              <a:t>Link Prediction Based on Graph Neural Networks</a:t>
            </a:r>
            <a:endParaRPr lang="zh-CN" altLang="en-US" dirty="0">
              <a:solidFill>
                <a:schemeClr val="bg2">
                  <a:lumMod val="75000"/>
                </a:schemeClr>
              </a:solidFill>
            </a:endParaRPr>
          </a:p>
        </p:txBody>
      </p:sp>
      <p:pic>
        <p:nvPicPr>
          <p:cNvPr id="5" name="图片 4">
            <a:extLst>
              <a:ext uri="{FF2B5EF4-FFF2-40B4-BE49-F238E27FC236}">
                <a16:creationId xmlns:a16="http://schemas.microsoft.com/office/drawing/2014/main" id="{7B032AC4-A36C-45C1-92B6-4F1127CF13C6}"/>
              </a:ext>
            </a:extLst>
          </p:cNvPr>
          <p:cNvPicPr>
            <a:picLocks noChangeAspect="1"/>
          </p:cNvPicPr>
          <p:nvPr/>
        </p:nvPicPr>
        <p:blipFill>
          <a:blip r:embed="rId2"/>
          <a:stretch>
            <a:fillRect/>
          </a:stretch>
        </p:blipFill>
        <p:spPr>
          <a:xfrm>
            <a:off x="8377108" y="2987046"/>
            <a:ext cx="3617824" cy="2733246"/>
          </a:xfrm>
          <a:prstGeom prst="rect">
            <a:avLst/>
          </a:prstGeom>
        </p:spPr>
      </p:pic>
      <p:sp>
        <p:nvSpPr>
          <p:cNvPr id="6" name="灯片编号占位符 5">
            <a:extLst>
              <a:ext uri="{FF2B5EF4-FFF2-40B4-BE49-F238E27FC236}">
                <a16:creationId xmlns:a16="http://schemas.microsoft.com/office/drawing/2014/main" id="{21B1B6CF-849A-41C2-B3DD-A6122419308D}"/>
              </a:ext>
            </a:extLst>
          </p:cNvPr>
          <p:cNvSpPr>
            <a:spLocks noGrp="1"/>
          </p:cNvSpPr>
          <p:nvPr>
            <p:ph type="sldNum" sz="quarter" idx="12"/>
          </p:nvPr>
        </p:nvSpPr>
        <p:spPr/>
        <p:txBody>
          <a:bodyPr/>
          <a:lstStyle/>
          <a:p>
            <a:fld id="{26CAFBDD-0372-4E15-859A-C6C2B5108B3B}" type="slidenum">
              <a:rPr lang="zh-CN" altLang="en-US" smtClean="0"/>
              <a:t>5</a:t>
            </a:fld>
            <a:endParaRPr lang="zh-CN" altLang="en-US"/>
          </a:p>
        </p:txBody>
      </p:sp>
    </p:spTree>
    <p:extLst>
      <p:ext uri="{BB962C8B-B14F-4D97-AF65-F5344CB8AC3E}">
        <p14:creationId xmlns:p14="http://schemas.microsoft.com/office/powerpoint/2010/main" val="2716330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C0A0C15-4AF2-43F0-88EA-E128F211E50D}"/>
              </a:ext>
            </a:extLst>
          </p:cNvPr>
          <p:cNvSpPr>
            <a:spLocks noGrp="1"/>
          </p:cNvSpPr>
          <p:nvPr>
            <p:ph idx="1"/>
          </p:nvPr>
        </p:nvSpPr>
        <p:spPr>
          <a:xfrm>
            <a:off x="242454" y="260061"/>
            <a:ext cx="11339946" cy="6126884"/>
          </a:xfrm>
        </p:spPr>
        <p:txBody>
          <a:bodyPr/>
          <a:lstStyle/>
          <a:p>
            <a:r>
              <a:rPr lang="en-US" altLang="zh-CN" i="1" dirty="0"/>
              <a:t>γ-decaying theory</a:t>
            </a:r>
          </a:p>
          <a:p>
            <a:pPr lvl="1"/>
            <a:r>
              <a:rPr lang="en-US" altLang="zh-CN" dirty="0"/>
              <a:t>most high-order heuristics can be unified by a </a:t>
            </a:r>
            <a:r>
              <a:rPr lang="en-US" altLang="zh-CN" i="1" dirty="0"/>
              <a:t>γ-decaying theory</a:t>
            </a:r>
          </a:p>
          <a:p>
            <a:pPr lvl="1"/>
            <a:r>
              <a:rPr lang="en-US" altLang="zh-CN" dirty="0"/>
              <a:t> under mild conditions, any </a:t>
            </a:r>
            <a:r>
              <a:rPr lang="en-US" altLang="zh-CN" i="1" dirty="0"/>
              <a:t>γ</a:t>
            </a:r>
            <a:r>
              <a:rPr lang="en-US" altLang="zh-CN" dirty="0"/>
              <a:t>-decaying heuristic can be effectively approximated from an </a:t>
            </a:r>
            <a:r>
              <a:rPr lang="en-US" altLang="zh-CN" i="1" dirty="0"/>
              <a:t>h</a:t>
            </a:r>
            <a:r>
              <a:rPr lang="en-US" altLang="zh-CN" dirty="0"/>
              <a:t>-hop enclosing subgraph, where the approximation error decreases at least exponentially with </a:t>
            </a:r>
            <a:r>
              <a:rPr lang="en-US" altLang="zh-CN" sz="2400" i="1" dirty="0"/>
              <a:t>h</a:t>
            </a:r>
            <a:r>
              <a:rPr lang="en-US" altLang="zh-CN" dirty="0"/>
              <a:t>.</a:t>
            </a:r>
          </a:p>
          <a:p>
            <a:pPr lvl="1"/>
            <a:r>
              <a:rPr lang="en-US" altLang="zh-CN" dirty="0"/>
              <a:t>“effective order” of these high-order heuristics is not that high</a:t>
            </a:r>
          </a:p>
          <a:p>
            <a:r>
              <a:rPr lang="en-US" altLang="zh-CN" dirty="0"/>
              <a:t>link prediction framework, SEAL</a:t>
            </a:r>
          </a:p>
          <a:p>
            <a:pPr lvl="1"/>
            <a:r>
              <a:rPr lang="en-US" altLang="zh-CN" dirty="0"/>
              <a:t>a graph neural network (GNN) is used to replace the fully-connected neural network in WLNM</a:t>
            </a:r>
          </a:p>
          <a:p>
            <a:pPr lvl="1"/>
            <a:r>
              <a:rPr lang="en-US" altLang="zh-CN" dirty="0"/>
              <a:t>permits learning from not only subgraph structures, but also latent and explicit node features, thus absorbing multiple types of information</a:t>
            </a:r>
          </a:p>
          <a:p>
            <a:pPr lvl="1"/>
            <a:r>
              <a:rPr lang="en-US" altLang="zh-CN" dirty="0"/>
              <a:t>much improved performance</a:t>
            </a:r>
            <a:endParaRPr lang="zh-CN" altLang="en-US" dirty="0"/>
          </a:p>
        </p:txBody>
      </p:sp>
      <p:sp>
        <p:nvSpPr>
          <p:cNvPr id="4" name="文本框 3">
            <a:extLst>
              <a:ext uri="{FF2B5EF4-FFF2-40B4-BE49-F238E27FC236}">
                <a16:creationId xmlns:a16="http://schemas.microsoft.com/office/drawing/2014/main" id="{2CE030BA-8610-4FD0-85F8-4F185CE6C8A6}"/>
              </a:ext>
            </a:extLst>
          </p:cNvPr>
          <p:cNvSpPr txBox="1"/>
          <p:nvPr/>
        </p:nvSpPr>
        <p:spPr>
          <a:xfrm>
            <a:off x="7185501" y="6488668"/>
            <a:ext cx="5006499" cy="369332"/>
          </a:xfrm>
          <a:prstGeom prst="rect">
            <a:avLst/>
          </a:prstGeom>
          <a:noFill/>
        </p:spPr>
        <p:txBody>
          <a:bodyPr wrap="none" rtlCol="0">
            <a:spAutoFit/>
          </a:bodyPr>
          <a:lstStyle/>
          <a:p>
            <a:r>
              <a:rPr lang="en-US" altLang="zh-CN" dirty="0">
                <a:solidFill>
                  <a:schemeClr val="bg2">
                    <a:lumMod val="75000"/>
                  </a:schemeClr>
                </a:solidFill>
              </a:rPr>
              <a:t>Link Prediction Based on Graph Neural Networks</a:t>
            </a:r>
            <a:endParaRPr lang="zh-CN" altLang="en-US" dirty="0">
              <a:solidFill>
                <a:schemeClr val="bg2">
                  <a:lumMod val="75000"/>
                </a:schemeClr>
              </a:solidFill>
            </a:endParaRPr>
          </a:p>
        </p:txBody>
      </p:sp>
      <p:sp>
        <p:nvSpPr>
          <p:cNvPr id="2" name="灯片编号占位符 1">
            <a:extLst>
              <a:ext uri="{FF2B5EF4-FFF2-40B4-BE49-F238E27FC236}">
                <a16:creationId xmlns:a16="http://schemas.microsoft.com/office/drawing/2014/main" id="{7E3648F5-CDE2-4D37-9CD0-A62435521484}"/>
              </a:ext>
            </a:extLst>
          </p:cNvPr>
          <p:cNvSpPr>
            <a:spLocks noGrp="1"/>
          </p:cNvSpPr>
          <p:nvPr>
            <p:ph type="sldNum" sz="quarter" idx="12"/>
          </p:nvPr>
        </p:nvSpPr>
        <p:spPr/>
        <p:txBody>
          <a:bodyPr/>
          <a:lstStyle/>
          <a:p>
            <a:fld id="{26CAFBDD-0372-4E15-859A-C6C2B5108B3B}" type="slidenum">
              <a:rPr lang="zh-CN" altLang="en-US" smtClean="0"/>
              <a:t>6</a:t>
            </a:fld>
            <a:endParaRPr lang="zh-CN" altLang="en-US"/>
          </a:p>
        </p:txBody>
      </p:sp>
    </p:spTree>
    <p:extLst>
      <p:ext uri="{BB962C8B-B14F-4D97-AF65-F5344CB8AC3E}">
        <p14:creationId xmlns:p14="http://schemas.microsoft.com/office/powerpoint/2010/main" val="2356197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E1C31-D347-42ED-8DCE-AC90FCADAEAA}"/>
              </a:ext>
            </a:extLst>
          </p:cNvPr>
          <p:cNvSpPr>
            <a:spLocks noGrp="1"/>
          </p:cNvSpPr>
          <p:nvPr>
            <p:ph type="title"/>
          </p:nvPr>
        </p:nvSpPr>
        <p:spPr>
          <a:xfrm>
            <a:off x="81455" y="0"/>
            <a:ext cx="11574518" cy="1325563"/>
          </a:xfrm>
        </p:spPr>
        <p:txBody>
          <a:bodyPr/>
          <a:lstStyle/>
          <a:p>
            <a:r>
              <a:rPr lang="en-US" altLang="zh-CN" b="1" dirty="0"/>
              <a:t>A theory for unifying link prediction heuristics</a:t>
            </a:r>
            <a:endParaRPr lang="zh-CN" altLang="en-US" dirty="0"/>
          </a:p>
        </p:txBody>
      </p:sp>
      <p:sp>
        <p:nvSpPr>
          <p:cNvPr id="4" name="文本框 3">
            <a:extLst>
              <a:ext uri="{FF2B5EF4-FFF2-40B4-BE49-F238E27FC236}">
                <a16:creationId xmlns:a16="http://schemas.microsoft.com/office/drawing/2014/main" id="{2CE030BA-8610-4FD0-85F8-4F185CE6C8A6}"/>
              </a:ext>
            </a:extLst>
          </p:cNvPr>
          <p:cNvSpPr txBox="1"/>
          <p:nvPr/>
        </p:nvSpPr>
        <p:spPr>
          <a:xfrm>
            <a:off x="7185501" y="6488668"/>
            <a:ext cx="5006499" cy="369332"/>
          </a:xfrm>
          <a:prstGeom prst="rect">
            <a:avLst/>
          </a:prstGeom>
          <a:noFill/>
        </p:spPr>
        <p:txBody>
          <a:bodyPr wrap="none" rtlCol="0">
            <a:spAutoFit/>
          </a:bodyPr>
          <a:lstStyle/>
          <a:p>
            <a:r>
              <a:rPr lang="en-US" altLang="zh-CN" dirty="0">
                <a:solidFill>
                  <a:schemeClr val="bg2">
                    <a:lumMod val="75000"/>
                  </a:schemeClr>
                </a:solidFill>
              </a:rPr>
              <a:t>Link Prediction Based on Graph Neural Networks</a:t>
            </a:r>
            <a:endParaRPr lang="zh-CN" altLang="en-US" dirty="0">
              <a:solidFill>
                <a:schemeClr val="bg2">
                  <a:lumMod val="75000"/>
                </a:schemeClr>
              </a:solidFill>
            </a:endParaRPr>
          </a:p>
        </p:txBody>
      </p:sp>
      <p:pic>
        <p:nvPicPr>
          <p:cNvPr id="7" name="图片 6">
            <a:extLst>
              <a:ext uri="{FF2B5EF4-FFF2-40B4-BE49-F238E27FC236}">
                <a16:creationId xmlns:a16="http://schemas.microsoft.com/office/drawing/2014/main" id="{92710E01-CDC8-4260-88D3-149AB186442E}"/>
              </a:ext>
            </a:extLst>
          </p:cNvPr>
          <p:cNvPicPr>
            <a:picLocks noChangeAspect="1"/>
          </p:cNvPicPr>
          <p:nvPr/>
        </p:nvPicPr>
        <p:blipFill>
          <a:blip r:embed="rId3"/>
          <a:stretch>
            <a:fillRect/>
          </a:stretch>
        </p:blipFill>
        <p:spPr>
          <a:xfrm>
            <a:off x="81455" y="1202179"/>
            <a:ext cx="12029090" cy="1200202"/>
          </a:xfrm>
          <a:prstGeom prst="rect">
            <a:avLst/>
          </a:prstGeom>
        </p:spPr>
      </p:pic>
      <p:pic>
        <p:nvPicPr>
          <p:cNvPr id="8" name="图片 7">
            <a:extLst>
              <a:ext uri="{FF2B5EF4-FFF2-40B4-BE49-F238E27FC236}">
                <a16:creationId xmlns:a16="http://schemas.microsoft.com/office/drawing/2014/main" id="{365A43C5-CE15-4391-B936-DB6BFDF6B562}"/>
              </a:ext>
            </a:extLst>
          </p:cNvPr>
          <p:cNvPicPr>
            <a:picLocks noChangeAspect="1"/>
          </p:cNvPicPr>
          <p:nvPr/>
        </p:nvPicPr>
        <p:blipFill>
          <a:blip r:embed="rId4"/>
          <a:stretch>
            <a:fillRect/>
          </a:stretch>
        </p:blipFill>
        <p:spPr>
          <a:xfrm>
            <a:off x="81455" y="2798893"/>
            <a:ext cx="11172825" cy="638175"/>
          </a:xfrm>
          <a:prstGeom prst="rect">
            <a:avLst/>
          </a:prstGeom>
        </p:spPr>
      </p:pic>
      <p:sp>
        <p:nvSpPr>
          <p:cNvPr id="3" name="灯片编号占位符 2">
            <a:extLst>
              <a:ext uri="{FF2B5EF4-FFF2-40B4-BE49-F238E27FC236}">
                <a16:creationId xmlns:a16="http://schemas.microsoft.com/office/drawing/2014/main" id="{4785574D-B80A-42C1-9F35-83390B83B029}"/>
              </a:ext>
            </a:extLst>
          </p:cNvPr>
          <p:cNvSpPr>
            <a:spLocks noGrp="1"/>
          </p:cNvSpPr>
          <p:nvPr>
            <p:ph type="sldNum" sz="quarter" idx="12"/>
          </p:nvPr>
        </p:nvSpPr>
        <p:spPr/>
        <p:txBody>
          <a:bodyPr/>
          <a:lstStyle/>
          <a:p>
            <a:fld id="{26CAFBDD-0372-4E15-859A-C6C2B5108B3B}" type="slidenum">
              <a:rPr lang="zh-CN" altLang="en-US" smtClean="0"/>
              <a:t>7</a:t>
            </a:fld>
            <a:endParaRPr lang="zh-CN" altLang="en-US"/>
          </a:p>
        </p:txBody>
      </p:sp>
    </p:spTree>
    <p:extLst>
      <p:ext uri="{BB962C8B-B14F-4D97-AF65-F5344CB8AC3E}">
        <p14:creationId xmlns:p14="http://schemas.microsoft.com/office/powerpoint/2010/main" val="2108827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E030BA-8610-4FD0-85F8-4F185CE6C8A6}"/>
              </a:ext>
            </a:extLst>
          </p:cNvPr>
          <p:cNvSpPr txBox="1"/>
          <p:nvPr/>
        </p:nvSpPr>
        <p:spPr>
          <a:xfrm>
            <a:off x="7185501" y="6488668"/>
            <a:ext cx="5006499" cy="369332"/>
          </a:xfrm>
          <a:prstGeom prst="rect">
            <a:avLst/>
          </a:prstGeom>
          <a:noFill/>
        </p:spPr>
        <p:txBody>
          <a:bodyPr wrap="none" rtlCol="0">
            <a:spAutoFit/>
          </a:bodyPr>
          <a:lstStyle/>
          <a:p>
            <a:r>
              <a:rPr lang="en-US" altLang="zh-CN" dirty="0">
                <a:solidFill>
                  <a:schemeClr val="bg2">
                    <a:lumMod val="75000"/>
                  </a:schemeClr>
                </a:solidFill>
              </a:rPr>
              <a:t>Link Prediction Based on Graph Neural Networks</a:t>
            </a:r>
            <a:endParaRPr lang="zh-CN" altLang="en-US" dirty="0">
              <a:solidFill>
                <a:schemeClr val="bg2">
                  <a:lumMod val="75000"/>
                </a:schemeClr>
              </a:solidFill>
            </a:endParaRPr>
          </a:p>
        </p:txBody>
      </p:sp>
      <p:pic>
        <p:nvPicPr>
          <p:cNvPr id="7" name="图片 6">
            <a:extLst>
              <a:ext uri="{FF2B5EF4-FFF2-40B4-BE49-F238E27FC236}">
                <a16:creationId xmlns:a16="http://schemas.microsoft.com/office/drawing/2014/main" id="{1BDECB6B-1001-4C49-9EE3-4F51012B9406}"/>
              </a:ext>
            </a:extLst>
          </p:cNvPr>
          <p:cNvPicPr>
            <a:picLocks noChangeAspect="1"/>
          </p:cNvPicPr>
          <p:nvPr/>
        </p:nvPicPr>
        <p:blipFill>
          <a:blip r:embed="rId3"/>
          <a:stretch>
            <a:fillRect/>
          </a:stretch>
        </p:blipFill>
        <p:spPr>
          <a:xfrm>
            <a:off x="0" y="586658"/>
            <a:ext cx="12192000" cy="1616467"/>
          </a:xfrm>
          <a:prstGeom prst="rect">
            <a:avLst/>
          </a:prstGeom>
        </p:spPr>
      </p:pic>
      <p:pic>
        <p:nvPicPr>
          <p:cNvPr id="8" name="图片 7">
            <a:extLst>
              <a:ext uri="{FF2B5EF4-FFF2-40B4-BE49-F238E27FC236}">
                <a16:creationId xmlns:a16="http://schemas.microsoft.com/office/drawing/2014/main" id="{29C7FB02-C6B1-4E63-BCCB-023E2D961080}"/>
              </a:ext>
            </a:extLst>
          </p:cNvPr>
          <p:cNvPicPr>
            <a:picLocks noChangeAspect="1"/>
          </p:cNvPicPr>
          <p:nvPr/>
        </p:nvPicPr>
        <p:blipFill>
          <a:blip r:embed="rId4"/>
          <a:stretch>
            <a:fillRect/>
          </a:stretch>
        </p:blipFill>
        <p:spPr>
          <a:xfrm>
            <a:off x="0" y="2570058"/>
            <a:ext cx="12192000" cy="2558143"/>
          </a:xfrm>
          <a:prstGeom prst="rect">
            <a:avLst/>
          </a:prstGeom>
        </p:spPr>
      </p:pic>
      <p:sp>
        <p:nvSpPr>
          <p:cNvPr id="2" name="灯片编号占位符 1">
            <a:extLst>
              <a:ext uri="{FF2B5EF4-FFF2-40B4-BE49-F238E27FC236}">
                <a16:creationId xmlns:a16="http://schemas.microsoft.com/office/drawing/2014/main" id="{356CA87B-4836-46C7-898A-8F59DC165F44}"/>
              </a:ext>
            </a:extLst>
          </p:cNvPr>
          <p:cNvSpPr>
            <a:spLocks noGrp="1"/>
          </p:cNvSpPr>
          <p:nvPr>
            <p:ph type="sldNum" sz="quarter" idx="12"/>
          </p:nvPr>
        </p:nvSpPr>
        <p:spPr/>
        <p:txBody>
          <a:bodyPr/>
          <a:lstStyle/>
          <a:p>
            <a:fld id="{26CAFBDD-0372-4E15-859A-C6C2B5108B3B}" type="slidenum">
              <a:rPr lang="zh-CN" altLang="en-US" smtClean="0"/>
              <a:t>8</a:t>
            </a:fld>
            <a:endParaRPr lang="zh-CN" altLang="en-US"/>
          </a:p>
        </p:txBody>
      </p:sp>
    </p:spTree>
    <p:extLst>
      <p:ext uri="{BB962C8B-B14F-4D97-AF65-F5344CB8AC3E}">
        <p14:creationId xmlns:p14="http://schemas.microsoft.com/office/powerpoint/2010/main" val="3303134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E030BA-8610-4FD0-85F8-4F185CE6C8A6}"/>
              </a:ext>
            </a:extLst>
          </p:cNvPr>
          <p:cNvSpPr txBox="1"/>
          <p:nvPr/>
        </p:nvSpPr>
        <p:spPr>
          <a:xfrm>
            <a:off x="7185501" y="6488668"/>
            <a:ext cx="5006499" cy="369332"/>
          </a:xfrm>
          <a:prstGeom prst="rect">
            <a:avLst/>
          </a:prstGeom>
          <a:noFill/>
        </p:spPr>
        <p:txBody>
          <a:bodyPr wrap="none" rtlCol="0">
            <a:spAutoFit/>
          </a:bodyPr>
          <a:lstStyle/>
          <a:p>
            <a:r>
              <a:rPr lang="en-US" altLang="zh-CN" dirty="0">
                <a:solidFill>
                  <a:schemeClr val="bg2">
                    <a:lumMod val="75000"/>
                  </a:schemeClr>
                </a:solidFill>
              </a:rPr>
              <a:t>Link Prediction Based on Graph Neural Networks</a:t>
            </a:r>
            <a:endParaRPr lang="zh-CN" altLang="en-US" dirty="0">
              <a:solidFill>
                <a:schemeClr val="bg2">
                  <a:lumMod val="75000"/>
                </a:schemeClr>
              </a:solidFill>
            </a:endParaRPr>
          </a:p>
        </p:txBody>
      </p:sp>
      <p:pic>
        <p:nvPicPr>
          <p:cNvPr id="2" name="图片 1">
            <a:extLst>
              <a:ext uri="{FF2B5EF4-FFF2-40B4-BE49-F238E27FC236}">
                <a16:creationId xmlns:a16="http://schemas.microsoft.com/office/drawing/2014/main" id="{68DA6E7B-172C-4D66-BC66-C3DF5F2EFB1A}"/>
              </a:ext>
            </a:extLst>
          </p:cNvPr>
          <p:cNvPicPr>
            <a:picLocks noChangeAspect="1"/>
          </p:cNvPicPr>
          <p:nvPr/>
        </p:nvPicPr>
        <p:blipFill>
          <a:blip r:embed="rId3"/>
          <a:stretch>
            <a:fillRect/>
          </a:stretch>
        </p:blipFill>
        <p:spPr>
          <a:xfrm>
            <a:off x="0" y="1279071"/>
            <a:ext cx="12192000" cy="4299857"/>
          </a:xfrm>
          <a:prstGeom prst="rect">
            <a:avLst/>
          </a:prstGeom>
        </p:spPr>
      </p:pic>
      <p:sp>
        <p:nvSpPr>
          <p:cNvPr id="3" name="灯片编号占位符 2">
            <a:extLst>
              <a:ext uri="{FF2B5EF4-FFF2-40B4-BE49-F238E27FC236}">
                <a16:creationId xmlns:a16="http://schemas.microsoft.com/office/drawing/2014/main" id="{1CE6F8FF-98D1-4FA0-A6E8-9797F0D90A61}"/>
              </a:ext>
            </a:extLst>
          </p:cNvPr>
          <p:cNvSpPr>
            <a:spLocks noGrp="1"/>
          </p:cNvSpPr>
          <p:nvPr>
            <p:ph type="sldNum" sz="quarter" idx="12"/>
          </p:nvPr>
        </p:nvSpPr>
        <p:spPr/>
        <p:txBody>
          <a:bodyPr/>
          <a:lstStyle/>
          <a:p>
            <a:fld id="{26CAFBDD-0372-4E15-859A-C6C2B5108B3B}" type="slidenum">
              <a:rPr lang="zh-CN" altLang="en-US" smtClean="0"/>
              <a:t>9</a:t>
            </a:fld>
            <a:endParaRPr lang="zh-CN" altLang="en-US"/>
          </a:p>
        </p:txBody>
      </p:sp>
    </p:spTree>
    <p:extLst>
      <p:ext uri="{BB962C8B-B14F-4D97-AF65-F5344CB8AC3E}">
        <p14:creationId xmlns:p14="http://schemas.microsoft.com/office/powerpoint/2010/main" val="34696580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13100</TotalTime>
  <Words>3063</Words>
  <Application>Microsoft Office PowerPoint</Application>
  <PresentationFormat>宽屏</PresentationFormat>
  <Paragraphs>376</Paragraphs>
  <Slides>43</Slides>
  <Notes>32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43</vt:i4>
      </vt:variant>
    </vt:vector>
  </HeadingPairs>
  <TitlesOfParts>
    <vt:vector size="59" baseType="lpstr">
      <vt:lpstr>CMMI10</vt:lpstr>
      <vt:lpstr>CMMI7</vt:lpstr>
      <vt:lpstr>CMR10</vt:lpstr>
      <vt:lpstr>CMR7</vt:lpstr>
      <vt:lpstr>CMSY10</vt:lpstr>
      <vt:lpstr>CMSY5</vt:lpstr>
      <vt:lpstr>CMSY7</vt:lpstr>
      <vt:lpstr>Microsoft YaHei UI</vt:lpstr>
      <vt:lpstr>NimbusRomNo9L-Medi</vt:lpstr>
      <vt:lpstr>NimbusRomNo9L-Regu</vt:lpstr>
      <vt:lpstr>NimbusRomNo9L-ReguItal</vt:lpstr>
      <vt:lpstr>等线</vt:lpstr>
      <vt:lpstr>等线 Light</vt:lpstr>
      <vt:lpstr>宋体</vt:lpstr>
      <vt:lpstr>Arial</vt:lpstr>
      <vt:lpstr>Office 主题​​</vt:lpstr>
      <vt:lpstr>Application of GNN</vt:lpstr>
      <vt:lpstr>Applications of graph neural networks.</vt:lpstr>
      <vt:lpstr>Link Prediction Based on Graph Neural Networks(NIPS 2018)</vt:lpstr>
      <vt:lpstr>Link prediction heuristics</vt:lpstr>
      <vt:lpstr>do we really need a large h to learn high-order heuristics?</vt:lpstr>
      <vt:lpstr>PowerPoint 演示文稿</vt:lpstr>
      <vt:lpstr>A theory for unifying link prediction heuristics</vt:lpstr>
      <vt:lpstr>PowerPoint 演示文稿</vt:lpstr>
      <vt:lpstr>PowerPoint 演示文稿</vt:lpstr>
      <vt:lpstr>PowerPoint 演示文稿</vt:lpstr>
      <vt:lpstr>PowerPoint 演示文稿</vt:lpstr>
      <vt:lpstr>rooted PageRank</vt:lpstr>
      <vt:lpstr>PowerPoint 演示文稿</vt:lpstr>
      <vt:lpstr>SimRank</vt:lpstr>
      <vt:lpstr>PowerPoint 演示文稿</vt:lpstr>
      <vt:lpstr>Discussion</vt:lpstr>
      <vt:lpstr>SEAL: An implementation of the theory using GNN</vt:lpstr>
      <vt:lpstr>node information matrix X in the enclosing subgraph</vt:lpstr>
      <vt:lpstr>Experimental results</vt:lpstr>
      <vt:lpstr>DIFFUSION CONVOLUTIONAL RECURRENT NEURAL NETWORK: DATA-DRIVEN TRAFFIC FORECASTING（ICLR 2018 ）</vt:lpstr>
      <vt:lpstr>traffic forecasting</vt:lpstr>
      <vt:lpstr>methodology</vt:lpstr>
      <vt:lpstr>Diffusion Convolutional Layer</vt:lpstr>
      <vt:lpstr>temporal dynamics modeling</vt:lpstr>
      <vt:lpstr>PowerPoint 演示文稿</vt:lpstr>
      <vt:lpstr>Spatio-Temporal Graph Convolutional Networks: A Deep Learning Framework for Traffic Forecasting</vt:lpstr>
      <vt:lpstr>Preliminary</vt:lpstr>
      <vt:lpstr>Proposed Model </vt:lpstr>
      <vt:lpstr>Graph CNNs for Extracting Spatial Features </vt:lpstr>
      <vt:lpstr>1st-order Approximation</vt:lpstr>
      <vt:lpstr>Generalization of Graph Convolutions</vt:lpstr>
      <vt:lpstr>Gated CNNs for Extracting Temporal Features</vt:lpstr>
      <vt:lpstr>Spatio-temporal Convolutional Block </vt:lpstr>
      <vt:lpstr>PowerPoint 演示文稿</vt:lpstr>
      <vt:lpstr>Few-Shot Learning with Graph Neural Networks </vt:lpstr>
      <vt:lpstr>problem set-up </vt:lpstr>
      <vt:lpstr>PowerPoint 演示文稿</vt:lpstr>
      <vt:lpstr>model</vt:lpstr>
      <vt:lpstr>graph neural networks </vt:lpstr>
      <vt:lpstr>PowerPoint 演示文稿</vt:lpstr>
      <vt:lpstr>training</vt:lpstr>
      <vt:lpstr>PowerPoint 演示文稿</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GNN</dc:title>
  <dc:creator>Xi</dc:creator>
  <cp:lastModifiedBy>Xi</cp:lastModifiedBy>
  <cp:revision>126</cp:revision>
  <dcterms:created xsi:type="dcterms:W3CDTF">2020-05-15T08:22:11Z</dcterms:created>
  <dcterms:modified xsi:type="dcterms:W3CDTF">2020-05-26T06:23:52Z</dcterms:modified>
</cp:coreProperties>
</file>