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71" r:id="rId9"/>
    <p:sldId id="260" r:id="rId10"/>
    <p:sldId id="265" r:id="rId11"/>
    <p:sldId id="266" r:id="rId12"/>
    <p:sldId id="26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EECE1-3A21-4EE8-BECF-01A6E49FC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Semi-supervised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A320CC-487F-4A43-8BB7-02AC98B2B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7246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元培学院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刘奕好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1700017801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62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62B29-5AB6-42A5-9561-A9F5C138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/>
          <a:lstStyle/>
          <a:p>
            <a:r>
              <a:rPr lang="en-US" altLang="zh-CN" b="1" dirty="0"/>
              <a:t>Idea: </a:t>
            </a:r>
            <a:r>
              <a:rPr lang="en-US" altLang="zh-CN" sz="2400" dirty="0"/>
              <a:t>reach into history, the target of each sample is a exponential moving average of the predictions in history</a:t>
            </a:r>
          </a:p>
          <a:p>
            <a:endParaRPr lang="en-US" altLang="zh-CN" sz="2400" dirty="0"/>
          </a:p>
          <a:p>
            <a:r>
              <a:rPr lang="en-US" altLang="zh-CN" sz="2400" dirty="0"/>
              <a:t>Targets: the more recent prediction </a:t>
            </a:r>
          </a:p>
          <a:p>
            <a:pPr marL="0" indent="0">
              <a:buNone/>
            </a:pPr>
            <a:r>
              <a:rPr lang="en-US" altLang="zh-CN" sz="2400" dirty="0"/>
              <a:t>has bigger weight </a:t>
            </a:r>
          </a:p>
          <a:p>
            <a:r>
              <a:rPr lang="en-US" altLang="zh-CN" sz="2400" dirty="0"/>
              <a:t>Loss: each sample has a weight</a:t>
            </a:r>
          </a:p>
          <a:p>
            <a:pPr marL="0" indent="0">
              <a:buNone/>
            </a:pPr>
            <a:r>
              <a:rPr lang="en-US" altLang="zh-CN" sz="2400" dirty="0"/>
              <a:t>higher confident sample weight more</a:t>
            </a:r>
            <a:endParaRPr lang="zh-CN" altLang="en-US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90FC38D-C869-4AA7-B99E-0049A923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>
            <a:normAutofit fontScale="90000"/>
          </a:bodyPr>
          <a:lstStyle/>
          <a:p>
            <a:br>
              <a:rPr lang="en-US" altLang="zh-CN" sz="4000" dirty="0"/>
            </a:br>
            <a:r>
              <a:rPr lang="en-US" altLang="zh-CN" sz="4000" dirty="0"/>
              <a:t>A good teacher </a:t>
            </a:r>
            <a:r>
              <a:rPr lang="en-US" altLang="zh-CN" sz="2700" dirty="0"/>
              <a:t>parametric</a:t>
            </a:r>
            <a:r>
              <a:rPr lang="en-US" altLang="zh-CN" sz="2200" dirty="0"/>
              <a:t>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temporal </a:t>
            </a: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ensembling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AA7DC5-0A48-4D81-9869-E6C2EFE1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02" y="1728001"/>
            <a:ext cx="6013993" cy="500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3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ABEA97-8CB0-4BAB-B619-807891BEE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852"/>
                <a:ext cx="10515600" cy="57370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Idea: </a:t>
                </a:r>
                <a:r>
                  <a:rPr lang="en-US" altLang="zh-CN" sz="2400" dirty="0"/>
                  <a:t>model tends to learn ‘easier’ samples quicker and learn ‘hard’ samples slow (curriculum training) 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thus, learn a posterior distribution of data that maximize learning speed</a:t>
                </a:r>
              </a:p>
              <a:p>
                <a:r>
                  <a:rPr lang="en-US" altLang="zh-CN" b="1" dirty="0"/>
                  <a:t>Method: </a:t>
                </a:r>
              </a:p>
              <a:p>
                <a:pPr lvl="1"/>
                <a:r>
                  <a:rPr lang="en-US" altLang="zh-CN" dirty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Outer loop: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Inner loop: do SGD T times</a:t>
                </a:r>
              </a:p>
              <a:p>
                <a:pPr marL="914400" lvl="2" indent="0">
                  <a:buNone/>
                </a:pPr>
                <a:r>
                  <a:rPr lang="en-US" altLang="zh-CN" dirty="0"/>
                  <a:t>    to calculate the speed</a:t>
                </a:r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Update model param.</a:t>
                </a:r>
              </a:p>
              <a:p>
                <a:pPr lvl="2"/>
                <a:r>
                  <a:rPr lang="en-US" altLang="zh-CN" dirty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CN" dirty="0"/>
                  <a:t> to give pseudo-label</a:t>
                </a:r>
              </a:p>
              <a:p>
                <a:pPr lvl="2"/>
                <a:r>
                  <a:rPr lang="en-US" altLang="zh-CN" dirty="0"/>
                  <a:t>Train both on labeled and </a:t>
                </a:r>
              </a:p>
              <a:p>
                <a:pPr marL="914400" lvl="2" indent="0">
                  <a:buNone/>
                </a:pPr>
                <a:r>
                  <a:rPr lang="en-US" altLang="zh-CN" dirty="0"/>
                  <a:t>     unlabeled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ABEA97-8CB0-4BAB-B619-807891BEE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852"/>
                <a:ext cx="10515600" cy="5737010"/>
              </a:xfrm>
              <a:blipFill>
                <a:blip r:embed="rId2"/>
                <a:stretch>
                  <a:fillRect l="-1043" t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10598368-01FB-491E-AED3-DAD36461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914"/>
          </a:xfrm>
        </p:spPr>
        <p:txBody>
          <a:bodyPr>
            <a:normAutofit fontScale="90000"/>
          </a:bodyPr>
          <a:lstStyle/>
          <a:p>
            <a:br>
              <a:rPr lang="en-US" altLang="zh-CN" sz="4000" dirty="0"/>
            </a:br>
            <a:r>
              <a:rPr lang="en-US" altLang="zh-CN" sz="4000" dirty="0"/>
              <a:t>A good teacher </a:t>
            </a:r>
            <a:r>
              <a:rPr lang="en-US" altLang="zh-CN" sz="2700" dirty="0"/>
              <a:t>parametric</a:t>
            </a:r>
            <a:r>
              <a:rPr lang="en-US" altLang="zh-CN" sz="2200" dirty="0"/>
              <a:t>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SaaS: speed as a supervisor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69430C-4F94-408C-A9B6-759DD2D4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88" y="4273486"/>
            <a:ext cx="2748194" cy="6492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5C169D-49E7-45DB-B90E-85B5465D0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928" y="1873673"/>
            <a:ext cx="6559410" cy="49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4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83692-49E4-489D-A26C-63A2B2DD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99"/>
            <a:ext cx="10515600" cy="4064394"/>
          </a:xfrm>
        </p:spPr>
        <p:txBody>
          <a:bodyPr/>
          <a:lstStyle/>
          <a:p>
            <a:r>
              <a:rPr lang="en-US" altLang="zh-CN" b="1" dirty="0"/>
              <a:t>Idea:  </a:t>
            </a:r>
            <a:r>
              <a:rPr lang="en-US" altLang="zh-CN" dirty="0"/>
              <a:t>classification stays consistent for augmented sample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several methods:</a:t>
            </a:r>
          </a:p>
          <a:p>
            <a:pPr lvl="1"/>
            <a:r>
              <a:rPr lang="en-US" altLang="zh-CN" dirty="0"/>
              <a:t>VAT: adversarial perturbation(PGD)</a:t>
            </a:r>
          </a:p>
          <a:p>
            <a:pPr lvl="2"/>
            <a:r>
              <a:rPr lang="en-US" altLang="zh-CN" dirty="0"/>
              <a:t>Other adv attack methods</a:t>
            </a:r>
          </a:p>
          <a:p>
            <a:pPr lvl="2"/>
            <a:r>
              <a:rPr lang="en-US" altLang="zh-CN" dirty="0" err="1"/>
              <a:t>Zhai</a:t>
            </a:r>
            <a:r>
              <a:rPr lang="en-US" altLang="zh-CN" dirty="0"/>
              <a:t> et al. </a:t>
            </a:r>
            <a:r>
              <a:rPr lang="en-US" altLang="zh-CN" dirty="0" err="1"/>
              <a:t>Adversarially</a:t>
            </a:r>
            <a:r>
              <a:rPr lang="en-US" altLang="zh-CN" dirty="0"/>
              <a:t> Robust Generalization Just Requires More Unlabeled Data</a:t>
            </a:r>
          </a:p>
          <a:p>
            <a:pPr lvl="2"/>
            <a:r>
              <a:rPr lang="en-US" altLang="zh-CN" dirty="0"/>
              <a:t>Raghunathan et al. Adversarial training can hurt generalization </a:t>
            </a:r>
          </a:p>
          <a:p>
            <a:pPr lvl="1"/>
            <a:r>
              <a:rPr lang="en-US" altLang="zh-CN" dirty="0"/>
              <a:t>Interpolation Consistency Training: </a:t>
            </a:r>
            <a:r>
              <a:rPr lang="en-US" altLang="zh-CN" dirty="0" err="1"/>
              <a:t>mixup</a:t>
            </a:r>
            <a:r>
              <a:rPr lang="en-US" altLang="zh-CN" dirty="0"/>
              <a:t> between unlabeled data</a:t>
            </a:r>
          </a:p>
          <a:p>
            <a:pPr lvl="1"/>
            <a:r>
              <a:rPr lang="en-US" altLang="zh-CN" dirty="0"/>
              <a:t>Mix-match: </a:t>
            </a:r>
            <a:r>
              <a:rPr lang="en-US" altLang="zh-CN" dirty="0" err="1"/>
              <a:t>mixup</a:t>
            </a:r>
            <a:r>
              <a:rPr lang="en-US" altLang="zh-CN" dirty="0"/>
              <a:t> between labeled and unlabeled data</a:t>
            </a:r>
          </a:p>
          <a:p>
            <a:pPr lvl="2"/>
            <a:r>
              <a:rPr lang="en-US" altLang="zh-CN" dirty="0"/>
              <a:t>Variant of mix-match: </a:t>
            </a:r>
            <a:r>
              <a:rPr lang="en-US" altLang="zh-CN" dirty="0" err="1"/>
              <a:t>remixmatch</a:t>
            </a:r>
            <a:r>
              <a:rPr lang="en-US" altLang="zh-CN" dirty="0"/>
              <a:t> &amp; </a:t>
            </a:r>
            <a:r>
              <a:rPr lang="en-US" altLang="zh-CN" dirty="0" err="1"/>
              <a:t>dividemix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494789C-1D26-4F6D-8977-C1E30346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914"/>
          </a:xfrm>
        </p:spPr>
        <p:txBody>
          <a:bodyPr>
            <a:normAutofit fontScale="90000"/>
          </a:bodyPr>
          <a:lstStyle/>
          <a:p>
            <a:br>
              <a:rPr lang="en-US" altLang="zh-CN" sz="4000" dirty="0"/>
            </a:br>
            <a:r>
              <a:rPr lang="en-US" altLang="zh-CN" sz="4000" dirty="0"/>
              <a:t>Augmentation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8A53D78-CB11-46B5-ACBB-FDA91595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88" y="2454445"/>
            <a:ext cx="7211023" cy="49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3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C6EB2-1655-47D5-8FF6-BC3C2B01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40432"/>
          </a:xfrm>
        </p:spPr>
        <p:txBody>
          <a:bodyPr/>
          <a:lstStyle/>
          <a:p>
            <a:r>
              <a:rPr lang="en-US" altLang="zh-CN" b="1" dirty="0"/>
              <a:t>Idea: </a:t>
            </a:r>
            <a:r>
              <a:rPr lang="en-US" altLang="zh-CN" dirty="0"/>
              <a:t>class remain unchanged when add adversarial perturb</a:t>
            </a:r>
            <a:r>
              <a:rPr lang="zh-CN" altLang="en-US" dirty="0"/>
              <a:t> </a:t>
            </a:r>
            <a:r>
              <a:rPr lang="en-US" altLang="zh-CN" dirty="0"/>
              <a:t>(robust)</a:t>
            </a:r>
          </a:p>
          <a:p>
            <a:r>
              <a:rPr lang="en-US" altLang="zh-CN" b="1" dirty="0"/>
              <a:t>Method:</a:t>
            </a:r>
          </a:p>
          <a:p>
            <a:pPr lvl="1"/>
            <a:r>
              <a:rPr lang="en-US" altLang="zh-CN" dirty="0"/>
              <a:t>Form virtual label from the present model</a:t>
            </a:r>
          </a:p>
          <a:p>
            <a:pPr lvl="1"/>
            <a:r>
              <a:rPr lang="en-US" altLang="zh-CN" dirty="0"/>
              <a:t>Perturb the whole dataset (LDS – local smoothness)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Loss: consistence loss + supervised loss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chemeClr val="bg2">
                    <a:lumMod val="75000"/>
                  </a:schemeClr>
                </a:solidFill>
              </a:rPr>
              <a:t>Adversarial training can hurt generalization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5B310DB-B355-447C-9746-89C6BE16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848"/>
            <a:ext cx="10515600" cy="824483"/>
          </a:xfrm>
        </p:spPr>
        <p:txBody>
          <a:bodyPr>
            <a:normAutofit fontScale="90000"/>
          </a:bodyPr>
          <a:lstStyle/>
          <a:p>
            <a:br>
              <a:rPr lang="en-US" altLang="zh-CN" sz="4000" dirty="0"/>
            </a:br>
            <a:r>
              <a:rPr lang="en-US" altLang="zh-CN" sz="4000" dirty="0"/>
              <a:t>A good augmentation </a:t>
            </a:r>
            <a:r>
              <a:rPr lang="en-US" altLang="zh-CN" sz="2200" dirty="0"/>
              <a:t>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</a:rPr>
              <a:t>V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irtual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dversarial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raining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7731DF-EDA3-438A-BE32-D77B93D0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85" y="3035285"/>
            <a:ext cx="5383429" cy="11566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636C79-B554-4971-BCA0-F07EB9105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28" y="4716426"/>
            <a:ext cx="5676391" cy="7275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AB7BB5-8361-487C-9567-1406C2AD5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898" y="5443952"/>
            <a:ext cx="3676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7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966BD-55A0-4DDE-9E9D-0867803E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939161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Idea: </a:t>
            </a:r>
            <a:r>
              <a:rPr lang="en-US" altLang="zh-CN" sz="2400" dirty="0"/>
              <a:t>in contrast to ICT(only unlabeled), mix-match </a:t>
            </a:r>
            <a:r>
              <a:rPr lang="en-US" altLang="zh-CN" sz="2400" dirty="0" err="1"/>
              <a:t>mixup</a:t>
            </a:r>
            <a:r>
              <a:rPr lang="en-US" altLang="zh-CN" sz="2400" dirty="0"/>
              <a:t> (Zhang et al.)  labeled and unlabeled</a:t>
            </a:r>
          </a:p>
          <a:p>
            <a:r>
              <a:rPr lang="en-US" altLang="zh-CN" b="1" dirty="0"/>
              <a:t>Method:</a:t>
            </a:r>
          </a:p>
          <a:p>
            <a:pPr lvl="1"/>
            <a:r>
              <a:rPr lang="en-US" altLang="zh-CN" dirty="0"/>
              <a:t>Apply one random augment</a:t>
            </a:r>
          </a:p>
          <a:p>
            <a:pPr marL="457200" lvl="1" indent="0">
              <a:buNone/>
            </a:pPr>
            <a:r>
              <a:rPr lang="en-US" altLang="zh-CN" dirty="0"/>
              <a:t>     to labeled data</a:t>
            </a:r>
          </a:p>
          <a:p>
            <a:pPr lvl="1"/>
            <a:r>
              <a:rPr lang="en-US" altLang="zh-CN" dirty="0"/>
              <a:t>Apply k augments to unlabeled </a:t>
            </a:r>
          </a:p>
          <a:p>
            <a:pPr marL="457200" lvl="1" indent="0">
              <a:buNone/>
            </a:pPr>
            <a:r>
              <a:rPr lang="en-US" altLang="zh-CN" dirty="0"/>
              <a:t>     and average the prediction </a:t>
            </a:r>
          </a:p>
          <a:p>
            <a:pPr lvl="1"/>
            <a:r>
              <a:rPr lang="en-US" altLang="zh-CN" dirty="0"/>
              <a:t>Sharpen the prediction of </a:t>
            </a:r>
          </a:p>
          <a:p>
            <a:pPr marL="457200" lvl="1" indent="0">
              <a:buNone/>
            </a:pPr>
            <a:r>
              <a:rPr lang="en-US" altLang="zh-CN" dirty="0"/>
              <a:t>      unlabeled data</a:t>
            </a:r>
          </a:p>
          <a:p>
            <a:pPr lvl="1"/>
            <a:r>
              <a:rPr lang="en-US" altLang="zh-CN" dirty="0"/>
              <a:t>Shuffle labeled &amp; unlabeled </a:t>
            </a:r>
          </a:p>
          <a:p>
            <a:pPr marL="457200" lvl="1" indent="0">
              <a:buNone/>
            </a:pPr>
            <a:r>
              <a:rPr lang="en-US" altLang="zh-CN" dirty="0"/>
              <a:t>       into </a:t>
            </a:r>
            <a:r>
              <a:rPr lang="en-US" altLang="zh-CN" b="1" dirty="0"/>
              <a:t>W</a:t>
            </a:r>
          </a:p>
          <a:p>
            <a:pPr lvl="1"/>
            <a:r>
              <a:rPr lang="en-US" altLang="zh-CN" dirty="0" err="1"/>
              <a:t>Mixup</a:t>
            </a:r>
            <a:r>
              <a:rPr lang="en-US" altLang="zh-CN" dirty="0"/>
              <a:t> labeled with </a:t>
            </a:r>
            <a:r>
              <a:rPr lang="en-US" altLang="zh-CN" b="1" dirty="0"/>
              <a:t>W</a:t>
            </a:r>
            <a:r>
              <a:rPr lang="en-US" altLang="zh-CN" dirty="0"/>
              <a:t> to get</a:t>
            </a:r>
          </a:p>
          <a:p>
            <a:pPr marL="457200" lvl="1" indent="0">
              <a:buNone/>
            </a:pPr>
            <a:r>
              <a:rPr lang="en-US" altLang="zh-CN" dirty="0"/>
              <a:t>      new labeled set</a:t>
            </a:r>
          </a:p>
          <a:p>
            <a:pPr lvl="1"/>
            <a:r>
              <a:rPr lang="en-US" altLang="zh-CN" dirty="0" err="1"/>
              <a:t>Mixup</a:t>
            </a:r>
            <a:r>
              <a:rPr lang="en-US" altLang="zh-CN" dirty="0"/>
              <a:t> unlabeled with </a:t>
            </a:r>
            <a:r>
              <a:rPr lang="en-US" altLang="zh-CN" b="1" dirty="0"/>
              <a:t>W</a:t>
            </a:r>
            <a:r>
              <a:rPr lang="en-US" altLang="zh-CN" dirty="0"/>
              <a:t> to get</a:t>
            </a:r>
          </a:p>
          <a:p>
            <a:pPr marL="457200" lvl="1" indent="0">
              <a:buNone/>
            </a:pPr>
            <a:r>
              <a:rPr lang="en-US" altLang="zh-CN" dirty="0"/>
              <a:t>      new unlabeled set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9C51124-44FF-4F2A-8DA2-9B966C7E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54"/>
            <a:ext cx="10515600" cy="840256"/>
          </a:xfrm>
        </p:spPr>
        <p:txBody>
          <a:bodyPr>
            <a:normAutofit fontScale="90000"/>
          </a:bodyPr>
          <a:lstStyle/>
          <a:p>
            <a:br>
              <a:rPr lang="en-US" altLang="zh-CN" sz="4000" dirty="0"/>
            </a:br>
            <a:r>
              <a:rPr lang="en-US" altLang="zh-CN" sz="4000" dirty="0"/>
              <a:t>A good augmentation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Mix-match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286C8F-D6F3-4406-8362-0D3C2FCC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31" y="3055567"/>
            <a:ext cx="6480602" cy="36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9243181-06CB-4A0F-9B5D-158C923D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83" y="1431572"/>
            <a:ext cx="2457958" cy="15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8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E2F5-DEBE-43C8-A7F9-2F8BA489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5" y="1"/>
            <a:ext cx="10515600" cy="75460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Reference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A5E2E-9480-4A86-84A2-79C29BB6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603681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GAN</a:t>
            </a:r>
          </a:p>
          <a:p>
            <a:pPr lvl="1"/>
            <a:r>
              <a:rPr lang="en-US" altLang="zh-CN" sz="1800" dirty="0"/>
              <a:t>Good Semi-supervised Learning That Requires a Bad GAN</a:t>
            </a:r>
          </a:p>
          <a:p>
            <a:pPr lvl="1"/>
            <a:r>
              <a:rPr lang="en-US" altLang="zh-CN" sz="1800" dirty="0" err="1"/>
              <a:t>MarginGAN</a:t>
            </a:r>
            <a:r>
              <a:rPr lang="en-US" altLang="zh-CN" sz="1800" dirty="0"/>
              <a:t>: Adversarial Training in Semi-Supervised Learning</a:t>
            </a:r>
          </a:p>
          <a:p>
            <a:pPr lvl="1"/>
            <a:r>
              <a:rPr lang="en-US" altLang="zh-CN" sz="1800" dirty="0"/>
              <a:t>Semi-supervised Learning with GANs: Manifold Invariance with Improved Inference</a:t>
            </a:r>
          </a:p>
          <a:p>
            <a:r>
              <a:rPr lang="en-US" altLang="zh-CN" dirty="0"/>
              <a:t>Non-parametric</a:t>
            </a:r>
          </a:p>
          <a:p>
            <a:pPr lvl="1"/>
            <a:r>
              <a:rPr lang="en-US" altLang="zh-CN" sz="1800" dirty="0"/>
              <a:t>local label propagation for large scale supervised learning</a:t>
            </a:r>
          </a:p>
          <a:p>
            <a:pPr lvl="1"/>
            <a:r>
              <a:rPr lang="en-US" altLang="zh-CN" sz="1800" dirty="0"/>
              <a:t>Label Propagation for Deep Semi-supervised Learning</a:t>
            </a:r>
          </a:p>
          <a:p>
            <a:pPr lvl="1"/>
            <a:r>
              <a:rPr lang="en-US" altLang="zh-CN" sz="1800" dirty="0"/>
              <a:t>Deep metric transfer for label propagation with limited annotated data.</a:t>
            </a:r>
          </a:p>
          <a:p>
            <a:pPr lvl="1"/>
            <a:r>
              <a:rPr lang="en-US" altLang="zh-CN" sz="1800" dirty="0"/>
              <a:t>Unsupervised feature learning via non-parametric instance discrimination</a:t>
            </a:r>
            <a:r>
              <a:rPr lang="en-US" altLang="zh-CN" sz="1800" i="1" dirty="0"/>
              <a:t>.</a:t>
            </a:r>
            <a:endParaRPr lang="en-US" altLang="zh-CN" sz="1800" dirty="0"/>
          </a:p>
          <a:p>
            <a:r>
              <a:rPr lang="en-US" altLang="zh-CN" dirty="0"/>
              <a:t>A good ‘teacher’</a:t>
            </a:r>
          </a:p>
          <a:p>
            <a:pPr lvl="1"/>
            <a:r>
              <a:rPr lang="en-US" altLang="zh-CN" sz="1800" dirty="0"/>
              <a:t>Semi supervised Learning with Ladder Networks.</a:t>
            </a:r>
          </a:p>
          <a:p>
            <a:pPr lvl="1"/>
            <a:r>
              <a:rPr lang="en-US" altLang="zh-CN" sz="1800" dirty="0"/>
              <a:t>Regularization With Stochastic Transformations and Perturbations for Deep Semi-Supervised Learning</a:t>
            </a:r>
          </a:p>
          <a:p>
            <a:pPr lvl="1"/>
            <a:r>
              <a:rPr lang="en-US" altLang="zh-CN" sz="1800" dirty="0"/>
              <a:t>Temporal </a:t>
            </a:r>
            <a:r>
              <a:rPr lang="en-US" altLang="zh-CN" sz="1800" dirty="0" err="1"/>
              <a:t>Ensembling</a:t>
            </a:r>
            <a:r>
              <a:rPr lang="en-US" altLang="zh-CN" sz="1800" dirty="0"/>
              <a:t> for Semi-Supervised Learning</a:t>
            </a:r>
          </a:p>
          <a:p>
            <a:pPr lvl="1"/>
            <a:r>
              <a:rPr lang="en-US" altLang="zh-CN" sz="1800" dirty="0"/>
              <a:t>Mean teachers are better role models: Weight-averaged consistency targets improve semi-supervised deep learning results</a:t>
            </a:r>
          </a:p>
          <a:p>
            <a:pPr lvl="1"/>
            <a:r>
              <a:rPr lang="en-US" altLang="zh-CN" sz="1800" dirty="0"/>
              <a:t>Deep co-training for semi-supervised image recognition.</a:t>
            </a:r>
          </a:p>
          <a:p>
            <a:r>
              <a:rPr lang="en-US" altLang="zh-CN" dirty="0"/>
              <a:t>A good augmentation</a:t>
            </a:r>
          </a:p>
          <a:p>
            <a:pPr lvl="1"/>
            <a:r>
              <a:rPr lang="en-US" altLang="zh-CN" sz="1800" dirty="0"/>
              <a:t>Virtual Adversarial Training: A Regularization Method for Supervised and Semi-Supervised Learning</a:t>
            </a:r>
          </a:p>
          <a:p>
            <a:pPr lvl="1"/>
            <a:r>
              <a:rPr lang="en-US" altLang="zh-CN" sz="1800" dirty="0"/>
              <a:t>Interpolation Consistency Training for Semi-Supervised Learning</a:t>
            </a:r>
          </a:p>
          <a:p>
            <a:pPr lvl="1"/>
            <a:r>
              <a:rPr lang="en-US" altLang="zh-CN" sz="1800" dirty="0" err="1"/>
              <a:t>mixmatch</a:t>
            </a:r>
            <a:r>
              <a:rPr lang="en-US" altLang="zh-CN" sz="1800" dirty="0"/>
              <a:t> a holistic </a:t>
            </a:r>
            <a:r>
              <a:rPr lang="en-US" altLang="zh-CN" sz="1800" dirty="0" err="1"/>
              <a:t>approch</a:t>
            </a:r>
            <a:r>
              <a:rPr lang="en-US" altLang="zh-CN" sz="1800" dirty="0"/>
              <a:t> to semi-supervised learning</a:t>
            </a:r>
          </a:p>
          <a:p>
            <a:pPr lvl="1"/>
            <a:r>
              <a:rPr lang="en-US" altLang="zh-CN" sz="1800" dirty="0" err="1"/>
              <a:t>remixmatch</a:t>
            </a:r>
            <a:r>
              <a:rPr lang="en-US" altLang="zh-CN" sz="1800" dirty="0"/>
              <a:t> semi supervised learning</a:t>
            </a:r>
          </a:p>
          <a:p>
            <a:pPr lvl="1"/>
            <a:r>
              <a:rPr lang="en-US" altLang="zh-CN" sz="1800" dirty="0" err="1"/>
              <a:t>Dividemix</a:t>
            </a:r>
            <a:r>
              <a:rPr lang="en-US" altLang="zh-CN" sz="1800" dirty="0"/>
              <a:t>: learning with noisy labels as semi-supervised learning</a:t>
            </a:r>
          </a:p>
          <a:p>
            <a:pPr lvl="1"/>
            <a:r>
              <a:rPr lang="en-US" altLang="zh-CN" sz="1800" dirty="0"/>
              <a:t>SaaS: Speed as a Supervisor for Semi-supervised Learning</a:t>
            </a:r>
            <a:endParaRPr lang="en-US" altLang="zh-CN" dirty="0"/>
          </a:p>
          <a:p>
            <a:r>
              <a:rPr lang="en-US" altLang="zh-CN" dirty="0"/>
              <a:t>Theory</a:t>
            </a:r>
          </a:p>
          <a:p>
            <a:pPr lvl="1"/>
            <a:r>
              <a:rPr lang="en-US" altLang="zh-CN" sz="1800" dirty="0" err="1"/>
              <a:t>Adversarially</a:t>
            </a:r>
            <a:r>
              <a:rPr lang="en-US" altLang="zh-CN" sz="1800" dirty="0"/>
              <a:t> Robust Generalization Just Requires More Unlabeled Data</a:t>
            </a:r>
          </a:p>
          <a:p>
            <a:pPr lvl="1"/>
            <a:r>
              <a:rPr lang="en-US" altLang="zh-CN" sz="1800" dirty="0"/>
              <a:t>Adversarial training can hurt generalization</a:t>
            </a:r>
          </a:p>
          <a:p>
            <a:pPr lvl="1"/>
            <a:endParaRPr lang="en-US" altLang="zh-CN" sz="1400" dirty="0"/>
          </a:p>
          <a:p>
            <a:pPr lvl="1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172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7987E-69A5-46DD-9A19-AC700889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34A97-89C7-4AFA-A1CD-BECFCDF2C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199"/>
            <a:ext cx="10515600" cy="4351338"/>
          </a:xfrm>
        </p:spPr>
        <p:txBody>
          <a:bodyPr/>
          <a:lstStyle/>
          <a:p>
            <a:r>
              <a:rPr lang="en-US" altLang="zh-CN" sz="3200" dirty="0"/>
              <a:t>Dataset: consist of labeled &amp; unlabeled data</a:t>
            </a:r>
          </a:p>
          <a:p>
            <a:r>
              <a:rPr lang="en-US" altLang="zh-CN" sz="3200" dirty="0"/>
              <a:t>Aim: learn a good(accurate &amp; robust) individual classifier </a:t>
            </a:r>
          </a:p>
          <a:p>
            <a:r>
              <a:rPr lang="en-US" altLang="zh-CN" sz="3200" dirty="0"/>
              <a:t>Basic Assumptions: </a:t>
            </a:r>
          </a:p>
          <a:p>
            <a:pPr marL="0" indent="0">
              <a:buNone/>
            </a:pPr>
            <a:r>
              <a:rPr lang="en-US" altLang="zh-CN" sz="3200" dirty="0"/>
              <a:t>     + same cluster belong to same class</a:t>
            </a:r>
          </a:p>
          <a:p>
            <a:pPr marL="0" indent="0">
              <a:buNone/>
            </a:pPr>
            <a:r>
              <a:rPr lang="en-US" altLang="zh-CN" sz="3200" dirty="0"/>
              <a:t>     + decision boundary lies in low-density region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22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B6207-A1D6-482A-A46F-2C16FA57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20" y="134937"/>
            <a:ext cx="10515600" cy="1325563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66204-BE56-4CBF-A9C0-D5447365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436441" cy="5575177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GAN:</a:t>
            </a:r>
          </a:p>
          <a:p>
            <a:pPr marL="1371600" lvl="3" indent="0">
              <a:buNone/>
            </a:pPr>
            <a:r>
              <a:rPr lang="en-US" altLang="zh-CN" b="1" dirty="0"/>
              <a:t>Dong et al. </a:t>
            </a:r>
            <a:r>
              <a:rPr lang="en-US" altLang="zh-CN" dirty="0" err="1"/>
              <a:t>MarginGAN</a:t>
            </a:r>
            <a:r>
              <a:rPr lang="en-US" altLang="zh-CN" dirty="0"/>
              <a:t>: Adversarial Training in Semi-Supervised Learning</a:t>
            </a:r>
          </a:p>
          <a:p>
            <a:pPr marL="1371600" lvl="3" indent="0">
              <a:buNone/>
            </a:pPr>
            <a:r>
              <a:rPr lang="en-US" altLang="zh-CN" b="1" dirty="0"/>
              <a:t>Kumar et al</a:t>
            </a:r>
            <a:r>
              <a:rPr lang="en-US" altLang="zh-CN" dirty="0"/>
              <a:t>. Semi-supervised Learning with GANs</a:t>
            </a:r>
            <a:endParaRPr lang="en-US" altLang="zh-CN" b="1" dirty="0"/>
          </a:p>
          <a:p>
            <a:r>
              <a:rPr lang="en-US" altLang="zh-CN" b="1" dirty="0"/>
              <a:t>Form a good target:</a:t>
            </a:r>
          </a:p>
          <a:p>
            <a:pPr lvl="1"/>
            <a:r>
              <a:rPr lang="en-US" altLang="zh-CN" dirty="0"/>
              <a:t>‘Teacher’ model:</a:t>
            </a:r>
          </a:p>
          <a:p>
            <a:pPr lvl="2"/>
            <a:r>
              <a:rPr lang="en-US" altLang="zh-CN" dirty="0"/>
              <a:t>Non-Parametric:</a:t>
            </a:r>
          </a:p>
          <a:p>
            <a:pPr marL="1371600" lvl="3" indent="0">
              <a:buNone/>
            </a:pPr>
            <a:r>
              <a:rPr lang="en-US" altLang="zh-CN" b="1" dirty="0"/>
              <a:t>Zhuang et al. </a:t>
            </a:r>
            <a:r>
              <a:rPr lang="en-US" altLang="zh-CN" dirty="0"/>
              <a:t>local label propagation for large scale supervised learning</a:t>
            </a:r>
          </a:p>
          <a:p>
            <a:pPr lvl="2"/>
            <a:r>
              <a:rPr lang="en-US" altLang="zh-CN" dirty="0"/>
              <a:t>Parametric:</a:t>
            </a:r>
          </a:p>
          <a:p>
            <a:pPr marL="1371600" lvl="3" indent="0">
              <a:buNone/>
            </a:pPr>
            <a:r>
              <a:rPr lang="en-US" altLang="zh-CN" b="1" dirty="0" err="1"/>
              <a:t>Sajjadi</a:t>
            </a:r>
            <a:r>
              <a:rPr lang="en-US" altLang="zh-CN" b="1" dirty="0"/>
              <a:t> et al. </a:t>
            </a:r>
            <a:r>
              <a:rPr lang="en-US" altLang="zh-CN" dirty="0"/>
              <a:t>П-model</a:t>
            </a:r>
          </a:p>
          <a:p>
            <a:pPr marL="1371600" lvl="3" indent="0">
              <a:buNone/>
            </a:pPr>
            <a:r>
              <a:rPr lang="en-US" altLang="zh-CN" b="1" dirty="0"/>
              <a:t>L&amp;A  </a:t>
            </a:r>
            <a:r>
              <a:rPr lang="en-US" altLang="zh-CN" dirty="0"/>
              <a:t>temporal </a:t>
            </a:r>
            <a:r>
              <a:rPr lang="en-US" altLang="zh-CN" dirty="0" err="1"/>
              <a:t>ensembling</a:t>
            </a:r>
            <a:r>
              <a:rPr lang="en-US" altLang="zh-CN" dirty="0"/>
              <a:t> for semi-supervised learning</a:t>
            </a:r>
          </a:p>
          <a:p>
            <a:pPr marL="1371600" lvl="3" indent="0">
              <a:buNone/>
            </a:pPr>
            <a:r>
              <a:rPr lang="en-US" altLang="zh-CN" b="1" dirty="0"/>
              <a:t>T&amp;V</a:t>
            </a:r>
            <a:r>
              <a:rPr lang="en-US" altLang="zh-CN" dirty="0"/>
              <a:t>  mean teacher</a:t>
            </a:r>
          </a:p>
          <a:p>
            <a:pPr marL="1371600" lvl="3" indent="0">
              <a:buNone/>
            </a:pPr>
            <a:r>
              <a:rPr lang="en-US" altLang="zh-CN" b="1" dirty="0" err="1"/>
              <a:t>Cicek</a:t>
            </a:r>
            <a:r>
              <a:rPr lang="en-US" altLang="zh-CN" b="1" dirty="0"/>
              <a:t> et al.  </a:t>
            </a:r>
            <a:r>
              <a:rPr lang="en-US" altLang="zh-CN" dirty="0" err="1"/>
              <a:t>SaaS:Speed</a:t>
            </a:r>
            <a:r>
              <a:rPr lang="en-US" altLang="zh-CN" dirty="0"/>
              <a:t> as a Supervisor</a:t>
            </a:r>
          </a:p>
          <a:p>
            <a:pPr lvl="1"/>
            <a:r>
              <a:rPr lang="en-US" altLang="zh-CN" dirty="0"/>
              <a:t>Augmentation:</a:t>
            </a:r>
          </a:p>
          <a:p>
            <a:pPr marL="1371600" lvl="3" indent="0">
              <a:buNone/>
            </a:pPr>
            <a:r>
              <a:rPr lang="en-US" altLang="zh-CN" b="1" dirty="0" err="1"/>
              <a:t>Miyato</a:t>
            </a:r>
            <a:r>
              <a:rPr lang="en-US" altLang="zh-CN" b="1" dirty="0"/>
              <a:t> et al. </a:t>
            </a:r>
            <a:r>
              <a:rPr lang="en-US" altLang="zh-CN" dirty="0"/>
              <a:t>Virtual adversarial training</a:t>
            </a:r>
          </a:p>
          <a:p>
            <a:pPr marL="1371600" lvl="3" indent="0">
              <a:buNone/>
            </a:pPr>
            <a:r>
              <a:rPr lang="en-US" altLang="zh-CN" dirty="0"/>
              <a:t>(Park et al.  Adversarial Dropout for Supervised and Semi-supervised Learning)</a:t>
            </a:r>
          </a:p>
          <a:p>
            <a:pPr marL="1371600" lvl="3" indent="0">
              <a:buNone/>
            </a:pPr>
            <a:r>
              <a:rPr lang="en-US" altLang="zh-CN" b="1" dirty="0"/>
              <a:t>Berthelot et al. </a:t>
            </a:r>
            <a:r>
              <a:rPr lang="en-US" altLang="zh-CN" dirty="0" err="1"/>
              <a:t>Mixmatch</a:t>
            </a:r>
            <a:r>
              <a:rPr lang="en-US" altLang="zh-CN" dirty="0"/>
              <a:t>: A holistic approach to semi-supervised learning</a:t>
            </a:r>
          </a:p>
          <a:p>
            <a:pPr marL="1371600" lvl="3" indent="0">
              <a:buNone/>
            </a:pPr>
            <a:r>
              <a:rPr lang="en-US" altLang="zh-CN" dirty="0"/>
              <a:t>(Berthelot et al. </a:t>
            </a:r>
            <a:r>
              <a:rPr lang="en-US" altLang="zh-CN" dirty="0" err="1"/>
              <a:t>remixmatch</a:t>
            </a:r>
            <a:r>
              <a:rPr lang="en-US" altLang="zh-CN" dirty="0"/>
              <a:t> &amp; Li et al. </a:t>
            </a:r>
            <a:r>
              <a:rPr lang="en-US" altLang="zh-CN" dirty="0" err="1"/>
              <a:t>dividemix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1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1120D-633D-4491-BC21-018D4262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 </a:t>
            </a:r>
            <a:r>
              <a:rPr lang="en-US" altLang="zh-CN" sz="2000" dirty="0" err="1">
                <a:solidFill>
                  <a:schemeClr val="bg2">
                    <a:lumMod val="75000"/>
                  </a:schemeClr>
                </a:solidFill>
              </a:rPr>
              <a:t>MarginGAN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: Adversarial Training in Semi-Supervised Learning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375CDC-A7BF-400D-9270-924ED9622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301" y="1550418"/>
            <a:ext cx="3293816" cy="22355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6E3D39-C1CC-481F-8511-E804CB8F5FB2}"/>
              </a:ext>
            </a:extLst>
          </p:cNvPr>
          <p:cNvSpPr txBox="1"/>
          <p:nvPr/>
        </p:nvSpPr>
        <p:spPr>
          <a:xfrm>
            <a:off x="4749251" y="1529951"/>
            <a:ext cx="635671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Idea: </a:t>
            </a:r>
            <a:r>
              <a:rPr lang="en-US" altLang="zh-CN" dirty="0"/>
              <a:t>Wrong pseudo label may cause decision boundary cross gap of two classes. A large margin classifier can disregard those wrong labels and generalize better</a:t>
            </a:r>
          </a:p>
          <a:p>
            <a:endParaRPr lang="en-US" altLang="zh-CN" dirty="0"/>
          </a:p>
          <a:p>
            <a:r>
              <a:rPr lang="en-US" altLang="zh-CN" sz="2000" b="1" dirty="0"/>
              <a:t>Discriminator</a:t>
            </a:r>
            <a:r>
              <a:rPr lang="en-US" altLang="zh-CN" dirty="0"/>
              <a:t>: (as the origin GAN)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b="1" dirty="0"/>
              <a:t>Classifier</a:t>
            </a:r>
            <a:r>
              <a:rPr lang="en-US" altLang="zh-CN" dirty="0"/>
              <a:t>: entropy regularization(l &amp; u) &amp; inverse entropy regularization(g)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Large margin on unlabeled data  small margin on generated data</a:t>
            </a:r>
          </a:p>
          <a:p>
            <a:endParaRPr lang="en-US" altLang="zh-CN" dirty="0"/>
          </a:p>
          <a:p>
            <a:r>
              <a:rPr lang="en-US" altLang="zh-CN" sz="2000" b="1" dirty="0"/>
              <a:t>Generator</a:t>
            </a:r>
            <a:r>
              <a:rPr lang="en-US" altLang="zh-CN" dirty="0"/>
              <a:t>: fool C &amp; D</a:t>
            </a:r>
          </a:p>
          <a:p>
            <a:r>
              <a:rPr lang="en-US" altLang="zh-CN" dirty="0"/>
              <a:t>Generate large-margin(fool C) and looks real(fool D) samples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C7062C-B0AC-4AEA-A693-90A33EC5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2" y="4084060"/>
            <a:ext cx="4357823" cy="2233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0DF25C-23AB-471A-BD7E-30B27B67D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251" y="3026409"/>
            <a:ext cx="7320791" cy="3847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A20D55-0D94-4B54-A246-5FB6B51F9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689" y="4130663"/>
            <a:ext cx="5077287" cy="5027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1C3DA7-4D33-43C2-AF1E-75AA45274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153" y="5798261"/>
            <a:ext cx="7023103" cy="5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8E1BE-A7EE-477E-8A85-4A9BE365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Min-Max: fix two and optimize the other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DB3544-F8D1-4907-BEB9-0477CF44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845600"/>
            <a:ext cx="3790950" cy="41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82045D-8A94-4221-BB79-70D084F8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435" y="2301089"/>
            <a:ext cx="4933950" cy="428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1AA917-3035-4E56-BBBC-5475CC57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035" y="3989761"/>
            <a:ext cx="8386624" cy="2082442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F4C96DF-6F4B-4CC0-9E4D-6A17889EF935}"/>
              </a:ext>
            </a:extLst>
          </p:cNvPr>
          <p:cNvSpPr txBox="1">
            <a:spLocks/>
          </p:cNvSpPr>
          <p:nvPr/>
        </p:nvSpPr>
        <p:spPr>
          <a:xfrm>
            <a:off x="838200" y="481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GAN </a:t>
            </a:r>
            <a:r>
              <a:rPr lang="en-US" altLang="zh-CN" sz="2000" dirty="0" err="1">
                <a:solidFill>
                  <a:schemeClr val="bg2">
                    <a:lumMod val="75000"/>
                  </a:schemeClr>
                </a:solidFill>
              </a:rPr>
              <a:t>MarginGAN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: Adversarial Training in Semi-Supervised Learning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2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BB778-E21A-48FC-8958-1C3E0E6C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47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Idea:   </a:t>
            </a:r>
            <a:r>
              <a:rPr lang="en-US" altLang="zh-CN" sz="2400" dirty="0"/>
              <a:t>1)Learn a smooth latent representation </a:t>
            </a:r>
            <a:r>
              <a:rPr lang="en-US" altLang="zh-CN" sz="2400" b="1" dirty="0"/>
              <a:t>z </a:t>
            </a:r>
            <a:r>
              <a:rPr lang="en-US" altLang="zh-CN" sz="2400" dirty="0"/>
              <a:t>from input </a:t>
            </a:r>
            <a:r>
              <a:rPr lang="en-US" altLang="zh-CN" sz="2400" b="1" dirty="0"/>
              <a:t>x</a:t>
            </a:r>
            <a:r>
              <a:rPr lang="en-US" altLang="zh-CN" sz="2400" dirty="0"/>
              <a:t>.  </a:t>
            </a:r>
          </a:p>
          <a:p>
            <a:pPr marL="0" indent="0">
              <a:buNone/>
            </a:pPr>
            <a:r>
              <a:rPr lang="en-US" altLang="zh-CN" sz="2400" dirty="0"/>
              <a:t> 		    (encoder) h: </a:t>
            </a:r>
            <a:r>
              <a:rPr lang="en-US" altLang="zh-CN" sz="2400" b="1" dirty="0"/>
              <a:t>x</a:t>
            </a:r>
            <a:r>
              <a:rPr lang="en-US" altLang="zh-CN" sz="2400" dirty="0"/>
              <a:t>        </a:t>
            </a:r>
            <a:r>
              <a:rPr lang="en-US" altLang="zh-CN" sz="2400" b="1" dirty="0"/>
              <a:t>z</a:t>
            </a:r>
            <a:r>
              <a:rPr lang="en-US" altLang="zh-CN" sz="2400" dirty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	 2)Estimate tangent space </a:t>
            </a:r>
          </a:p>
          <a:p>
            <a:pPr marL="0" indent="0">
              <a:buNone/>
            </a:pPr>
            <a:r>
              <a:rPr lang="en-US" altLang="zh-CN" sz="2400" dirty="0"/>
              <a:t>	 3)Consistent on tangent space and in small neighborhood</a:t>
            </a:r>
          </a:p>
          <a:p>
            <a:pPr marL="0" indent="0">
              <a:buNone/>
            </a:pPr>
            <a:r>
              <a:rPr lang="en-US" altLang="zh-CN" sz="2400" b="1" dirty="0"/>
              <a:t>Method: </a:t>
            </a:r>
            <a:r>
              <a:rPr lang="en-US" altLang="zh-CN" sz="2400" dirty="0"/>
              <a:t>1)   x &amp; g(h(x))    z &amp; h(g(z))   (decouple training &amp; </a:t>
            </a:r>
            <a:r>
              <a:rPr lang="en-US" altLang="zh-CN" sz="2400" dirty="0" err="1"/>
              <a:t>BiGAN</a:t>
            </a:r>
            <a:r>
              <a:rPr lang="en-US" altLang="zh-CN" sz="2400" dirty="0"/>
              <a:t> …)</a:t>
            </a:r>
          </a:p>
          <a:p>
            <a:pPr marL="0" indent="0">
              <a:buNone/>
            </a:pPr>
            <a:r>
              <a:rPr lang="en-US" altLang="zh-CN" sz="2400" dirty="0"/>
              <a:t>	    2) computing Jacobian    </a:t>
            </a:r>
          </a:p>
          <a:p>
            <a:pPr marL="0" indent="0">
              <a:buNone/>
            </a:pPr>
            <a:r>
              <a:rPr lang="en-US" altLang="zh-CN" sz="2400" dirty="0"/>
              <a:t>	    3)  consistent regularization</a:t>
            </a:r>
          </a:p>
          <a:p>
            <a:pPr marL="0" indent="0">
              <a:buNone/>
            </a:pPr>
            <a:r>
              <a:rPr lang="en-US" altLang="zh-CN" sz="2400" dirty="0"/>
              <a:t>Discriminator discriminate and classify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041B07-2164-4FD1-B37C-B2D6DEAE6B75}"/>
              </a:ext>
            </a:extLst>
          </p:cNvPr>
          <p:cNvSpPr txBox="1">
            <a:spLocks/>
          </p:cNvSpPr>
          <p:nvPr/>
        </p:nvSpPr>
        <p:spPr>
          <a:xfrm>
            <a:off x="838200" y="235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GAN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Semi-supervised Learning with GANs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5B50CEA-481C-4E1D-9F3F-51E1FA24EFC2}"/>
              </a:ext>
            </a:extLst>
          </p:cNvPr>
          <p:cNvCxnSpPr/>
          <p:nvPr/>
        </p:nvCxnSpPr>
        <p:spPr>
          <a:xfrm>
            <a:off x="4838329" y="2024107"/>
            <a:ext cx="337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0AD6DC1-812D-4F42-ADDB-B7C515A1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35" y="4938492"/>
            <a:ext cx="7741329" cy="6386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125C76-E8AC-4216-9512-B97CCB98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837" y="5594835"/>
            <a:ext cx="4838805" cy="4458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A2FD70-9E3B-47BD-B17F-843A58D20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215" y="6209071"/>
            <a:ext cx="8464095" cy="3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2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830CC-4AC1-4F47-AC06-C759D67D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914"/>
          </a:xfrm>
        </p:spPr>
        <p:txBody>
          <a:bodyPr>
            <a:normAutofit fontScale="90000"/>
          </a:bodyPr>
          <a:lstStyle/>
          <a:p>
            <a:br>
              <a:rPr lang="en-US" altLang="zh-CN" sz="4000" dirty="0"/>
            </a:br>
            <a:r>
              <a:rPr lang="en-US" altLang="zh-CN" sz="4000" dirty="0"/>
              <a:t>A good teacher </a:t>
            </a:r>
            <a:r>
              <a:rPr lang="en-US" altLang="zh-CN" sz="2700" dirty="0"/>
              <a:t>non-parametric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chemeClr val="bg2">
                    <a:lumMod val="75000"/>
                  </a:schemeClr>
                </a:solidFill>
              </a:rPr>
              <a:t>local label propagation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563D1-107C-4896-A11B-F574953A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63"/>
            <a:ext cx="10515600" cy="5350068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Idea: </a:t>
            </a:r>
            <a:r>
              <a:rPr lang="en-US" altLang="zh-CN" sz="2400" dirty="0"/>
              <a:t>use unsupervised method to give pseudo label to unlabeled data – local label propagation</a:t>
            </a:r>
          </a:p>
          <a:p>
            <a:r>
              <a:rPr lang="en-US" altLang="zh-CN" sz="2400" b="1" dirty="0"/>
              <a:t>Overview: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· Representation learning:  learn a low-dim representation </a:t>
            </a:r>
            <a:r>
              <a:rPr lang="en-US" altLang="zh-CN" b="1" dirty="0"/>
              <a:t>v </a:t>
            </a:r>
          </a:p>
          <a:p>
            <a:pPr marL="457200" lvl="1" indent="0">
              <a:buNone/>
            </a:pPr>
            <a:r>
              <a:rPr lang="en-US" altLang="zh-CN" sz="2000" dirty="0"/>
              <a:t>C is confidence(labeled is 1)  classification loss + same pseudo label ‘nearer’ in the embedding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· Label propagation: weighted KNN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0B864-0898-49CF-9529-9FAC3675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6" y="2123485"/>
            <a:ext cx="7557854" cy="20800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F42A13-0371-4F98-B658-F6BD4AF1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514" y="5082847"/>
            <a:ext cx="5209577" cy="42333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4855B17-84A3-44F0-B790-74AACA911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696" y="5911511"/>
            <a:ext cx="6384608" cy="6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39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5C21E-4E98-493E-A602-80D44B88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8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 good teacher </a:t>
            </a:r>
            <a:r>
              <a:rPr lang="en-US" altLang="zh-CN" sz="2800" dirty="0"/>
              <a:t>parametric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B8944-D69B-40C2-88B0-5525FF3C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20" y="30361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Binary classification (2 labeled &amp;1 unlabeled)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Teacher model function </a:t>
            </a:r>
            <a:r>
              <a:rPr lang="en-US" altLang="zh-CN" sz="1800" dirty="0">
                <a:solidFill>
                  <a:srgbClr val="92D050"/>
                </a:solidFill>
              </a:rPr>
              <a:t>V.S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zh-CN" sz="1800" b="1" dirty="0">
                <a:solidFill>
                  <a:schemeClr val="bg2">
                    <a:lumMod val="75000"/>
                  </a:schemeClr>
                </a:solidFill>
              </a:rPr>
              <a:t>student model function</a:t>
            </a:r>
            <a:endParaRPr lang="en-US" altLang="zh-CN" sz="1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Labeled data       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for unlabeled data</a:t>
            </a:r>
            <a:endParaRPr lang="en-US" altLang="zh-CN" b="1" dirty="0"/>
          </a:p>
          <a:p>
            <a:r>
              <a:rPr lang="en-US" altLang="zh-CN" dirty="0"/>
              <a:t> a  Origin fitted function (overfit)</a:t>
            </a:r>
          </a:p>
          <a:p>
            <a:r>
              <a:rPr lang="en-US" altLang="zh-CN" dirty="0"/>
              <a:t> b  With noise consistent around labeled data</a:t>
            </a:r>
          </a:p>
          <a:p>
            <a:r>
              <a:rPr lang="en-US" altLang="zh-CN" dirty="0"/>
              <a:t> c  With noise consistent around unlabeled data (confirmation bias)</a:t>
            </a:r>
          </a:p>
          <a:p>
            <a:r>
              <a:rPr lang="en-US" altLang="zh-CN" dirty="0"/>
              <a:t> d Noisy teacher reduce target variance</a:t>
            </a:r>
          </a:p>
          <a:p>
            <a:r>
              <a:rPr lang="en-US" altLang="zh-CN" dirty="0"/>
              <a:t> e Ensemble of teacher model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08DDF16-0EA6-45BA-B319-69503203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2" y="1168331"/>
            <a:ext cx="8741421" cy="186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B19DD6F-276C-453C-B675-7F9399F6429E}"/>
              </a:ext>
            </a:extLst>
          </p:cNvPr>
          <p:cNvSpPr/>
          <p:nvPr/>
        </p:nvSpPr>
        <p:spPr>
          <a:xfrm>
            <a:off x="916249" y="3910608"/>
            <a:ext cx="156099" cy="16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82312B8-5F38-490C-BB12-F9550AFEA3CF}"/>
              </a:ext>
            </a:extLst>
          </p:cNvPr>
          <p:cNvSpPr/>
          <p:nvPr/>
        </p:nvSpPr>
        <p:spPr>
          <a:xfrm>
            <a:off x="2560097" y="3908389"/>
            <a:ext cx="156099" cy="168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6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5FBEB-B75A-481C-8545-88DA2E9D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844814" cy="5839927"/>
          </a:xfrm>
        </p:spPr>
        <p:txBody>
          <a:bodyPr>
            <a:normAutofit/>
          </a:bodyPr>
          <a:lstStyle/>
          <a:p>
            <a:r>
              <a:rPr lang="en-US" altLang="zh-CN" b="1" dirty="0"/>
              <a:t>Idea: </a:t>
            </a:r>
            <a:r>
              <a:rPr lang="en-US" altLang="zh-CN" dirty="0"/>
              <a:t>use ‘teacher’ model to generate a good target for unlabeled data</a:t>
            </a:r>
          </a:p>
          <a:p>
            <a:pPr marL="0" indent="0">
              <a:buNone/>
            </a:pPr>
            <a:r>
              <a:rPr lang="en-US" altLang="zh-CN" i="1" dirty="0"/>
              <a:t>	(weights Ɵ and noise η ) </a:t>
            </a:r>
          </a:p>
          <a:p>
            <a:endParaRPr lang="en-US" altLang="zh-CN" i="1" dirty="0"/>
          </a:p>
          <a:p>
            <a:endParaRPr lang="en-US" altLang="zh-CN" i="1" dirty="0"/>
          </a:p>
          <a:p>
            <a:r>
              <a:rPr lang="en-US" altLang="zh-CN" b="1" dirty="0"/>
              <a:t>Several</a:t>
            </a:r>
            <a:r>
              <a:rPr lang="zh-CN" altLang="en-US" b="1" dirty="0"/>
              <a:t> </a:t>
            </a:r>
            <a:r>
              <a:rPr lang="en-US" altLang="zh-CN" b="1" dirty="0"/>
              <a:t>method:</a:t>
            </a:r>
          </a:p>
          <a:p>
            <a:pPr lvl="1"/>
            <a:r>
              <a:rPr lang="en-US" altLang="zh-CN" dirty="0"/>
              <a:t>П-model :                      </a:t>
            </a:r>
            <a:r>
              <a:rPr lang="en-US" altLang="zh-CN" i="1" dirty="0"/>
              <a:t>η is stochastic but specific augmentation</a:t>
            </a:r>
          </a:p>
          <a:p>
            <a:pPr lvl="1"/>
            <a:r>
              <a:rPr lang="en-US" altLang="zh-CN" dirty="0"/>
              <a:t>Temporal </a:t>
            </a:r>
            <a:r>
              <a:rPr lang="en-US" altLang="zh-CN" dirty="0" err="1"/>
              <a:t>ensembling</a:t>
            </a:r>
            <a:r>
              <a:rPr lang="en-US" altLang="zh-CN" dirty="0"/>
              <a:t>:  approximate                  with a weighted average of successive predictions</a:t>
            </a:r>
          </a:p>
          <a:p>
            <a:pPr lvl="1"/>
            <a:r>
              <a:rPr lang="en-US" altLang="zh-CN" dirty="0"/>
              <a:t>Mean teacher:                                           weight of teacher model is the exponential moving average of student </a:t>
            </a:r>
          </a:p>
          <a:p>
            <a:pPr lvl="1"/>
            <a:r>
              <a:rPr lang="en-US" altLang="zh-CN" dirty="0"/>
              <a:t>SaaS: approximate                    with a posterior distribution of data that maximize</a:t>
            </a:r>
          </a:p>
          <a:p>
            <a:pPr marL="457200" lvl="1" indent="0">
              <a:buNone/>
            </a:pPr>
            <a:r>
              <a:rPr lang="en-US" altLang="zh-CN" dirty="0"/>
              <a:t>the learning speed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</a:p>
          <a:p>
            <a:pPr lvl="1"/>
            <a:endParaRPr lang="en-US" altLang="zh-CN" i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0339B5B-0AE6-4780-82E6-121E4406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78"/>
          </a:xfrm>
        </p:spPr>
        <p:txBody>
          <a:bodyPr>
            <a:normAutofit fontScale="90000"/>
          </a:bodyPr>
          <a:lstStyle/>
          <a:p>
            <a:br>
              <a:rPr lang="en-US" altLang="zh-CN" sz="4000" dirty="0"/>
            </a:br>
            <a:r>
              <a:rPr lang="en-US" altLang="zh-CN" sz="4000" dirty="0"/>
              <a:t>A good teacher </a:t>
            </a:r>
            <a:r>
              <a:rPr lang="en-US" altLang="zh-CN" sz="2700" dirty="0"/>
              <a:t>parametric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D67CC2-852F-43EB-8D06-02835E8F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978" y="2324966"/>
            <a:ext cx="6452044" cy="846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E181CF-1FA0-40A3-BFA3-1D281345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01" y="3760133"/>
            <a:ext cx="1043959" cy="3782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C3FB08-6BF4-47E8-B37D-EBE5E0E94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04820"/>
            <a:ext cx="1100305" cy="3050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3D9E2E-0715-44C4-AE7D-D42BB79B8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740" y="4787348"/>
            <a:ext cx="2634867" cy="4841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7630E1-312F-447E-9B0A-5FD7664E0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105" y="5615459"/>
            <a:ext cx="1100305" cy="3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1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1092</Words>
  <Application>Microsoft Office PowerPoint</Application>
  <PresentationFormat>宽屏</PresentationFormat>
  <Paragraphs>182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华文仿宋</vt:lpstr>
      <vt:lpstr>Arial</vt:lpstr>
      <vt:lpstr>Calibri</vt:lpstr>
      <vt:lpstr>Cambria Math</vt:lpstr>
      <vt:lpstr>Office 主题</vt:lpstr>
      <vt:lpstr>Semi-supervised learning</vt:lpstr>
      <vt:lpstr>Problem define</vt:lpstr>
      <vt:lpstr>Content</vt:lpstr>
      <vt:lpstr>GAN MarginGAN: Adversarial Training in Semi-Supervised Learning</vt:lpstr>
      <vt:lpstr>PowerPoint 演示文稿</vt:lpstr>
      <vt:lpstr>PowerPoint 演示文稿</vt:lpstr>
      <vt:lpstr> A good teacher non-parametric local label propagation </vt:lpstr>
      <vt:lpstr>A good teacher parametric</vt:lpstr>
      <vt:lpstr> A good teacher parametric  </vt:lpstr>
      <vt:lpstr> A good teacher parametric temporal ensembling </vt:lpstr>
      <vt:lpstr> A good teacher parametric SaaS: speed as a supervisor </vt:lpstr>
      <vt:lpstr> Augmentation </vt:lpstr>
      <vt:lpstr> A good augmentation  Virtual Adversarial Training </vt:lpstr>
      <vt:lpstr> A good augmentation Mix-match 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</dc:title>
  <dc:creator>yihao liu</dc:creator>
  <cp:lastModifiedBy>liu yihao</cp:lastModifiedBy>
  <cp:revision>46</cp:revision>
  <dcterms:created xsi:type="dcterms:W3CDTF">2020-02-23T03:27:35Z</dcterms:created>
  <dcterms:modified xsi:type="dcterms:W3CDTF">2020-02-25T06:22:01Z</dcterms:modified>
</cp:coreProperties>
</file>