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56" r:id="rId2"/>
    <p:sldId id="272" r:id="rId3"/>
    <p:sldId id="292" r:id="rId4"/>
    <p:sldId id="290" r:id="rId5"/>
    <p:sldId id="293" r:id="rId6"/>
    <p:sldId id="294" r:id="rId7"/>
    <p:sldId id="295" r:id="rId8"/>
    <p:sldId id="296" r:id="rId9"/>
    <p:sldId id="299" r:id="rId10"/>
    <p:sldId id="308" r:id="rId11"/>
    <p:sldId id="297" r:id="rId12"/>
    <p:sldId id="298" r:id="rId13"/>
    <p:sldId id="300" r:id="rId14"/>
    <p:sldId id="301" r:id="rId15"/>
    <p:sldId id="302" r:id="rId16"/>
    <p:sldId id="307" r:id="rId17"/>
    <p:sldId id="304" r:id="rId18"/>
    <p:sldId id="303" r:id="rId19"/>
    <p:sldId id="305" r:id="rId20"/>
    <p:sldId id="309" r:id="rId21"/>
    <p:sldId id="306"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287"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86BC"/>
    <a:srgbClr val="43AA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62" autoAdjust="0"/>
    <p:restoredTop sz="82953" autoAdjust="0"/>
  </p:normalViewPr>
  <p:slideViewPr>
    <p:cSldViewPr snapToGrid="0">
      <p:cViewPr varScale="1">
        <p:scale>
          <a:sx n="71" d="100"/>
          <a:sy n="71" d="100"/>
        </p:scale>
        <p:origin x="1282" y="58"/>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A694D0-1481-4D85-B6F3-A34844C73D31}" type="datetimeFigureOut">
              <a:rPr lang="zh-CN" altLang="en-US" smtClean="0"/>
              <a:t>2020/4/14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08428E-7A2E-4C9E-9FFA-C167AA19CD56}" type="slidenum">
              <a:rPr lang="zh-CN" altLang="en-US" smtClean="0"/>
              <a:t>‹#›</a:t>
            </a:fld>
            <a:endParaRPr lang="zh-CN" altLang="en-US"/>
          </a:p>
        </p:txBody>
      </p:sp>
    </p:spTree>
    <p:extLst>
      <p:ext uri="{BB962C8B-B14F-4D97-AF65-F5344CB8AC3E}">
        <p14:creationId xmlns:p14="http://schemas.microsoft.com/office/powerpoint/2010/main" val="1921424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B08428E-7A2E-4C9E-9FFA-C167AA19CD56}" type="slidenum">
              <a:rPr lang="zh-CN" altLang="en-US" smtClean="0"/>
              <a:t>8</a:t>
            </a:fld>
            <a:endParaRPr lang="zh-CN" altLang="en-US"/>
          </a:p>
        </p:txBody>
      </p:sp>
    </p:spTree>
    <p:extLst>
      <p:ext uri="{BB962C8B-B14F-4D97-AF65-F5344CB8AC3E}">
        <p14:creationId xmlns:p14="http://schemas.microsoft.com/office/powerpoint/2010/main" val="1393899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B08428E-7A2E-4C9E-9FFA-C167AA19CD56}" type="slidenum">
              <a:rPr lang="zh-CN" altLang="en-US" smtClean="0"/>
              <a:t>13</a:t>
            </a:fld>
            <a:endParaRPr lang="zh-CN" altLang="en-US"/>
          </a:p>
        </p:txBody>
      </p:sp>
    </p:spTree>
    <p:extLst>
      <p:ext uri="{BB962C8B-B14F-4D97-AF65-F5344CB8AC3E}">
        <p14:creationId xmlns:p14="http://schemas.microsoft.com/office/powerpoint/2010/main" val="1927829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B08428E-7A2E-4C9E-9FFA-C167AA19CD56}" type="slidenum">
              <a:rPr lang="zh-CN" altLang="en-US" smtClean="0"/>
              <a:t>20</a:t>
            </a:fld>
            <a:endParaRPr lang="zh-CN" altLang="en-US"/>
          </a:p>
        </p:txBody>
      </p:sp>
    </p:spTree>
    <p:extLst>
      <p:ext uri="{BB962C8B-B14F-4D97-AF65-F5344CB8AC3E}">
        <p14:creationId xmlns:p14="http://schemas.microsoft.com/office/powerpoint/2010/main" val="1355502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B08428E-7A2E-4C9E-9FFA-C167AA19CD56}" type="slidenum">
              <a:rPr lang="zh-CN" altLang="en-US" smtClean="0"/>
              <a:t>33</a:t>
            </a:fld>
            <a:endParaRPr lang="zh-CN" altLang="en-US"/>
          </a:p>
        </p:txBody>
      </p:sp>
    </p:spTree>
    <p:extLst>
      <p:ext uri="{BB962C8B-B14F-4D97-AF65-F5344CB8AC3E}">
        <p14:creationId xmlns:p14="http://schemas.microsoft.com/office/powerpoint/2010/main" val="30349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1FA634-958C-402E-9156-5584E20D16B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8CA01D2-DCBB-4A6B-BEE3-208FB5B147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CB5D2D6-DF18-4A11-A9F0-1AEDCDA50D0A}"/>
              </a:ext>
            </a:extLst>
          </p:cNvPr>
          <p:cNvSpPr>
            <a:spLocks noGrp="1"/>
          </p:cNvSpPr>
          <p:nvPr>
            <p:ph type="dt" sz="half" idx="10"/>
          </p:nvPr>
        </p:nvSpPr>
        <p:spPr/>
        <p:txBody>
          <a:bodyPr/>
          <a:lstStyle/>
          <a:p>
            <a:fld id="{384B9651-D3EC-4C62-9EEF-3382D11FFBB9}" type="datetime1">
              <a:rPr lang="zh-CN" altLang="en-US" smtClean="0"/>
              <a:t>2020/4/14</a:t>
            </a:fld>
            <a:endParaRPr lang="zh-CN" altLang="en-US"/>
          </a:p>
        </p:txBody>
      </p:sp>
      <p:sp>
        <p:nvSpPr>
          <p:cNvPr id="5" name="页脚占位符 4">
            <a:extLst>
              <a:ext uri="{FF2B5EF4-FFF2-40B4-BE49-F238E27FC236}">
                <a16:creationId xmlns:a16="http://schemas.microsoft.com/office/drawing/2014/main" id="{5E7A768E-84B9-4D4F-B81B-DFCB79B8898A}"/>
              </a:ext>
            </a:extLst>
          </p:cNvPr>
          <p:cNvSpPr>
            <a:spLocks noGrp="1"/>
          </p:cNvSpPr>
          <p:nvPr>
            <p:ph type="ftr" sz="quarter" idx="11"/>
          </p:nvPr>
        </p:nvSpPr>
        <p:spPr/>
        <p:txBody>
          <a:bodyPr/>
          <a:lstStyle/>
          <a:p>
            <a:endParaRPr lang="zh-CN" altLang="en-US" dirty="0"/>
          </a:p>
        </p:txBody>
      </p:sp>
      <p:sp>
        <p:nvSpPr>
          <p:cNvPr id="6" name="灯片编号占位符 5">
            <a:extLst>
              <a:ext uri="{FF2B5EF4-FFF2-40B4-BE49-F238E27FC236}">
                <a16:creationId xmlns:a16="http://schemas.microsoft.com/office/drawing/2014/main" id="{ED93B156-6513-414A-BD76-40848E372D08}"/>
              </a:ext>
            </a:extLst>
          </p:cNvPr>
          <p:cNvSpPr>
            <a:spLocks noGrp="1"/>
          </p:cNvSpPr>
          <p:nvPr>
            <p:ph type="sldNum" sz="quarter" idx="12"/>
          </p:nvPr>
        </p:nvSpPr>
        <p:spPr/>
        <p:txBody>
          <a:bodyPr/>
          <a:lstStyle/>
          <a:p>
            <a:fld id="{BE0BB500-15FA-497F-A6A8-1B8788B13F66}" type="slidenum">
              <a:rPr lang="zh-CN" altLang="en-US" smtClean="0"/>
              <a:t>‹#›</a:t>
            </a:fld>
            <a:endParaRPr lang="zh-CN" altLang="en-US"/>
          </a:p>
        </p:txBody>
      </p:sp>
    </p:spTree>
    <p:extLst>
      <p:ext uri="{BB962C8B-B14F-4D97-AF65-F5344CB8AC3E}">
        <p14:creationId xmlns:p14="http://schemas.microsoft.com/office/powerpoint/2010/main" val="1881126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2470E-F2E2-49A0-BE97-7BFDC0ABAFF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9BFF737-1F3C-4A1A-8D7F-872AE94CB12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F4F26C1-E046-434A-BB24-772EFE099B30}"/>
              </a:ext>
            </a:extLst>
          </p:cNvPr>
          <p:cNvSpPr>
            <a:spLocks noGrp="1"/>
          </p:cNvSpPr>
          <p:nvPr>
            <p:ph type="dt" sz="half" idx="10"/>
          </p:nvPr>
        </p:nvSpPr>
        <p:spPr/>
        <p:txBody>
          <a:bodyPr/>
          <a:lstStyle/>
          <a:p>
            <a:fld id="{C5BEE3A4-592A-432F-B1CD-5A577B575AB7}" type="datetime1">
              <a:rPr lang="zh-CN" altLang="en-US" smtClean="0"/>
              <a:t>2020/4/14</a:t>
            </a:fld>
            <a:endParaRPr lang="zh-CN" altLang="en-US"/>
          </a:p>
        </p:txBody>
      </p:sp>
      <p:sp>
        <p:nvSpPr>
          <p:cNvPr id="5" name="页脚占位符 4">
            <a:extLst>
              <a:ext uri="{FF2B5EF4-FFF2-40B4-BE49-F238E27FC236}">
                <a16:creationId xmlns:a16="http://schemas.microsoft.com/office/drawing/2014/main" id="{C3C85EF0-63FD-4168-89E2-6130675E3F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52BB07-AAE4-47E7-B906-E489F44F10A9}"/>
              </a:ext>
            </a:extLst>
          </p:cNvPr>
          <p:cNvSpPr>
            <a:spLocks noGrp="1"/>
          </p:cNvSpPr>
          <p:nvPr>
            <p:ph type="sldNum" sz="quarter" idx="12"/>
          </p:nvPr>
        </p:nvSpPr>
        <p:spPr/>
        <p:txBody>
          <a:bodyPr/>
          <a:lstStyle/>
          <a:p>
            <a:fld id="{BE0BB500-15FA-497F-A6A8-1B8788B13F66}" type="slidenum">
              <a:rPr lang="zh-CN" altLang="en-US" smtClean="0"/>
              <a:t>‹#›</a:t>
            </a:fld>
            <a:endParaRPr lang="zh-CN" altLang="en-US"/>
          </a:p>
        </p:txBody>
      </p:sp>
    </p:spTree>
    <p:extLst>
      <p:ext uri="{BB962C8B-B14F-4D97-AF65-F5344CB8AC3E}">
        <p14:creationId xmlns:p14="http://schemas.microsoft.com/office/powerpoint/2010/main" val="277365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68550AA-923A-4DDD-9D94-2C02A125637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D0CB1B1-4D7E-4C86-A15B-F66134A98D4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6951B52-7DC9-4AB1-BDB7-29680022155F}"/>
              </a:ext>
            </a:extLst>
          </p:cNvPr>
          <p:cNvSpPr>
            <a:spLocks noGrp="1"/>
          </p:cNvSpPr>
          <p:nvPr>
            <p:ph type="dt" sz="half" idx="10"/>
          </p:nvPr>
        </p:nvSpPr>
        <p:spPr/>
        <p:txBody>
          <a:bodyPr/>
          <a:lstStyle/>
          <a:p>
            <a:fld id="{455EB7D2-9227-4126-8461-F8C855E21193}" type="datetime1">
              <a:rPr lang="zh-CN" altLang="en-US" smtClean="0"/>
              <a:t>2020/4/14</a:t>
            </a:fld>
            <a:endParaRPr lang="zh-CN" altLang="en-US"/>
          </a:p>
        </p:txBody>
      </p:sp>
      <p:sp>
        <p:nvSpPr>
          <p:cNvPr id="5" name="页脚占位符 4">
            <a:extLst>
              <a:ext uri="{FF2B5EF4-FFF2-40B4-BE49-F238E27FC236}">
                <a16:creationId xmlns:a16="http://schemas.microsoft.com/office/drawing/2014/main" id="{B0E880F8-E8F7-42DE-BD8C-E7C2B07463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9451A7-3099-4C06-A733-5F84ED8DBED0}"/>
              </a:ext>
            </a:extLst>
          </p:cNvPr>
          <p:cNvSpPr>
            <a:spLocks noGrp="1"/>
          </p:cNvSpPr>
          <p:nvPr>
            <p:ph type="sldNum" sz="quarter" idx="12"/>
          </p:nvPr>
        </p:nvSpPr>
        <p:spPr/>
        <p:txBody>
          <a:bodyPr/>
          <a:lstStyle/>
          <a:p>
            <a:fld id="{BE0BB500-15FA-497F-A6A8-1B8788B13F66}" type="slidenum">
              <a:rPr lang="zh-CN" altLang="en-US" smtClean="0"/>
              <a:t>‹#›</a:t>
            </a:fld>
            <a:endParaRPr lang="zh-CN" altLang="en-US"/>
          </a:p>
        </p:txBody>
      </p:sp>
    </p:spTree>
    <p:extLst>
      <p:ext uri="{BB962C8B-B14F-4D97-AF65-F5344CB8AC3E}">
        <p14:creationId xmlns:p14="http://schemas.microsoft.com/office/powerpoint/2010/main" val="1869853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79934-738C-416F-B09D-DF3D569B9C33}"/>
              </a:ext>
            </a:extLst>
          </p:cNvPr>
          <p:cNvSpPr>
            <a:spLocks noGrp="1"/>
          </p:cNvSpPr>
          <p:nvPr>
            <p:ph type="title"/>
          </p:nvPr>
        </p:nvSpPr>
        <p:spPr/>
        <p:txBody>
          <a:bodyPr>
            <a:normAutofit/>
          </a:bodyPr>
          <a:lstStyle>
            <a:lvl1pPr>
              <a:defRPr sz="3600"/>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B80B4B76-E399-4D5E-A9DA-2634C5F534F7}"/>
              </a:ext>
            </a:extLst>
          </p:cNvPr>
          <p:cNvSpPr>
            <a:spLocks noGrp="1"/>
          </p:cNvSpPr>
          <p:nvPr>
            <p:ph idx="1"/>
          </p:nvPr>
        </p:nvSpPr>
        <p:spPr/>
        <p:txBody>
          <a:bodyPr/>
          <a:lstStyle>
            <a:lvl1pPr>
              <a:lnSpc>
                <a:spcPct val="125000"/>
              </a:lnSpc>
              <a:defRPr sz="2400"/>
            </a:lvl1pPr>
            <a:lvl2pPr>
              <a:lnSpc>
                <a:spcPct val="125000"/>
              </a:lnSpc>
              <a:defRPr sz="2000"/>
            </a:lvl2pPr>
            <a:lvl3pPr>
              <a:lnSpc>
                <a:spcPct val="125000"/>
              </a:lnSpc>
              <a:defRPr sz="1800"/>
            </a:lvl3pPr>
            <a:lvl4pPr>
              <a:lnSpc>
                <a:spcPct val="125000"/>
              </a:lnSpc>
              <a:defRPr/>
            </a:lvl4pPr>
            <a:lvl5pPr>
              <a:lnSpc>
                <a:spcPct val="125000"/>
              </a:lnSpc>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0C65E16C-F428-48D1-838B-E901E25C61D7}"/>
              </a:ext>
            </a:extLst>
          </p:cNvPr>
          <p:cNvSpPr>
            <a:spLocks noGrp="1"/>
          </p:cNvSpPr>
          <p:nvPr>
            <p:ph type="dt" sz="half" idx="10"/>
          </p:nvPr>
        </p:nvSpPr>
        <p:spPr/>
        <p:txBody>
          <a:bodyPr/>
          <a:lstStyle/>
          <a:p>
            <a:fld id="{D0A8F5EF-1E98-4C80-BDA1-C60BAF155BB5}" type="datetime1">
              <a:rPr lang="zh-CN" altLang="en-US" smtClean="0"/>
              <a:t>2020/4/14</a:t>
            </a:fld>
            <a:endParaRPr lang="zh-CN" altLang="en-US"/>
          </a:p>
        </p:txBody>
      </p:sp>
      <p:sp>
        <p:nvSpPr>
          <p:cNvPr id="5" name="页脚占位符 4">
            <a:extLst>
              <a:ext uri="{FF2B5EF4-FFF2-40B4-BE49-F238E27FC236}">
                <a16:creationId xmlns:a16="http://schemas.microsoft.com/office/drawing/2014/main" id="{8CC52814-91EC-4FA4-9526-CB82810B80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655B88-CF81-423F-BBE1-D04E24FB01EF}"/>
              </a:ext>
            </a:extLst>
          </p:cNvPr>
          <p:cNvSpPr>
            <a:spLocks noGrp="1"/>
          </p:cNvSpPr>
          <p:nvPr>
            <p:ph type="sldNum" sz="quarter" idx="12"/>
          </p:nvPr>
        </p:nvSpPr>
        <p:spPr/>
        <p:txBody>
          <a:bodyPr/>
          <a:lstStyle/>
          <a:p>
            <a:fld id="{BE0BB500-15FA-497F-A6A8-1B8788B13F66}" type="slidenum">
              <a:rPr lang="zh-CN" altLang="en-US" smtClean="0"/>
              <a:t>‹#›</a:t>
            </a:fld>
            <a:endParaRPr lang="zh-CN" altLang="en-US"/>
          </a:p>
        </p:txBody>
      </p:sp>
    </p:spTree>
    <p:extLst>
      <p:ext uri="{BB962C8B-B14F-4D97-AF65-F5344CB8AC3E}">
        <p14:creationId xmlns:p14="http://schemas.microsoft.com/office/powerpoint/2010/main" val="1341749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345329-4F87-4943-9834-0E34175E13B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2A4BD5C-82B1-476A-9545-6ED83D447F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3129048-3BD1-46CC-B546-E3A2D98AC1F6}"/>
              </a:ext>
            </a:extLst>
          </p:cNvPr>
          <p:cNvSpPr>
            <a:spLocks noGrp="1"/>
          </p:cNvSpPr>
          <p:nvPr>
            <p:ph type="dt" sz="half" idx="10"/>
          </p:nvPr>
        </p:nvSpPr>
        <p:spPr/>
        <p:txBody>
          <a:bodyPr/>
          <a:lstStyle/>
          <a:p>
            <a:fld id="{65DEFB1C-4807-4038-9045-C07289260384}" type="datetime1">
              <a:rPr lang="zh-CN" altLang="en-US" smtClean="0"/>
              <a:t>2020/4/14</a:t>
            </a:fld>
            <a:endParaRPr lang="zh-CN" altLang="en-US"/>
          </a:p>
        </p:txBody>
      </p:sp>
      <p:sp>
        <p:nvSpPr>
          <p:cNvPr id="5" name="页脚占位符 4">
            <a:extLst>
              <a:ext uri="{FF2B5EF4-FFF2-40B4-BE49-F238E27FC236}">
                <a16:creationId xmlns:a16="http://schemas.microsoft.com/office/drawing/2014/main" id="{36543EE1-1E12-43BD-8EB1-F73EDB653A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FD4CD4-7197-4F7B-9060-E910DE26A360}"/>
              </a:ext>
            </a:extLst>
          </p:cNvPr>
          <p:cNvSpPr>
            <a:spLocks noGrp="1"/>
          </p:cNvSpPr>
          <p:nvPr>
            <p:ph type="sldNum" sz="quarter" idx="12"/>
          </p:nvPr>
        </p:nvSpPr>
        <p:spPr/>
        <p:txBody>
          <a:bodyPr/>
          <a:lstStyle/>
          <a:p>
            <a:fld id="{BE0BB500-15FA-497F-A6A8-1B8788B13F66}" type="slidenum">
              <a:rPr lang="zh-CN" altLang="en-US" smtClean="0"/>
              <a:t>‹#›</a:t>
            </a:fld>
            <a:endParaRPr lang="zh-CN" altLang="en-US"/>
          </a:p>
        </p:txBody>
      </p:sp>
    </p:spTree>
    <p:extLst>
      <p:ext uri="{BB962C8B-B14F-4D97-AF65-F5344CB8AC3E}">
        <p14:creationId xmlns:p14="http://schemas.microsoft.com/office/powerpoint/2010/main" val="220568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D0A8A-E967-4EFF-AC16-F9B198ECE50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B635D7-2F84-4845-B7E8-329BE086812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6AA397E-5920-4DD0-BB1A-1F8BCD978C4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3C87B1A-E274-4452-B59B-E7FAB1E5AEAA}"/>
              </a:ext>
            </a:extLst>
          </p:cNvPr>
          <p:cNvSpPr>
            <a:spLocks noGrp="1"/>
          </p:cNvSpPr>
          <p:nvPr>
            <p:ph type="dt" sz="half" idx="10"/>
          </p:nvPr>
        </p:nvSpPr>
        <p:spPr/>
        <p:txBody>
          <a:bodyPr/>
          <a:lstStyle/>
          <a:p>
            <a:fld id="{0AC3EE2A-44BC-4F80-9A95-69C7766355F6}" type="datetime1">
              <a:rPr lang="zh-CN" altLang="en-US" smtClean="0"/>
              <a:t>2020/4/14</a:t>
            </a:fld>
            <a:endParaRPr lang="zh-CN" altLang="en-US"/>
          </a:p>
        </p:txBody>
      </p:sp>
      <p:sp>
        <p:nvSpPr>
          <p:cNvPr id="6" name="页脚占位符 5">
            <a:extLst>
              <a:ext uri="{FF2B5EF4-FFF2-40B4-BE49-F238E27FC236}">
                <a16:creationId xmlns:a16="http://schemas.microsoft.com/office/drawing/2014/main" id="{E20AEB88-F8DF-4087-A4C4-64B2BD172A8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7FC2932-3A8D-4D29-941F-3E1528AD88DC}"/>
              </a:ext>
            </a:extLst>
          </p:cNvPr>
          <p:cNvSpPr>
            <a:spLocks noGrp="1"/>
          </p:cNvSpPr>
          <p:nvPr>
            <p:ph type="sldNum" sz="quarter" idx="12"/>
          </p:nvPr>
        </p:nvSpPr>
        <p:spPr/>
        <p:txBody>
          <a:bodyPr/>
          <a:lstStyle/>
          <a:p>
            <a:fld id="{BE0BB500-15FA-497F-A6A8-1B8788B13F66}" type="slidenum">
              <a:rPr lang="zh-CN" altLang="en-US" smtClean="0"/>
              <a:t>‹#›</a:t>
            </a:fld>
            <a:endParaRPr lang="zh-CN" altLang="en-US"/>
          </a:p>
        </p:txBody>
      </p:sp>
    </p:spTree>
    <p:extLst>
      <p:ext uri="{BB962C8B-B14F-4D97-AF65-F5344CB8AC3E}">
        <p14:creationId xmlns:p14="http://schemas.microsoft.com/office/powerpoint/2010/main" val="3733060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60187-D1FB-46B3-9C51-64485E0937F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6A03669-3F62-4F2D-B681-FE86420849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58AACC8-F3D0-4689-86AC-0ECBD089591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650DEAE-0079-438E-AFBE-4962DE2B8A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7F0F821-70C3-4C24-83EC-D4C55FE4EA6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AD82277-FA37-4B85-86D8-04490585E467}"/>
              </a:ext>
            </a:extLst>
          </p:cNvPr>
          <p:cNvSpPr>
            <a:spLocks noGrp="1"/>
          </p:cNvSpPr>
          <p:nvPr>
            <p:ph type="dt" sz="half" idx="10"/>
          </p:nvPr>
        </p:nvSpPr>
        <p:spPr/>
        <p:txBody>
          <a:bodyPr/>
          <a:lstStyle/>
          <a:p>
            <a:fld id="{FF0CE82F-F06E-4786-82DB-E3D72886FF78}" type="datetime1">
              <a:rPr lang="zh-CN" altLang="en-US" smtClean="0"/>
              <a:t>2020/4/14</a:t>
            </a:fld>
            <a:endParaRPr lang="zh-CN" altLang="en-US"/>
          </a:p>
        </p:txBody>
      </p:sp>
      <p:sp>
        <p:nvSpPr>
          <p:cNvPr id="8" name="页脚占位符 7">
            <a:extLst>
              <a:ext uri="{FF2B5EF4-FFF2-40B4-BE49-F238E27FC236}">
                <a16:creationId xmlns:a16="http://schemas.microsoft.com/office/drawing/2014/main" id="{8383FFDB-9C40-4EB1-802F-D5F67EF2F08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035B962-5284-4790-921E-C2D5FB390D2C}"/>
              </a:ext>
            </a:extLst>
          </p:cNvPr>
          <p:cNvSpPr>
            <a:spLocks noGrp="1"/>
          </p:cNvSpPr>
          <p:nvPr>
            <p:ph type="sldNum" sz="quarter" idx="12"/>
          </p:nvPr>
        </p:nvSpPr>
        <p:spPr/>
        <p:txBody>
          <a:bodyPr/>
          <a:lstStyle/>
          <a:p>
            <a:fld id="{BE0BB500-15FA-497F-A6A8-1B8788B13F66}" type="slidenum">
              <a:rPr lang="zh-CN" altLang="en-US" smtClean="0"/>
              <a:t>‹#›</a:t>
            </a:fld>
            <a:endParaRPr lang="zh-CN" altLang="en-US"/>
          </a:p>
        </p:txBody>
      </p:sp>
    </p:spTree>
    <p:extLst>
      <p:ext uri="{BB962C8B-B14F-4D97-AF65-F5344CB8AC3E}">
        <p14:creationId xmlns:p14="http://schemas.microsoft.com/office/powerpoint/2010/main" val="54632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E8D2FD-BC9B-4A87-AF19-EC13F48C6DC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88E8CD4-887F-4889-B9C4-CCF0DFC62431}"/>
              </a:ext>
            </a:extLst>
          </p:cNvPr>
          <p:cNvSpPr>
            <a:spLocks noGrp="1"/>
          </p:cNvSpPr>
          <p:nvPr>
            <p:ph type="dt" sz="half" idx="10"/>
          </p:nvPr>
        </p:nvSpPr>
        <p:spPr/>
        <p:txBody>
          <a:bodyPr/>
          <a:lstStyle/>
          <a:p>
            <a:fld id="{B77910AD-9F0D-401D-A563-4DFF3B907CC5}" type="datetime1">
              <a:rPr lang="zh-CN" altLang="en-US" smtClean="0"/>
              <a:t>2020/4/14</a:t>
            </a:fld>
            <a:endParaRPr lang="zh-CN" altLang="en-US"/>
          </a:p>
        </p:txBody>
      </p:sp>
      <p:sp>
        <p:nvSpPr>
          <p:cNvPr id="4" name="页脚占位符 3">
            <a:extLst>
              <a:ext uri="{FF2B5EF4-FFF2-40B4-BE49-F238E27FC236}">
                <a16:creationId xmlns:a16="http://schemas.microsoft.com/office/drawing/2014/main" id="{1C72FC5C-D5DB-4153-8CB5-3DCC6D8F33D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07D1354-8DAB-428B-A72A-761631BAD45E}"/>
              </a:ext>
            </a:extLst>
          </p:cNvPr>
          <p:cNvSpPr>
            <a:spLocks noGrp="1"/>
          </p:cNvSpPr>
          <p:nvPr>
            <p:ph type="sldNum" sz="quarter" idx="12"/>
          </p:nvPr>
        </p:nvSpPr>
        <p:spPr/>
        <p:txBody>
          <a:bodyPr/>
          <a:lstStyle/>
          <a:p>
            <a:fld id="{BE0BB500-15FA-497F-A6A8-1B8788B13F66}" type="slidenum">
              <a:rPr lang="zh-CN" altLang="en-US" smtClean="0"/>
              <a:t>‹#›</a:t>
            </a:fld>
            <a:endParaRPr lang="zh-CN" altLang="en-US"/>
          </a:p>
        </p:txBody>
      </p:sp>
    </p:spTree>
    <p:extLst>
      <p:ext uri="{BB962C8B-B14F-4D97-AF65-F5344CB8AC3E}">
        <p14:creationId xmlns:p14="http://schemas.microsoft.com/office/powerpoint/2010/main" val="794633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CA84941-0492-4ECD-BD87-114A1ED95E0E}"/>
              </a:ext>
            </a:extLst>
          </p:cNvPr>
          <p:cNvSpPr>
            <a:spLocks noGrp="1"/>
          </p:cNvSpPr>
          <p:nvPr>
            <p:ph type="dt" sz="half" idx="10"/>
          </p:nvPr>
        </p:nvSpPr>
        <p:spPr/>
        <p:txBody>
          <a:bodyPr/>
          <a:lstStyle/>
          <a:p>
            <a:fld id="{896494FE-2431-47B7-A926-B4F269083EB0}" type="datetime1">
              <a:rPr lang="zh-CN" altLang="en-US" smtClean="0"/>
              <a:t>2020/4/14</a:t>
            </a:fld>
            <a:endParaRPr lang="zh-CN" altLang="en-US"/>
          </a:p>
        </p:txBody>
      </p:sp>
      <p:sp>
        <p:nvSpPr>
          <p:cNvPr id="3" name="页脚占位符 2">
            <a:extLst>
              <a:ext uri="{FF2B5EF4-FFF2-40B4-BE49-F238E27FC236}">
                <a16:creationId xmlns:a16="http://schemas.microsoft.com/office/drawing/2014/main" id="{58A281B1-F8AE-408E-9AE0-69D4FEABC9D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610264D-8EB8-46E7-B005-3C6A67622B7C}"/>
              </a:ext>
            </a:extLst>
          </p:cNvPr>
          <p:cNvSpPr>
            <a:spLocks noGrp="1"/>
          </p:cNvSpPr>
          <p:nvPr>
            <p:ph type="sldNum" sz="quarter" idx="12"/>
          </p:nvPr>
        </p:nvSpPr>
        <p:spPr/>
        <p:txBody>
          <a:bodyPr/>
          <a:lstStyle/>
          <a:p>
            <a:fld id="{BE0BB500-15FA-497F-A6A8-1B8788B13F66}" type="slidenum">
              <a:rPr lang="zh-CN" altLang="en-US" smtClean="0"/>
              <a:t>‹#›</a:t>
            </a:fld>
            <a:endParaRPr lang="zh-CN" altLang="en-US"/>
          </a:p>
        </p:txBody>
      </p:sp>
    </p:spTree>
    <p:extLst>
      <p:ext uri="{BB962C8B-B14F-4D97-AF65-F5344CB8AC3E}">
        <p14:creationId xmlns:p14="http://schemas.microsoft.com/office/powerpoint/2010/main" val="3916586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B28C9D-EE31-4382-BA66-CB168247CB7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B010C4C-D83D-47FA-84A3-58BC1EB760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E844A8F-8840-4292-8E69-0895F79A03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B511988-E61B-4FC0-A5CC-48B04B10C9D2}"/>
              </a:ext>
            </a:extLst>
          </p:cNvPr>
          <p:cNvSpPr>
            <a:spLocks noGrp="1"/>
          </p:cNvSpPr>
          <p:nvPr>
            <p:ph type="dt" sz="half" idx="10"/>
          </p:nvPr>
        </p:nvSpPr>
        <p:spPr/>
        <p:txBody>
          <a:bodyPr/>
          <a:lstStyle/>
          <a:p>
            <a:fld id="{105B6851-F6AC-448E-B83B-07E8F3B3ECE6}" type="datetime1">
              <a:rPr lang="zh-CN" altLang="en-US" smtClean="0"/>
              <a:t>2020/4/14</a:t>
            </a:fld>
            <a:endParaRPr lang="zh-CN" altLang="en-US"/>
          </a:p>
        </p:txBody>
      </p:sp>
      <p:sp>
        <p:nvSpPr>
          <p:cNvPr id="6" name="页脚占位符 5">
            <a:extLst>
              <a:ext uri="{FF2B5EF4-FFF2-40B4-BE49-F238E27FC236}">
                <a16:creationId xmlns:a16="http://schemas.microsoft.com/office/drawing/2014/main" id="{8C9862DA-730E-4F1C-A6B7-8D9D90D1FBA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8F44669-507B-4FB2-9E60-14A5FFF358C6}"/>
              </a:ext>
            </a:extLst>
          </p:cNvPr>
          <p:cNvSpPr>
            <a:spLocks noGrp="1"/>
          </p:cNvSpPr>
          <p:nvPr>
            <p:ph type="sldNum" sz="quarter" idx="12"/>
          </p:nvPr>
        </p:nvSpPr>
        <p:spPr/>
        <p:txBody>
          <a:bodyPr/>
          <a:lstStyle/>
          <a:p>
            <a:fld id="{BE0BB500-15FA-497F-A6A8-1B8788B13F66}" type="slidenum">
              <a:rPr lang="zh-CN" altLang="en-US" smtClean="0"/>
              <a:t>‹#›</a:t>
            </a:fld>
            <a:endParaRPr lang="zh-CN" altLang="en-US"/>
          </a:p>
        </p:txBody>
      </p:sp>
    </p:spTree>
    <p:extLst>
      <p:ext uri="{BB962C8B-B14F-4D97-AF65-F5344CB8AC3E}">
        <p14:creationId xmlns:p14="http://schemas.microsoft.com/office/powerpoint/2010/main" val="193972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4C97F8-BFEB-492A-906F-2CF2BA4D3E0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AE73A10-56A4-4B50-9298-CA9DDCB346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73B3C7D-616B-4862-A504-FD6BC728ED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9C45526-8B82-4556-AEB9-7B9A84082412}"/>
              </a:ext>
            </a:extLst>
          </p:cNvPr>
          <p:cNvSpPr>
            <a:spLocks noGrp="1"/>
          </p:cNvSpPr>
          <p:nvPr>
            <p:ph type="dt" sz="half" idx="10"/>
          </p:nvPr>
        </p:nvSpPr>
        <p:spPr/>
        <p:txBody>
          <a:bodyPr/>
          <a:lstStyle/>
          <a:p>
            <a:fld id="{76EDF10E-725B-49B5-AEA3-A4F1D8959C07}" type="datetime1">
              <a:rPr lang="zh-CN" altLang="en-US" smtClean="0"/>
              <a:t>2020/4/14</a:t>
            </a:fld>
            <a:endParaRPr lang="zh-CN" altLang="en-US"/>
          </a:p>
        </p:txBody>
      </p:sp>
      <p:sp>
        <p:nvSpPr>
          <p:cNvPr id="6" name="页脚占位符 5">
            <a:extLst>
              <a:ext uri="{FF2B5EF4-FFF2-40B4-BE49-F238E27FC236}">
                <a16:creationId xmlns:a16="http://schemas.microsoft.com/office/drawing/2014/main" id="{3623158B-A706-4D2A-8A20-412D4727A67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2345163-AB1B-4727-8C86-00D0DAB35FE3}"/>
              </a:ext>
            </a:extLst>
          </p:cNvPr>
          <p:cNvSpPr>
            <a:spLocks noGrp="1"/>
          </p:cNvSpPr>
          <p:nvPr>
            <p:ph type="sldNum" sz="quarter" idx="12"/>
          </p:nvPr>
        </p:nvSpPr>
        <p:spPr/>
        <p:txBody>
          <a:bodyPr/>
          <a:lstStyle/>
          <a:p>
            <a:fld id="{BE0BB500-15FA-497F-A6A8-1B8788B13F66}" type="slidenum">
              <a:rPr lang="zh-CN" altLang="en-US" smtClean="0"/>
              <a:t>‹#›</a:t>
            </a:fld>
            <a:endParaRPr lang="zh-CN" altLang="en-US"/>
          </a:p>
        </p:txBody>
      </p:sp>
    </p:spTree>
    <p:extLst>
      <p:ext uri="{BB962C8B-B14F-4D97-AF65-F5344CB8AC3E}">
        <p14:creationId xmlns:p14="http://schemas.microsoft.com/office/powerpoint/2010/main" val="447439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B06DEA3-8E33-472F-8D8F-1FE2B49D85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4FB638A-5AFA-47A1-904F-C2700392BB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D9C8F3E-DE18-4DA9-A04E-46F1940D25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8FE3FD-AC86-4513-9872-940D6578BA49}" type="datetime1">
              <a:rPr lang="zh-CN" altLang="en-US" smtClean="0"/>
              <a:t>2020/4/14</a:t>
            </a:fld>
            <a:endParaRPr lang="zh-CN" altLang="en-US"/>
          </a:p>
        </p:txBody>
      </p:sp>
      <p:sp>
        <p:nvSpPr>
          <p:cNvPr id="5" name="页脚占位符 4">
            <a:extLst>
              <a:ext uri="{FF2B5EF4-FFF2-40B4-BE49-F238E27FC236}">
                <a16:creationId xmlns:a16="http://schemas.microsoft.com/office/drawing/2014/main" id="{65613287-3E57-4F4C-9F8E-B493CE4FAE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665C384-C32C-4F39-842D-05B5950492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0BB500-15FA-497F-A6A8-1B8788B13F66}" type="slidenum">
              <a:rPr lang="zh-CN" altLang="en-US" smtClean="0"/>
              <a:t>‹#›</a:t>
            </a:fld>
            <a:endParaRPr lang="zh-CN" altLang="en-US"/>
          </a:p>
        </p:txBody>
      </p:sp>
    </p:spTree>
    <p:extLst>
      <p:ext uri="{BB962C8B-B14F-4D97-AF65-F5344CB8AC3E}">
        <p14:creationId xmlns:p14="http://schemas.microsoft.com/office/powerpoint/2010/main" val="556545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papers.nips.cc/paper/7515-how-does-batch-normalization-help-optimization.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arxiv.org/pdf/1901.09321.pdf"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5F8C0-CBE0-4CDB-9776-14409BE6C7B6}"/>
              </a:ext>
            </a:extLst>
          </p:cNvPr>
          <p:cNvSpPr>
            <a:spLocks noGrp="1"/>
          </p:cNvSpPr>
          <p:nvPr>
            <p:ph type="ctrTitle"/>
          </p:nvPr>
        </p:nvSpPr>
        <p:spPr/>
        <p:txBody>
          <a:bodyPr>
            <a:normAutofit fontScale="90000"/>
          </a:bodyPr>
          <a:lstStyle/>
          <a:p>
            <a:r>
              <a:rPr lang="en-US" altLang="zh-CN" sz="4800" b="1" dirty="0"/>
              <a:t>Deep Learning: Advanced topics</a:t>
            </a:r>
            <a:br>
              <a:rPr lang="en-US" altLang="zh-CN" sz="4800" dirty="0"/>
            </a:br>
            <a:br>
              <a:rPr lang="en-US" altLang="zh-CN" sz="4800" dirty="0"/>
            </a:br>
            <a:r>
              <a:rPr lang="en-US" altLang="zh-CN" sz="3600" dirty="0"/>
              <a:t>Optimization Dynamics in Deep Learning</a:t>
            </a:r>
            <a:br>
              <a:rPr lang="en-US" altLang="zh-CN" sz="3600" dirty="0"/>
            </a:br>
            <a:r>
              <a:rPr lang="en-US" altLang="zh-CN" sz="3600" dirty="0"/>
              <a:t>——Batch normalization</a:t>
            </a:r>
            <a:endParaRPr lang="zh-CN" altLang="en-US" sz="4800" dirty="0"/>
          </a:p>
        </p:txBody>
      </p:sp>
      <p:sp>
        <p:nvSpPr>
          <p:cNvPr id="3" name="副标题 2">
            <a:extLst>
              <a:ext uri="{FF2B5EF4-FFF2-40B4-BE49-F238E27FC236}">
                <a16:creationId xmlns:a16="http://schemas.microsoft.com/office/drawing/2014/main" id="{7FD22C1B-BD4F-4AE5-8C0E-38A1AB6AE293}"/>
              </a:ext>
            </a:extLst>
          </p:cNvPr>
          <p:cNvSpPr>
            <a:spLocks noGrp="1"/>
          </p:cNvSpPr>
          <p:nvPr>
            <p:ph type="subTitle" idx="1"/>
          </p:nvPr>
        </p:nvSpPr>
        <p:spPr/>
        <p:txBody>
          <a:bodyPr>
            <a:normAutofit lnSpcReduction="10000"/>
          </a:bodyPr>
          <a:lstStyle/>
          <a:p>
            <a:endParaRPr lang="en-US" altLang="zh-CN" dirty="0"/>
          </a:p>
          <a:p>
            <a:r>
              <a:rPr lang="zh-CN" altLang="en-US" dirty="0"/>
              <a:t>王恒睿</a:t>
            </a:r>
          </a:p>
          <a:p>
            <a:r>
              <a:rPr lang="zh-CN" altLang="en-US" dirty="0"/>
              <a:t>元培学院</a:t>
            </a:r>
            <a:endParaRPr lang="en-US" altLang="zh-CN" dirty="0"/>
          </a:p>
          <a:p>
            <a:r>
              <a:rPr lang="en-US" altLang="zh-CN" dirty="0"/>
              <a:t>wanghr1230@pku.edu.cn</a:t>
            </a:r>
            <a:endParaRPr lang="zh-CN" altLang="en-US" dirty="0"/>
          </a:p>
        </p:txBody>
      </p:sp>
    </p:spTree>
    <p:extLst>
      <p:ext uri="{BB962C8B-B14F-4D97-AF65-F5344CB8AC3E}">
        <p14:creationId xmlns:p14="http://schemas.microsoft.com/office/powerpoint/2010/main" val="1602826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CEB97E0-F1B3-4FA4-BF86-6254BBD1A786}"/>
              </a:ext>
            </a:extLst>
          </p:cNvPr>
          <p:cNvSpPr>
            <a:spLocks noGrp="1"/>
          </p:cNvSpPr>
          <p:nvPr>
            <p:ph type="sldNum" sz="quarter" idx="12"/>
          </p:nvPr>
        </p:nvSpPr>
        <p:spPr/>
        <p:txBody>
          <a:bodyPr/>
          <a:lstStyle/>
          <a:p>
            <a:fld id="{BE0BB500-15FA-497F-A6A8-1B8788B13F66}" type="slidenum">
              <a:rPr lang="zh-CN" altLang="en-US" smtClean="0"/>
              <a:t>10</a:t>
            </a:fld>
            <a:endParaRPr lang="zh-CN" altLang="en-US"/>
          </a:p>
        </p:txBody>
      </p:sp>
      <p:pic>
        <p:nvPicPr>
          <p:cNvPr id="6" name="图片 5">
            <a:extLst>
              <a:ext uri="{FF2B5EF4-FFF2-40B4-BE49-F238E27FC236}">
                <a16:creationId xmlns:a16="http://schemas.microsoft.com/office/drawing/2014/main" id="{A0DE48F5-C584-4857-9138-A6919CF69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458" y="450662"/>
            <a:ext cx="8710415" cy="3718882"/>
          </a:xfrm>
          <a:prstGeom prst="rect">
            <a:avLst/>
          </a:prstGeom>
        </p:spPr>
      </p:pic>
      <p:pic>
        <p:nvPicPr>
          <p:cNvPr id="10" name="图片 9">
            <a:extLst>
              <a:ext uri="{FF2B5EF4-FFF2-40B4-BE49-F238E27FC236}">
                <a16:creationId xmlns:a16="http://schemas.microsoft.com/office/drawing/2014/main" id="{9402A086-95DE-43F2-B458-A4CFE40D21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2458" y="4286854"/>
            <a:ext cx="8855207" cy="1554615"/>
          </a:xfrm>
          <a:prstGeom prst="rect">
            <a:avLst/>
          </a:prstGeom>
        </p:spPr>
      </p:pic>
    </p:spTree>
    <p:extLst>
      <p:ext uri="{BB962C8B-B14F-4D97-AF65-F5344CB8AC3E}">
        <p14:creationId xmlns:p14="http://schemas.microsoft.com/office/powerpoint/2010/main" val="3100292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D29D90-DC1F-4CDC-8393-53992281A896}"/>
              </a:ext>
            </a:extLst>
          </p:cNvPr>
          <p:cNvSpPr>
            <a:spLocks noGrp="1"/>
          </p:cNvSpPr>
          <p:nvPr>
            <p:ph type="title"/>
          </p:nvPr>
        </p:nvSpPr>
        <p:spPr/>
        <p:txBody>
          <a:bodyPr>
            <a:normAutofit/>
          </a:bodyPr>
          <a:lstStyle/>
          <a:p>
            <a:r>
              <a:rPr lang="en-US" altLang="zh-CN" sz="2400" dirty="0"/>
              <a:t>Is BN’s stabilization of layer input distributions even effective in reducing ICS</a:t>
            </a:r>
            <a:endParaRPr lang="zh-CN" altLang="en-US" sz="2400" dirty="0"/>
          </a:p>
        </p:txBody>
      </p:sp>
      <p:pic>
        <p:nvPicPr>
          <p:cNvPr id="6" name="内容占位符 5">
            <a:extLst>
              <a:ext uri="{FF2B5EF4-FFF2-40B4-BE49-F238E27FC236}">
                <a16:creationId xmlns:a16="http://schemas.microsoft.com/office/drawing/2014/main" id="{323BEF3B-F7D2-43AE-8021-F91D072332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0915" y="1600148"/>
            <a:ext cx="9020468" cy="2006652"/>
          </a:xfrm>
        </p:spPr>
      </p:pic>
      <p:sp>
        <p:nvSpPr>
          <p:cNvPr id="4" name="灯片编号占位符 3">
            <a:extLst>
              <a:ext uri="{FF2B5EF4-FFF2-40B4-BE49-F238E27FC236}">
                <a16:creationId xmlns:a16="http://schemas.microsoft.com/office/drawing/2014/main" id="{968E342B-AC8C-4BBE-856E-5FC1B37672DD}"/>
              </a:ext>
            </a:extLst>
          </p:cNvPr>
          <p:cNvSpPr>
            <a:spLocks noGrp="1"/>
          </p:cNvSpPr>
          <p:nvPr>
            <p:ph type="sldNum" sz="quarter" idx="12"/>
          </p:nvPr>
        </p:nvSpPr>
        <p:spPr/>
        <p:txBody>
          <a:bodyPr/>
          <a:lstStyle/>
          <a:p>
            <a:fld id="{BE0BB500-15FA-497F-A6A8-1B8788B13F66}" type="slidenum">
              <a:rPr lang="zh-CN" altLang="en-US" smtClean="0"/>
              <a:t>11</a:t>
            </a:fld>
            <a:endParaRPr lang="zh-CN" altLang="en-US"/>
          </a:p>
        </p:txBody>
      </p:sp>
      <p:sp>
        <p:nvSpPr>
          <p:cNvPr id="7" name="文本框 6">
            <a:extLst>
              <a:ext uri="{FF2B5EF4-FFF2-40B4-BE49-F238E27FC236}">
                <a16:creationId xmlns:a16="http://schemas.microsoft.com/office/drawing/2014/main" id="{B46E433A-F8BD-4D12-BC7A-24E32AC6460C}"/>
              </a:ext>
            </a:extLst>
          </p:cNvPr>
          <p:cNvSpPr txBox="1"/>
          <p:nvPr/>
        </p:nvSpPr>
        <p:spPr>
          <a:xfrm>
            <a:off x="838200" y="3942080"/>
            <a:ext cx="7670800" cy="1200329"/>
          </a:xfrm>
          <a:prstGeom prst="rect">
            <a:avLst/>
          </a:prstGeom>
          <a:noFill/>
        </p:spPr>
        <p:txBody>
          <a:bodyPr wrap="square" rtlCol="0">
            <a:spAutoFit/>
          </a:bodyPr>
          <a:lstStyle/>
          <a:p>
            <a:r>
              <a:rPr lang="en-US" altLang="zh-CN" dirty="0"/>
              <a:t>The difference between and G’ thus G reflects the change in the optimization landscape of Wi caused by the changes to its input. It thus captures precisely the effect of cross-layer dependencies that could be problematic for training.</a:t>
            </a:r>
            <a:endParaRPr lang="zh-CN" altLang="en-US" dirty="0"/>
          </a:p>
        </p:txBody>
      </p:sp>
    </p:spTree>
    <p:extLst>
      <p:ext uri="{BB962C8B-B14F-4D97-AF65-F5344CB8AC3E}">
        <p14:creationId xmlns:p14="http://schemas.microsoft.com/office/powerpoint/2010/main" val="3404511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CBD9B8F-DB70-42B6-BEA6-7565C3DF8521}"/>
              </a:ext>
            </a:extLst>
          </p:cNvPr>
          <p:cNvSpPr>
            <a:spLocks noGrp="1"/>
          </p:cNvSpPr>
          <p:nvPr>
            <p:ph type="sldNum" sz="quarter" idx="12"/>
          </p:nvPr>
        </p:nvSpPr>
        <p:spPr/>
        <p:txBody>
          <a:bodyPr/>
          <a:lstStyle/>
          <a:p>
            <a:fld id="{BE0BB500-15FA-497F-A6A8-1B8788B13F66}" type="slidenum">
              <a:rPr lang="zh-CN" altLang="en-US" smtClean="0"/>
              <a:t>12</a:t>
            </a:fld>
            <a:endParaRPr lang="zh-CN" altLang="en-US"/>
          </a:p>
        </p:txBody>
      </p:sp>
      <p:pic>
        <p:nvPicPr>
          <p:cNvPr id="4" name="图片 3">
            <a:extLst>
              <a:ext uri="{FF2B5EF4-FFF2-40B4-BE49-F238E27FC236}">
                <a16:creationId xmlns:a16="http://schemas.microsoft.com/office/drawing/2014/main" id="{B7C8A65B-EC40-4F9D-A90A-841C02355E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44" y="0"/>
            <a:ext cx="11554796" cy="6481129"/>
          </a:xfrm>
          <a:prstGeom prst="rect">
            <a:avLst/>
          </a:prstGeom>
        </p:spPr>
      </p:pic>
    </p:spTree>
    <p:extLst>
      <p:ext uri="{BB962C8B-B14F-4D97-AF65-F5344CB8AC3E}">
        <p14:creationId xmlns:p14="http://schemas.microsoft.com/office/powerpoint/2010/main" val="2676818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6A73F-1998-4082-B939-65C5FF3D455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01A156F-EDB5-4C59-BB0F-F69B048CDD2C}"/>
              </a:ext>
            </a:extLst>
          </p:cNvPr>
          <p:cNvSpPr>
            <a:spLocks noGrp="1"/>
          </p:cNvSpPr>
          <p:nvPr>
            <p:ph idx="1"/>
          </p:nvPr>
        </p:nvSpPr>
        <p:spPr/>
        <p:txBody>
          <a:bodyPr/>
          <a:lstStyle/>
          <a:p>
            <a:r>
              <a:rPr lang="en-US" altLang="zh-CN" dirty="0"/>
              <a:t>Surprisingly, we observe that networks with </a:t>
            </a:r>
            <a:r>
              <a:rPr lang="en-US" altLang="zh-CN" dirty="0" err="1"/>
              <a:t>BatchNorm</a:t>
            </a:r>
            <a:r>
              <a:rPr lang="en-US" altLang="zh-CN" dirty="0"/>
              <a:t> often exhibit an increase in ICS (cf. Figure 3).This is particularly striking in the case of DLN.</a:t>
            </a:r>
          </a:p>
          <a:p>
            <a:r>
              <a:rPr lang="en-US" altLang="zh-CN" dirty="0"/>
              <a:t>The stabilization of the </a:t>
            </a:r>
            <a:r>
              <a:rPr lang="en-US" altLang="zh-CN" dirty="0" err="1"/>
              <a:t>BatchNorm</a:t>
            </a:r>
            <a:r>
              <a:rPr lang="en-US" altLang="zh-CN" dirty="0"/>
              <a:t> VGG network later in training is an artifact of faster convergence.</a:t>
            </a:r>
          </a:p>
          <a:p>
            <a:r>
              <a:rPr lang="en-US" altLang="zh-CN" dirty="0"/>
              <a:t>This evidence suggests that, from optimization point of view </a:t>
            </a:r>
            <a:r>
              <a:rPr lang="en-US" altLang="zh-CN" dirty="0" err="1"/>
              <a:t>BatchNorm</a:t>
            </a:r>
            <a:r>
              <a:rPr lang="en-US" altLang="zh-CN" dirty="0"/>
              <a:t> might not even reduce the internal covariate shift.</a:t>
            </a:r>
            <a:endParaRPr lang="zh-CN" altLang="en-US" dirty="0"/>
          </a:p>
        </p:txBody>
      </p:sp>
      <p:sp>
        <p:nvSpPr>
          <p:cNvPr id="4" name="灯片编号占位符 3">
            <a:extLst>
              <a:ext uri="{FF2B5EF4-FFF2-40B4-BE49-F238E27FC236}">
                <a16:creationId xmlns:a16="http://schemas.microsoft.com/office/drawing/2014/main" id="{6CD90E4B-96C7-4725-BB68-0B378AF0F3AB}"/>
              </a:ext>
            </a:extLst>
          </p:cNvPr>
          <p:cNvSpPr>
            <a:spLocks noGrp="1"/>
          </p:cNvSpPr>
          <p:nvPr>
            <p:ph type="sldNum" sz="quarter" idx="12"/>
          </p:nvPr>
        </p:nvSpPr>
        <p:spPr/>
        <p:txBody>
          <a:bodyPr/>
          <a:lstStyle/>
          <a:p>
            <a:fld id="{BE0BB500-15FA-497F-A6A8-1B8788B13F66}" type="slidenum">
              <a:rPr lang="zh-CN" altLang="en-US" smtClean="0"/>
              <a:t>13</a:t>
            </a:fld>
            <a:endParaRPr lang="zh-CN" altLang="en-US"/>
          </a:p>
        </p:txBody>
      </p:sp>
    </p:spTree>
    <p:extLst>
      <p:ext uri="{BB962C8B-B14F-4D97-AF65-F5344CB8AC3E}">
        <p14:creationId xmlns:p14="http://schemas.microsoft.com/office/powerpoint/2010/main" val="3192289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DD2A2-B0B3-484E-8E9F-BCF4D70A7761}"/>
              </a:ext>
            </a:extLst>
          </p:cNvPr>
          <p:cNvSpPr>
            <a:spLocks noGrp="1"/>
          </p:cNvSpPr>
          <p:nvPr>
            <p:ph type="title"/>
          </p:nvPr>
        </p:nvSpPr>
        <p:spPr/>
        <p:txBody>
          <a:bodyPr/>
          <a:lstStyle/>
          <a:p>
            <a:r>
              <a:rPr lang="en-US" altLang="zh-CN" dirty="0"/>
              <a:t>Why does </a:t>
            </a:r>
            <a:r>
              <a:rPr lang="en-US" altLang="zh-CN" dirty="0" err="1"/>
              <a:t>BatchNorm</a:t>
            </a:r>
            <a:r>
              <a:rPr lang="en-US" altLang="zh-CN" dirty="0"/>
              <a:t> work?</a:t>
            </a:r>
            <a:endParaRPr lang="zh-CN" altLang="en-US" dirty="0"/>
          </a:p>
        </p:txBody>
      </p:sp>
      <p:sp>
        <p:nvSpPr>
          <p:cNvPr id="3" name="内容占位符 2">
            <a:extLst>
              <a:ext uri="{FF2B5EF4-FFF2-40B4-BE49-F238E27FC236}">
                <a16:creationId xmlns:a16="http://schemas.microsoft.com/office/drawing/2014/main" id="{4D860418-43B1-451D-A850-37E3477203BF}"/>
              </a:ext>
            </a:extLst>
          </p:cNvPr>
          <p:cNvSpPr>
            <a:spLocks noGrp="1"/>
          </p:cNvSpPr>
          <p:nvPr>
            <p:ph idx="1"/>
          </p:nvPr>
        </p:nvSpPr>
        <p:spPr/>
        <p:txBody>
          <a:bodyPr>
            <a:normAutofit/>
          </a:bodyPr>
          <a:lstStyle/>
          <a:p>
            <a:pPr marL="0" indent="0">
              <a:buNone/>
            </a:pPr>
            <a:r>
              <a:rPr lang="en-US" altLang="zh-CN" dirty="0">
                <a:latin typeface="NimbusRomNo9L-Regu"/>
              </a:rPr>
              <a:t>Aside from reducing ICS, </a:t>
            </a:r>
            <a:r>
              <a:rPr lang="en-US" altLang="zh-CN" dirty="0" err="1">
                <a:latin typeface="NimbusRomNo9L-Regu"/>
              </a:rPr>
              <a:t>Ioffe</a:t>
            </a:r>
            <a:r>
              <a:rPr lang="en-US" altLang="zh-CN" dirty="0">
                <a:latin typeface="NimbusRomNo9L-Regu"/>
              </a:rPr>
              <a:t> and </a:t>
            </a:r>
            <a:r>
              <a:rPr lang="en-US" altLang="zh-CN" dirty="0" err="1">
                <a:latin typeface="NimbusRomNo9L-Regu"/>
              </a:rPr>
              <a:t>Szegedy</a:t>
            </a:r>
            <a:r>
              <a:rPr lang="en-US" altLang="zh-CN" dirty="0">
                <a:latin typeface="NimbusRomNo9L-Regu"/>
              </a:rPr>
              <a:t> [10] identify a number of additional properties of </a:t>
            </a:r>
            <a:r>
              <a:rPr lang="en-US" altLang="zh-CN" dirty="0" err="1">
                <a:latin typeface="NimbusRomNo9L-Regu"/>
              </a:rPr>
              <a:t>BatchNorm</a:t>
            </a:r>
            <a:r>
              <a:rPr lang="en-US" altLang="zh-CN" dirty="0">
                <a:latin typeface="NimbusRomNo9L-Regu"/>
              </a:rPr>
              <a:t>. These include prevention of exploding or vanishing gradients, robustness to different settings of hyperparameters such as learning rate and initialization scheme, and keeping most of the activations away from saturation regions of non-linearities. All these properties are clearly beneficial to the training process. But they are fairly simple consequences of the mechanics of </a:t>
            </a:r>
            <a:r>
              <a:rPr lang="en-US" altLang="zh-CN" dirty="0" err="1">
                <a:latin typeface="NimbusRomNo9L-Regu"/>
              </a:rPr>
              <a:t>BatchNorm</a:t>
            </a:r>
            <a:r>
              <a:rPr lang="en-US" altLang="zh-CN" dirty="0">
                <a:latin typeface="NimbusRomNo9L-Regu"/>
              </a:rPr>
              <a:t> and do little to uncover the underlying factors responsible for </a:t>
            </a:r>
            <a:r>
              <a:rPr lang="en-US" altLang="zh-CN" dirty="0" err="1">
                <a:latin typeface="NimbusRomNo9L-Regu"/>
              </a:rPr>
              <a:t>BatchNorm’s</a:t>
            </a:r>
            <a:r>
              <a:rPr lang="en-US" altLang="zh-CN" dirty="0">
                <a:latin typeface="NimbusRomNo9L-Regu"/>
              </a:rPr>
              <a:t> success. </a:t>
            </a:r>
            <a:r>
              <a:rPr lang="en-US" altLang="zh-CN" dirty="0">
                <a:latin typeface="NimbusRomNo9L-ReguItal"/>
              </a:rPr>
              <a:t>Is there a more fundamental phenomenon at play here?</a:t>
            </a:r>
            <a:endParaRPr lang="zh-CN" altLang="en-US" dirty="0"/>
          </a:p>
        </p:txBody>
      </p:sp>
      <p:sp>
        <p:nvSpPr>
          <p:cNvPr id="4" name="灯片编号占位符 3">
            <a:extLst>
              <a:ext uri="{FF2B5EF4-FFF2-40B4-BE49-F238E27FC236}">
                <a16:creationId xmlns:a16="http://schemas.microsoft.com/office/drawing/2014/main" id="{82B5E6AA-AC53-441A-ABA0-CD8822B80FA9}"/>
              </a:ext>
            </a:extLst>
          </p:cNvPr>
          <p:cNvSpPr>
            <a:spLocks noGrp="1"/>
          </p:cNvSpPr>
          <p:nvPr>
            <p:ph type="sldNum" sz="quarter" idx="12"/>
          </p:nvPr>
        </p:nvSpPr>
        <p:spPr/>
        <p:txBody>
          <a:bodyPr/>
          <a:lstStyle/>
          <a:p>
            <a:fld id="{BE0BB500-15FA-497F-A6A8-1B8788B13F66}" type="slidenum">
              <a:rPr lang="zh-CN" altLang="en-US" smtClean="0"/>
              <a:t>14</a:t>
            </a:fld>
            <a:endParaRPr lang="zh-CN" altLang="en-US"/>
          </a:p>
        </p:txBody>
      </p:sp>
    </p:spTree>
    <p:extLst>
      <p:ext uri="{BB962C8B-B14F-4D97-AF65-F5344CB8AC3E}">
        <p14:creationId xmlns:p14="http://schemas.microsoft.com/office/powerpoint/2010/main" val="2660125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0B892-B3F3-448B-A1DB-270D55E0BF92}"/>
              </a:ext>
            </a:extLst>
          </p:cNvPr>
          <p:cNvSpPr>
            <a:spLocks noGrp="1"/>
          </p:cNvSpPr>
          <p:nvPr>
            <p:ph type="title"/>
          </p:nvPr>
        </p:nvSpPr>
        <p:spPr/>
        <p:txBody>
          <a:bodyPr/>
          <a:lstStyle/>
          <a:p>
            <a:r>
              <a:rPr lang="en-US" altLang="zh-CN" dirty="0"/>
              <a:t>The smoothing effect of </a:t>
            </a:r>
            <a:r>
              <a:rPr lang="en-US" altLang="zh-CN" dirty="0" err="1"/>
              <a:t>BatchNorm</a:t>
            </a:r>
            <a:endParaRPr lang="zh-CN" altLang="en-US" dirty="0"/>
          </a:p>
        </p:txBody>
      </p:sp>
      <p:sp>
        <p:nvSpPr>
          <p:cNvPr id="3" name="内容占位符 2">
            <a:extLst>
              <a:ext uri="{FF2B5EF4-FFF2-40B4-BE49-F238E27FC236}">
                <a16:creationId xmlns:a16="http://schemas.microsoft.com/office/drawing/2014/main" id="{20597347-9517-4A1F-88DE-43009CAB160C}"/>
              </a:ext>
            </a:extLst>
          </p:cNvPr>
          <p:cNvSpPr>
            <a:spLocks noGrp="1"/>
          </p:cNvSpPr>
          <p:nvPr>
            <p:ph idx="1"/>
          </p:nvPr>
        </p:nvSpPr>
        <p:spPr>
          <a:xfrm>
            <a:off x="909320" y="1358265"/>
            <a:ext cx="10515600" cy="4351338"/>
          </a:xfrm>
        </p:spPr>
        <p:txBody>
          <a:bodyPr/>
          <a:lstStyle/>
          <a:p>
            <a:pPr marL="0" indent="0">
              <a:buNone/>
            </a:pPr>
            <a:r>
              <a:rPr lang="en-US" altLang="zh-CN" dirty="0"/>
              <a:t>Indeed, we identify the key impact that </a:t>
            </a:r>
            <a:r>
              <a:rPr lang="en-US" altLang="zh-CN" dirty="0" err="1"/>
              <a:t>BatchNorm</a:t>
            </a:r>
            <a:r>
              <a:rPr lang="en-US" altLang="zh-CN" dirty="0"/>
              <a:t> has on the training process: it reparametrizes the underlying optimization problem to make its landscape significantly more smooth. The first manifestation of this impact is improvement in the </a:t>
            </a:r>
            <a:r>
              <a:rPr lang="en-US" altLang="zh-CN" dirty="0" err="1"/>
              <a:t>Lipschitzness</a:t>
            </a:r>
            <a:r>
              <a:rPr lang="en-US" altLang="zh-CN" dirty="0"/>
              <a:t> of the loss function. That is, the loss changes at a smaller rate and the magnitudes of the gradients are smaller too. There is, however, an even stronger effect at play. Namely, </a:t>
            </a:r>
            <a:r>
              <a:rPr lang="en-US" altLang="zh-CN" dirty="0" err="1"/>
              <a:t>BatchNorm’s</a:t>
            </a:r>
            <a:r>
              <a:rPr lang="en-US" altLang="zh-CN" dirty="0"/>
              <a:t> </a:t>
            </a:r>
            <a:r>
              <a:rPr lang="en-US" altLang="zh-CN" dirty="0" err="1"/>
              <a:t>reparametrization</a:t>
            </a:r>
            <a:r>
              <a:rPr lang="en-US" altLang="zh-CN" dirty="0"/>
              <a:t> makes gradients of the loss more Lipschitz too. In other words, the loss exhibits a significantly better “effective” β-smoothness.</a:t>
            </a:r>
            <a:endParaRPr lang="zh-CN" altLang="en-US" dirty="0"/>
          </a:p>
        </p:txBody>
      </p:sp>
      <p:sp>
        <p:nvSpPr>
          <p:cNvPr id="4" name="灯片编号占位符 3">
            <a:extLst>
              <a:ext uri="{FF2B5EF4-FFF2-40B4-BE49-F238E27FC236}">
                <a16:creationId xmlns:a16="http://schemas.microsoft.com/office/drawing/2014/main" id="{7ADA9BE9-BF65-4A32-AEE6-E66E56ED8642}"/>
              </a:ext>
            </a:extLst>
          </p:cNvPr>
          <p:cNvSpPr>
            <a:spLocks noGrp="1"/>
          </p:cNvSpPr>
          <p:nvPr>
            <p:ph type="sldNum" sz="quarter" idx="12"/>
          </p:nvPr>
        </p:nvSpPr>
        <p:spPr/>
        <p:txBody>
          <a:bodyPr/>
          <a:lstStyle/>
          <a:p>
            <a:fld id="{BE0BB500-15FA-497F-A6A8-1B8788B13F66}" type="slidenum">
              <a:rPr lang="zh-CN" altLang="en-US" smtClean="0"/>
              <a:t>15</a:t>
            </a:fld>
            <a:endParaRPr lang="zh-CN" altLang="en-US"/>
          </a:p>
        </p:txBody>
      </p:sp>
      <p:pic>
        <p:nvPicPr>
          <p:cNvPr id="6" name="图片 5">
            <a:extLst>
              <a:ext uri="{FF2B5EF4-FFF2-40B4-BE49-F238E27FC236}">
                <a16:creationId xmlns:a16="http://schemas.microsoft.com/office/drawing/2014/main" id="{2315E22A-3D3D-4CB7-A7C2-400D9DA47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691" y="5925480"/>
            <a:ext cx="8624402" cy="567395"/>
          </a:xfrm>
          <a:prstGeom prst="rect">
            <a:avLst/>
          </a:prstGeom>
        </p:spPr>
      </p:pic>
      <p:pic>
        <p:nvPicPr>
          <p:cNvPr id="8" name="图片 7">
            <a:extLst>
              <a:ext uri="{FF2B5EF4-FFF2-40B4-BE49-F238E27FC236}">
                <a16:creationId xmlns:a16="http://schemas.microsoft.com/office/drawing/2014/main" id="{0A285293-81BE-4E4F-85E0-6DA7C3AA54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080" y="5259195"/>
            <a:ext cx="9055625" cy="567395"/>
          </a:xfrm>
          <a:prstGeom prst="rect">
            <a:avLst/>
          </a:prstGeom>
        </p:spPr>
      </p:pic>
    </p:spTree>
    <p:extLst>
      <p:ext uri="{BB962C8B-B14F-4D97-AF65-F5344CB8AC3E}">
        <p14:creationId xmlns:p14="http://schemas.microsoft.com/office/powerpoint/2010/main" val="2856208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81C86-4984-4412-B531-FE8AFEED9CAA}"/>
              </a:ext>
            </a:extLst>
          </p:cNvPr>
          <p:cNvSpPr>
            <a:spLocks noGrp="1"/>
          </p:cNvSpPr>
          <p:nvPr>
            <p:ph type="title"/>
          </p:nvPr>
        </p:nvSpPr>
        <p:spPr>
          <a:xfrm>
            <a:off x="838200" y="2766218"/>
            <a:ext cx="10515600" cy="1325563"/>
          </a:xfrm>
        </p:spPr>
        <p:txBody>
          <a:bodyPr>
            <a:normAutofit fontScale="90000"/>
          </a:bodyPr>
          <a:lstStyle/>
          <a:p>
            <a:r>
              <a:rPr lang="en-US" altLang="zh-CN" dirty="0"/>
              <a:t>For detailed proof:</a:t>
            </a:r>
            <a:r>
              <a:rPr lang="en-US" altLang="zh-CN" dirty="0">
                <a:hlinkClick r:id="rId2"/>
              </a:rPr>
              <a:t> https://papers.nips.cc/paper/7515-how-does-batch-normalization-help-optimization.pdf</a:t>
            </a:r>
            <a:endParaRPr lang="zh-CN" altLang="en-US" dirty="0"/>
          </a:p>
        </p:txBody>
      </p:sp>
      <p:sp>
        <p:nvSpPr>
          <p:cNvPr id="4" name="灯片编号占位符 3">
            <a:extLst>
              <a:ext uri="{FF2B5EF4-FFF2-40B4-BE49-F238E27FC236}">
                <a16:creationId xmlns:a16="http://schemas.microsoft.com/office/drawing/2014/main" id="{759B7093-CE20-4022-B08C-487346AF6E7A}"/>
              </a:ext>
            </a:extLst>
          </p:cNvPr>
          <p:cNvSpPr>
            <a:spLocks noGrp="1"/>
          </p:cNvSpPr>
          <p:nvPr>
            <p:ph type="sldNum" sz="quarter" idx="12"/>
          </p:nvPr>
        </p:nvSpPr>
        <p:spPr/>
        <p:txBody>
          <a:bodyPr/>
          <a:lstStyle/>
          <a:p>
            <a:fld id="{BE0BB500-15FA-497F-A6A8-1B8788B13F66}" type="slidenum">
              <a:rPr lang="zh-CN" altLang="en-US" smtClean="0"/>
              <a:t>16</a:t>
            </a:fld>
            <a:endParaRPr lang="zh-CN" altLang="en-US"/>
          </a:p>
        </p:txBody>
      </p:sp>
    </p:spTree>
    <p:extLst>
      <p:ext uri="{BB962C8B-B14F-4D97-AF65-F5344CB8AC3E}">
        <p14:creationId xmlns:p14="http://schemas.microsoft.com/office/powerpoint/2010/main" val="1884058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21EAEE4-54B7-44CE-9FC7-56E402DD8C00}"/>
              </a:ext>
            </a:extLst>
          </p:cNvPr>
          <p:cNvSpPr>
            <a:spLocks noGrp="1"/>
          </p:cNvSpPr>
          <p:nvPr>
            <p:ph type="sldNum" sz="quarter" idx="12"/>
          </p:nvPr>
        </p:nvSpPr>
        <p:spPr/>
        <p:txBody>
          <a:bodyPr/>
          <a:lstStyle/>
          <a:p>
            <a:fld id="{BE0BB500-15FA-497F-A6A8-1B8788B13F66}" type="slidenum">
              <a:rPr lang="zh-CN" altLang="en-US" smtClean="0"/>
              <a:t>17</a:t>
            </a:fld>
            <a:endParaRPr lang="zh-CN" altLang="en-US"/>
          </a:p>
        </p:txBody>
      </p:sp>
      <p:sp>
        <p:nvSpPr>
          <p:cNvPr id="4" name="文本框 3">
            <a:extLst>
              <a:ext uri="{FF2B5EF4-FFF2-40B4-BE49-F238E27FC236}">
                <a16:creationId xmlns:a16="http://schemas.microsoft.com/office/drawing/2014/main" id="{407A9ABB-DC88-4181-8303-DA0C97C75092}"/>
              </a:ext>
            </a:extLst>
          </p:cNvPr>
          <p:cNvSpPr txBox="1"/>
          <p:nvPr/>
        </p:nvSpPr>
        <p:spPr>
          <a:xfrm>
            <a:off x="1554480" y="508000"/>
            <a:ext cx="8757920" cy="1569660"/>
          </a:xfrm>
          <a:prstGeom prst="rect">
            <a:avLst/>
          </a:prstGeom>
          <a:noFill/>
        </p:spPr>
        <p:txBody>
          <a:bodyPr wrap="square" rtlCol="0">
            <a:spAutoFit/>
          </a:bodyPr>
          <a:lstStyle/>
          <a:p>
            <a:r>
              <a:rPr lang="en-US" altLang="zh-CN" sz="2400" dirty="0"/>
              <a:t>We compare the optimization landscape of the original training problem to the one that results from inserting the </a:t>
            </a:r>
            <a:r>
              <a:rPr lang="en-US" altLang="zh-CN" sz="2400" dirty="0" err="1"/>
              <a:t>BatchNorm</a:t>
            </a:r>
            <a:r>
              <a:rPr lang="en-US" altLang="zh-CN" sz="2400" dirty="0"/>
              <a:t> layer after the fully-connected layer – normalizing the output of this layer.</a:t>
            </a:r>
            <a:endParaRPr lang="zh-CN" altLang="en-US" sz="2400" dirty="0"/>
          </a:p>
        </p:txBody>
      </p:sp>
      <p:pic>
        <p:nvPicPr>
          <p:cNvPr id="6" name="图片 5">
            <a:extLst>
              <a:ext uri="{FF2B5EF4-FFF2-40B4-BE49-F238E27FC236}">
                <a16:creationId xmlns:a16="http://schemas.microsoft.com/office/drawing/2014/main" id="{EEFE13C0-9C62-4816-B8BA-1591BDF124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554" y="2682241"/>
            <a:ext cx="8438914" cy="3051260"/>
          </a:xfrm>
          <a:prstGeom prst="rect">
            <a:avLst/>
          </a:prstGeom>
        </p:spPr>
      </p:pic>
    </p:spTree>
    <p:extLst>
      <p:ext uri="{BB962C8B-B14F-4D97-AF65-F5344CB8AC3E}">
        <p14:creationId xmlns:p14="http://schemas.microsoft.com/office/powerpoint/2010/main" val="394293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2EBC2A-738B-43B8-8CA5-3E1ECD75ABFD}"/>
              </a:ext>
            </a:extLst>
          </p:cNvPr>
          <p:cNvSpPr>
            <a:spLocks noGrp="1"/>
          </p:cNvSpPr>
          <p:nvPr>
            <p:ph type="title"/>
          </p:nvPr>
        </p:nvSpPr>
        <p:spPr/>
        <p:txBody>
          <a:bodyPr/>
          <a:lstStyle/>
          <a:p>
            <a:r>
              <a:rPr lang="en-US" altLang="zh-CN" dirty="0"/>
              <a:t>First order properties</a:t>
            </a:r>
            <a:endParaRPr lang="zh-CN" altLang="en-US" dirty="0"/>
          </a:p>
        </p:txBody>
      </p:sp>
      <p:pic>
        <p:nvPicPr>
          <p:cNvPr id="7" name="内容占位符 6">
            <a:extLst>
              <a:ext uri="{FF2B5EF4-FFF2-40B4-BE49-F238E27FC236}">
                <a16:creationId xmlns:a16="http://schemas.microsoft.com/office/drawing/2014/main" id="{F206FD12-4FDD-4254-AA5B-08771130F4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167" y="3238669"/>
            <a:ext cx="10339923" cy="1379369"/>
          </a:xfrm>
        </p:spPr>
      </p:pic>
      <p:sp>
        <p:nvSpPr>
          <p:cNvPr id="4" name="灯片编号占位符 3">
            <a:extLst>
              <a:ext uri="{FF2B5EF4-FFF2-40B4-BE49-F238E27FC236}">
                <a16:creationId xmlns:a16="http://schemas.microsoft.com/office/drawing/2014/main" id="{0945E023-D27B-4DC9-B978-E27D7C917FCE}"/>
              </a:ext>
            </a:extLst>
          </p:cNvPr>
          <p:cNvSpPr>
            <a:spLocks noGrp="1"/>
          </p:cNvSpPr>
          <p:nvPr>
            <p:ph type="sldNum" sz="quarter" idx="12"/>
          </p:nvPr>
        </p:nvSpPr>
        <p:spPr/>
        <p:txBody>
          <a:bodyPr/>
          <a:lstStyle/>
          <a:p>
            <a:fld id="{BE0BB500-15FA-497F-A6A8-1B8788B13F66}" type="slidenum">
              <a:rPr lang="zh-CN" altLang="en-US" smtClean="0"/>
              <a:t>18</a:t>
            </a:fld>
            <a:endParaRPr lang="zh-CN" altLang="en-US"/>
          </a:p>
        </p:txBody>
      </p:sp>
      <p:pic>
        <p:nvPicPr>
          <p:cNvPr id="5" name="图片 4">
            <a:extLst>
              <a:ext uri="{FF2B5EF4-FFF2-40B4-BE49-F238E27FC236}">
                <a16:creationId xmlns:a16="http://schemas.microsoft.com/office/drawing/2014/main" id="{6964F1A1-B0DE-423B-9549-5BF072A4486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200" y="1491988"/>
            <a:ext cx="10439401" cy="1937012"/>
          </a:xfrm>
          <a:prstGeom prst="rect">
            <a:avLst/>
          </a:prstGeom>
          <a:noFill/>
          <a:ln>
            <a:noFill/>
          </a:ln>
        </p:spPr>
      </p:pic>
      <p:pic>
        <p:nvPicPr>
          <p:cNvPr id="9" name="图片 8">
            <a:extLst>
              <a:ext uri="{FF2B5EF4-FFF2-40B4-BE49-F238E27FC236}">
                <a16:creationId xmlns:a16="http://schemas.microsoft.com/office/drawing/2014/main" id="{B6977041-A3D2-4A7E-B314-F4BD3F9403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435591"/>
            <a:ext cx="10382965" cy="1463442"/>
          </a:xfrm>
          <a:prstGeom prst="rect">
            <a:avLst/>
          </a:prstGeom>
        </p:spPr>
      </p:pic>
    </p:spTree>
    <p:extLst>
      <p:ext uri="{BB962C8B-B14F-4D97-AF65-F5344CB8AC3E}">
        <p14:creationId xmlns:p14="http://schemas.microsoft.com/office/powerpoint/2010/main" val="1758790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AAC372-CFE5-4F51-8C5F-5B53097D86E0}"/>
              </a:ext>
            </a:extLst>
          </p:cNvPr>
          <p:cNvSpPr>
            <a:spLocks noGrp="1"/>
          </p:cNvSpPr>
          <p:nvPr>
            <p:ph type="title"/>
          </p:nvPr>
        </p:nvSpPr>
        <p:spPr/>
        <p:txBody>
          <a:bodyPr/>
          <a:lstStyle/>
          <a:p>
            <a:r>
              <a:rPr lang="en-US" altLang="zh-CN" dirty="0"/>
              <a:t>Second order properties</a:t>
            </a:r>
            <a:endParaRPr lang="zh-CN" altLang="en-US" dirty="0"/>
          </a:p>
        </p:txBody>
      </p:sp>
      <p:pic>
        <p:nvPicPr>
          <p:cNvPr id="6" name="内容占位符 5">
            <a:extLst>
              <a:ext uri="{FF2B5EF4-FFF2-40B4-BE49-F238E27FC236}">
                <a16:creationId xmlns:a16="http://schemas.microsoft.com/office/drawing/2014/main" id="{A1BF8F75-3A29-4C15-B9B2-F3013E35DC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3524" y="1334333"/>
            <a:ext cx="9275004" cy="2828876"/>
          </a:xfrm>
        </p:spPr>
      </p:pic>
      <p:sp>
        <p:nvSpPr>
          <p:cNvPr id="4" name="灯片编号占位符 3">
            <a:extLst>
              <a:ext uri="{FF2B5EF4-FFF2-40B4-BE49-F238E27FC236}">
                <a16:creationId xmlns:a16="http://schemas.microsoft.com/office/drawing/2014/main" id="{248A5B21-0258-4395-A6F6-E9F7103BCC60}"/>
              </a:ext>
            </a:extLst>
          </p:cNvPr>
          <p:cNvSpPr>
            <a:spLocks noGrp="1"/>
          </p:cNvSpPr>
          <p:nvPr>
            <p:ph type="sldNum" sz="quarter" idx="12"/>
          </p:nvPr>
        </p:nvSpPr>
        <p:spPr/>
        <p:txBody>
          <a:bodyPr/>
          <a:lstStyle/>
          <a:p>
            <a:fld id="{BE0BB500-15FA-497F-A6A8-1B8788B13F66}" type="slidenum">
              <a:rPr lang="zh-CN" altLang="en-US" smtClean="0"/>
              <a:t>19</a:t>
            </a:fld>
            <a:endParaRPr lang="zh-CN" altLang="en-US"/>
          </a:p>
        </p:txBody>
      </p:sp>
      <p:pic>
        <p:nvPicPr>
          <p:cNvPr id="8" name="图片 7">
            <a:extLst>
              <a:ext uri="{FF2B5EF4-FFF2-40B4-BE49-F238E27FC236}">
                <a16:creationId xmlns:a16="http://schemas.microsoft.com/office/drawing/2014/main" id="{6DF973FE-0054-4707-93C6-E7ED93BE1F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056267"/>
            <a:ext cx="10444409" cy="1781630"/>
          </a:xfrm>
          <a:prstGeom prst="rect">
            <a:avLst/>
          </a:prstGeom>
        </p:spPr>
      </p:pic>
    </p:spTree>
    <p:extLst>
      <p:ext uri="{BB962C8B-B14F-4D97-AF65-F5344CB8AC3E}">
        <p14:creationId xmlns:p14="http://schemas.microsoft.com/office/powerpoint/2010/main" val="3836246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F399D7-BB7A-43CC-AD05-AE726950CDE4}"/>
              </a:ext>
            </a:extLst>
          </p:cNvPr>
          <p:cNvSpPr>
            <a:spLocks noGrp="1"/>
          </p:cNvSpPr>
          <p:nvPr>
            <p:ph type="title"/>
          </p:nvPr>
        </p:nvSpPr>
        <p:spPr/>
        <p:txBody>
          <a:bodyPr/>
          <a:lstStyle/>
          <a:p>
            <a:r>
              <a:rPr lang="en-US" altLang="zh-CN" dirty="0">
                <a:solidFill>
                  <a:schemeClr val="accent1"/>
                </a:solidFill>
              </a:rPr>
              <a:t>Outline</a:t>
            </a:r>
            <a:endParaRPr lang="zh-CN" altLang="en-US" dirty="0">
              <a:solidFill>
                <a:schemeClr val="accent1"/>
              </a:solidFill>
            </a:endParaRPr>
          </a:p>
        </p:txBody>
      </p:sp>
      <p:sp>
        <p:nvSpPr>
          <p:cNvPr id="3" name="内容占位符 2">
            <a:extLst>
              <a:ext uri="{FF2B5EF4-FFF2-40B4-BE49-F238E27FC236}">
                <a16:creationId xmlns:a16="http://schemas.microsoft.com/office/drawing/2014/main" id="{25216C2A-F325-49F1-A3D8-76074C86E4AB}"/>
              </a:ext>
            </a:extLst>
          </p:cNvPr>
          <p:cNvSpPr>
            <a:spLocks noGrp="1"/>
          </p:cNvSpPr>
          <p:nvPr>
            <p:ph idx="1"/>
          </p:nvPr>
        </p:nvSpPr>
        <p:spPr/>
        <p:txBody>
          <a:bodyPr/>
          <a:lstStyle/>
          <a:p>
            <a:pPr>
              <a:buSzPct val="80000"/>
              <a:buFont typeface="Wingdings" panose="05000000000000000000" pitchFamily="2" charset="2"/>
              <a:buChar char="l"/>
            </a:pPr>
            <a:r>
              <a:rPr lang="en-US" altLang="zh-CN" dirty="0"/>
              <a:t>Batch normalization helps training</a:t>
            </a:r>
          </a:p>
          <a:p>
            <a:pPr lvl="1">
              <a:buSzPct val="80000"/>
              <a:buFont typeface="Wingdings" panose="05000000000000000000" pitchFamily="2" charset="2"/>
              <a:buChar char="l"/>
            </a:pPr>
            <a:r>
              <a:rPr lang="en-US" altLang="zh-CN" dirty="0"/>
              <a:t>Internal Covariate Shift (ICS)</a:t>
            </a:r>
          </a:p>
          <a:p>
            <a:pPr lvl="1">
              <a:buSzPct val="80000"/>
              <a:buFont typeface="Wingdings" panose="05000000000000000000" pitchFamily="2" charset="2"/>
              <a:buChar char="l"/>
            </a:pPr>
            <a:r>
              <a:rPr lang="en-US" altLang="zh-CN" dirty="0"/>
              <a:t>Smoothing effect of BN</a:t>
            </a:r>
          </a:p>
          <a:p>
            <a:pPr>
              <a:buSzPct val="80000"/>
              <a:buFont typeface="Wingdings" panose="05000000000000000000" pitchFamily="2" charset="2"/>
              <a:buChar char="l"/>
            </a:pPr>
            <a:r>
              <a:rPr lang="en-US" altLang="zh-CN" dirty="0"/>
              <a:t>BN with </a:t>
            </a:r>
            <a:r>
              <a:rPr lang="en-US" altLang="zh-CN" dirty="0" err="1"/>
              <a:t>resnet</a:t>
            </a:r>
            <a:endParaRPr lang="en-US" altLang="zh-CN" dirty="0"/>
          </a:p>
          <a:p>
            <a:pPr lvl="1">
              <a:buSzPct val="80000"/>
              <a:buFont typeface="Wingdings" panose="05000000000000000000" pitchFamily="2" charset="2"/>
              <a:buChar char="l"/>
            </a:pPr>
            <a:r>
              <a:rPr lang="en-US" altLang="zh-CN" dirty="0"/>
              <a:t>Activations and coactivations </a:t>
            </a:r>
          </a:p>
          <a:p>
            <a:pPr lvl="1">
              <a:buSzPct val="80000"/>
              <a:buFont typeface="Wingdings" panose="05000000000000000000" pitchFamily="2" charset="2"/>
              <a:buChar char="l"/>
            </a:pPr>
            <a:r>
              <a:rPr lang="en-US" altLang="zh-CN" dirty="0"/>
              <a:t>Fixup initialization</a:t>
            </a:r>
          </a:p>
          <a:p>
            <a:pPr lvl="1">
              <a:buSzPct val="80000"/>
              <a:buFont typeface="Wingdings" panose="05000000000000000000" pitchFamily="2" charset="2"/>
              <a:buChar char="l"/>
            </a:pPr>
            <a:endParaRPr lang="en-US" altLang="zh-CN" dirty="0"/>
          </a:p>
        </p:txBody>
      </p:sp>
      <p:sp>
        <p:nvSpPr>
          <p:cNvPr id="4" name="灯片编号占位符 3">
            <a:extLst>
              <a:ext uri="{FF2B5EF4-FFF2-40B4-BE49-F238E27FC236}">
                <a16:creationId xmlns:a16="http://schemas.microsoft.com/office/drawing/2014/main" id="{C06269DC-1CCD-4F8E-AEA1-1A86D165220C}"/>
              </a:ext>
            </a:extLst>
          </p:cNvPr>
          <p:cNvSpPr>
            <a:spLocks noGrp="1"/>
          </p:cNvSpPr>
          <p:nvPr>
            <p:ph type="sldNum" sz="quarter" idx="12"/>
          </p:nvPr>
        </p:nvSpPr>
        <p:spPr/>
        <p:txBody>
          <a:bodyPr/>
          <a:lstStyle/>
          <a:p>
            <a:fld id="{BE0BB500-15FA-497F-A6A8-1B8788B13F66}" type="slidenum">
              <a:rPr lang="zh-CN" altLang="en-US" smtClean="0"/>
              <a:t>2</a:t>
            </a:fld>
            <a:endParaRPr lang="zh-CN" altLang="en-US"/>
          </a:p>
        </p:txBody>
      </p:sp>
    </p:spTree>
    <p:extLst>
      <p:ext uri="{BB962C8B-B14F-4D97-AF65-F5344CB8AC3E}">
        <p14:creationId xmlns:p14="http://schemas.microsoft.com/office/powerpoint/2010/main" val="1203550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9874C3F-6A4E-48E3-9E5A-BA909F123D56}"/>
              </a:ext>
            </a:extLst>
          </p:cNvPr>
          <p:cNvSpPr>
            <a:spLocks noGrp="1"/>
          </p:cNvSpPr>
          <p:nvPr>
            <p:ph type="sldNum" sz="quarter" idx="12"/>
          </p:nvPr>
        </p:nvSpPr>
        <p:spPr/>
        <p:txBody>
          <a:bodyPr/>
          <a:lstStyle/>
          <a:p>
            <a:fld id="{BE0BB500-15FA-497F-A6A8-1B8788B13F66}" type="slidenum">
              <a:rPr lang="zh-CN" altLang="en-US" smtClean="0"/>
              <a:t>20</a:t>
            </a:fld>
            <a:endParaRPr lang="zh-CN" altLang="en-US"/>
          </a:p>
        </p:txBody>
      </p:sp>
      <p:pic>
        <p:nvPicPr>
          <p:cNvPr id="4" name="图片 3">
            <a:extLst>
              <a:ext uri="{FF2B5EF4-FFF2-40B4-BE49-F238E27FC236}">
                <a16:creationId xmlns:a16="http://schemas.microsoft.com/office/drawing/2014/main" id="{02393DD4-C6B7-4126-8570-AF2FECC1E5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250" y="494854"/>
            <a:ext cx="10377500" cy="5485492"/>
          </a:xfrm>
          <a:prstGeom prst="rect">
            <a:avLst/>
          </a:prstGeom>
        </p:spPr>
      </p:pic>
    </p:spTree>
    <p:extLst>
      <p:ext uri="{BB962C8B-B14F-4D97-AF65-F5344CB8AC3E}">
        <p14:creationId xmlns:p14="http://schemas.microsoft.com/office/powerpoint/2010/main" val="3447509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6D6ADBE-2603-4B13-80F7-BACA3E8F9BC9}"/>
              </a:ext>
            </a:extLst>
          </p:cNvPr>
          <p:cNvSpPr>
            <a:spLocks noGrp="1"/>
          </p:cNvSpPr>
          <p:nvPr>
            <p:ph type="sldNum" sz="quarter" idx="12"/>
          </p:nvPr>
        </p:nvSpPr>
        <p:spPr/>
        <p:txBody>
          <a:bodyPr/>
          <a:lstStyle/>
          <a:p>
            <a:fld id="{BE0BB500-15FA-497F-A6A8-1B8788B13F66}" type="slidenum">
              <a:rPr lang="zh-CN" altLang="en-US" smtClean="0"/>
              <a:t>21</a:t>
            </a:fld>
            <a:endParaRPr lang="zh-CN" altLang="en-US"/>
          </a:p>
        </p:txBody>
      </p:sp>
      <p:sp>
        <p:nvSpPr>
          <p:cNvPr id="3" name="文本框 2">
            <a:extLst>
              <a:ext uri="{FF2B5EF4-FFF2-40B4-BE49-F238E27FC236}">
                <a16:creationId xmlns:a16="http://schemas.microsoft.com/office/drawing/2014/main" id="{67EA9891-9EC5-4BC5-B9D5-E262FB471D1C}"/>
              </a:ext>
            </a:extLst>
          </p:cNvPr>
          <p:cNvSpPr txBox="1"/>
          <p:nvPr/>
        </p:nvSpPr>
        <p:spPr>
          <a:xfrm>
            <a:off x="926950" y="946674"/>
            <a:ext cx="10338099" cy="954107"/>
          </a:xfrm>
          <a:prstGeom prst="rect">
            <a:avLst/>
          </a:prstGeom>
          <a:noFill/>
        </p:spPr>
        <p:txBody>
          <a:bodyPr wrap="square" rtlCol="0">
            <a:spAutoFit/>
          </a:bodyPr>
          <a:lstStyle/>
          <a:p>
            <a:r>
              <a:rPr lang="en-US" altLang="zh-CN" sz="2800" dirty="0"/>
              <a:t>In addition to a desirable landscape, we find that BN also offers an advantage in initialization</a:t>
            </a:r>
            <a:endParaRPr lang="zh-CN" altLang="en-US" sz="2800" dirty="0"/>
          </a:p>
        </p:txBody>
      </p:sp>
      <p:pic>
        <p:nvPicPr>
          <p:cNvPr id="5" name="图片 4">
            <a:extLst>
              <a:ext uri="{FF2B5EF4-FFF2-40B4-BE49-F238E27FC236}">
                <a16:creationId xmlns:a16="http://schemas.microsoft.com/office/drawing/2014/main" id="{E5630ED2-D464-4C7F-81D3-ED956670C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453" y="2893807"/>
            <a:ext cx="10226086" cy="2095345"/>
          </a:xfrm>
          <a:prstGeom prst="rect">
            <a:avLst/>
          </a:prstGeom>
        </p:spPr>
      </p:pic>
    </p:spTree>
    <p:extLst>
      <p:ext uri="{BB962C8B-B14F-4D97-AF65-F5344CB8AC3E}">
        <p14:creationId xmlns:p14="http://schemas.microsoft.com/office/powerpoint/2010/main" val="2884094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47E85-8B55-4058-B1FF-995E777B8F8F}"/>
              </a:ext>
            </a:extLst>
          </p:cNvPr>
          <p:cNvSpPr>
            <a:spLocks noGrp="1"/>
          </p:cNvSpPr>
          <p:nvPr>
            <p:ph type="title"/>
          </p:nvPr>
        </p:nvSpPr>
        <p:spPr/>
        <p:txBody>
          <a:bodyPr/>
          <a:lstStyle/>
          <a:p>
            <a:r>
              <a:rPr lang="en-US" altLang="zh-CN" dirty="0"/>
              <a:t>Activations and coactivations</a:t>
            </a:r>
            <a:endParaRPr lang="zh-CN" altLang="en-US" dirty="0"/>
          </a:p>
        </p:txBody>
      </p:sp>
      <p:pic>
        <p:nvPicPr>
          <p:cNvPr id="6" name="内容占位符 5">
            <a:extLst>
              <a:ext uri="{FF2B5EF4-FFF2-40B4-BE49-F238E27FC236}">
                <a16:creationId xmlns:a16="http://schemas.microsoft.com/office/drawing/2014/main" id="{4055094C-80B0-451D-AD65-BD212E2F57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8052" y="1468042"/>
            <a:ext cx="5746698" cy="4888308"/>
          </a:xfrm>
        </p:spPr>
      </p:pic>
      <p:sp>
        <p:nvSpPr>
          <p:cNvPr id="4" name="灯片编号占位符 3">
            <a:extLst>
              <a:ext uri="{FF2B5EF4-FFF2-40B4-BE49-F238E27FC236}">
                <a16:creationId xmlns:a16="http://schemas.microsoft.com/office/drawing/2014/main" id="{5FD8CBE6-E53F-4978-8D89-AC782D8B6185}"/>
              </a:ext>
            </a:extLst>
          </p:cNvPr>
          <p:cNvSpPr>
            <a:spLocks noGrp="1"/>
          </p:cNvSpPr>
          <p:nvPr>
            <p:ph type="sldNum" sz="quarter" idx="12"/>
          </p:nvPr>
        </p:nvSpPr>
        <p:spPr/>
        <p:txBody>
          <a:bodyPr/>
          <a:lstStyle/>
          <a:p>
            <a:fld id="{BE0BB500-15FA-497F-A6A8-1B8788B13F66}" type="slidenum">
              <a:rPr lang="zh-CN" altLang="en-US" smtClean="0"/>
              <a:t>22</a:t>
            </a:fld>
            <a:endParaRPr lang="zh-CN" altLang="en-US"/>
          </a:p>
        </p:txBody>
      </p:sp>
      <p:sp>
        <p:nvSpPr>
          <p:cNvPr id="7" name="文本框 6">
            <a:extLst>
              <a:ext uri="{FF2B5EF4-FFF2-40B4-BE49-F238E27FC236}">
                <a16:creationId xmlns:a16="http://schemas.microsoft.com/office/drawing/2014/main" id="{BC4F5522-4A6D-4388-A7AC-AB540F42A704}"/>
              </a:ext>
            </a:extLst>
          </p:cNvPr>
          <p:cNvSpPr txBox="1"/>
          <p:nvPr/>
        </p:nvSpPr>
        <p:spPr>
          <a:xfrm>
            <a:off x="6754905" y="1650038"/>
            <a:ext cx="5088368" cy="4524315"/>
          </a:xfrm>
          <a:prstGeom prst="rect">
            <a:avLst/>
          </a:prstGeom>
          <a:noFill/>
        </p:spPr>
        <p:txBody>
          <a:bodyPr wrap="square" rtlCol="0">
            <a:spAutoFit/>
          </a:bodyPr>
          <a:lstStyle/>
          <a:p>
            <a:r>
              <a:rPr lang="en-US" altLang="zh-CN" sz="2400" dirty="0"/>
              <a:t>Neurons are active for half their inputs on aver age, with or without batch normalization. With batch normalization, neurons are co-active for 0.25 of distinct pairs of inputs, which is what would happen if activations were decided by unbiased coin flips. Without batch normalization, the co-active proportion climbs with depth, suggesting neuronal responses are increasingly redundant.</a:t>
            </a:r>
            <a:endParaRPr lang="zh-CN" altLang="en-US" sz="2400" dirty="0"/>
          </a:p>
        </p:txBody>
      </p:sp>
    </p:spTree>
    <p:extLst>
      <p:ext uri="{BB962C8B-B14F-4D97-AF65-F5344CB8AC3E}">
        <p14:creationId xmlns:p14="http://schemas.microsoft.com/office/powerpoint/2010/main" val="1093723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6D851-FF8F-4167-8AD5-14A7FC7F27C7}"/>
              </a:ext>
            </a:extLst>
          </p:cNvPr>
          <p:cNvSpPr>
            <a:spLocks noGrp="1"/>
          </p:cNvSpPr>
          <p:nvPr>
            <p:ph type="title"/>
          </p:nvPr>
        </p:nvSpPr>
        <p:spPr/>
        <p:txBody>
          <a:bodyPr/>
          <a:lstStyle/>
          <a:p>
            <a:endParaRPr lang="zh-CN" altLang="en-US"/>
          </a:p>
        </p:txBody>
      </p:sp>
      <p:pic>
        <p:nvPicPr>
          <p:cNvPr id="6" name="内容占位符 5">
            <a:extLst>
              <a:ext uri="{FF2B5EF4-FFF2-40B4-BE49-F238E27FC236}">
                <a16:creationId xmlns:a16="http://schemas.microsoft.com/office/drawing/2014/main" id="{31BB8AAA-B301-4114-8B1B-6E9A5983E9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513" y="729458"/>
            <a:ext cx="11796950" cy="5399084"/>
          </a:xfrm>
        </p:spPr>
      </p:pic>
      <p:sp>
        <p:nvSpPr>
          <p:cNvPr id="4" name="灯片编号占位符 3">
            <a:extLst>
              <a:ext uri="{FF2B5EF4-FFF2-40B4-BE49-F238E27FC236}">
                <a16:creationId xmlns:a16="http://schemas.microsoft.com/office/drawing/2014/main" id="{EC8AE838-9757-4F5A-AA43-D6182F917932}"/>
              </a:ext>
            </a:extLst>
          </p:cNvPr>
          <p:cNvSpPr>
            <a:spLocks noGrp="1"/>
          </p:cNvSpPr>
          <p:nvPr>
            <p:ph type="sldNum" sz="quarter" idx="12"/>
          </p:nvPr>
        </p:nvSpPr>
        <p:spPr/>
        <p:txBody>
          <a:bodyPr/>
          <a:lstStyle/>
          <a:p>
            <a:fld id="{BE0BB500-15FA-497F-A6A8-1B8788B13F66}" type="slidenum">
              <a:rPr lang="zh-CN" altLang="en-US" smtClean="0"/>
              <a:t>23</a:t>
            </a:fld>
            <a:endParaRPr lang="zh-CN" altLang="en-US"/>
          </a:p>
        </p:txBody>
      </p:sp>
    </p:spTree>
    <p:extLst>
      <p:ext uri="{BB962C8B-B14F-4D97-AF65-F5344CB8AC3E}">
        <p14:creationId xmlns:p14="http://schemas.microsoft.com/office/powerpoint/2010/main" val="28218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10616A-257F-41C9-9645-2F45A10BD4A1}"/>
              </a:ext>
            </a:extLst>
          </p:cNvPr>
          <p:cNvSpPr>
            <a:spLocks noGrp="1"/>
          </p:cNvSpPr>
          <p:nvPr>
            <p:ph type="title"/>
          </p:nvPr>
        </p:nvSpPr>
        <p:spPr/>
        <p:txBody>
          <a:bodyPr/>
          <a:lstStyle/>
          <a:p>
            <a:r>
              <a:rPr lang="en-US" altLang="zh-CN" b="1" dirty="0"/>
              <a:t>Residual learning without normalization</a:t>
            </a:r>
            <a:endParaRPr lang="zh-CN" altLang="en-US" dirty="0"/>
          </a:p>
        </p:txBody>
      </p:sp>
      <p:pic>
        <p:nvPicPr>
          <p:cNvPr id="6" name="内容占位符 5">
            <a:extLst>
              <a:ext uri="{FF2B5EF4-FFF2-40B4-BE49-F238E27FC236}">
                <a16:creationId xmlns:a16="http://schemas.microsoft.com/office/drawing/2014/main" id="{E8AC716D-858C-4E82-B25E-28F30D8A80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776" y="1354120"/>
            <a:ext cx="9736567" cy="4830250"/>
          </a:xfrm>
        </p:spPr>
      </p:pic>
      <p:sp>
        <p:nvSpPr>
          <p:cNvPr id="4" name="灯片编号占位符 3">
            <a:extLst>
              <a:ext uri="{FF2B5EF4-FFF2-40B4-BE49-F238E27FC236}">
                <a16:creationId xmlns:a16="http://schemas.microsoft.com/office/drawing/2014/main" id="{8EED22DE-63DE-45AC-893F-31A2013F3982}"/>
              </a:ext>
            </a:extLst>
          </p:cNvPr>
          <p:cNvSpPr>
            <a:spLocks noGrp="1"/>
          </p:cNvSpPr>
          <p:nvPr>
            <p:ph type="sldNum" sz="quarter" idx="12"/>
          </p:nvPr>
        </p:nvSpPr>
        <p:spPr/>
        <p:txBody>
          <a:bodyPr/>
          <a:lstStyle/>
          <a:p>
            <a:fld id="{BE0BB500-15FA-497F-A6A8-1B8788B13F66}" type="slidenum">
              <a:rPr lang="zh-CN" altLang="en-US" smtClean="0"/>
              <a:t>24</a:t>
            </a:fld>
            <a:endParaRPr lang="zh-CN" altLang="en-US"/>
          </a:p>
        </p:txBody>
      </p:sp>
    </p:spTree>
    <p:extLst>
      <p:ext uri="{BB962C8B-B14F-4D97-AF65-F5344CB8AC3E}">
        <p14:creationId xmlns:p14="http://schemas.microsoft.com/office/powerpoint/2010/main" val="2676112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AFD80E-F2ED-42F6-A639-A5B05AD397E1}"/>
              </a:ext>
            </a:extLst>
          </p:cNvPr>
          <p:cNvSpPr>
            <a:spLocks noGrp="1"/>
          </p:cNvSpPr>
          <p:nvPr>
            <p:ph type="title"/>
          </p:nvPr>
        </p:nvSpPr>
        <p:spPr/>
        <p:txBody>
          <a:bodyPr>
            <a:normAutofit fontScale="90000"/>
          </a:bodyPr>
          <a:lstStyle/>
          <a:p>
            <a:r>
              <a:rPr lang="en-US" altLang="zh-CN" dirty="0"/>
              <a:t>RESNET WITH STANDARD INITIALIZATIONS LEAD TO</a:t>
            </a:r>
            <a:br>
              <a:rPr lang="en-US" altLang="zh-CN" dirty="0"/>
            </a:br>
            <a:r>
              <a:rPr lang="en-US" altLang="zh-CN" dirty="0"/>
              <a:t>EXPLODING GRADIENTS</a:t>
            </a:r>
            <a:endParaRPr lang="zh-CN" altLang="en-US" dirty="0"/>
          </a:p>
        </p:txBody>
      </p:sp>
      <p:pic>
        <p:nvPicPr>
          <p:cNvPr id="6" name="内容占位符 5">
            <a:extLst>
              <a:ext uri="{FF2B5EF4-FFF2-40B4-BE49-F238E27FC236}">
                <a16:creationId xmlns:a16="http://schemas.microsoft.com/office/drawing/2014/main" id="{22A782F7-0B4F-4FAA-AFF3-B56B2C16BF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40309"/>
            <a:ext cx="10228822" cy="2383210"/>
          </a:xfrm>
        </p:spPr>
      </p:pic>
      <p:sp>
        <p:nvSpPr>
          <p:cNvPr id="4" name="灯片编号占位符 3">
            <a:extLst>
              <a:ext uri="{FF2B5EF4-FFF2-40B4-BE49-F238E27FC236}">
                <a16:creationId xmlns:a16="http://schemas.microsoft.com/office/drawing/2014/main" id="{AC22A4C0-C1C4-45FC-8BAB-164A3E07933E}"/>
              </a:ext>
            </a:extLst>
          </p:cNvPr>
          <p:cNvSpPr>
            <a:spLocks noGrp="1"/>
          </p:cNvSpPr>
          <p:nvPr>
            <p:ph type="sldNum" sz="quarter" idx="12"/>
          </p:nvPr>
        </p:nvSpPr>
        <p:spPr/>
        <p:txBody>
          <a:bodyPr/>
          <a:lstStyle/>
          <a:p>
            <a:fld id="{BE0BB500-15FA-497F-A6A8-1B8788B13F66}" type="slidenum">
              <a:rPr lang="zh-CN" altLang="en-US" smtClean="0"/>
              <a:t>25</a:t>
            </a:fld>
            <a:endParaRPr lang="zh-CN" altLang="en-US"/>
          </a:p>
        </p:txBody>
      </p:sp>
      <p:pic>
        <p:nvPicPr>
          <p:cNvPr id="8" name="图片 7">
            <a:extLst>
              <a:ext uri="{FF2B5EF4-FFF2-40B4-BE49-F238E27FC236}">
                <a16:creationId xmlns:a16="http://schemas.microsoft.com/office/drawing/2014/main" id="{13C28704-B594-4AA2-8A37-E38FB268F4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063628"/>
            <a:ext cx="10454805" cy="1235075"/>
          </a:xfrm>
          <a:prstGeom prst="rect">
            <a:avLst/>
          </a:prstGeom>
        </p:spPr>
      </p:pic>
    </p:spTree>
    <p:extLst>
      <p:ext uri="{BB962C8B-B14F-4D97-AF65-F5344CB8AC3E}">
        <p14:creationId xmlns:p14="http://schemas.microsoft.com/office/powerpoint/2010/main" val="3669787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0E2A298-F67F-423D-BBFD-4774426AE014}"/>
              </a:ext>
            </a:extLst>
          </p:cNvPr>
          <p:cNvSpPr>
            <a:spLocks noGrp="1"/>
          </p:cNvSpPr>
          <p:nvPr>
            <p:ph type="sldNum" sz="quarter" idx="12"/>
          </p:nvPr>
        </p:nvSpPr>
        <p:spPr/>
        <p:txBody>
          <a:bodyPr/>
          <a:lstStyle/>
          <a:p>
            <a:fld id="{BE0BB500-15FA-497F-A6A8-1B8788B13F66}" type="slidenum">
              <a:rPr lang="zh-CN" altLang="en-US" smtClean="0"/>
              <a:t>26</a:t>
            </a:fld>
            <a:endParaRPr lang="zh-CN" altLang="en-US"/>
          </a:p>
        </p:txBody>
      </p:sp>
      <p:pic>
        <p:nvPicPr>
          <p:cNvPr id="4" name="图片 3">
            <a:extLst>
              <a:ext uri="{FF2B5EF4-FFF2-40B4-BE49-F238E27FC236}">
                <a16:creationId xmlns:a16="http://schemas.microsoft.com/office/drawing/2014/main" id="{EC700813-7729-48BC-8F0F-9565DF736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114" y="2011680"/>
            <a:ext cx="10989772" cy="2656992"/>
          </a:xfrm>
          <a:prstGeom prst="rect">
            <a:avLst/>
          </a:prstGeom>
        </p:spPr>
      </p:pic>
    </p:spTree>
    <p:extLst>
      <p:ext uri="{BB962C8B-B14F-4D97-AF65-F5344CB8AC3E}">
        <p14:creationId xmlns:p14="http://schemas.microsoft.com/office/powerpoint/2010/main" val="3375128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87785C-C3C2-4AE0-923B-34E4D11AD21F}"/>
              </a:ext>
            </a:extLst>
          </p:cNvPr>
          <p:cNvSpPr>
            <a:spLocks noGrp="1"/>
          </p:cNvSpPr>
          <p:nvPr>
            <p:ph type="title"/>
          </p:nvPr>
        </p:nvSpPr>
        <p:spPr/>
        <p:txBody>
          <a:bodyPr/>
          <a:lstStyle/>
          <a:p>
            <a:r>
              <a:rPr lang="en-US" altLang="zh-CN" dirty="0"/>
              <a:t>Assumptions</a:t>
            </a:r>
            <a:endParaRPr lang="zh-CN" altLang="en-US" dirty="0"/>
          </a:p>
        </p:txBody>
      </p:sp>
      <p:pic>
        <p:nvPicPr>
          <p:cNvPr id="6" name="内容占位符 5">
            <a:extLst>
              <a:ext uri="{FF2B5EF4-FFF2-40B4-BE49-F238E27FC236}">
                <a16:creationId xmlns:a16="http://schemas.microsoft.com/office/drawing/2014/main" id="{DA592B0C-3992-45D5-8C24-868477D1A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41525"/>
            <a:ext cx="10763465" cy="1041625"/>
          </a:xfrm>
        </p:spPr>
      </p:pic>
      <p:sp>
        <p:nvSpPr>
          <p:cNvPr id="4" name="灯片编号占位符 3">
            <a:extLst>
              <a:ext uri="{FF2B5EF4-FFF2-40B4-BE49-F238E27FC236}">
                <a16:creationId xmlns:a16="http://schemas.microsoft.com/office/drawing/2014/main" id="{1F76F37E-C423-4F54-B256-AB36628459CB}"/>
              </a:ext>
            </a:extLst>
          </p:cNvPr>
          <p:cNvSpPr>
            <a:spLocks noGrp="1"/>
          </p:cNvSpPr>
          <p:nvPr>
            <p:ph type="sldNum" sz="quarter" idx="12"/>
          </p:nvPr>
        </p:nvSpPr>
        <p:spPr/>
        <p:txBody>
          <a:bodyPr/>
          <a:lstStyle/>
          <a:p>
            <a:fld id="{BE0BB500-15FA-497F-A6A8-1B8788B13F66}" type="slidenum">
              <a:rPr lang="zh-CN" altLang="en-US" smtClean="0"/>
              <a:t>27</a:t>
            </a:fld>
            <a:endParaRPr lang="zh-CN" altLang="en-US"/>
          </a:p>
        </p:txBody>
      </p:sp>
      <p:sp>
        <p:nvSpPr>
          <p:cNvPr id="7" name="文本框 6">
            <a:extLst>
              <a:ext uri="{FF2B5EF4-FFF2-40B4-BE49-F238E27FC236}">
                <a16:creationId xmlns:a16="http://schemas.microsoft.com/office/drawing/2014/main" id="{AB76EB92-4B48-46B6-80D1-6CB06B3AB86C}"/>
              </a:ext>
            </a:extLst>
          </p:cNvPr>
          <p:cNvSpPr txBox="1"/>
          <p:nvPr/>
        </p:nvSpPr>
        <p:spPr>
          <a:xfrm>
            <a:off x="838200" y="3447826"/>
            <a:ext cx="9284747" cy="523220"/>
          </a:xfrm>
          <a:prstGeom prst="rect">
            <a:avLst/>
          </a:prstGeom>
          <a:noFill/>
        </p:spPr>
        <p:txBody>
          <a:bodyPr wrap="square" rtlCol="0">
            <a:spAutoFit/>
          </a:bodyPr>
          <a:lstStyle/>
          <a:p>
            <a:r>
              <a:rPr lang="en-US" altLang="zh-CN" sz="2800" dirty="0"/>
              <a:t>For detailed proof:</a:t>
            </a:r>
            <a:r>
              <a:rPr lang="en-US" altLang="zh-CN" sz="2800" dirty="0">
                <a:hlinkClick r:id="rId3"/>
              </a:rPr>
              <a:t> https://arxiv.org/pdf/1901.09321.pdf</a:t>
            </a:r>
            <a:endParaRPr lang="zh-CN" altLang="en-US" sz="2800" dirty="0"/>
          </a:p>
        </p:txBody>
      </p:sp>
    </p:spTree>
    <p:extLst>
      <p:ext uri="{BB962C8B-B14F-4D97-AF65-F5344CB8AC3E}">
        <p14:creationId xmlns:p14="http://schemas.microsoft.com/office/powerpoint/2010/main" val="1682882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D9ABAE-57D1-4E3C-B677-68F34549843F}"/>
              </a:ext>
            </a:extLst>
          </p:cNvPr>
          <p:cNvSpPr>
            <a:spLocks noGrp="1"/>
          </p:cNvSpPr>
          <p:nvPr>
            <p:ph type="title"/>
          </p:nvPr>
        </p:nvSpPr>
        <p:spPr/>
        <p:txBody>
          <a:bodyPr/>
          <a:lstStyle/>
          <a:p>
            <a:endParaRPr lang="zh-CN" altLang="en-US"/>
          </a:p>
        </p:txBody>
      </p:sp>
      <p:pic>
        <p:nvPicPr>
          <p:cNvPr id="6" name="内容占位符 5">
            <a:extLst>
              <a:ext uri="{FF2B5EF4-FFF2-40B4-BE49-F238E27FC236}">
                <a16:creationId xmlns:a16="http://schemas.microsoft.com/office/drawing/2014/main" id="{6D37CF7D-FC66-42C9-8278-6798BB6452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559" y="0"/>
            <a:ext cx="10883241" cy="5231290"/>
          </a:xfrm>
        </p:spPr>
      </p:pic>
      <p:sp>
        <p:nvSpPr>
          <p:cNvPr id="4" name="灯片编号占位符 3">
            <a:extLst>
              <a:ext uri="{FF2B5EF4-FFF2-40B4-BE49-F238E27FC236}">
                <a16:creationId xmlns:a16="http://schemas.microsoft.com/office/drawing/2014/main" id="{6DA89A1D-BCDF-4261-ABF0-18856A8D36FA}"/>
              </a:ext>
            </a:extLst>
          </p:cNvPr>
          <p:cNvSpPr>
            <a:spLocks noGrp="1"/>
          </p:cNvSpPr>
          <p:nvPr>
            <p:ph type="sldNum" sz="quarter" idx="12"/>
          </p:nvPr>
        </p:nvSpPr>
        <p:spPr/>
        <p:txBody>
          <a:bodyPr/>
          <a:lstStyle/>
          <a:p>
            <a:fld id="{BE0BB500-15FA-497F-A6A8-1B8788B13F66}" type="slidenum">
              <a:rPr lang="zh-CN" altLang="en-US" smtClean="0"/>
              <a:t>28</a:t>
            </a:fld>
            <a:endParaRPr lang="zh-CN" altLang="en-US"/>
          </a:p>
        </p:txBody>
      </p:sp>
      <p:pic>
        <p:nvPicPr>
          <p:cNvPr id="5" name="图片 4">
            <a:extLst>
              <a:ext uri="{FF2B5EF4-FFF2-40B4-BE49-F238E27FC236}">
                <a16:creationId xmlns:a16="http://schemas.microsoft.com/office/drawing/2014/main" id="{524AF4BA-7F86-40F0-8196-B41D850E5B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399" y="5292444"/>
            <a:ext cx="10449559" cy="1246468"/>
          </a:xfrm>
          <a:prstGeom prst="rect">
            <a:avLst/>
          </a:prstGeom>
        </p:spPr>
      </p:pic>
    </p:spTree>
    <p:extLst>
      <p:ext uri="{BB962C8B-B14F-4D97-AF65-F5344CB8AC3E}">
        <p14:creationId xmlns:p14="http://schemas.microsoft.com/office/powerpoint/2010/main" val="1910250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A2252C0A-53B0-4EBD-B676-480250E4EE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5915" y="1111511"/>
            <a:ext cx="9691798" cy="942737"/>
          </a:xfrm>
        </p:spPr>
      </p:pic>
      <p:sp>
        <p:nvSpPr>
          <p:cNvPr id="4" name="灯片编号占位符 3">
            <a:extLst>
              <a:ext uri="{FF2B5EF4-FFF2-40B4-BE49-F238E27FC236}">
                <a16:creationId xmlns:a16="http://schemas.microsoft.com/office/drawing/2014/main" id="{A609A4DE-4386-40CA-9F53-4141B2A24C82}"/>
              </a:ext>
            </a:extLst>
          </p:cNvPr>
          <p:cNvSpPr>
            <a:spLocks noGrp="1"/>
          </p:cNvSpPr>
          <p:nvPr>
            <p:ph type="sldNum" sz="quarter" idx="12"/>
          </p:nvPr>
        </p:nvSpPr>
        <p:spPr/>
        <p:txBody>
          <a:bodyPr/>
          <a:lstStyle/>
          <a:p>
            <a:fld id="{BE0BB500-15FA-497F-A6A8-1B8788B13F66}" type="slidenum">
              <a:rPr lang="zh-CN" altLang="en-US" smtClean="0"/>
              <a:t>29</a:t>
            </a:fld>
            <a:endParaRPr lang="zh-CN" altLang="en-US"/>
          </a:p>
        </p:txBody>
      </p:sp>
      <p:sp>
        <p:nvSpPr>
          <p:cNvPr id="7" name="文本框 6">
            <a:extLst>
              <a:ext uri="{FF2B5EF4-FFF2-40B4-BE49-F238E27FC236}">
                <a16:creationId xmlns:a16="http://schemas.microsoft.com/office/drawing/2014/main" id="{9C7E3C5F-6B64-4BAE-9CB2-BE2026CA2D59}"/>
              </a:ext>
            </a:extLst>
          </p:cNvPr>
          <p:cNvSpPr txBox="1"/>
          <p:nvPr/>
        </p:nvSpPr>
        <p:spPr>
          <a:xfrm>
            <a:off x="935915" y="533993"/>
            <a:ext cx="9143999" cy="523220"/>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We denote the learning rate by and set our goal</a:t>
            </a:r>
            <a:r>
              <a:rPr lang="en-US" altLang="zh-CN" dirty="0">
                <a:latin typeface="Arial" panose="020B0604020202020204" pitchFamily="34" charset="0"/>
                <a:cs typeface="Arial" panose="020B0604020202020204" pitchFamily="34" charset="0"/>
              </a:rPr>
              <a:t>.</a:t>
            </a:r>
            <a:endParaRPr lang="zh-CN" altLang="en-US" dirty="0"/>
          </a:p>
        </p:txBody>
      </p:sp>
      <p:sp>
        <p:nvSpPr>
          <p:cNvPr id="9" name="文本框 8">
            <a:extLst>
              <a:ext uri="{FF2B5EF4-FFF2-40B4-BE49-F238E27FC236}">
                <a16:creationId xmlns:a16="http://schemas.microsoft.com/office/drawing/2014/main" id="{FC3AE1EA-ACBD-40A2-8E28-24A1125D6644}"/>
              </a:ext>
            </a:extLst>
          </p:cNvPr>
          <p:cNvSpPr txBox="1"/>
          <p:nvPr/>
        </p:nvSpPr>
        <p:spPr>
          <a:xfrm>
            <a:off x="935915" y="2108546"/>
            <a:ext cx="7308925" cy="523220"/>
          </a:xfrm>
          <a:prstGeom prst="rect">
            <a:avLst/>
          </a:prstGeom>
          <a:noFill/>
        </p:spPr>
        <p:txBody>
          <a:bodyPr wrap="square" rtlCol="0">
            <a:spAutoFit/>
          </a:bodyPr>
          <a:lstStyle/>
          <a:p>
            <a:r>
              <a:rPr lang="en-US" altLang="zh-CN" sz="2800" dirty="0"/>
              <a:t>Observation</a:t>
            </a:r>
            <a:endParaRPr lang="zh-CN" altLang="en-US" sz="2800" dirty="0"/>
          </a:p>
        </p:txBody>
      </p:sp>
      <p:pic>
        <p:nvPicPr>
          <p:cNvPr id="11" name="图片 10">
            <a:extLst>
              <a:ext uri="{FF2B5EF4-FFF2-40B4-BE49-F238E27FC236}">
                <a16:creationId xmlns:a16="http://schemas.microsoft.com/office/drawing/2014/main" id="{45C913C8-6384-4396-BBFC-97E1E07EC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915" y="2686064"/>
            <a:ext cx="10886024" cy="1734960"/>
          </a:xfrm>
          <a:prstGeom prst="rect">
            <a:avLst/>
          </a:prstGeom>
        </p:spPr>
      </p:pic>
      <p:sp>
        <p:nvSpPr>
          <p:cNvPr id="13" name="文本框 12">
            <a:extLst>
              <a:ext uri="{FF2B5EF4-FFF2-40B4-BE49-F238E27FC236}">
                <a16:creationId xmlns:a16="http://schemas.microsoft.com/office/drawing/2014/main" id="{75D5358A-3E11-4CD3-A388-2F7FF1D3813E}"/>
              </a:ext>
            </a:extLst>
          </p:cNvPr>
          <p:cNvSpPr txBox="1"/>
          <p:nvPr/>
        </p:nvSpPr>
        <p:spPr>
          <a:xfrm>
            <a:off x="1005839" y="4453948"/>
            <a:ext cx="7169075" cy="523220"/>
          </a:xfrm>
          <a:prstGeom prst="rect">
            <a:avLst/>
          </a:prstGeom>
          <a:noFill/>
        </p:spPr>
        <p:txBody>
          <a:bodyPr wrap="square" rtlCol="0">
            <a:spAutoFit/>
          </a:bodyPr>
          <a:lstStyle/>
          <a:p>
            <a:r>
              <a:rPr lang="en-US" altLang="zh-CN" sz="2800" dirty="0"/>
              <a:t>Simplify</a:t>
            </a:r>
            <a:endParaRPr lang="zh-CN" altLang="en-US" sz="2800" dirty="0"/>
          </a:p>
        </p:txBody>
      </p:sp>
      <p:pic>
        <p:nvPicPr>
          <p:cNvPr id="15" name="图片 14">
            <a:extLst>
              <a:ext uri="{FF2B5EF4-FFF2-40B4-BE49-F238E27FC236}">
                <a16:creationId xmlns:a16="http://schemas.microsoft.com/office/drawing/2014/main" id="{CDA50F0E-CAFB-4D6C-8799-DC3F6AF48A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915" y="5052840"/>
            <a:ext cx="10743262" cy="747454"/>
          </a:xfrm>
          <a:prstGeom prst="rect">
            <a:avLst/>
          </a:prstGeom>
        </p:spPr>
      </p:pic>
    </p:spTree>
    <p:extLst>
      <p:ext uri="{BB962C8B-B14F-4D97-AF65-F5344CB8AC3E}">
        <p14:creationId xmlns:p14="http://schemas.microsoft.com/office/powerpoint/2010/main" val="1795324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1ED5DA-01C5-4660-9F5B-F44479EE8F73}"/>
              </a:ext>
            </a:extLst>
          </p:cNvPr>
          <p:cNvSpPr>
            <a:spLocks noGrp="1"/>
          </p:cNvSpPr>
          <p:nvPr>
            <p:ph type="title"/>
          </p:nvPr>
        </p:nvSpPr>
        <p:spPr/>
        <p:txBody>
          <a:bodyPr/>
          <a:lstStyle/>
          <a:p>
            <a:r>
              <a:rPr lang="en-US" altLang="zh-CN" dirty="0"/>
              <a:t>Internal Covariate Shift</a:t>
            </a:r>
            <a:endParaRPr lang="zh-CN" altLang="en-US" dirty="0"/>
          </a:p>
        </p:txBody>
      </p:sp>
      <p:sp>
        <p:nvSpPr>
          <p:cNvPr id="3" name="内容占位符 2">
            <a:extLst>
              <a:ext uri="{FF2B5EF4-FFF2-40B4-BE49-F238E27FC236}">
                <a16:creationId xmlns:a16="http://schemas.microsoft.com/office/drawing/2014/main" id="{DC2C4E85-3F54-4BFC-87D2-430CAEEACD7E}"/>
              </a:ext>
            </a:extLst>
          </p:cNvPr>
          <p:cNvSpPr>
            <a:spLocks noGrp="1"/>
          </p:cNvSpPr>
          <p:nvPr>
            <p:ph idx="1"/>
          </p:nvPr>
        </p:nvSpPr>
        <p:spPr>
          <a:xfrm>
            <a:off x="838200" y="1825625"/>
            <a:ext cx="4424680" cy="4351338"/>
          </a:xfrm>
        </p:spPr>
        <p:txBody>
          <a:bodyPr/>
          <a:lstStyle/>
          <a:p>
            <a:pPr marL="0" indent="0">
              <a:buNone/>
            </a:pPr>
            <a:r>
              <a:rPr lang="en-US" altLang="zh-CN" dirty="0"/>
              <a:t>We define </a:t>
            </a:r>
            <a:r>
              <a:rPr lang="en-US" altLang="zh-CN" i="1" dirty="0"/>
              <a:t>Internal Covariate Shift </a:t>
            </a:r>
            <a:r>
              <a:rPr lang="en-US" altLang="zh-CN" dirty="0"/>
              <a:t>as the change in the distribution of network activations due to the change in network parameters during training.</a:t>
            </a:r>
          </a:p>
          <a:p>
            <a:endParaRPr lang="zh-CN" altLang="en-US" dirty="0"/>
          </a:p>
        </p:txBody>
      </p:sp>
      <p:sp>
        <p:nvSpPr>
          <p:cNvPr id="4" name="灯片编号占位符 3">
            <a:extLst>
              <a:ext uri="{FF2B5EF4-FFF2-40B4-BE49-F238E27FC236}">
                <a16:creationId xmlns:a16="http://schemas.microsoft.com/office/drawing/2014/main" id="{A672B2E6-347D-43FD-8E6C-A2F766941E86}"/>
              </a:ext>
            </a:extLst>
          </p:cNvPr>
          <p:cNvSpPr>
            <a:spLocks noGrp="1"/>
          </p:cNvSpPr>
          <p:nvPr>
            <p:ph type="sldNum" sz="quarter" idx="12"/>
          </p:nvPr>
        </p:nvSpPr>
        <p:spPr/>
        <p:txBody>
          <a:bodyPr/>
          <a:lstStyle/>
          <a:p>
            <a:fld id="{BE0BB500-15FA-497F-A6A8-1B8788B13F66}" type="slidenum">
              <a:rPr lang="zh-CN" altLang="en-US" smtClean="0"/>
              <a:t>3</a:t>
            </a:fld>
            <a:endParaRPr lang="zh-CN" altLang="en-US"/>
          </a:p>
        </p:txBody>
      </p:sp>
      <p:pic>
        <p:nvPicPr>
          <p:cNvPr id="5" name="图片 4">
            <a:extLst>
              <a:ext uri="{FF2B5EF4-FFF2-40B4-BE49-F238E27FC236}">
                <a16:creationId xmlns:a16="http://schemas.microsoft.com/office/drawing/2014/main" id="{F68ACD5F-53D0-4D0E-9FC3-8A36547F0E6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48960" y="1153160"/>
            <a:ext cx="5704840" cy="4658360"/>
          </a:xfrm>
          <a:prstGeom prst="rect">
            <a:avLst/>
          </a:prstGeom>
          <a:noFill/>
          <a:ln>
            <a:noFill/>
          </a:ln>
        </p:spPr>
      </p:pic>
    </p:spTree>
    <p:extLst>
      <p:ext uri="{BB962C8B-B14F-4D97-AF65-F5344CB8AC3E}">
        <p14:creationId xmlns:p14="http://schemas.microsoft.com/office/powerpoint/2010/main" val="1320579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8018F-F6C0-4624-A093-766D4F2C0A47}"/>
              </a:ext>
            </a:extLst>
          </p:cNvPr>
          <p:cNvSpPr>
            <a:spLocks noGrp="1"/>
          </p:cNvSpPr>
          <p:nvPr>
            <p:ph type="title"/>
          </p:nvPr>
        </p:nvSpPr>
        <p:spPr/>
        <p:txBody>
          <a:bodyPr/>
          <a:lstStyle/>
          <a:p>
            <a:r>
              <a:rPr lang="en-US" altLang="zh-CN" dirty="0"/>
              <a:t>Theory</a:t>
            </a:r>
            <a:endParaRPr lang="zh-CN" altLang="en-US" dirty="0"/>
          </a:p>
        </p:txBody>
      </p:sp>
      <p:pic>
        <p:nvPicPr>
          <p:cNvPr id="6" name="内容占位符 5">
            <a:extLst>
              <a:ext uri="{FF2B5EF4-FFF2-40B4-BE49-F238E27FC236}">
                <a16:creationId xmlns:a16="http://schemas.microsoft.com/office/drawing/2014/main" id="{B308644C-7BB4-40D1-BE0C-C7DBE7421C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45870"/>
            <a:ext cx="10048539" cy="3966259"/>
          </a:xfrm>
        </p:spPr>
      </p:pic>
      <p:sp>
        <p:nvSpPr>
          <p:cNvPr id="4" name="灯片编号占位符 3">
            <a:extLst>
              <a:ext uri="{FF2B5EF4-FFF2-40B4-BE49-F238E27FC236}">
                <a16:creationId xmlns:a16="http://schemas.microsoft.com/office/drawing/2014/main" id="{D710A058-4D1B-43B4-8043-F8ADF285E8D5}"/>
              </a:ext>
            </a:extLst>
          </p:cNvPr>
          <p:cNvSpPr>
            <a:spLocks noGrp="1"/>
          </p:cNvSpPr>
          <p:nvPr>
            <p:ph type="sldNum" sz="quarter" idx="12"/>
          </p:nvPr>
        </p:nvSpPr>
        <p:spPr/>
        <p:txBody>
          <a:bodyPr/>
          <a:lstStyle/>
          <a:p>
            <a:fld id="{BE0BB500-15FA-497F-A6A8-1B8788B13F66}" type="slidenum">
              <a:rPr lang="zh-CN" altLang="en-US" smtClean="0"/>
              <a:t>30</a:t>
            </a:fld>
            <a:endParaRPr lang="zh-CN" altLang="en-US"/>
          </a:p>
        </p:txBody>
      </p:sp>
    </p:spTree>
    <p:extLst>
      <p:ext uri="{BB962C8B-B14F-4D97-AF65-F5344CB8AC3E}">
        <p14:creationId xmlns:p14="http://schemas.microsoft.com/office/powerpoint/2010/main" val="1989061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ADACD-8EE7-4CDF-901C-90D1593005F5}"/>
              </a:ext>
            </a:extLst>
          </p:cNvPr>
          <p:cNvSpPr>
            <a:spLocks noGrp="1"/>
          </p:cNvSpPr>
          <p:nvPr>
            <p:ph type="title"/>
          </p:nvPr>
        </p:nvSpPr>
        <p:spPr/>
        <p:txBody>
          <a:bodyPr/>
          <a:lstStyle/>
          <a:p>
            <a:r>
              <a:rPr lang="en-US" altLang="zh-CN" dirty="0"/>
              <a:t>Conclusion</a:t>
            </a:r>
            <a:endParaRPr lang="zh-CN" altLang="en-US" dirty="0"/>
          </a:p>
        </p:txBody>
      </p:sp>
      <p:pic>
        <p:nvPicPr>
          <p:cNvPr id="6" name="内容占位符 5">
            <a:extLst>
              <a:ext uri="{FF2B5EF4-FFF2-40B4-BE49-F238E27FC236}">
                <a16:creationId xmlns:a16="http://schemas.microsoft.com/office/drawing/2014/main" id="{59E1805E-804D-481C-9BA4-44A8918446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625" y="1930163"/>
            <a:ext cx="11624283" cy="3130074"/>
          </a:xfrm>
        </p:spPr>
      </p:pic>
      <p:sp>
        <p:nvSpPr>
          <p:cNvPr id="4" name="灯片编号占位符 3">
            <a:extLst>
              <a:ext uri="{FF2B5EF4-FFF2-40B4-BE49-F238E27FC236}">
                <a16:creationId xmlns:a16="http://schemas.microsoft.com/office/drawing/2014/main" id="{618BFC3C-CB63-4705-8C15-B40D534858CF}"/>
              </a:ext>
            </a:extLst>
          </p:cNvPr>
          <p:cNvSpPr>
            <a:spLocks noGrp="1"/>
          </p:cNvSpPr>
          <p:nvPr>
            <p:ph type="sldNum" sz="quarter" idx="12"/>
          </p:nvPr>
        </p:nvSpPr>
        <p:spPr/>
        <p:txBody>
          <a:bodyPr/>
          <a:lstStyle/>
          <a:p>
            <a:fld id="{BE0BB500-15FA-497F-A6A8-1B8788B13F66}" type="slidenum">
              <a:rPr lang="zh-CN" altLang="en-US" smtClean="0"/>
              <a:t>31</a:t>
            </a:fld>
            <a:endParaRPr lang="zh-CN" altLang="en-US"/>
          </a:p>
        </p:txBody>
      </p:sp>
    </p:spTree>
    <p:extLst>
      <p:ext uri="{BB962C8B-B14F-4D97-AF65-F5344CB8AC3E}">
        <p14:creationId xmlns:p14="http://schemas.microsoft.com/office/powerpoint/2010/main" val="3142560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7D344B-82B2-479C-931D-EC57DEFB9603}"/>
              </a:ext>
            </a:extLst>
          </p:cNvPr>
          <p:cNvSpPr>
            <a:spLocks noGrp="1"/>
          </p:cNvSpPr>
          <p:nvPr>
            <p:ph type="title"/>
          </p:nvPr>
        </p:nvSpPr>
        <p:spPr/>
        <p:txBody>
          <a:bodyPr/>
          <a:lstStyle/>
          <a:p>
            <a:r>
              <a:rPr lang="en-US" altLang="zh-CN" dirty="0"/>
              <a:t>Experiment on Image classification</a:t>
            </a:r>
            <a:endParaRPr lang="zh-CN" altLang="en-US" dirty="0"/>
          </a:p>
        </p:txBody>
      </p:sp>
      <p:sp>
        <p:nvSpPr>
          <p:cNvPr id="4" name="灯片编号占位符 3">
            <a:extLst>
              <a:ext uri="{FF2B5EF4-FFF2-40B4-BE49-F238E27FC236}">
                <a16:creationId xmlns:a16="http://schemas.microsoft.com/office/drawing/2014/main" id="{401F3DEF-BA63-4244-959D-1A91A69EDB99}"/>
              </a:ext>
            </a:extLst>
          </p:cNvPr>
          <p:cNvSpPr>
            <a:spLocks noGrp="1"/>
          </p:cNvSpPr>
          <p:nvPr>
            <p:ph type="sldNum" sz="quarter" idx="12"/>
          </p:nvPr>
        </p:nvSpPr>
        <p:spPr/>
        <p:txBody>
          <a:bodyPr/>
          <a:lstStyle/>
          <a:p>
            <a:fld id="{BE0BB500-15FA-497F-A6A8-1B8788B13F66}" type="slidenum">
              <a:rPr lang="zh-CN" altLang="en-US" smtClean="0"/>
              <a:t>32</a:t>
            </a:fld>
            <a:endParaRPr lang="zh-CN" altLang="en-US"/>
          </a:p>
        </p:txBody>
      </p:sp>
      <p:pic>
        <p:nvPicPr>
          <p:cNvPr id="5" name="内容占位符 4">
            <a:extLst>
              <a:ext uri="{FF2B5EF4-FFF2-40B4-BE49-F238E27FC236}">
                <a16:creationId xmlns:a16="http://schemas.microsoft.com/office/drawing/2014/main" id="{2A9A9A6D-3114-46ED-B5D5-02D6AC3F064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3047" y="1463040"/>
            <a:ext cx="9263231" cy="4440780"/>
          </a:xfrm>
          <a:prstGeom prst="rect">
            <a:avLst/>
          </a:prstGeom>
          <a:noFill/>
          <a:ln>
            <a:noFill/>
          </a:ln>
        </p:spPr>
      </p:pic>
    </p:spTree>
    <p:extLst>
      <p:ext uri="{BB962C8B-B14F-4D97-AF65-F5344CB8AC3E}">
        <p14:creationId xmlns:p14="http://schemas.microsoft.com/office/powerpoint/2010/main" val="2851254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B98F7C-8D7E-4AD3-BAFC-CBA0259D1B13}"/>
              </a:ext>
            </a:extLst>
          </p:cNvPr>
          <p:cNvSpPr>
            <a:spLocks noGrp="1"/>
          </p:cNvSpPr>
          <p:nvPr>
            <p:ph type="title"/>
          </p:nvPr>
        </p:nvSpPr>
        <p:spPr/>
        <p:txBody>
          <a:bodyPr/>
          <a:lstStyle/>
          <a:p>
            <a:r>
              <a:rPr lang="en-US" altLang="zh-CN" dirty="0"/>
              <a:t>Experiment on Machine translation</a:t>
            </a:r>
            <a:endParaRPr lang="zh-CN" altLang="en-US" dirty="0"/>
          </a:p>
        </p:txBody>
      </p:sp>
      <p:sp>
        <p:nvSpPr>
          <p:cNvPr id="3" name="内容占位符 2">
            <a:extLst>
              <a:ext uri="{FF2B5EF4-FFF2-40B4-BE49-F238E27FC236}">
                <a16:creationId xmlns:a16="http://schemas.microsoft.com/office/drawing/2014/main" id="{64E76192-4538-4989-BC9C-E8D98C769BD8}"/>
              </a:ext>
            </a:extLst>
          </p:cNvPr>
          <p:cNvSpPr>
            <a:spLocks noGrp="1"/>
          </p:cNvSpPr>
          <p:nvPr>
            <p:ph idx="1"/>
          </p:nvPr>
        </p:nvSpPr>
        <p:spPr/>
        <p:txBody>
          <a:bodyPr/>
          <a:lstStyle/>
          <a:p>
            <a:endParaRPr lang="zh-CN" altLang="en-US" dirty="0"/>
          </a:p>
        </p:txBody>
      </p:sp>
      <p:sp>
        <p:nvSpPr>
          <p:cNvPr id="4" name="灯片编号占位符 3">
            <a:extLst>
              <a:ext uri="{FF2B5EF4-FFF2-40B4-BE49-F238E27FC236}">
                <a16:creationId xmlns:a16="http://schemas.microsoft.com/office/drawing/2014/main" id="{90B7D943-2159-4BF9-A4B3-9E539A90DC3C}"/>
              </a:ext>
            </a:extLst>
          </p:cNvPr>
          <p:cNvSpPr>
            <a:spLocks noGrp="1"/>
          </p:cNvSpPr>
          <p:nvPr>
            <p:ph type="sldNum" sz="quarter" idx="12"/>
          </p:nvPr>
        </p:nvSpPr>
        <p:spPr/>
        <p:txBody>
          <a:bodyPr/>
          <a:lstStyle/>
          <a:p>
            <a:fld id="{BE0BB500-15FA-497F-A6A8-1B8788B13F66}" type="slidenum">
              <a:rPr lang="zh-CN" altLang="en-US" smtClean="0"/>
              <a:t>33</a:t>
            </a:fld>
            <a:endParaRPr lang="zh-CN" altLang="en-US"/>
          </a:p>
        </p:txBody>
      </p:sp>
      <p:pic>
        <p:nvPicPr>
          <p:cNvPr id="5" name="图片 4">
            <a:extLst>
              <a:ext uri="{FF2B5EF4-FFF2-40B4-BE49-F238E27FC236}">
                <a16:creationId xmlns:a16="http://schemas.microsoft.com/office/drawing/2014/main" id="{473EAED5-CF24-49D5-87D9-400B1F027A5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46238"/>
            <a:ext cx="8703833" cy="4189656"/>
          </a:xfrm>
          <a:prstGeom prst="rect">
            <a:avLst/>
          </a:prstGeom>
          <a:noFill/>
          <a:ln>
            <a:noFill/>
          </a:ln>
        </p:spPr>
      </p:pic>
    </p:spTree>
    <p:extLst>
      <p:ext uri="{BB962C8B-B14F-4D97-AF65-F5344CB8AC3E}">
        <p14:creationId xmlns:p14="http://schemas.microsoft.com/office/powerpoint/2010/main" val="1775908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9E9D41-0D04-44CE-BF6D-02D8049A98DB}"/>
              </a:ext>
            </a:extLst>
          </p:cNvPr>
          <p:cNvSpPr>
            <a:spLocks noGrp="1"/>
          </p:cNvSpPr>
          <p:nvPr>
            <p:ph type="title"/>
          </p:nvPr>
        </p:nvSpPr>
        <p:spPr/>
        <p:txBody>
          <a:bodyPr/>
          <a:lstStyle/>
          <a:p>
            <a:r>
              <a:rPr lang="en-US" altLang="zh-CN" dirty="0"/>
              <a:t>Reference: </a:t>
            </a:r>
            <a:endParaRPr lang="zh-CN" altLang="en-US" dirty="0"/>
          </a:p>
        </p:txBody>
      </p:sp>
      <p:sp>
        <p:nvSpPr>
          <p:cNvPr id="3" name="内容占位符 2">
            <a:extLst>
              <a:ext uri="{FF2B5EF4-FFF2-40B4-BE49-F238E27FC236}">
                <a16:creationId xmlns:a16="http://schemas.microsoft.com/office/drawing/2014/main" id="{6392438E-E98C-4A13-87D1-26D4C911AFA2}"/>
              </a:ext>
            </a:extLst>
          </p:cNvPr>
          <p:cNvSpPr>
            <a:spLocks noGrp="1"/>
          </p:cNvSpPr>
          <p:nvPr>
            <p:ph idx="1"/>
          </p:nvPr>
        </p:nvSpPr>
        <p:spPr/>
        <p:txBody>
          <a:bodyPr>
            <a:normAutofit/>
          </a:bodyPr>
          <a:lstStyle/>
          <a:p>
            <a:pPr lvl="1">
              <a:buFont typeface="Wingdings" panose="05000000000000000000" pitchFamily="2" charset="2"/>
              <a:buChar char="Ø"/>
            </a:pPr>
            <a:r>
              <a:rPr lang="en-US" altLang="zh-CN" dirty="0"/>
              <a:t>[</a:t>
            </a:r>
            <a:r>
              <a:rPr lang="en-US" altLang="zh-CN" dirty="0" err="1"/>
              <a:t>Ioffe</a:t>
            </a:r>
            <a:r>
              <a:rPr lang="en-US" altLang="zh-CN" dirty="0"/>
              <a:t> et al, 2015] Batch Normalization: Accelerating Deep Network Training by Reducing Internal Covariate Shift</a:t>
            </a:r>
          </a:p>
          <a:p>
            <a:pPr lvl="1">
              <a:buFont typeface="Wingdings" panose="05000000000000000000" pitchFamily="2" charset="2"/>
              <a:buChar char="Ø"/>
            </a:pPr>
            <a:r>
              <a:rPr lang="en-US" altLang="zh-CN" dirty="0"/>
              <a:t>[</a:t>
            </a:r>
            <a:r>
              <a:rPr lang="en-US" altLang="zh-CN" dirty="0" err="1"/>
              <a:t>Balduzzi</a:t>
            </a:r>
            <a:r>
              <a:rPr lang="en-US" altLang="zh-CN" dirty="0"/>
              <a:t> et al, 2017] The Shattered Gradients </a:t>
            </a:r>
            <a:r>
              <a:rPr lang="en-US" altLang="zh-CN" dirty="0" err="1"/>
              <a:t>Problem:If</a:t>
            </a:r>
            <a:r>
              <a:rPr lang="en-US" altLang="zh-CN" dirty="0"/>
              <a:t> </a:t>
            </a:r>
            <a:r>
              <a:rPr lang="en-US" altLang="zh-CN" dirty="0" err="1"/>
              <a:t>resnets</a:t>
            </a:r>
            <a:r>
              <a:rPr lang="en-US" altLang="zh-CN" dirty="0"/>
              <a:t> are the answer, then what is the question?</a:t>
            </a:r>
          </a:p>
          <a:p>
            <a:pPr lvl="1">
              <a:buFont typeface="Wingdings" panose="05000000000000000000" pitchFamily="2" charset="2"/>
              <a:buChar char="Ø"/>
            </a:pPr>
            <a:r>
              <a:rPr lang="en-US" altLang="zh-CN" dirty="0"/>
              <a:t>[</a:t>
            </a:r>
            <a:r>
              <a:rPr lang="en-US" altLang="zh-CN" dirty="0" err="1"/>
              <a:t>Santurkar</a:t>
            </a:r>
            <a:r>
              <a:rPr lang="en-US" altLang="zh-CN" dirty="0"/>
              <a:t> et al., 2018] How Does Batch Normalization Help Optimization?</a:t>
            </a:r>
          </a:p>
          <a:p>
            <a:pPr lvl="1">
              <a:buFont typeface="Wingdings" panose="05000000000000000000" pitchFamily="2" charset="2"/>
              <a:buChar char="Ø"/>
            </a:pPr>
            <a:r>
              <a:rPr lang="en-US" altLang="zh-CN" dirty="0"/>
              <a:t>[</a:t>
            </a:r>
            <a:r>
              <a:rPr lang="en-US" altLang="zh-CN" dirty="0" err="1"/>
              <a:t>Bjorck</a:t>
            </a:r>
            <a:r>
              <a:rPr lang="en-US" altLang="zh-CN" dirty="0"/>
              <a:t> et al, 2018] Understanding Batch Normalization</a:t>
            </a:r>
          </a:p>
          <a:p>
            <a:pPr lvl="1">
              <a:buFont typeface="Wingdings" panose="05000000000000000000" pitchFamily="2" charset="2"/>
              <a:buChar char="Ø"/>
            </a:pPr>
            <a:r>
              <a:rPr lang="en-US" altLang="zh-CN" dirty="0"/>
              <a:t>[Zhang et al., 2019] FIXUP INITIALIZATION:RESIDUAL LEARNING WITHOUT NORMALIZATION</a:t>
            </a:r>
            <a:br>
              <a:rPr lang="en-US" altLang="zh-CN" dirty="0"/>
            </a:br>
            <a:br>
              <a:rPr lang="en-US" altLang="zh-CN" dirty="0"/>
            </a:br>
            <a:endParaRPr lang="en-US" altLang="zh-CN" dirty="0"/>
          </a:p>
          <a:p>
            <a:pPr lvl="1">
              <a:buFont typeface="Wingdings" panose="05000000000000000000" pitchFamily="2" charset="2"/>
              <a:buChar char="Ø"/>
            </a:pPr>
            <a:endParaRPr lang="en-US" altLang="zh-CN" dirty="0"/>
          </a:p>
        </p:txBody>
      </p:sp>
      <p:sp>
        <p:nvSpPr>
          <p:cNvPr id="4" name="灯片编号占位符 3">
            <a:extLst>
              <a:ext uri="{FF2B5EF4-FFF2-40B4-BE49-F238E27FC236}">
                <a16:creationId xmlns:a16="http://schemas.microsoft.com/office/drawing/2014/main" id="{9933BA30-2C33-4FE0-ADD5-4EB0AB44C472}"/>
              </a:ext>
            </a:extLst>
          </p:cNvPr>
          <p:cNvSpPr>
            <a:spLocks noGrp="1"/>
          </p:cNvSpPr>
          <p:nvPr>
            <p:ph type="sldNum" sz="quarter" idx="12"/>
          </p:nvPr>
        </p:nvSpPr>
        <p:spPr/>
        <p:txBody>
          <a:bodyPr/>
          <a:lstStyle/>
          <a:p>
            <a:fld id="{BE0BB500-15FA-497F-A6A8-1B8788B13F66}" type="slidenum">
              <a:rPr lang="zh-CN" altLang="en-US" smtClean="0"/>
              <a:t>34</a:t>
            </a:fld>
            <a:endParaRPr lang="zh-CN" altLang="en-US" dirty="0"/>
          </a:p>
        </p:txBody>
      </p:sp>
    </p:spTree>
    <p:extLst>
      <p:ext uri="{BB962C8B-B14F-4D97-AF65-F5344CB8AC3E}">
        <p14:creationId xmlns:p14="http://schemas.microsoft.com/office/powerpoint/2010/main" val="1186685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8360A3-9643-4A49-8F33-A8AB3413DF9F}"/>
              </a:ext>
            </a:extLst>
          </p:cNvPr>
          <p:cNvSpPr>
            <a:spLocks noGrp="1"/>
          </p:cNvSpPr>
          <p:nvPr>
            <p:ph type="title"/>
          </p:nvPr>
        </p:nvSpPr>
        <p:spPr/>
        <p:txBody>
          <a:bodyPr/>
          <a:lstStyle/>
          <a:p>
            <a:r>
              <a:rPr lang="en-US" altLang="zh-CN" dirty="0"/>
              <a:t>The raise of BN</a:t>
            </a:r>
            <a:endParaRPr lang="zh-CN" altLang="en-US" dirty="0"/>
          </a:p>
        </p:txBody>
      </p:sp>
      <p:sp>
        <p:nvSpPr>
          <p:cNvPr id="3" name="内容占位符 2">
            <a:extLst>
              <a:ext uri="{FF2B5EF4-FFF2-40B4-BE49-F238E27FC236}">
                <a16:creationId xmlns:a16="http://schemas.microsoft.com/office/drawing/2014/main" id="{AA70B290-8FBF-4933-9C9E-E92A6C9D16DB}"/>
              </a:ext>
            </a:extLst>
          </p:cNvPr>
          <p:cNvSpPr>
            <a:spLocks noGrp="1"/>
          </p:cNvSpPr>
          <p:nvPr>
            <p:ph idx="1"/>
          </p:nvPr>
        </p:nvSpPr>
        <p:spPr>
          <a:xfrm>
            <a:off x="543560" y="1470390"/>
            <a:ext cx="6253480" cy="4351338"/>
          </a:xfrm>
        </p:spPr>
        <p:txBody>
          <a:bodyPr/>
          <a:lstStyle/>
          <a:p>
            <a:pPr marL="0" indent="0">
              <a:buNone/>
            </a:pPr>
            <a:r>
              <a:rPr lang="en-US" altLang="zh-CN" dirty="0"/>
              <a:t>We refer to the change in the distributions of internal nodes of a deep network, in the course of training, as </a:t>
            </a:r>
            <a:r>
              <a:rPr lang="en-US" altLang="zh-CN" i="1" dirty="0"/>
              <a:t>Internal Covariate Shift</a:t>
            </a:r>
            <a:r>
              <a:rPr lang="en-US" altLang="zh-CN" dirty="0"/>
              <a:t>. Eliminating it offers a promise of faster training. We propose a new mechanism, which we call </a:t>
            </a:r>
            <a:r>
              <a:rPr lang="en-US" altLang="zh-CN" i="1" dirty="0"/>
              <a:t>Batch Normalization</a:t>
            </a:r>
            <a:r>
              <a:rPr lang="en-US" altLang="zh-CN" dirty="0"/>
              <a:t>, that takes a step towards reducing internal covariate shift, and in doing so dramatically accelerates the training of deep neural nets.</a:t>
            </a:r>
            <a:endParaRPr lang="zh-CN" altLang="en-US" dirty="0"/>
          </a:p>
        </p:txBody>
      </p:sp>
      <p:sp>
        <p:nvSpPr>
          <p:cNvPr id="4" name="灯片编号占位符 3">
            <a:extLst>
              <a:ext uri="{FF2B5EF4-FFF2-40B4-BE49-F238E27FC236}">
                <a16:creationId xmlns:a16="http://schemas.microsoft.com/office/drawing/2014/main" id="{6250560E-FC7B-4574-A458-929F348949AF}"/>
              </a:ext>
            </a:extLst>
          </p:cNvPr>
          <p:cNvSpPr>
            <a:spLocks noGrp="1"/>
          </p:cNvSpPr>
          <p:nvPr>
            <p:ph type="sldNum" sz="quarter" idx="12"/>
          </p:nvPr>
        </p:nvSpPr>
        <p:spPr/>
        <p:txBody>
          <a:bodyPr/>
          <a:lstStyle/>
          <a:p>
            <a:fld id="{BE0BB500-15FA-497F-A6A8-1B8788B13F66}" type="slidenum">
              <a:rPr lang="zh-CN" altLang="en-US" smtClean="0"/>
              <a:t>4</a:t>
            </a:fld>
            <a:endParaRPr lang="zh-CN" altLang="en-US"/>
          </a:p>
        </p:txBody>
      </p:sp>
      <p:pic>
        <p:nvPicPr>
          <p:cNvPr id="7" name="图片 6">
            <a:extLst>
              <a:ext uri="{FF2B5EF4-FFF2-40B4-BE49-F238E27FC236}">
                <a16:creationId xmlns:a16="http://schemas.microsoft.com/office/drawing/2014/main" id="{489E42E5-BADB-4DAA-B2C2-ACA0A394D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1680" y="1310641"/>
            <a:ext cx="5100320" cy="4670836"/>
          </a:xfrm>
          <a:prstGeom prst="rect">
            <a:avLst/>
          </a:prstGeom>
        </p:spPr>
      </p:pic>
    </p:spTree>
    <p:extLst>
      <p:ext uri="{BB962C8B-B14F-4D97-AF65-F5344CB8AC3E}">
        <p14:creationId xmlns:p14="http://schemas.microsoft.com/office/powerpoint/2010/main" val="4189702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4D1E44-6E5C-4782-A92B-465BEC281800}"/>
              </a:ext>
            </a:extLst>
          </p:cNvPr>
          <p:cNvSpPr>
            <a:spLocks noGrp="1"/>
          </p:cNvSpPr>
          <p:nvPr>
            <p:ph type="title"/>
          </p:nvPr>
        </p:nvSpPr>
        <p:spPr/>
        <p:txBody>
          <a:bodyPr/>
          <a:lstStyle/>
          <a:p>
            <a:r>
              <a:rPr lang="en-US" altLang="zh-CN" dirty="0"/>
              <a:t>Experiments</a:t>
            </a:r>
            <a:endParaRPr lang="zh-CN" altLang="en-US" dirty="0"/>
          </a:p>
        </p:txBody>
      </p:sp>
      <p:sp>
        <p:nvSpPr>
          <p:cNvPr id="4" name="灯片编号占位符 3">
            <a:extLst>
              <a:ext uri="{FF2B5EF4-FFF2-40B4-BE49-F238E27FC236}">
                <a16:creationId xmlns:a16="http://schemas.microsoft.com/office/drawing/2014/main" id="{10C223B3-892D-4BD9-9B28-B0C251410805}"/>
              </a:ext>
            </a:extLst>
          </p:cNvPr>
          <p:cNvSpPr>
            <a:spLocks noGrp="1"/>
          </p:cNvSpPr>
          <p:nvPr>
            <p:ph type="sldNum" sz="quarter" idx="12"/>
          </p:nvPr>
        </p:nvSpPr>
        <p:spPr/>
        <p:txBody>
          <a:bodyPr/>
          <a:lstStyle/>
          <a:p>
            <a:fld id="{BE0BB500-15FA-497F-A6A8-1B8788B13F66}" type="slidenum">
              <a:rPr lang="zh-CN" altLang="en-US" smtClean="0"/>
              <a:t>5</a:t>
            </a:fld>
            <a:endParaRPr lang="zh-CN" altLang="en-US"/>
          </a:p>
        </p:txBody>
      </p:sp>
      <p:pic>
        <p:nvPicPr>
          <p:cNvPr id="5" name="内容占位符 4">
            <a:extLst>
              <a:ext uri="{FF2B5EF4-FFF2-40B4-BE49-F238E27FC236}">
                <a16:creationId xmlns:a16="http://schemas.microsoft.com/office/drawing/2014/main" id="{86215004-27EC-4C23-AD58-6FFD7AB6F38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706" y="1600854"/>
            <a:ext cx="6764214" cy="4566266"/>
          </a:xfrm>
          <a:prstGeom prst="rect">
            <a:avLst/>
          </a:prstGeom>
          <a:noFill/>
          <a:ln>
            <a:noFill/>
          </a:ln>
        </p:spPr>
      </p:pic>
    </p:spTree>
    <p:extLst>
      <p:ext uri="{BB962C8B-B14F-4D97-AF65-F5344CB8AC3E}">
        <p14:creationId xmlns:p14="http://schemas.microsoft.com/office/powerpoint/2010/main" val="302533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FDA77-00B0-4506-918C-D735D7312675}"/>
              </a:ext>
            </a:extLst>
          </p:cNvPr>
          <p:cNvSpPr>
            <a:spLocks noGrp="1"/>
          </p:cNvSpPr>
          <p:nvPr>
            <p:ph type="title"/>
          </p:nvPr>
        </p:nvSpPr>
        <p:spPr/>
        <p:txBody>
          <a:bodyPr/>
          <a:lstStyle/>
          <a:p>
            <a:r>
              <a:rPr lang="en-US" altLang="zh-CN" dirty="0"/>
              <a:t>Accelerating BN Networks</a:t>
            </a:r>
            <a:endParaRPr lang="zh-CN" altLang="en-US" dirty="0"/>
          </a:p>
        </p:txBody>
      </p:sp>
      <p:sp>
        <p:nvSpPr>
          <p:cNvPr id="3" name="内容占位符 2">
            <a:extLst>
              <a:ext uri="{FF2B5EF4-FFF2-40B4-BE49-F238E27FC236}">
                <a16:creationId xmlns:a16="http://schemas.microsoft.com/office/drawing/2014/main" id="{7E3200AF-5493-4255-B772-02A3C0D35789}"/>
              </a:ext>
            </a:extLst>
          </p:cNvPr>
          <p:cNvSpPr>
            <a:spLocks noGrp="1"/>
          </p:cNvSpPr>
          <p:nvPr>
            <p:ph idx="1"/>
          </p:nvPr>
        </p:nvSpPr>
        <p:spPr/>
        <p:txBody>
          <a:bodyPr>
            <a:normAutofit fontScale="85000" lnSpcReduction="10000"/>
          </a:bodyPr>
          <a:lstStyle/>
          <a:p>
            <a:pPr marL="0" indent="0">
              <a:buNone/>
            </a:pPr>
            <a:r>
              <a:rPr lang="en-US" altLang="zh-CN" dirty="0"/>
              <a:t>Simply adding Batch Normalization to a network does not take full advantage of our method. To do so, we further changed the network and its training parameters, as follows:</a:t>
            </a:r>
          </a:p>
          <a:p>
            <a:r>
              <a:rPr lang="en-US" altLang="zh-CN" dirty="0"/>
              <a:t>Increase learning rate</a:t>
            </a:r>
            <a:endParaRPr lang="zh-CN" altLang="zh-CN" dirty="0"/>
          </a:p>
          <a:p>
            <a:r>
              <a:rPr lang="en-US" altLang="zh-CN" dirty="0"/>
              <a:t>Remove Dropout</a:t>
            </a:r>
            <a:endParaRPr lang="zh-CN" altLang="zh-CN" dirty="0"/>
          </a:p>
          <a:p>
            <a:r>
              <a:rPr lang="en-US" altLang="zh-CN" dirty="0"/>
              <a:t>Reduce the L2 weight regularization</a:t>
            </a:r>
            <a:endParaRPr lang="zh-CN" altLang="zh-CN" dirty="0"/>
          </a:p>
          <a:p>
            <a:r>
              <a:rPr lang="en-US" altLang="zh-CN" dirty="0"/>
              <a:t>Accelerate the learning rate decay.</a:t>
            </a:r>
            <a:endParaRPr lang="zh-CN" altLang="zh-CN" dirty="0"/>
          </a:p>
          <a:p>
            <a:r>
              <a:rPr lang="en-US" altLang="zh-CN" dirty="0"/>
              <a:t>Remove Local Response Normalization</a:t>
            </a:r>
            <a:endParaRPr lang="zh-CN" altLang="zh-CN" dirty="0"/>
          </a:p>
          <a:p>
            <a:r>
              <a:rPr lang="en-US" altLang="zh-CN" dirty="0"/>
              <a:t>Shuffle training examples more thoroughly</a:t>
            </a:r>
            <a:endParaRPr lang="zh-CN" altLang="zh-CN" dirty="0"/>
          </a:p>
          <a:p>
            <a:r>
              <a:rPr lang="en-US" altLang="zh-CN" dirty="0"/>
              <a:t>Reduce the photometric distortions.</a:t>
            </a:r>
            <a:endParaRPr lang="zh-CN" altLang="zh-CN" dirty="0"/>
          </a:p>
          <a:p>
            <a:pPr marL="0" indent="0">
              <a:buNone/>
            </a:pPr>
            <a:endParaRPr lang="zh-CN" altLang="en-US" dirty="0"/>
          </a:p>
        </p:txBody>
      </p:sp>
      <p:sp>
        <p:nvSpPr>
          <p:cNvPr id="4" name="灯片编号占位符 3">
            <a:extLst>
              <a:ext uri="{FF2B5EF4-FFF2-40B4-BE49-F238E27FC236}">
                <a16:creationId xmlns:a16="http://schemas.microsoft.com/office/drawing/2014/main" id="{2ECB8A3A-213C-48C3-8029-2B656CA47E25}"/>
              </a:ext>
            </a:extLst>
          </p:cNvPr>
          <p:cNvSpPr>
            <a:spLocks noGrp="1"/>
          </p:cNvSpPr>
          <p:nvPr>
            <p:ph type="sldNum" sz="quarter" idx="12"/>
          </p:nvPr>
        </p:nvSpPr>
        <p:spPr/>
        <p:txBody>
          <a:bodyPr/>
          <a:lstStyle/>
          <a:p>
            <a:fld id="{BE0BB500-15FA-497F-A6A8-1B8788B13F66}" type="slidenum">
              <a:rPr lang="zh-CN" altLang="en-US" smtClean="0"/>
              <a:t>6</a:t>
            </a:fld>
            <a:endParaRPr lang="zh-CN" altLang="en-US"/>
          </a:p>
        </p:txBody>
      </p:sp>
    </p:spTree>
    <p:extLst>
      <p:ext uri="{BB962C8B-B14F-4D97-AF65-F5344CB8AC3E}">
        <p14:creationId xmlns:p14="http://schemas.microsoft.com/office/powerpoint/2010/main" val="1282293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1A387E-0E32-4C79-B840-1290DB984B97}"/>
              </a:ext>
            </a:extLst>
          </p:cNvPr>
          <p:cNvSpPr>
            <a:spLocks noGrp="1"/>
          </p:cNvSpPr>
          <p:nvPr>
            <p:ph type="title"/>
          </p:nvPr>
        </p:nvSpPr>
        <p:spPr>
          <a:xfrm>
            <a:off x="838200" y="323212"/>
            <a:ext cx="10515600" cy="1325563"/>
          </a:xfrm>
        </p:spPr>
        <p:txBody>
          <a:bodyPr/>
          <a:lstStyle/>
          <a:p>
            <a:r>
              <a:rPr lang="en-US" altLang="zh-CN" dirty="0"/>
              <a:t>Experiments</a:t>
            </a:r>
            <a:endParaRPr lang="zh-CN" altLang="en-US" dirty="0"/>
          </a:p>
        </p:txBody>
      </p:sp>
      <p:sp>
        <p:nvSpPr>
          <p:cNvPr id="4" name="灯片编号占位符 3">
            <a:extLst>
              <a:ext uri="{FF2B5EF4-FFF2-40B4-BE49-F238E27FC236}">
                <a16:creationId xmlns:a16="http://schemas.microsoft.com/office/drawing/2014/main" id="{DFD9732F-7BF0-45BF-BC49-08D6D5A5F014}"/>
              </a:ext>
            </a:extLst>
          </p:cNvPr>
          <p:cNvSpPr>
            <a:spLocks noGrp="1"/>
          </p:cNvSpPr>
          <p:nvPr>
            <p:ph type="sldNum" sz="quarter" idx="12"/>
          </p:nvPr>
        </p:nvSpPr>
        <p:spPr/>
        <p:txBody>
          <a:bodyPr/>
          <a:lstStyle/>
          <a:p>
            <a:fld id="{BE0BB500-15FA-497F-A6A8-1B8788B13F66}" type="slidenum">
              <a:rPr lang="zh-CN" altLang="en-US" smtClean="0"/>
              <a:t>7</a:t>
            </a:fld>
            <a:endParaRPr lang="zh-CN" altLang="en-US"/>
          </a:p>
        </p:txBody>
      </p:sp>
      <p:pic>
        <p:nvPicPr>
          <p:cNvPr id="5" name="内容占位符 4">
            <a:extLst>
              <a:ext uri="{FF2B5EF4-FFF2-40B4-BE49-F238E27FC236}">
                <a16:creationId xmlns:a16="http://schemas.microsoft.com/office/drawing/2014/main" id="{7942C1C2-DE29-4F89-8EFC-EA4608D9D75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41120"/>
            <a:ext cx="10034640" cy="4457376"/>
          </a:xfrm>
          <a:prstGeom prst="rect">
            <a:avLst/>
          </a:prstGeom>
          <a:noFill/>
          <a:ln>
            <a:noFill/>
          </a:ln>
        </p:spPr>
      </p:pic>
    </p:spTree>
    <p:extLst>
      <p:ext uri="{BB962C8B-B14F-4D97-AF65-F5344CB8AC3E}">
        <p14:creationId xmlns:p14="http://schemas.microsoft.com/office/powerpoint/2010/main" val="2849927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CE3BC33-C2BA-4391-8BE7-6956BAC7ADA0}"/>
              </a:ext>
            </a:extLst>
          </p:cNvPr>
          <p:cNvSpPr>
            <a:spLocks noGrp="1"/>
          </p:cNvSpPr>
          <p:nvPr>
            <p:ph type="sldNum" sz="quarter" idx="12"/>
          </p:nvPr>
        </p:nvSpPr>
        <p:spPr/>
        <p:txBody>
          <a:bodyPr/>
          <a:lstStyle/>
          <a:p>
            <a:fld id="{BE0BB500-15FA-497F-A6A8-1B8788B13F66}" type="slidenum">
              <a:rPr lang="zh-CN" altLang="en-US" smtClean="0"/>
              <a:t>8</a:t>
            </a:fld>
            <a:endParaRPr lang="zh-CN" altLang="en-US"/>
          </a:p>
        </p:txBody>
      </p:sp>
      <p:sp>
        <p:nvSpPr>
          <p:cNvPr id="8" name="文本框 7">
            <a:extLst>
              <a:ext uri="{FF2B5EF4-FFF2-40B4-BE49-F238E27FC236}">
                <a16:creationId xmlns:a16="http://schemas.microsoft.com/office/drawing/2014/main" id="{B0B631BA-3923-4F02-94CD-82B159985609}"/>
              </a:ext>
            </a:extLst>
          </p:cNvPr>
          <p:cNvSpPr txBox="1"/>
          <p:nvPr/>
        </p:nvSpPr>
        <p:spPr>
          <a:xfrm>
            <a:off x="878840" y="690880"/>
            <a:ext cx="10434320" cy="646331"/>
          </a:xfrm>
          <a:prstGeom prst="rect">
            <a:avLst/>
          </a:prstGeom>
          <a:noFill/>
        </p:spPr>
        <p:txBody>
          <a:bodyPr wrap="square" rtlCol="0">
            <a:spAutoFit/>
          </a:bodyPr>
          <a:lstStyle/>
          <a:p>
            <a:r>
              <a:rPr lang="en-US" altLang="zh-CN" sz="3600" dirty="0">
                <a:latin typeface="+mj-lt"/>
              </a:rPr>
              <a:t>Is the effectiveness of BN indeed related to ICS?</a:t>
            </a:r>
            <a:endParaRPr lang="zh-CN" altLang="en-US" sz="3600" dirty="0">
              <a:latin typeface="+mj-lt"/>
            </a:endParaRPr>
          </a:p>
        </p:txBody>
      </p:sp>
      <p:sp>
        <p:nvSpPr>
          <p:cNvPr id="10" name="内容占位符 9">
            <a:extLst>
              <a:ext uri="{FF2B5EF4-FFF2-40B4-BE49-F238E27FC236}">
                <a16:creationId xmlns:a16="http://schemas.microsoft.com/office/drawing/2014/main" id="{F4CB969E-1C23-458B-9BF2-55DD767B8E37}"/>
              </a:ext>
            </a:extLst>
          </p:cNvPr>
          <p:cNvSpPr>
            <a:spLocks noGrp="1"/>
          </p:cNvSpPr>
          <p:nvPr>
            <p:ph idx="1"/>
          </p:nvPr>
        </p:nvSpPr>
        <p:spPr>
          <a:xfrm>
            <a:off x="878840" y="1815782"/>
            <a:ext cx="10515600" cy="4351338"/>
          </a:xfrm>
        </p:spPr>
        <p:txBody>
          <a:bodyPr/>
          <a:lstStyle/>
          <a:p>
            <a:pPr marL="0" indent="0">
              <a:buNone/>
            </a:pPr>
            <a:r>
              <a:rPr lang="en-US" altLang="zh-CN" dirty="0"/>
              <a:t>We train networks with random noise injected after </a:t>
            </a:r>
            <a:r>
              <a:rPr lang="en-US" altLang="zh-CN" dirty="0" err="1"/>
              <a:t>BatchNorm</a:t>
            </a:r>
            <a:r>
              <a:rPr lang="en-US" altLang="zh-CN" dirty="0"/>
              <a:t> layers. Specifically, we perturb each activation for each sample in the batch using </a:t>
            </a:r>
            <a:r>
              <a:rPr lang="en-US" altLang="zh-CN" dirty="0" err="1"/>
              <a:t>i.i.d</a:t>
            </a:r>
            <a:r>
              <a:rPr lang="en-US" altLang="zh-CN" dirty="0"/>
              <a:t>. noise sampled from a non-zero mean and non-unit variance distribution.</a:t>
            </a:r>
          </a:p>
          <a:p>
            <a:pPr marL="0" indent="0">
              <a:buNone/>
            </a:pPr>
            <a:endParaRPr lang="en-US" altLang="zh-CN" dirty="0"/>
          </a:p>
          <a:p>
            <a:pPr marL="0" indent="0">
              <a:buNone/>
            </a:pPr>
            <a:r>
              <a:rPr lang="en-US" altLang="zh-CN" dirty="0"/>
              <a:t>Both of these networks perform much better than standard networks. Moreover, the “noisy” </a:t>
            </a:r>
            <a:r>
              <a:rPr lang="en-US" altLang="zh-CN" dirty="0" err="1"/>
              <a:t>BatchNorm</a:t>
            </a:r>
            <a:r>
              <a:rPr lang="en-US" altLang="zh-CN" dirty="0"/>
              <a:t> network has qualitatively less stable distributions than even the standard, non-</a:t>
            </a:r>
            <a:r>
              <a:rPr lang="en-US" altLang="zh-CN" dirty="0" err="1"/>
              <a:t>BatchNorm</a:t>
            </a:r>
            <a:r>
              <a:rPr lang="en-US" altLang="zh-CN" dirty="0"/>
              <a:t> network, yet it still performs better in terms of training.</a:t>
            </a:r>
            <a:endParaRPr lang="zh-CN" altLang="en-US" dirty="0"/>
          </a:p>
        </p:txBody>
      </p:sp>
    </p:spTree>
    <p:extLst>
      <p:ext uri="{BB962C8B-B14F-4D97-AF65-F5344CB8AC3E}">
        <p14:creationId xmlns:p14="http://schemas.microsoft.com/office/powerpoint/2010/main" val="2876239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510DD88-71AC-4AA1-B9A1-E293C3D6133B}"/>
              </a:ext>
            </a:extLst>
          </p:cNvPr>
          <p:cNvSpPr>
            <a:spLocks noGrp="1"/>
          </p:cNvSpPr>
          <p:nvPr>
            <p:ph type="sldNum" sz="quarter" idx="12"/>
          </p:nvPr>
        </p:nvSpPr>
        <p:spPr/>
        <p:txBody>
          <a:bodyPr/>
          <a:lstStyle/>
          <a:p>
            <a:fld id="{BE0BB500-15FA-497F-A6A8-1B8788B13F66}" type="slidenum">
              <a:rPr lang="zh-CN" altLang="en-US" smtClean="0"/>
              <a:t>9</a:t>
            </a:fld>
            <a:endParaRPr lang="zh-CN" altLang="en-US"/>
          </a:p>
        </p:txBody>
      </p:sp>
      <p:pic>
        <p:nvPicPr>
          <p:cNvPr id="3" name="内容占位符 5">
            <a:extLst>
              <a:ext uri="{FF2B5EF4-FFF2-40B4-BE49-F238E27FC236}">
                <a16:creationId xmlns:a16="http://schemas.microsoft.com/office/drawing/2014/main" id="{E0D28FCC-1C42-49F7-93F2-3A63A0D79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715" y="725680"/>
            <a:ext cx="11130569" cy="4982360"/>
          </a:xfrm>
          <a:prstGeom prst="rect">
            <a:avLst/>
          </a:prstGeom>
        </p:spPr>
      </p:pic>
    </p:spTree>
    <p:extLst>
      <p:ext uri="{BB962C8B-B14F-4D97-AF65-F5344CB8AC3E}">
        <p14:creationId xmlns:p14="http://schemas.microsoft.com/office/powerpoint/2010/main" val="8838199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4579</TotalTime>
  <Words>962</Words>
  <Application>Microsoft Office PowerPoint</Application>
  <PresentationFormat>宽屏</PresentationFormat>
  <Paragraphs>101</Paragraphs>
  <Slides>34</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34</vt:i4>
      </vt:variant>
    </vt:vector>
  </HeadingPairs>
  <TitlesOfParts>
    <vt:vector size="40" baseType="lpstr">
      <vt:lpstr>NimbusRomNo9L-Regu</vt:lpstr>
      <vt:lpstr>NimbusRomNo9L-ReguItal</vt:lpstr>
      <vt:lpstr>等线</vt:lpstr>
      <vt:lpstr>Arial</vt:lpstr>
      <vt:lpstr>Wingdings</vt:lpstr>
      <vt:lpstr>Office 主题​​</vt:lpstr>
      <vt:lpstr>Deep Learning: Advanced topics  Optimization Dynamics in Deep Learning ——Batch normalization</vt:lpstr>
      <vt:lpstr>Outline</vt:lpstr>
      <vt:lpstr>Internal Covariate Shift</vt:lpstr>
      <vt:lpstr>The raise of BN</vt:lpstr>
      <vt:lpstr>Experiments</vt:lpstr>
      <vt:lpstr>Accelerating BN Networks</vt:lpstr>
      <vt:lpstr>Experiments</vt:lpstr>
      <vt:lpstr>PowerPoint 演示文稿</vt:lpstr>
      <vt:lpstr>PowerPoint 演示文稿</vt:lpstr>
      <vt:lpstr>PowerPoint 演示文稿</vt:lpstr>
      <vt:lpstr>Is BN’s stabilization of layer input distributions even effective in reducing ICS</vt:lpstr>
      <vt:lpstr>PowerPoint 演示文稿</vt:lpstr>
      <vt:lpstr>PowerPoint 演示文稿</vt:lpstr>
      <vt:lpstr>Why does BatchNorm work?</vt:lpstr>
      <vt:lpstr>The smoothing effect of BatchNorm</vt:lpstr>
      <vt:lpstr>For detailed proof: https://papers.nips.cc/paper/7515-how-does-batch-normalization-help-optimization.pdf</vt:lpstr>
      <vt:lpstr>PowerPoint 演示文稿</vt:lpstr>
      <vt:lpstr>First order properties</vt:lpstr>
      <vt:lpstr>Second order properties</vt:lpstr>
      <vt:lpstr>PowerPoint 演示文稿</vt:lpstr>
      <vt:lpstr>PowerPoint 演示文稿</vt:lpstr>
      <vt:lpstr>Activations and coactivations</vt:lpstr>
      <vt:lpstr>PowerPoint 演示文稿</vt:lpstr>
      <vt:lpstr>Residual learning without normalization</vt:lpstr>
      <vt:lpstr>RESNET WITH STANDARD INITIALIZATIONS LEAD TO EXPLODING GRADIENTS</vt:lpstr>
      <vt:lpstr>PowerPoint 演示文稿</vt:lpstr>
      <vt:lpstr>Assumptions</vt:lpstr>
      <vt:lpstr>PowerPoint 演示文稿</vt:lpstr>
      <vt:lpstr>PowerPoint 演示文稿</vt:lpstr>
      <vt:lpstr>Theory</vt:lpstr>
      <vt:lpstr>Conclusion</vt:lpstr>
      <vt:lpstr>Experiment on Image classification</vt:lpstr>
      <vt:lpstr>Experiment on Machine translation</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 Moon</dc:creator>
  <cp:lastModifiedBy>王 恒睿</cp:lastModifiedBy>
  <cp:revision>220</cp:revision>
  <dcterms:created xsi:type="dcterms:W3CDTF">2020-03-27T07:18:45Z</dcterms:created>
  <dcterms:modified xsi:type="dcterms:W3CDTF">2020-04-14T05:59:46Z</dcterms:modified>
</cp:coreProperties>
</file>