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272" r:id="rId3"/>
    <p:sldId id="292" r:id="rId4"/>
    <p:sldId id="333" r:id="rId5"/>
    <p:sldId id="290" r:id="rId6"/>
    <p:sldId id="334" r:id="rId7"/>
    <p:sldId id="335" r:id="rId8"/>
    <p:sldId id="336" r:id="rId9"/>
    <p:sldId id="339" r:id="rId10"/>
    <p:sldId id="337" r:id="rId11"/>
    <p:sldId id="338" r:id="rId12"/>
    <p:sldId id="340" r:id="rId13"/>
    <p:sldId id="341" r:id="rId14"/>
    <p:sldId id="343" r:id="rId15"/>
    <p:sldId id="344" r:id="rId16"/>
    <p:sldId id="345" r:id="rId17"/>
    <p:sldId id="353" r:id="rId18"/>
    <p:sldId id="354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6" r:id="rId27"/>
    <p:sldId id="355" r:id="rId28"/>
    <p:sldId id="357" r:id="rId29"/>
    <p:sldId id="359" r:id="rId30"/>
    <p:sldId id="369" r:id="rId31"/>
    <p:sldId id="360" r:id="rId32"/>
    <p:sldId id="362" r:id="rId33"/>
    <p:sldId id="363" r:id="rId34"/>
    <p:sldId id="364" r:id="rId35"/>
    <p:sldId id="365" r:id="rId36"/>
    <p:sldId id="366" r:id="rId37"/>
    <p:sldId id="367" r:id="rId38"/>
    <p:sldId id="368" r:id="rId39"/>
    <p:sldId id="332" r:id="rId40"/>
    <p:sldId id="263" r:id="rId41"/>
    <p:sldId id="358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86BC"/>
    <a:srgbClr val="43AA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953" autoAdjust="0"/>
  </p:normalViewPr>
  <p:slideViewPr>
    <p:cSldViewPr snapToGrid="0">
      <p:cViewPr varScale="1">
        <p:scale>
          <a:sx n="69" d="100"/>
          <a:sy n="69" d="100"/>
        </p:scale>
        <p:origin x="86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694D0-1481-4D85-B6F3-A34844C73D31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8428E-7A2E-4C9E-9FFA-C167AA19C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424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115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024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283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260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999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797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078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494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4302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432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895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518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971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498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5152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0213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1091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131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688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3541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0720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327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8127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861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6956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3287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1262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6297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408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101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209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057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9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598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892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FA634-958C-402E-9156-5584E20D1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CA01D2-DCBB-4A6B-BEE3-208FB5B14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B5D2D6-DF18-4A11-A9F0-1AEDCDA5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B9651-D3EC-4C62-9EEF-3382D11FFBB9}" type="datetime1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A768E-84B9-4D4F-B81B-DFCB79B8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93B156-6513-414A-BD76-40848E37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12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2470E-F2E2-49A0-BE97-7BFDC0AB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BFF737-1F3C-4A1A-8D7F-872AE94CB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4F26C1-E046-434A-BB24-772EFE099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E3A4-592A-432F-B1CD-5A577B575AB7}" type="datetime1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85EF0-63FD-4168-89E2-6130675E3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52BB07-AAE4-47E7-B906-E489F44F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65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8550AA-923A-4DDD-9D94-2C02A12563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0CB1B1-4D7E-4C86-A15B-F66134A98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951B52-7DC9-4AB1-BDB7-296800221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B7D2-9227-4126-8461-F8C855E21193}" type="datetime1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880F8-E8F7-42DE-BD8C-E7C2B074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9451A7-3099-4C06-A733-5F84ED8D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5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79934-738C-416F-B09D-DF3D569B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0B4B76-E399-4D5E-A9DA-2634C5F53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5000"/>
              </a:lnSpc>
              <a:defRPr sz="2400"/>
            </a:lvl1pPr>
            <a:lvl2pPr>
              <a:lnSpc>
                <a:spcPct val="125000"/>
              </a:lnSpc>
              <a:defRPr sz="2000"/>
            </a:lvl2pPr>
            <a:lvl3pPr>
              <a:lnSpc>
                <a:spcPct val="125000"/>
              </a:lnSpc>
              <a:defRPr sz="1800"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65E16C-F428-48D1-838B-E901E25C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F5EF-1E98-4C80-BDA1-C60BAF155BB5}" type="datetime1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C52814-91EC-4FA4-9526-CB82810B8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655B88-CF81-423F-BBE1-D04E24FB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74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45329-4F87-4943-9834-0E34175E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A4BD5C-82B1-476A-9545-6ED83D447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129048-3BD1-46CC-B546-E3A2D98A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EFB1C-4807-4038-9045-C07289260384}" type="datetime1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43EE1-1E12-43BD-8EB1-F73EDB65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FD4CD4-7197-4F7B-9060-E910DE26A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68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D0A8A-E967-4EFF-AC16-F9B198ECE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B635D7-2F84-4845-B7E8-329BE0868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AA397E-5920-4DD0-BB1A-1F8BCD978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C87B1A-E274-4452-B59B-E7FAB1E5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EE2A-44BC-4F80-9A95-69C7766355F6}" type="datetime1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0AEB88-F8DF-4087-A4C4-64B2BD17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FC2932-3A8D-4D29-941F-3E1528AD8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06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60187-D1FB-46B3-9C51-64485E093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A03669-3F62-4F2D-B681-FE8642084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8AACC8-F3D0-4689-86AC-0ECBD0895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50DEAE-0079-438E-AFBE-4962DE2B8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F0F821-70C3-4C24-83EC-D4C55FE4E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D82277-FA37-4B85-86D8-04490585E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E82F-F06E-4786-82DB-E3D72886FF78}" type="datetime1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83FFDB-9C40-4EB1-802F-D5F67EF2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35B962-5284-4790-921E-C2D5FB39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3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8D2FD-BC9B-4A87-AF19-EC13F48C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8E8CD4-887F-4889-B9C4-CCF0DFC6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10AD-9F0D-401D-A563-4DFF3B907CC5}" type="datetime1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72FC5C-D5DB-4153-8CB5-3DCC6D8F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7D1354-8DAB-428B-A72A-761631BA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63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A84941-0492-4ECD-BD87-114A1ED9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94FE-2431-47B7-A926-B4F269083EB0}" type="datetime1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A281B1-F8AE-408E-9AE0-69D4FEAB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10264D-8EB8-46E7-B005-3C6A6762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58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28C9D-EE31-4382-BA66-CB168247C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10C4C-D83D-47FA-84A3-58BC1EB76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844A8F-8840-4292-8E69-0895F79A0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511988-E61B-4FC0-A5CC-48B04B10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6851-F6AC-448E-B83B-07E8F3B3ECE6}" type="datetime1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9862DA-730E-4F1C-A6B7-8D9D90D1F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F44669-507B-4FB2-9E60-14A5FFF35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2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C97F8-BFEB-492A-906F-2CF2BA4D3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E73A10-56A4-4B50-9298-CA9DDCB34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3B3C7D-616B-4862-A504-FD6BC728E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C45526-8B82-4556-AEB9-7B9A8408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F10E-725B-49B5-AEA3-A4F1D8959C07}" type="datetime1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23158B-A706-4D2A-8A20-412D4727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345163-AB1B-4727-8C86-00D0DAB3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43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06DEA3-8E33-472F-8D8F-1FE2B49D8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FB638A-5AFA-47A1-904F-C2700392B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9C8F3E-DE18-4DA9-A04E-46F1940D2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FE3FD-AC86-4513-9872-940D6578BA49}" type="datetime1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613287-3E57-4F4C-9F8E-B493CE4FA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65C384-C32C-4F39-842D-05B595049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54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6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5F8C0-CBE0-4CDB-9776-14409BE6C7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800" b="1" dirty="0"/>
              <a:t>Deep Learning: Advanced topics</a:t>
            </a:r>
            <a:br>
              <a:rPr lang="en-US" altLang="zh-CN" sz="4800" dirty="0"/>
            </a:br>
            <a:br>
              <a:rPr lang="en-US" altLang="zh-CN" sz="4800" dirty="0"/>
            </a:br>
            <a:r>
              <a:rPr lang="en-US" altLang="zh-CN" sz="3600" dirty="0"/>
              <a:t>Optimization Dynamics in Deep Learning</a:t>
            </a:r>
            <a:br>
              <a:rPr lang="en-US" altLang="zh-CN" sz="3600" dirty="0"/>
            </a:br>
            <a:r>
              <a:rPr lang="en-US" altLang="zh-CN" sz="3600" dirty="0"/>
              <a:t>——Implicit Regularization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D22C1B-BD4F-4AE5-8C0E-38A1AB6AE2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r>
              <a:rPr lang="zh-CN" altLang="en-US" dirty="0"/>
              <a:t>张伊凡</a:t>
            </a:r>
            <a:endParaRPr lang="en-US" altLang="zh-CN" dirty="0"/>
          </a:p>
          <a:p>
            <a:r>
              <a:rPr lang="zh-CN" altLang="en-US" dirty="0"/>
              <a:t>元培学院</a:t>
            </a:r>
            <a:endParaRPr lang="en-US" altLang="zh-CN" dirty="0"/>
          </a:p>
          <a:p>
            <a:r>
              <a:rPr lang="en-US" altLang="zh-CN" dirty="0"/>
              <a:t>yifzhang@pku.edu.cn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826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360A3-9643-4A49-8F33-A8AB341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Implicit Regularization on Matrix Sensing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70B290-8FBF-4933-9C9E-E92A6C9D16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endParaRPr lang="en-US" altLang="zh-CN" sz="2400" dirty="0"/>
              </a:p>
              <a:p>
                <a:pPr lvl="1"/>
                <a:endParaRPr lang="en-US" altLang="zh-CN" sz="2400" dirty="0"/>
              </a:p>
              <a:p>
                <a:pPr lvl="1"/>
                <a:endParaRPr lang="en-US" altLang="zh-CN" sz="2400" dirty="0"/>
              </a:p>
              <a:p>
                <a:endParaRPr lang="en-US" altLang="zh-CN" dirty="0"/>
              </a:p>
              <a:p>
                <a:r>
                  <a:rPr lang="en-US" altLang="zh-CN" dirty="0"/>
                  <a:t>Theorem shows that GD can provide an algorithmic regularization so that the generalization error depends on the size of the initialization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sz="4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70B290-8FBF-4933-9C9E-E92A6C9D16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0560E-FC7B-4574-A458-929F3489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3968F2-9916-45E4-91AB-0C6511B7F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33" y="1690688"/>
            <a:ext cx="10956534" cy="19769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60C4A0-928B-4539-8D43-59B30D83EF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868" y="5146627"/>
            <a:ext cx="10186932" cy="11200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C398C54-876E-4CB2-8047-36129883F943}"/>
                  </a:ext>
                </a:extLst>
              </p:cNvPr>
              <p:cNvSpPr/>
              <p:nvPr/>
            </p:nvSpPr>
            <p:spPr>
              <a:xfrm>
                <a:off x="8610600" y="3170297"/>
                <a:ext cx="354363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altLang="zh-CN" sz="1600" b="0" i="1" smtClean="0">
                        <a:latin typeface="Cambria Math" panose="02040503050406030204" pitchFamily="18" charset="0"/>
                      </a:rPr>
                      <m:t>lesssim</m:t>
                    </m:r>
                  </m:oMath>
                </a14:m>
                <a:r>
                  <a:rPr lang="en-US" altLang="zh-CN" sz="1600" dirty="0">
                    <a:latin typeface="CMR10"/>
                  </a:rPr>
                  <a:t> means that there exists</a:t>
                </a:r>
              </a:p>
              <a:p>
                <a:r>
                  <a:rPr lang="en-US" altLang="zh-CN" sz="1600" dirty="0">
                    <a:latin typeface="CMR10"/>
                  </a:rPr>
                  <a:t>an absolute constant </a:t>
                </a:r>
                <a:r>
                  <a:rPr lang="en-US" altLang="zh-CN" sz="1600" dirty="0">
                    <a:latin typeface="CMMI10"/>
                  </a:rPr>
                  <a:t>C &gt; </a:t>
                </a:r>
                <a:r>
                  <a:rPr lang="en-US" altLang="zh-CN" sz="1600" dirty="0">
                    <a:latin typeface="CMR10"/>
                  </a:rPr>
                  <a:t>0 such that </a:t>
                </a:r>
              </a:p>
              <a:p>
                <a:r>
                  <a:rPr lang="en-US" altLang="zh-CN" sz="1600" dirty="0">
                    <a:latin typeface="CMMI10"/>
                  </a:rPr>
                  <a:t>a </a:t>
                </a:r>
                <a:r>
                  <a:rPr lang="en-US" altLang="zh-CN" sz="1600" dirty="0">
                    <a:latin typeface="MSAM10"/>
                  </a:rPr>
                  <a:t>\</a:t>
                </a:r>
                <a:r>
                  <a:rPr lang="en-US" altLang="zh-CN" sz="1600" dirty="0" err="1">
                    <a:latin typeface="MSAM10"/>
                  </a:rPr>
                  <a:t>lesssim</a:t>
                </a:r>
                <a:r>
                  <a:rPr lang="en-US" altLang="zh-CN" sz="1600" dirty="0">
                    <a:latin typeface="MSAM10"/>
                  </a:rPr>
                  <a:t> b</a:t>
                </a:r>
                <a:r>
                  <a:rPr lang="en-US" altLang="zh-CN" sz="1600" dirty="0">
                    <a:latin typeface="CMR10"/>
                  </a:rPr>
                  <a:t>.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C398C54-876E-4CB2-8047-36129883F9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3170297"/>
                <a:ext cx="3543631" cy="830997"/>
              </a:xfrm>
              <a:prstGeom prst="rect">
                <a:avLst/>
              </a:prstGeom>
              <a:blipFill>
                <a:blip r:embed="rId6"/>
                <a:stretch>
                  <a:fillRect l="-1033" t="-2206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274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360A3-9643-4A49-8F33-A8AB341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Implicit Regularization on Matrix Sensing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70B290-8FBF-4933-9C9E-E92A6C9D16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We can choose small enough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 (e.g.,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dirty="0"/>
                  <a:t>) to get approximately zero generalization error</a:t>
                </a:r>
              </a:p>
              <a:p>
                <a:r>
                  <a:rPr lang="en-US" altLang="zh-CN" dirty="0"/>
                  <a:t>Moreover, when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 is small, gradient descent can run for a long period of time without overfitting the data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70B290-8FBF-4933-9C9E-E92A6C9D16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0560E-FC7B-4574-A458-929F3489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3968F2-9916-45E4-91AB-0C6511B7F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33" y="4200061"/>
            <a:ext cx="10956534" cy="197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73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360A3-9643-4A49-8F33-A8AB341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Extensions to Neural Networks with Quadratic Activations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0B290-8FBF-4933-9C9E-E92A6C9D1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Results above can be extended to learning one-hidden-layer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neural networks with quadratic activations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Setup: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0560E-FC7B-4574-A458-929F3489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B001765-3748-497E-B375-A598D051E9F3}"/>
              </a:ext>
            </a:extLst>
          </p:cNvPr>
          <p:cNvSpPr/>
          <p:nvPr/>
        </p:nvSpPr>
        <p:spPr>
          <a:xfrm>
            <a:off x="8610600" y="6352143"/>
            <a:ext cx="2646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[</a:t>
            </a:r>
            <a:r>
              <a:rPr lang="en-US" altLang="zh-CN" dirty="0" err="1">
                <a:solidFill>
                  <a:srgbClr val="00B0F0"/>
                </a:solidFill>
              </a:rPr>
              <a:t>Yuanzhi</a:t>
            </a:r>
            <a:r>
              <a:rPr lang="en-US" altLang="zh-CN" dirty="0">
                <a:solidFill>
                  <a:srgbClr val="00B0F0"/>
                </a:solidFill>
              </a:rPr>
              <a:t> Li et al., 2018] 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9DC000DC-E46C-4712-AA1F-D058B03F0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243" y="1690688"/>
            <a:ext cx="2883757" cy="146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A972918-24AA-4A68-AE79-B22FA9A0C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33" y="3566692"/>
            <a:ext cx="10954734" cy="269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50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360A3-9643-4A49-8F33-A8AB341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Extensions to Neural Networks with Quadratic Activations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70B290-8FBF-4933-9C9E-E92A6C9D16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altLang="zh-CN" sz="2400" dirty="0"/>
                  <a:t>An over-parameterized model with a variable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400" dirty="0"/>
                  <a:t>The prediction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 parameterized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400" dirty="0"/>
                  <a:t>Mean squared error as loss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70B290-8FBF-4933-9C9E-E92A6C9D16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0560E-FC7B-4574-A458-929F3489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B001765-3748-497E-B375-A598D051E9F3}"/>
              </a:ext>
            </a:extLst>
          </p:cNvPr>
          <p:cNvSpPr/>
          <p:nvPr/>
        </p:nvSpPr>
        <p:spPr>
          <a:xfrm>
            <a:off x="8610600" y="6352143"/>
            <a:ext cx="2646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[</a:t>
            </a:r>
            <a:r>
              <a:rPr lang="en-US" altLang="zh-CN" dirty="0" err="1">
                <a:solidFill>
                  <a:srgbClr val="00B0F0"/>
                </a:solidFill>
              </a:rPr>
              <a:t>Yuanzh</a:t>
            </a:r>
            <a:r>
              <a:rPr lang="en-US" altLang="zh-CN" dirty="0">
                <a:solidFill>
                  <a:srgbClr val="00B0F0"/>
                </a:solidFill>
              </a:rPr>
              <a:t> Li et al., 2018] 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9DC000DC-E46C-4712-AA1F-D058B03F0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121" y="4001294"/>
            <a:ext cx="2883757" cy="146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5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360A3-9643-4A49-8F33-A8AB341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Regularization on Neural Networks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70B290-8FBF-4933-9C9E-E92A6C9D16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The learned model will generalize with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examples, despite that the number of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400" dirty="0"/>
                  <a:t> </a:t>
                </a:r>
                <a:r>
                  <a:rPr lang="en-US" altLang="zh-CN" dirty="0"/>
                  <a:t>can be much larger than the number of samples.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70B290-8FBF-4933-9C9E-E92A6C9D16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0560E-FC7B-4574-A458-929F3489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453472C-F018-41D0-93BD-87DA017A8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83" y="1870075"/>
            <a:ext cx="10869433" cy="14063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3AAB7C0-D81F-4FB1-9EEE-BC059C5BA50D}"/>
                  </a:ext>
                </a:extLst>
              </p:cNvPr>
              <p:cNvSpPr txBox="1"/>
              <p:nvPr/>
            </p:nvSpPr>
            <p:spPr>
              <a:xfrm>
                <a:off x="7721225" y="5960344"/>
                <a:ext cx="3170227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altLang="zh-CN" dirty="0"/>
                  <a:t>: condition number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3AAB7C0-D81F-4FB1-9EEE-BC059C5BA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225" y="5960344"/>
                <a:ext cx="3170227" cy="396006"/>
              </a:xfrm>
              <a:prstGeom prst="rect">
                <a:avLst/>
              </a:prstGeom>
              <a:blipFill>
                <a:blip r:embed="rId5"/>
                <a:stretch>
                  <a:fillRect t="-1538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913D6A15-CD99-4959-A250-3FF7696A0CFF}"/>
              </a:ext>
            </a:extLst>
          </p:cNvPr>
          <p:cNvSpPr/>
          <p:nvPr/>
        </p:nvSpPr>
        <p:spPr>
          <a:xfrm>
            <a:off x="7006135" y="1393138"/>
            <a:ext cx="43476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</a:rPr>
              <a:t>big O tilde notation ignores logarithmic factors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30203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360A3-9643-4A49-8F33-A8AB341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Homogeneous Models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70B290-8FBF-4933-9C9E-E92A6C9D16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Modern machine learning models often consist of multiple layers, a feed-forward deep neural network that defines a prediction function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Homogeneity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/>
                  <a:t> a solution can produce small function value while being unbounded (multiply one layer by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and divide another layer)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70B290-8FBF-4933-9C9E-E92A6C9D16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0560E-FC7B-4574-A458-929F3489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809F049-29D3-44B9-B708-3780B024C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16" y="3102197"/>
            <a:ext cx="11076167" cy="1798193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DDE04BE-CE4B-41B0-94C0-7FCD6375509D}"/>
              </a:ext>
            </a:extLst>
          </p:cNvPr>
          <p:cNvSpPr/>
          <p:nvPr/>
        </p:nvSpPr>
        <p:spPr>
          <a:xfrm>
            <a:off x="8610600" y="6325639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[Du et al., 2018] 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719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360A3-9643-4A49-8F33-A8AB341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Asymmetric Matrix Factorization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70B290-8FBF-4933-9C9E-E92A6C9D16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8958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A simple two-layer homogeneous model for factorizing a low-rank matrix:</a:t>
                </a:r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due to the homogeneity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, it is not smooth even in the neighborhood of a globally optimum point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Consider a global optimum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r>
                  <a:rPr lang="en-US" altLang="zh-CN" b="1" dirty="0"/>
                  <a:t>, 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</m:d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|∼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0" dirty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</m:d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, then perturbation on U lead to dramatic change on V.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70B290-8FBF-4933-9C9E-E92A6C9D16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895850"/>
              </a:xfrm>
              <a:blipFill>
                <a:blip r:embed="rId3"/>
                <a:stretch>
                  <a:fillRect l="-812" t="-4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0560E-FC7B-4574-A458-929F3489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13B92B-6719-4D07-A10F-A75E86B13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100" y="2351881"/>
            <a:ext cx="8305800" cy="11144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28D974B-1CFA-40CC-A780-03D1EA062B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9782" y="4543687"/>
            <a:ext cx="9052436" cy="103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95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360A3-9643-4A49-8F33-A8AB341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Asymmetric Matrix Factorization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0B290-8FBF-4933-9C9E-E92A6C9D1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zh-CN" dirty="0"/>
              <a:t>To avoid homogeneity, a regularization term for balancing the two layers is added: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0560E-FC7B-4574-A458-929F3489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67CEB2B-0E0A-44B2-B35B-6D3A87B43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2707734"/>
            <a:ext cx="9963150" cy="12477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B5163AF-7EE0-4FA7-A795-4E61FDD19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100" y="4272587"/>
            <a:ext cx="83058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22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360A3-9643-4A49-8F33-A8AB341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Asymmetric Matrix Factorization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0B290-8FBF-4933-9C9E-E92A6C9D1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zh-CN" dirty="0"/>
              <a:t>even without regularization term GD with random initialization converges to a global minimum and the convergence rate is also competitive.</a:t>
            </a:r>
          </a:p>
          <a:p>
            <a:r>
              <a:rPr lang="en-US" altLang="zh-CN" dirty="0"/>
              <a:t>the ratio between norms remains a constant in all iterations.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0560E-FC7B-4574-A458-929F3489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6CDD3D3-7022-4829-AEDF-2001EC13E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091" y="3515571"/>
            <a:ext cx="6291818" cy="302334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DEAA5B6-4CF3-4BF2-8B45-03E7305F8AD3}"/>
              </a:ext>
            </a:extLst>
          </p:cNvPr>
          <p:cNvSpPr txBox="1"/>
          <p:nvPr/>
        </p:nvSpPr>
        <p:spPr>
          <a:xfrm>
            <a:off x="984878" y="4057531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Why?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1030268-2F7E-456E-ADA4-696EBBA85652}"/>
              </a:ext>
            </a:extLst>
          </p:cNvPr>
          <p:cNvSpPr/>
          <p:nvPr/>
        </p:nvSpPr>
        <p:spPr>
          <a:xfrm>
            <a:off x="7005099" y="4382080"/>
            <a:ext cx="50808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MBX10"/>
              </a:rPr>
              <a:t>Why does GD balance multiple layers and converge in learning homogeneous functions?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460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360A3-9643-4A49-8F33-A8AB341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Auto-Balancing Properties in Neural Networks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0B290-8FBF-4933-9C9E-E92A6C9D1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zh-CN" dirty="0"/>
              <a:t>Focus on: The implicit regularization imposed by gradient descent with infinitesimal step size (gradient flow) in training deep neural networks</a:t>
            </a:r>
          </a:p>
          <a:p>
            <a:endParaRPr lang="en-US" altLang="zh-CN" dirty="0"/>
          </a:p>
          <a:p>
            <a:r>
              <a:rPr lang="en-US" altLang="zh-CN" dirty="0"/>
              <a:t>Fully Connected NN: gradient flow automatically balances the incoming and outgoing weights at every neuron, which implies the weights between different layers are balanced</a:t>
            </a:r>
          </a:p>
          <a:p>
            <a:endParaRPr lang="en-US" altLang="zh-CN" dirty="0"/>
          </a:p>
          <a:p>
            <a:r>
              <a:rPr lang="en-US" altLang="zh-CN" dirty="0"/>
              <a:t>Generalize to CNN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0560E-FC7B-4574-A458-929F3489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7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399D7-BB7A-43CC-AD05-AE726950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Outline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16C2A-F325-49F1-A3D8-76074C86E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Implicit Regularization on Low-rank Matrix Factorization</a:t>
            </a: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Matrix Sensing</a:t>
            </a: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NN with Quadratic Activation</a:t>
            </a:r>
          </a:p>
          <a:p>
            <a:pP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Implicit Regularization on Deep Homogeneous Models</a:t>
            </a: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Auto-Balancing</a:t>
            </a: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Fully Connected NN &amp; CNN</a:t>
            </a: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Asymmetric Matrix Factorization</a:t>
            </a:r>
          </a:p>
          <a:p>
            <a:pP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Implicit Regularization on Least Squares</a:t>
            </a: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Stochastic Gradient Flow &amp; Ridge Regression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6269DC-1CCD-4F8E-AEA1-1A86D1652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550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360A3-9643-4A49-8F33-A8AB341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Auto-Balancing Properties in Fully Connected NN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0B290-8FBF-4933-9C9E-E92A6C9D1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zh-CN" dirty="0"/>
              <a:t>Notations: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0560E-FC7B-4574-A458-929F3489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43CE44-9FA7-4E9B-BC11-0022DFCD1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40" y="2651245"/>
            <a:ext cx="10768717" cy="7836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505C57F-5E76-4D69-B1E4-F363C947A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1558" y="2088041"/>
            <a:ext cx="2318799" cy="30078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7105E9E-08F1-463A-B4B3-829C02B1CD67}"/>
              </a:ext>
            </a:extLst>
          </p:cNvPr>
          <p:cNvSpPr txBox="1"/>
          <p:nvPr/>
        </p:nvSpPr>
        <p:spPr>
          <a:xfrm>
            <a:off x="6095998" y="2053769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Homogeneous activation i.e. 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5BEA9B1-5CB6-4763-BAD6-C6DE560B76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" y="4047205"/>
            <a:ext cx="11643360" cy="1670154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586726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360A3-9643-4A49-8F33-A8AB341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Auto-Balancing Properties in Fully Connected NN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0560E-FC7B-4574-A458-929F3489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D25190B-E300-45C5-896E-DA4576C94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0" y="2527151"/>
            <a:ext cx="11249039" cy="1966983"/>
          </a:xfrm>
          <a:prstGeom prst="rect">
            <a:avLst/>
          </a:prstGeom>
        </p:spPr>
      </p:pic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CD8ABBC6-0B70-4A48-ADD1-A11A17CDB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zh-CN" dirty="0"/>
              <a:t>Setup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1745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360A3-9643-4A49-8F33-A8AB341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Auto-Balancing Properties in Fully Connected NN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0560E-FC7B-4574-A458-929F3489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22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CD8ABBC6-0B70-4A48-ADD1-A11A17CDB8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5032375"/>
              </a:xfrm>
            </p:spPr>
            <p:txBody>
              <a:bodyPr>
                <a:normAutofit/>
              </a:bodyPr>
              <a:lstStyle/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,:</m:t>
                        </m:r>
                      </m:e>
                    </m:d>
                  </m:oMath>
                </a14:m>
                <a:r>
                  <a:rPr lang="en-US" altLang="zh-CN" dirty="0"/>
                  <a:t> is a vector of weights coming into the </a:t>
                </a:r>
                <a:r>
                  <a:rPr lang="en-US" altLang="zh-CN" dirty="0" err="1"/>
                  <a:t>i-th</a:t>
                </a:r>
                <a:r>
                  <a:rPr lang="en-US" altLang="zh-CN" dirty="0"/>
                  <a:t> neuron in the h-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hidden layer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zh-CN" dirty="0"/>
                  <a:t> is a vector of weights going out the </a:t>
                </a:r>
                <a:r>
                  <a:rPr lang="en-US" altLang="zh-CN" dirty="0" err="1"/>
                  <a:t>i-th</a:t>
                </a:r>
                <a:r>
                  <a:rPr lang="en-US" altLang="zh-CN" dirty="0"/>
                  <a:t> neuron in the h-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hidden layer</a:t>
                </a:r>
              </a:p>
              <a:p>
                <a:r>
                  <a:rPr lang="en-US" altLang="zh-CN" dirty="0"/>
                  <a:t>gradient flow exactly preserves the difference between the squared l2-norms of incoming weights and outgoing weights.</a:t>
                </a: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CD8ABBC6-0B70-4A48-ADD1-A11A17CDB8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5032375"/>
              </a:xfrm>
              <a:blipFill>
                <a:blip r:embed="rId3"/>
                <a:stretch>
                  <a:fillRect l="-812" r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B831F1D4-36F1-43C1-BDC4-1E22C20FA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78" y="2055178"/>
            <a:ext cx="11130643" cy="14693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2F1F657-C9A1-4D1A-B356-286F52C7FD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8299" y="2607364"/>
            <a:ext cx="1940379" cy="364962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407715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360A3-9643-4A49-8F33-A8AB341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Auto-Balancing Properties in Fully Connected NN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0560E-FC7B-4574-A458-929F3489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23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CD8ABBC6-0B70-4A48-ADD1-A11A17CDB8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Taking sum of over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, we obtain the following corollary which says gradient flow preserves the difference between the squares of </a:t>
                </a:r>
                <a:r>
                  <a:rPr lang="en-US" altLang="zh-CN" dirty="0" err="1"/>
                  <a:t>Frobenius</a:t>
                </a:r>
                <a:r>
                  <a:rPr lang="en-US" altLang="zh-CN" dirty="0"/>
                  <a:t> norms of weight matrices: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multi-layer NNs usually have similar magnitudes on all the layers: if we use a small initialization,                                       is very small at the beginning, and Corollary implies this difference remains small at all time.</a:t>
                </a: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CD8ABBC6-0B70-4A48-ADD1-A11A17CDB8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5032375"/>
              </a:xfrm>
              <a:blipFill>
                <a:blip r:embed="rId3"/>
                <a:stretch>
                  <a:fillRect l="-812" r="-1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E9E2DCEE-7B9E-4D90-9299-88CA92ED01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83"/>
          <a:stretch/>
        </p:blipFill>
        <p:spPr>
          <a:xfrm>
            <a:off x="376918" y="3409863"/>
            <a:ext cx="11438164" cy="12273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7243A28-91CA-448B-A8F8-6B4188171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3349" y="5467416"/>
            <a:ext cx="3122158" cy="42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94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360A3-9643-4A49-8F33-A8AB341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Fully Connected NN with linear activation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0560E-FC7B-4574-A458-929F3489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CD8ABBC6-0B70-4A48-ADD1-A11A17CDB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For linear activation, we can derive a layer-wise invariance.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8F980E2-EFDC-440C-A784-9CC0221CC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3429000"/>
            <a:ext cx="11353800" cy="115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63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360A3-9643-4A49-8F33-A8AB341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Auto-Balancing Properties in CNN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0560E-FC7B-4574-A458-929F3489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CD8ABBC6-0B70-4A48-ADD1-A11A17CDB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Notations: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94CEB6-B616-4729-A7A8-592E5C1D4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17" y="2421435"/>
            <a:ext cx="11438164" cy="27458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88AC4AD-F2F3-418F-BACA-9D52C6F78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3972" y="5346435"/>
            <a:ext cx="8264055" cy="134781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8A580B4-18BC-4D10-BB64-2DC271C89675}"/>
              </a:ext>
            </a:extLst>
          </p:cNvPr>
          <p:cNvSpPr txBox="1"/>
          <p:nvPr/>
        </p:nvSpPr>
        <p:spPr>
          <a:xfrm>
            <a:off x="921699" y="5987018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Generalize Corollary 2.1 as: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905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360A3-9643-4A49-8F33-A8AB341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Asymmetric Matrix Factorization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0B290-8FBF-4933-9C9E-E92A6C9D1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zh-CN" dirty="0"/>
              <a:t>A simple two-layer homogeneous model for factorizing a low-rank matrix: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fr-FR" altLang="zh-CN" dirty="0"/>
          </a:p>
          <a:p>
            <a:r>
              <a:rPr lang="en-US" altLang="zh-CN" dirty="0"/>
              <a:t>Based on auto-balancing properties, Gradient Descent Converges to Global Minimum for Asymmetric Matrix Factorization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0560E-FC7B-4574-A458-929F3489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13B92B-6719-4D07-A10F-A75E86B13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2351881"/>
            <a:ext cx="8305800" cy="11144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DA0FC0C-0A05-441D-83C6-4601498FC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063" y="5166609"/>
            <a:ext cx="10579873" cy="76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50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360A3-9643-4A49-8F33-A8AB341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Gradient Descent Converges to Global Minimum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70B290-8FBF-4933-9C9E-E92A6C9D16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4702"/>
                <a:ext cx="10515600" cy="474183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if we use a random small initialization, and set step sizes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 to be appropriately small, then gradient descent will converge to a solution close to the global minimum.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Intuition: regard asymmetric matrix factorization problem as learning a two-layer linear network where the inputs are all the standard unit vectors, applying auto-balancing property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70B290-8FBF-4933-9C9E-E92A6C9D16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4702"/>
                <a:ext cx="10515600" cy="4741835"/>
              </a:xfrm>
              <a:blipFill>
                <a:blip r:embed="rId3"/>
                <a:stretch>
                  <a:fillRect l="-812" r="-1101" b="-1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0560E-FC7B-4574-A458-929F3489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BA9EDF9-5154-40DA-B79D-2E5DDBD99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696" y="3659588"/>
            <a:ext cx="10786607" cy="134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76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360A3-9643-4A49-8F33-A8AB341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Gradient Descent Converges to Global Minimum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70B290-8FBF-4933-9C9E-E92A6C9D16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4702"/>
                <a:ext cx="10515600" cy="474183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We can prove the </a:t>
                </a:r>
                <a:r>
                  <a:rPr lang="en-US" altLang="zh-CN" dirty="0" err="1"/>
                  <a:t>balancedness</a:t>
                </a:r>
                <a:r>
                  <a:rPr lang="en-US" altLang="zh-CN" dirty="0"/>
                  <a:t>, decreasing objective and boundedness as below: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Now the GD algorithm automatically constrains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in a bounded region, we can use the smoothness and a standard analysis of GD to show its optimality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70B290-8FBF-4933-9C9E-E92A6C9D16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4702"/>
                <a:ext cx="10515600" cy="4741835"/>
              </a:xfrm>
              <a:blipFill>
                <a:blip r:embed="rId3"/>
                <a:stretch>
                  <a:fillRect l="-812" t="-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0560E-FC7B-4574-A458-929F3489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522641-86F1-4DBC-A671-855F8A70A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465" y="2936267"/>
            <a:ext cx="9409070" cy="204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94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360A3-9643-4A49-8F33-A8AB3413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0805" cy="1325563"/>
          </a:xfrm>
        </p:spPr>
        <p:txBody>
          <a:bodyPr/>
          <a:lstStyle/>
          <a:p>
            <a:r>
              <a:rPr lang="en-US" altLang="zh-CN" dirty="0"/>
              <a:t>GD to SGD: Implicit Regularization on Least Squares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0560E-FC7B-4574-A458-929F3489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29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2D418F2A-272E-4871-84F2-721C454931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27441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altLang="zh-CN" sz="2400" dirty="0"/>
                  <a:t>Implicit Regularization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) of Stochastic Gradient Flow for Least Squares</a:t>
                </a:r>
              </a:p>
              <a:p>
                <a:pPr lvl="1"/>
                <a:endParaRPr lang="en-US" altLang="zh-CN" sz="2400" dirty="0"/>
              </a:p>
              <a:p>
                <a:pPr lvl="1"/>
                <a:endParaRPr lang="en-US" altLang="zh-CN" sz="2400" dirty="0"/>
              </a:p>
              <a:p>
                <a:pPr lvl="1"/>
                <a:endParaRPr lang="en-US" altLang="zh-CN" sz="2400" dirty="0"/>
              </a:p>
              <a:p>
                <a:pPr lvl="1"/>
                <a:endParaRPr lang="en-US" altLang="zh-CN" sz="2400" dirty="0"/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2D418F2A-272E-4871-84F2-721C454931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27441"/>
                <a:ext cx="105156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18A989C5-F057-4A67-B3F4-F4D8EEB1B3CF}"/>
              </a:ext>
            </a:extLst>
          </p:cNvPr>
          <p:cNvSpPr/>
          <p:nvPr/>
        </p:nvSpPr>
        <p:spPr>
          <a:xfrm>
            <a:off x="8610600" y="6352143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[Ali et al., 2020] 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907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ED5DA-01C5-4660-9F5B-F44479EE8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Overparameterization and Implicit Regularization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C2C4E85-3F54-4BFC-87D2-430CAEEACD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Deep neural networks are usually overparameterized</a:t>
                </a:r>
              </a:p>
              <a:p>
                <a:pPr lvl="1"/>
                <a:r>
                  <a:rPr lang="en-US" altLang="zh-CN" dirty="0"/>
                  <a:t>Num of params &gt;&gt; Num of samples</a:t>
                </a:r>
              </a:p>
              <a:p>
                <a:r>
                  <a:rPr lang="en-US" altLang="zh-CN" dirty="0"/>
                  <a:t>Expressiveness </a:t>
                </a:r>
                <a:r>
                  <a:rPr lang="zh-CN" altLang="en-US" dirty="0"/>
                  <a:t>√</a:t>
                </a:r>
                <a:endParaRPr lang="en-US" altLang="zh-CN" dirty="0"/>
              </a:p>
              <a:p>
                <a:r>
                  <a:rPr lang="en-US" altLang="zh-CN"/>
                  <a:t>Generalization 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NN can fit both structured data and random data </a:t>
                </a:r>
              </a:p>
              <a:p>
                <a:r>
                  <a:rPr lang="en-US" altLang="zh-CN" dirty="0"/>
                  <a:t>Implicit Regularization</a:t>
                </a:r>
              </a:p>
              <a:p>
                <a:pPr lvl="1"/>
                <a:r>
                  <a:rPr lang="en-US" altLang="zh-CN" dirty="0"/>
                  <a:t>SGD prefer more generalizable local minima to the others</a:t>
                </a:r>
              </a:p>
              <a:p>
                <a:pPr lvl="1"/>
                <a:r>
                  <a:rPr lang="en-US" altLang="zh-CN" dirty="0"/>
                  <a:t>The iterates generated by GD/SGD, when applied to a loss without any explicit </a:t>
                </a:r>
                <a:r>
                  <a:rPr lang="en-US" altLang="zh-CN" dirty="0" err="1"/>
                  <a:t>regularizer</a:t>
                </a:r>
                <a:r>
                  <a:rPr lang="en-US" altLang="zh-CN" dirty="0"/>
                  <a:t>, possess a kind of implicit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regularity</a:t>
                </a:r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C2C4E85-3F54-4BFC-87D2-430CAEEACD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72B2E6-347D-43FD-8E6C-A2F76694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579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C8360A3-9643-4A49-8F33-A8AB3413DF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Implicit Regularization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) of Stochastic Gradient Flow for Least Squares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C8360A3-9643-4A49-8F33-A8AB3413DF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797" t="-1843" b="-82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0560E-FC7B-4574-A458-929F3489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ECFDF1-AE5C-4205-BC3A-CDB5DFE57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865" y="1880948"/>
            <a:ext cx="7504270" cy="44754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C819A60-C650-48BE-BC5D-C07625DF4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3103" y="4821689"/>
            <a:ext cx="1820697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30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873D51E-423E-485D-ACF1-197EB90D0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68434"/>
            <a:ext cx="9448178" cy="129983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C8360A3-9643-4A49-8F33-A8AB341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Stochastic Gradient Flow for Least Squares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0560E-FC7B-4574-A458-929F3489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B4D4E40-842E-45CA-AB6C-694833754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zh-CN" dirty="0"/>
              <a:t>Adding and subtracting gradient of the loss: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Try to introduce the continuous time dynamics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500963-D9FE-4165-A516-87A1C2301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850" y="2333427"/>
            <a:ext cx="9544299" cy="25618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A9A90AB-3178-4CF6-8291-0032E16898F6}"/>
                  </a:ext>
                </a:extLst>
              </p:cNvPr>
              <p:cNvSpPr txBox="1"/>
              <p:nvPr/>
            </p:nvSpPr>
            <p:spPr>
              <a:xfrm>
                <a:off x="7506030" y="1883038"/>
                <a:ext cx="296252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altLang="zh-CN" dirty="0">
                    <a:solidFill>
                      <a:srgbClr val="0070C0"/>
                    </a:solidFill>
                  </a:rPr>
                  <a:t>GD + deviation (between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>
                    <a:solidFill>
                      <a:srgbClr val="0070C0"/>
                    </a:solidFill>
                  </a:rPr>
                  <a:t> sample average and their mean)</a:t>
                </a:r>
              </a:p>
              <a:p>
                <a:pPr lvl="1"/>
                <a:endParaRPr lang="en-US" altLang="zh-CN" dirty="0">
                  <a:solidFill>
                    <a:srgbClr val="0070C0"/>
                  </a:solidFill>
                </a:endParaRPr>
              </a:p>
              <a:p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A9A90AB-3178-4CF6-8291-0032E1689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030" y="1883038"/>
                <a:ext cx="2962523" cy="1754326"/>
              </a:xfrm>
              <a:prstGeom prst="rect">
                <a:avLst/>
              </a:prstGeom>
              <a:blipFill>
                <a:blip r:embed="rId5"/>
                <a:stretch>
                  <a:fillRect t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D4689A75-913E-4C04-856E-98F0CC260A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7291" y="4797510"/>
            <a:ext cx="695403" cy="58884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D6BCA5E-FAD2-4782-82E1-A29E69BECB27}"/>
              </a:ext>
            </a:extLst>
          </p:cNvPr>
          <p:cNvSpPr txBox="1"/>
          <p:nvPr/>
        </p:nvSpPr>
        <p:spPr>
          <a:xfrm>
            <a:off x="9682694" y="4958964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is Brownian Motion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41554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873D51E-423E-485D-ACF1-197EB90D0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911" y="2353673"/>
            <a:ext cx="9448178" cy="129983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C8360A3-9643-4A49-8F33-A8AB341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Stochastic Gradient Flow for Least Squares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0560E-FC7B-4574-A458-929F3489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B4D4E40-842E-45CA-AB6C-694833754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zh-CN" dirty="0"/>
              <a:t>Continuous time dynamics (Stochastic Gradient Flow):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Diffusion coefficient: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4689A75-913E-4C04-856E-98F0CC260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898" y="3788445"/>
            <a:ext cx="695403" cy="58884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D6BCA5E-FAD2-4782-82E1-A29E69BECB27}"/>
              </a:ext>
            </a:extLst>
          </p:cNvPr>
          <p:cNvSpPr txBox="1"/>
          <p:nvPr/>
        </p:nvSpPr>
        <p:spPr>
          <a:xfrm>
            <a:off x="8958301" y="394989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is Brownian Motion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E5988D0-43EB-4C5C-8A82-E516F76C15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911" y="4669815"/>
            <a:ext cx="6191766" cy="163505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D038F11-5093-4CC4-8559-F16B68C07E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2314" y="4949987"/>
            <a:ext cx="3879416" cy="58893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F3DB39A-2AD9-4C0B-BACC-094CD02A716C}"/>
              </a:ext>
            </a:extLst>
          </p:cNvPr>
          <p:cNvSpPr txBox="1"/>
          <p:nvPr/>
        </p:nvSpPr>
        <p:spPr>
          <a:xfrm>
            <a:off x="7981737" y="4615622"/>
            <a:ext cx="1953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</a:rPr>
              <a:t>Gradient Flow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7E7DECF-3264-4F68-8EBA-7D6F058CE0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0754" y="5636483"/>
            <a:ext cx="4220976" cy="54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832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360A3-9643-4A49-8F33-A8AB341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Stochastic Gradient Flow for Least Squares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0560E-FC7B-4574-A458-929F3489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B4D4E40-842E-45CA-AB6C-694833754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zh-CN" dirty="0"/>
              <a:t>Comparison between different methods: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20E616-8E5C-491F-97D8-3121292DA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3549"/>
            <a:ext cx="12192000" cy="39331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892C8B8-F6B4-4D3E-A871-5DECF75C19EF}"/>
                  </a:ext>
                </a:extLst>
              </p:cNvPr>
              <p:cNvSpPr txBox="1"/>
              <p:nvPr/>
            </p:nvSpPr>
            <p:spPr>
              <a:xfrm>
                <a:off x="246490" y="2198612"/>
                <a:ext cx="18132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regularization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892C8B8-F6B4-4D3E-A871-5DECF75C1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90" y="2198612"/>
                <a:ext cx="1813253" cy="369332"/>
              </a:xfrm>
              <a:prstGeom prst="rect">
                <a:avLst/>
              </a:prstGeom>
              <a:blipFill>
                <a:blip r:embed="rId4"/>
                <a:stretch>
                  <a:fillRect t="-10000" r="-2685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32876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BA67C7D-7A42-4554-A16C-5E3C35C70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138" y="2141537"/>
            <a:ext cx="6811724" cy="43513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C8360A3-9643-4A49-8F33-A8AB341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Statistical Risk Bounds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0560E-FC7B-4574-A458-929F3489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B4D4E40-842E-45CA-AB6C-694833754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zh-CN" dirty="0"/>
              <a:t>Measures of Risk and Notation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46688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360A3-9643-4A49-8F33-A8AB341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Statistical Risk Bounds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0560E-FC7B-4574-A458-929F3489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B4D4E40-842E-45CA-AB6C-694833754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zh-CN" dirty="0"/>
              <a:t>bias-variance decomposition for risk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5A75AB7-0996-482D-B3F9-4F0911FA6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495" y="2421669"/>
            <a:ext cx="8911010" cy="23826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8A0DEDA-65E6-4CBF-B97B-E92D0005F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495" y="4804292"/>
            <a:ext cx="8911010" cy="148664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217BFA1-9C1F-4C4A-A503-6177B82A1365}"/>
              </a:ext>
            </a:extLst>
          </p:cNvPr>
          <p:cNvSpPr txBox="1"/>
          <p:nvPr/>
        </p:nvSpPr>
        <p:spPr>
          <a:xfrm>
            <a:off x="77587" y="5224447"/>
            <a:ext cx="1521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Law of Total Variance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85413C1-0C6F-450B-9356-48EFF0652762}"/>
              </a:ext>
            </a:extLst>
          </p:cNvPr>
          <p:cNvSpPr/>
          <p:nvPr/>
        </p:nvSpPr>
        <p:spPr>
          <a:xfrm>
            <a:off x="2064088" y="6263133"/>
            <a:ext cx="8529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NimbusRomNo9L-Regu"/>
              </a:rPr>
              <a:t>the randomness due to mini-batching contributes to the estimation variance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807E5EE-08A7-4C7C-B933-BADFECAD8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7019" y="1401486"/>
            <a:ext cx="4522056" cy="68649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CAA53B9-11DA-4A10-801F-CA88434C126B}"/>
              </a:ext>
            </a:extLst>
          </p:cNvPr>
          <p:cNvSpPr txBox="1"/>
          <p:nvPr/>
        </p:nvSpPr>
        <p:spPr>
          <a:xfrm>
            <a:off x="7374991" y="1067121"/>
            <a:ext cx="1460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</a:rPr>
              <a:t>Gradient Flow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45CF9D0-4C57-41C6-A101-312F2C1B16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8878" y="2087981"/>
            <a:ext cx="4920197" cy="639067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0DAFD993-619E-438A-9302-2EB66D5F0F5B}"/>
              </a:ext>
            </a:extLst>
          </p:cNvPr>
          <p:cNvSpPr/>
          <p:nvPr/>
        </p:nvSpPr>
        <p:spPr>
          <a:xfrm>
            <a:off x="4516341" y="5486400"/>
            <a:ext cx="3737113" cy="80453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857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360A3-9643-4A49-8F33-A8AB341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Statistical Risk Bounds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0560E-FC7B-4574-A458-929F3489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36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DDCA66-A18D-452A-BA06-9D2B053E0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482" y="1690688"/>
            <a:ext cx="6841036" cy="468737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A307598-3839-49C0-8386-2F5B58909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897" y="365125"/>
            <a:ext cx="5500825" cy="112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782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360A3-9643-4A49-8F33-A8AB341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Statistical Risk Bounds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0560E-FC7B-4574-A458-929F3489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37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3976E82-EA21-4499-97FF-95E7D7204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69" y="2491310"/>
            <a:ext cx="5695860" cy="3575536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736C602-BCC0-4D31-8012-B111E0BD3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zh-CN" dirty="0"/>
              <a:t>A more interpretable version: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0D35F98-92EA-48D1-9828-3547705239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992"/>
          <a:stretch/>
        </p:blipFill>
        <p:spPr>
          <a:xfrm>
            <a:off x="6343229" y="2491310"/>
            <a:ext cx="5657940" cy="176259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755FB91-F77B-46CF-9E7B-69363233D4D0}"/>
              </a:ext>
            </a:extLst>
          </p:cNvPr>
          <p:cNvSpPr/>
          <p:nvPr/>
        </p:nvSpPr>
        <p:spPr>
          <a:xfrm>
            <a:off x="6687681" y="4675087"/>
            <a:ext cx="49690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the risk of SGF may be seen as the ridge bias raised to a power strictly less than 1, plus a time-dependent scaling of the ridge variance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3012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360A3-9643-4A49-8F33-A8AB341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Statistical Risk Bounds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0560E-FC7B-4574-A458-929F3489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736C602-BCC0-4D31-8012-B111E0BD3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Main result: a bound on the excess risk of stochastic gradient flow over ridge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4900D4D-8682-44FD-9A18-DAF06BE96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070" y="2780857"/>
            <a:ext cx="8201860" cy="2385073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5E8C7EF-7E98-4037-A9E7-CB4C6081D023}"/>
              </a:ext>
            </a:extLst>
          </p:cNvPr>
          <p:cNvSpPr/>
          <p:nvPr/>
        </p:nvSpPr>
        <p:spPr>
          <a:xfrm>
            <a:off x="1123784" y="5151815"/>
            <a:ext cx="103022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NimbusRomNo9L-Regu"/>
              </a:rPr>
              <a:t>First term is the “price of stochasticity”: it is nonnegative, but vanishes as time grows.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NimbusRomNo9L-Regu"/>
              </a:rPr>
              <a:t>Second term is tied to the limiting optimization error of stochastic gradient flow: it is zero in the overparametrized (interpolating) regime, but is positive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120D38-722A-4880-B826-36F28FED4939}"/>
              </a:ext>
            </a:extLst>
          </p:cNvPr>
          <p:cNvSpPr/>
          <p:nvPr/>
        </p:nvSpPr>
        <p:spPr>
          <a:xfrm>
            <a:off x="8220229" y="3244334"/>
            <a:ext cx="2955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NimbusRomNo9L-Regu"/>
              </a:rPr>
              <a:t>the (scaled) variance of ridge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0B7C07B-1C99-49A8-81E3-7BCF691391F0}"/>
              </a:ext>
            </a:extLst>
          </p:cNvPr>
          <p:cNvSpPr/>
          <p:nvPr/>
        </p:nvSpPr>
        <p:spPr>
          <a:xfrm>
            <a:off x="678489" y="4294042"/>
            <a:ext cx="2071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NimbusRomNo9L-Regu"/>
              </a:rPr>
              <a:t>mini-batching terms</a:t>
            </a:r>
          </a:p>
        </p:txBody>
      </p:sp>
    </p:spTree>
    <p:extLst>
      <p:ext uri="{BB962C8B-B14F-4D97-AF65-F5344CB8AC3E}">
        <p14:creationId xmlns:p14="http://schemas.microsoft.com/office/powerpoint/2010/main" val="40457612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FA716-579C-450E-A089-615BBDFC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2D9435-7E77-4FFD-BDC2-287E15328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Implicit Regularization on Low-rank Matrix Factorization</a:t>
            </a: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Matrix Sensing</a:t>
            </a: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NN with Quadratic Activation</a:t>
            </a:r>
          </a:p>
          <a:p>
            <a:pP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Implicit Regularization on Deep Homogeneous Models</a:t>
            </a: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Auto-Balancing</a:t>
            </a: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Fully Connected NN &amp; CNN</a:t>
            </a: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Asymmetric Matrix Factorization</a:t>
            </a:r>
          </a:p>
          <a:p>
            <a:pP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Implicit Regularization on Least Squares</a:t>
            </a: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Stochastic Gradient Flow &amp; Ridge Regression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394D71-EF84-47D9-8072-AB6B8030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98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360A3-9643-4A49-8F33-A8AB341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Over-parameterized Matrix Sensing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0B290-8FBF-4933-9C9E-E92A6C9D1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Gunasekar</a:t>
            </a:r>
            <a:r>
              <a:rPr lang="en-US" altLang="zh-CN" dirty="0"/>
              <a:t> et al.  initiates the study of low-rank matrix factorization models with over-parameterization and conjectures that gradient descent prefers small trace norm solution.</a:t>
            </a:r>
          </a:p>
          <a:p>
            <a:r>
              <a:rPr lang="en-US" altLang="zh-CN" dirty="0"/>
              <a:t>Li et al. resolves the conjecture for the matrix sensing problem (under RIP) — recovering a low-rank matrix from linear measurements. With a full-rank factorized parameterization, gradient descent, starting with a small initialization, converges to the true low-rank matrix (which is also the minimum trace norm solution.)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0560E-FC7B-4574-A458-929F3489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B001765-3748-497E-B375-A598D051E9F3}"/>
              </a:ext>
            </a:extLst>
          </p:cNvPr>
          <p:cNvSpPr/>
          <p:nvPr/>
        </p:nvSpPr>
        <p:spPr>
          <a:xfrm>
            <a:off x="8610600" y="6325639"/>
            <a:ext cx="2646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[</a:t>
            </a:r>
            <a:r>
              <a:rPr lang="en-US" altLang="zh-CN" dirty="0" err="1">
                <a:solidFill>
                  <a:srgbClr val="00B0F0"/>
                </a:solidFill>
              </a:rPr>
              <a:t>Yuanzhi</a:t>
            </a:r>
            <a:r>
              <a:rPr lang="en-US" altLang="zh-CN" dirty="0">
                <a:solidFill>
                  <a:srgbClr val="00B0F0"/>
                </a:solidFill>
              </a:rPr>
              <a:t> Li et al., 2018] 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365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E9D41-0D04-44CE-BF6D-02D8049A9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Reference: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92438E-E98C-4A13-87D1-26D4C911A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[Sanjeev et al., 2018] Sanjeev A., Nadav C., and </a:t>
            </a:r>
            <a:r>
              <a:rPr lang="en-US" altLang="zh-CN" dirty="0" err="1"/>
              <a:t>Elad</a:t>
            </a:r>
            <a:r>
              <a:rPr lang="en-US" altLang="zh-CN" dirty="0"/>
              <a:t> H. On the Optimization of Deep Networks: Implicit Acceleration by Overparameterization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[Li et al. 2017] Li, Y., Ma, T., &amp; Zhang, H. Algorithmic regularization in over-parameterized matrix sensing and neural networks with quadratic activations. </a:t>
            </a:r>
            <a:r>
              <a:rPr lang="en-US" altLang="zh-CN" i="1" dirty="0" err="1"/>
              <a:t>arXiv</a:t>
            </a:r>
            <a:r>
              <a:rPr lang="en-US" altLang="zh-CN" i="1" dirty="0"/>
              <a:t> preprint arXiv:1712.09203</a:t>
            </a:r>
            <a:r>
              <a:rPr lang="en-US" altLang="zh-CN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[Sun, R. 2019] </a:t>
            </a:r>
            <a:r>
              <a:rPr lang="en-US" altLang="zh-CN" i="1" dirty="0"/>
              <a:t>Optimization for deep learning: theory and algorithms</a:t>
            </a:r>
            <a:r>
              <a:rPr lang="en-US" altLang="zh-CN" dirty="0"/>
              <a:t>. 1–60. http://arxiv.org/abs/1912.08957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[Du et al. 2018] Du, S. S., Hu, W., &amp; Lee, J. D. Algorithmic regularization in learning deep homogeneous models: Layers are automatically balanced. In </a:t>
            </a:r>
            <a:r>
              <a:rPr lang="en-US" altLang="zh-CN" i="1" dirty="0"/>
              <a:t>Advances in Neural Information Processing Systems</a:t>
            </a:r>
            <a:r>
              <a:rPr lang="en-US" altLang="zh-CN" dirty="0"/>
              <a:t> (pp. 384-395).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33BA30-2C33-4FE0-ADD5-4EB0AB44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2893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E9D41-0D04-44CE-BF6D-02D8049A9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Reference: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92438E-E98C-4A13-87D1-26D4C911A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[</a:t>
            </a:r>
            <a:r>
              <a:rPr lang="en-US" altLang="zh-CN" dirty="0" err="1"/>
              <a:t>Borji</a:t>
            </a:r>
            <a:r>
              <a:rPr lang="en-US" altLang="zh-CN" dirty="0"/>
              <a:t> et al. 2019] </a:t>
            </a:r>
            <a:r>
              <a:rPr lang="en-US" altLang="zh-CN" dirty="0" err="1"/>
              <a:t>Borji</a:t>
            </a:r>
            <a:r>
              <a:rPr lang="en-US" altLang="zh-CN" dirty="0"/>
              <a:t>, A. Lin S. White Noise Analysis of Neural Networks, </a:t>
            </a:r>
            <a:r>
              <a:rPr lang="en-US" altLang="zh-CN" i="1" dirty="0" err="1"/>
              <a:t>arXiv</a:t>
            </a:r>
            <a:r>
              <a:rPr lang="en-US" altLang="zh-CN" i="1" dirty="0"/>
              <a:t> preprint </a:t>
            </a:r>
            <a:r>
              <a:rPr lang="en-US" altLang="zh-CN" i="1" dirty="0" err="1"/>
              <a:t>arXiv</a:t>
            </a:r>
            <a:r>
              <a:rPr lang="en-US" altLang="zh-CN" i="1" dirty="0"/>
              <a:t>: 1912.12106</a:t>
            </a:r>
            <a:r>
              <a:rPr lang="en-US" altLang="zh-CN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[Ali et al. 2020] Ali, A., </a:t>
            </a:r>
            <a:r>
              <a:rPr lang="en-US" altLang="zh-CN" dirty="0" err="1"/>
              <a:t>Dobriban</a:t>
            </a:r>
            <a:r>
              <a:rPr lang="en-US" altLang="zh-CN" dirty="0"/>
              <a:t>, E., &amp; </a:t>
            </a:r>
            <a:r>
              <a:rPr lang="en-US" altLang="zh-CN" dirty="0" err="1"/>
              <a:t>Tibshirani</a:t>
            </a:r>
            <a:r>
              <a:rPr lang="en-US" altLang="zh-CN" dirty="0"/>
              <a:t>, R. J.</a:t>
            </a:r>
            <a:r>
              <a:rPr lang="zh-CN" altLang="en-US" dirty="0"/>
              <a:t> </a:t>
            </a:r>
            <a:r>
              <a:rPr lang="en-US" altLang="zh-CN" dirty="0"/>
              <a:t>The Implicit Regularization of Stochastic Gradient Flow for Least Squares. </a:t>
            </a:r>
            <a:r>
              <a:rPr lang="en-US" altLang="zh-CN" i="1" dirty="0" err="1"/>
              <a:t>arXiv</a:t>
            </a:r>
            <a:r>
              <a:rPr lang="en-US" altLang="zh-CN" i="1" dirty="0"/>
              <a:t> preprint arXiv:2003.07802</a:t>
            </a:r>
            <a:r>
              <a:rPr lang="en-US" altLang="zh-CN" dirty="0"/>
              <a:t>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[Li et al. 2020] Towards Explaining the Regularization Effect of Initial Large Learning Rate in Training Neural Networks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[Zhu et al. </a:t>
            </a:r>
            <a:r>
              <a:rPr lang="en-US" altLang="zh-CN"/>
              <a:t>2018] The </a:t>
            </a:r>
            <a:r>
              <a:rPr lang="en-US" altLang="zh-CN" dirty="0"/>
              <a:t>Anisotropic Noise in Stochastic Gradient Descent: Its Behavior of Escaping from Sharp Minima and Regularization Effects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33BA30-2C33-4FE0-ADD5-4EB0AB44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5400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360A3-9643-4A49-8F33-A8AB341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Matrix Sensing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0B290-8FBF-4933-9C9E-E92A6C9D1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Setup: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0560E-FC7B-4574-A458-929F3489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B001765-3748-497E-B375-A598D051E9F3}"/>
              </a:ext>
            </a:extLst>
          </p:cNvPr>
          <p:cNvSpPr/>
          <p:nvPr/>
        </p:nvSpPr>
        <p:spPr>
          <a:xfrm>
            <a:off x="8610600" y="6352143"/>
            <a:ext cx="2646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[</a:t>
            </a:r>
            <a:r>
              <a:rPr lang="en-US" altLang="zh-CN" dirty="0" err="1">
                <a:solidFill>
                  <a:srgbClr val="00B0F0"/>
                </a:solidFill>
              </a:rPr>
              <a:t>Yuanzhi</a:t>
            </a:r>
            <a:r>
              <a:rPr lang="en-US" altLang="zh-CN" dirty="0">
                <a:solidFill>
                  <a:srgbClr val="00B0F0"/>
                </a:solidFill>
              </a:rPr>
              <a:t> Li et al., 2018] 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5AEFC29-7848-47D6-A06E-0E4F927C0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33" y="2393887"/>
            <a:ext cx="10954734" cy="24458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06389B2-FE8C-459B-96F0-64BE3A564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33" y="4839755"/>
            <a:ext cx="10954734" cy="97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02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360A3-9643-4A49-8F33-A8AB341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 of Matrix Sensing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0B290-8FBF-4933-9C9E-E92A6C9D1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Objective: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0560E-FC7B-4574-A458-929F3489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4FA87FC-D851-472D-B20E-79D259037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33" y="2464762"/>
            <a:ext cx="10954734" cy="253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94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360A3-9643-4A49-8F33-A8AB341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Over-parameterized Matrix Sensing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70B290-8FBF-4933-9C9E-E92A6C9D16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Over-parameterization: </a:t>
                </a:r>
              </a:p>
              <a:p>
                <a:pPr lvl="1"/>
                <a:r>
                  <a:rPr lang="en-US" altLang="zh-CN" dirty="0"/>
                  <a:t>the number of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600" dirty="0"/>
                  <a:t>   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 </m:t>
                    </m:r>
                  </m:oMath>
                </a14:m>
                <a:r>
                  <a:rPr lang="en-US" altLang="zh-CN" dirty="0"/>
                  <a:t>the number of observation m</a:t>
                </a:r>
              </a:p>
              <a:p>
                <a:pPr lvl="1"/>
                <a:r>
                  <a:rPr lang="en-US" altLang="zh-CN" dirty="0"/>
                  <a:t>A priori, such over-parameterization will cause over-fitting</a:t>
                </a:r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However, following GD algorithm with small initialization converges to a desired local minimum, instead of other non-generalizable local minima:</a:t>
                </a: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70B290-8FBF-4933-9C9E-E92A6C9D16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0560E-FC7B-4574-A458-929F3489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DB19A4-85F6-4675-B079-C76BA8374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49" y="4851400"/>
            <a:ext cx="1205630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1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360A3-9643-4A49-8F33-A8AB341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Implicit Regularization on Matrix Sensing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70B290-8FBF-4933-9C9E-E92A6C9D16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endParaRPr lang="en-US" altLang="zh-CN" sz="2400" dirty="0"/>
              </a:p>
              <a:p>
                <a:pPr lvl="1"/>
                <a:endParaRPr lang="en-US" altLang="zh-CN" sz="2400" dirty="0"/>
              </a:p>
              <a:p>
                <a:pPr lvl="1"/>
                <a:endParaRPr lang="en-US" altLang="zh-CN" sz="2400" dirty="0"/>
              </a:p>
              <a:p>
                <a:pPr lvl="1"/>
                <a:endParaRPr lang="en-US" altLang="zh-CN" sz="2400" dirty="0"/>
              </a:p>
              <a:p>
                <a:pPr lvl="1"/>
                <a:r>
                  <a:rPr lang="en-US" altLang="zh-CN" sz="2400" dirty="0"/>
                  <a:t>The recovery error can be viewed as test error - the expectation of test error on a fresh 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drawn from normal distribution: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70B290-8FBF-4933-9C9E-E92A6C9D16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0560E-FC7B-4574-A458-929F3489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3968F2-9916-45E4-91AB-0C6511B7F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33" y="1690688"/>
            <a:ext cx="10956534" cy="19769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827E5CE-AB4D-412A-8F40-EEA18A82D5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6573" y="5079371"/>
            <a:ext cx="6238854" cy="100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4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360A3-9643-4A49-8F33-A8AB341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Restricted Isometry Property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0B290-8FBF-4933-9C9E-E92A6C9D1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A meta statement following RIP is crucial: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0560E-FC7B-4574-A458-929F3489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DB5D4C-547F-4037-906A-0D1346AD9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44" y="1957816"/>
            <a:ext cx="11091512" cy="204347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2F0680B-424B-4E51-BE86-B3B227367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51" y="5006051"/>
            <a:ext cx="10575497" cy="117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10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4823</TotalTime>
  <Words>1734</Words>
  <Application>Microsoft Office PowerPoint</Application>
  <PresentationFormat>宽屏</PresentationFormat>
  <Paragraphs>316</Paragraphs>
  <Slides>41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2" baseType="lpstr">
      <vt:lpstr>CMBX10</vt:lpstr>
      <vt:lpstr>CMMI10</vt:lpstr>
      <vt:lpstr>CMR10</vt:lpstr>
      <vt:lpstr>MSAM10</vt:lpstr>
      <vt:lpstr>NimbusRomNo9L-Regu</vt:lpstr>
      <vt:lpstr>等线</vt:lpstr>
      <vt:lpstr>黑体</vt:lpstr>
      <vt:lpstr>Arial</vt:lpstr>
      <vt:lpstr>Cambria Math</vt:lpstr>
      <vt:lpstr>Wingdings</vt:lpstr>
      <vt:lpstr>Office 主题​​</vt:lpstr>
      <vt:lpstr>Deep Learning: Advanced topics  Optimization Dynamics in Deep Learning ——Implicit Regularization</vt:lpstr>
      <vt:lpstr>Outline</vt:lpstr>
      <vt:lpstr>Overparameterization and Implicit Regularization</vt:lpstr>
      <vt:lpstr>Over-parameterized Matrix Sensing</vt:lpstr>
      <vt:lpstr>Matrix Sensing</vt:lpstr>
      <vt:lpstr>Objective of Matrix Sensing</vt:lpstr>
      <vt:lpstr>Over-parameterized Matrix Sensing</vt:lpstr>
      <vt:lpstr>Implicit Regularization on Matrix Sensing</vt:lpstr>
      <vt:lpstr>Restricted Isometry Property</vt:lpstr>
      <vt:lpstr>Implicit Regularization on Matrix Sensing</vt:lpstr>
      <vt:lpstr>Implicit Regularization on Matrix Sensing</vt:lpstr>
      <vt:lpstr>Extensions to Neural Networks with Quadratic Activations</vt:lpstr>
      <vt:lpstr>Extensions to Neural Networks with Quadratic Activations</vt:lpstr>
      <vt:lpstr>Regularization on Neural Networks</vt:lpstr>
      <vt:lpstr>Deep Homogeneous Models</vt:lpstr>
      <vt:lpstr>Asymmetric Matrix Factorization</vt:lpstr>
      <vt:lpstr>Asymmetric Matrix Factorization</vt:lpstr>
      <vt:lpstr>Asymmetric Matrix Factorization</vt:lpstr>
      <vt:lpstr>Auto-Balancing Properties in Neural Networks</vt:lpstr>
      <vt:lpstr>Auto-Balancing Properties in Fully Connected NN</vt:lpstr>
      <vt:lpstr>Auto-Balancing Properties in Fully Connected NN</vt:lpstr>
      <vt:lpstr>Auto-Balancing Properties in Fully Connected NN</vt:lpstr>
      <vt:lpstr>Auto-Balancing Properties in Fully Connected NN</vt:lpstr>
      <vt:lpstr>Fully Connected NN with linear activation</vt:lpstr>
      <vt:lpstr>Auto-Balancing Properties in CNN</vt:lpstr>
      <vt:lpstr>Asymmetric Matrix Factorization</vt:lpstr>
      <vt:lpstr>Gradient Descent Converges to Global Minimum</vt:lpstr>
      <vt:lpstr>Gradient Descent Converges to Global Minimum</vt:lpstr>
      <vt:lpstr>GD to SGD: Implicit Regularization on Least Squares</vt:lpstr>
      <vt:lpstr>Implicit Regularization (l_2) of Stochastic Gradient Flow for Least Squares</vt:lpstr>
      <vt:lpstr>Stochastic Gradient Flow for Least Squares</vt:lpstr>
      <vt:lpstr>Stochastic Gradient Flow for Least Squares</vt:lpstr>
      <vt:lpstr>Stochastic Gradient Flow for Least Squares</vt:lpstr>
      <vt:lpstr>Statistical Risk Bounds</vt:lpstr>
      <vt:lpstr>Statistical Risk Bounds</vt:lpstr>
      <vt:lpstr>Statistical Risk Bounds</vt:lpstr>
      <vt:lpstr>Statistical Risk Bounds</vt:lpstr>
      <vt:lpstr>Statistical Risk Bounds</vt:lpstr>
      <vt:lpstr>Summary</vt:lpstr>
      <vt:lpstr>Reference: </vt:lpstr>
      <vt:lpstr>Reference: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 Moon</dc:creator>
  <cp:lastModifiedBy>张伊凡</cp:lastModifiedBy>
  <cp:revision>517</cp:revision>
  <dcterms:created xsi:type="dcterms:W3CDTF">2020-03-27T07:18:45Z</dcterms:created>
  <dcterms:modified xsi:type="dcterms:W3CDTF">2020-04-15T05:03:50Z</dcterms:modified>
</cp:coreProperties>
</file>