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5" r:id="rId3"/>
    <p:sldId id="263" r:id="rId4"/>
    <p:sldId id="264" r:id="rId5"/>
    <p:sldId id="267" r:id="rId6"/>
    <p:sldId id="266" r:id="rId7"/>
    <p:sldId id="273" r:id="rId8"/>
    <p:sldId id="27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E93B-6828-6541-B914-38B5605F60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F31B-91D3-EF41-9E10-8120BBD8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study of the literature mainly on the search strategies, but not comprehensive. </a:t>
            </a:r>
          </a:p>
          <a:p>
            <a:r>
              <a:rPr lang="en-US" dirty="0"/>
              <a:t>Pure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RL based approaches, the reward can be anything. Therefore, we can easily optimize the number of params, network latency as a trade-off with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During the training process, the operator is formulated as a mixture model</a:t>
            </a:r>
          </a:p>
          <a:p>
            <a:pPr lvl="1"/>
            <a:r>
              <a:rPr lang="en-US" dirty="0"/>
              <a:t>The learning goal is the mixture</a:t>
            </a:r>
            <a:br>
              <a:rPr lang="en-US" dirty="0"/>
            </a:br>
            <a:r>
              <a:rPr lang="en-US" dirty="0"/>
              <a:t>coefficients (differentiable)</a:t>
            </a:r>
          </a:p>
          <a:p>
            <a:pPr lvl="1"/>
            <a:r>
              <a:rPr lang="en-US" dirty="0"/>
              <a:t>In the end of training, the most</a:t>
            </a:r>
            <a:br>
              <a:rPr lang="en-US" dirty="0"/>
            </a:br>
            <a:r>
              <a:rPr lang="en-US" dirty="0"/>
              <a:t>likely operator is kept, and the</a:t>
            </a:r>
            <a:br>
              <a:rPr lang="en-US" dirty="0"/>
            </a:br>
            <a:r>
              <a:rPr lang="en-US" dirty="0"/>
              <a:t>entire network is trained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DB68-1F70-1F4B-BE56-BDC902C7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B99C-FE31-3245-9960-9BED0202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5FE3-6EE8-3C4F-8989-DB51EB33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16D7-4936-4E48-8405-0D18C4A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50DE-0406-F545-817C-1B60BB19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7D6E-95D0-CD42-A8F2-3BAC955D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2D21-1327-624B-A551-5B345685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B7C4-3862-F841-AE94-4CE1318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ECA9-C67B-474B-A1BF-DFB6F9DD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A2E4-3703-4044-98D8-1BAD3EFF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A891D-6DA1-F547-B5CD-854AE34B9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50B1-B9C7-CD43-AE6A-210E57A4E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81F0-DFE2-5447-B388-835EF958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754C-3395-014F-B303-4C8DF535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9D6B-BBF1-324E-B4C7-91F8C1C3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338B-37CC-9A40-8232-4AD7083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82F8-23EE-EF4D-826B-47C10B3F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9257-290C-944C-ADEB-EE81CEAC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A1F1-C248-6049-8FB8-DDEA029F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92BC-4104-2048-A7BC-CF8DFCFC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C26F-88D1-AE4F-858F-082CA388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702D-4E98-E24B-AEAC-3FA7B3F3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1528-0CDF-AD4E-BF80-4039DC78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3AD9-05A9-A344-A379-24D93808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41BC-5630-344F-B6AD-035E00D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9C72-6BFB-C544-A43C-2E7AB455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760-1C6D-4D4C-8274-B3F38F43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97D6-2032-E14C-886F-3C5362E2A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1935-8454-8B42-8B20-E921FA62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E6F9-D254-8F41-8C01-F56EE0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26D9-E15C-AD40-BFDE-2F0FFC18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CDD6-64C8-3142-A169-E0C13F63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7835-0B97-C249-BD2B-6CD334A9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1AE73-AD71-CD4E-AED1-4C923221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33C0-5F42-EC45-8375-438FE267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D0624-E177-3048-94D3-D558B178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5FC74-AF30-5A40-94EA-9433159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ED185-63E3-F94C-921E-31FFAFD1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CC679-05E4-6F41-AF7C-AA9E97D9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89B3-E180-A04A-B526-7B616089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804E4-B320-FA47-9690-634584D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7986B-019C-4348-A75D-7BE223C6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69154-EAD5-0741-B8A8-797AE576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1CF5-C163-8A41-8C51-E9403FE3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4AB7E-A04B-714A-8FC7-610F06B1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E02D6-6E92-D84E-8793-DAB27A1F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72B-D349-054E-B4D6-88C843F2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FBD1-6703-FE4D-9586-747F4893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46626-4B43-1E47-9CFD-2BDA8CD0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2EC4C-E4E0-7646-8484-ABC7921F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C496-983C-B841-A189-0A064FA5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E7F7-F542-B24C-B1D9-2524CB0F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798C-026C-434B-9C2E-9DA9F9D2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D70B4-6EFE-A24A-8F81-F2467DA4C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F86-FCBD-374D-B1AD-E46B5357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840D-A2C8-7043-9734-0FE7EDFF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5F7B-B104-8B45-8C75-7B50A158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8031-5C05-5740-B3B5-2BA2CE84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B351F-8D3F-4342-AF66-EFE0DD47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2991-3B29-B14E-920A-42439EC8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8CF2-CBE6-F54A-B196-4CBFE214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4295-5AFC-FA42-B90E-F2B4B305570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CC88-F854-F644-BC13-460D1841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E134-CF8A-A244-95AE-0BF733B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7CF4-0797-FD4F-B3EF-448E26B5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utogluon.s3.amazonaws.com/tutorials/course/object.html" TargetMode="External"/><Relationship Id="rId5" Type="http://schemas.openxmlformats.org/officeDocument/2006/relationships/hyperlink" Target="http://cs231n.stanford.edu/slides/2019/cs231n_2019_lecture14.pdf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utogluon.s3.amazonaws.com/model_zoo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utogluon.s3.amazonaws.com/tutorials/nas/enas_mn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29B-455F-A54D-9365-9189C37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NAS: Neural Architecture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3547B-1ECA-D840-9D08-067A2CAF1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NAS?</a:t>
                </a:r>
                <a:br>
                  <a:rPr lang="en-US" dirty="0"/>
                </a:br>
                <a:r>
                  <a:rPr lang="en-US" dirty="0"/>
                  <a:t>We want the architecture that maximize the reward with the corresponding network weights that minimize training loss.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st</a:t>
                </a:r>
                <a:r>
                  <a:rPr lang="en-US" dirty="0" err="1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Overview of the related search algorithms for NAS</a:t>
                </a:r>
                <a:endParaRPr lang="en-US" dirty="0"/>
              </a:p>
              <a:p>
                <a:r>
                  <a:rPr lang="en-US" dirty="0"/>
                  <a:t>How to do NAS in </a:t>
                </a:r>
                <a:r>
                  <a:rPr lang="en-US" dirty="0" err="1"/>
                  <a:t>AutoGluon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Built-in popular architecture spaces (</a:t>
                </a:r>
                <a:r>
                  <a:rPr lang="en-US" dirty="0" err="1"/>
                  <a:t>MobileNet</a:t>
                </a:r>
                <a:r>
                  <a:rPr lang="en-US" dirty="0"/>
                  <a:t> Series)</a:t>
                </a:r>
              </a:p>
              <a:p>
                <a:pPr lvl="1"/>
                <a:r>
                  <a:rPr lang="en-US" dirty="0"/>
                  <a:t>Auto construct built-in RL/gradient-based search algorithm</a:t>
                </a:r>
              </a:p>
              <a:p>
                <a:pPr lvl="1"/>
                <a:r>
                  <a:rPr lang="en-US" dirty="0"/>
                  <a:t>Tutorials for reproducing SOTA results with pretrained models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3547B-1ECA-D840-9D08-067A2CAF1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EA52-81CC-E042-826E-E6114835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 of Approaching 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7F909-37D6-AB42-BE28-D669052B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Brute-force </a:t>
                </a:r>
                <a:r>
                  <a:rPr lang="en-US" dirty="0" err="1"/>
                  <a:t>EfficientNet</a:t>
                </a:r>
                <a:r>
                  <a:rPr lang="en-US" dirty="0"/>
                  <a:t> (small enough search space)</a:t>
                </a:r>
              </a:p>
              <a:p>
                <a:r>
                  <a:rPr lang="en-US" dirty="0"/>
                  <a:t>Learning to scale up:</a:t>
                </a:r>
                <a:br>
                  <a:rPr lang="en-US" dirty="0"/>
                </a:br>
                <a:r>
                  <a:rPr lang="en-US" dirty="0"/>
                  <a:t>depth: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width: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input sizes: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Search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7F909-37D6-AB42-BE28-D669052B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B41012-6929-2F4B-844C-45EF7B8E3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94" y="2404152"/>
            <a:ext cx="7415473" cy="3637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00045-CEDA-6844-BA24-5EAD870808C3}"/>
              </a:ext>
            </a:extLst>
          </p:cNvPr>
          <p:cNvSpPr txBox="1"/>
          <p:nvPr/>
        </p:nvSpPr>
        <p:spPr>
          <a:xfrm>
            <a:off x="741872" y="6041204"/>
            <a:ext cx="1020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Tan, </a:t>
            </a:r>
            <a:r>
              <a:rPr lang="en-US" sz="1400" dirty="0" err="1"/>
              <a:t>Mingxing</a:t>
            </a:r>
            <a:r>
              <a:rPr lang="en-US" sz="1400" dirty="0"/>
              <a:t>, and Quoc V. Le. "</a:t>
            </a:r>
            <a:r>
              <a:rPr lang="en-US" sz="1400" dirty="0" err="1"/>
              <a:t>EfficientNet</a:t>
            </a:r>
            <a:r>
              <a:rPr lang="en-US" sz="1400" dirty="0"/>
              <a:t>: Rethinking Model Scaling for Convolutional Neural Networks." </a:t>
            </a:r>
          </a:p>
        </p:txBody>
      </p:sp>
    </p:spTree>
    <p:extLst>
      <p:ext uri="{BB962C8B-B14F-4D97-AF65-F5344CB8AC3E}">
        <p14:creationId xmlns:p14="http://schemas.microsoft.com/office/powerpoint/2010/main" val="18626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391C-FDF2-4C4F-BF4C-86FD6FD1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 of Approaching 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1A62C-6E3B-294D-B771-F9B078FBA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NAS with RL: </a:t>
                </a:r>
                <a:br>
                  <a:rPr lang="en-US" dirty="0"/>
                </a:br>
                <a:r>
                  <a:rPr lang="en-US" dirty="0"/>
                  <a:t>Sampling a set of configurations and calculate reward 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Policy improves over time, </a:t>
                </a:r>
                <a:r>
                  <a:rPr lang="en-US" dirty="0" err="1"/>
                  <a:t>autogluon</a:t>
                </a:r>
                <a:r>
                  <a:rPr lang="en-US" dirty="0"/>
                  <a:t> code: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sz="2400" dirty="0" err="1"/>
                  <a:t>task</a:t>
                </a:r>
                <a:r>
                  <a:rPr lang="en-US" sz="2400" dirty="0" err="1">
                    <a:solidFill>
                      <a:srgbClr val="666666"/>
                    </a:solidFill>
                  </a:rPr>
                  <a:t>.</a:t>
                </a:r>
                <a:r>
                  <a:rPr lang="en-US" sz="2400" dirty="0" err="1"/>
                  <a:t>fit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4070A0"/>
                    </a:solidFill>
                  </a:rPr>
                  <a:t>cifar10'</a:t>
                </a:r>
                <a:r>
                  <a:rPr lang="en-US" sz="2400" dirty="0"/>
                  <a:t>, net</a:t>
                </a:r>
                <a:r>
                  <a:rPr lang="en-US" sz="2400" dirty="0">
                    <a:solidFill>
                      <a:srgbClr val="666666"/>
                    </a:solidFill>
                  </a:rPr>
                  <a:t>=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MyNet</a:t>
                </a:r>
                <a:r>
                  <a:rPr lang="en-US" sz="2400" dirty="0"/>
                  <a:t>(), </a:t>
                </a:r>
                <a:r>
                  <a:rPr lang="en-US" sz="2400" dirty="0" err="1"/>
                  <a:t>search_strategy</a:t>
                </a:r>
                <a:r>
                  <a:rPr lang="en-US" sz="2400" dirty="0">
                    <a:solidFill>
                      <a:srgbClr val="666666"/>
                    </a:solidFill>
                  </a:rPr>
                  <a:t>=</a:t>
                </a:r>
                <a:r>
                  <a:rPr lang="en-US" sz="2400" dirty="0">
                    <a:solidFill>
                      <a:srgbClr val="4070A0"/>
                    </a:solidFill>
                  </a:rPr>
                  <a:t>'</a:t>
                </a:r>
                <a:r>
                  <a:rPr lang="en-US" sz="2400" dirty="0" err="1">
                    <a:solidFill>
                      <a:srgbClr val="4070A0"/>
                    </a:solidFill>
                  </a:rPr>
                  <a:t>rl</a:t>
                </a:r>
                <a:r>
                  <a:rPr lang="en-US" sz="2400" dirty="0">
                    <a:solidFill>
                      <a:srgbClr val="4070A0"/>
                    </a:solidFill>
                  </a:rPr>
                  <a:t>'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1A62C-6E3B-294D-B771-F9B078FBA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6433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78E544-27D9-4747-95F2-FEA5B00D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8161" y="3289270"/>
            <a:ext cx="3850257" cy="2887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6D89A-0504-0B49-A34B-F75DC46F27D8}"/>
              </a:ext>
            </a:extLst>
          </p:cNvPr>
          <p:cNvSpPr txBox="1"/>
          <p:nvPr/>
        </p:nvSpPr>
        <p:spPr>
          <a:xfrm>
            <a:off x="838200" y="5746076"/>
            <a:ext cx="10205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Zoph</a:t>
            </a:r>
            <a:r>
              <a:rPr lang="en-US" sz="1400" dirty="0"/>
              <a:t>, Barret, and Quoc V. Le. "Neural architecture search with reinforcement learning.”</a:t>
            </a:r>
          </a:p>
          <a:p>
            <a:r>
              <a:rPr lang="en-US" sz="1400" dirty="0"/>
              <a:t>Reinforce Algorithm </a:t>
            </a:r>
            <a:r>
              <a:rPr lang="en-US" sz="1100" dirty="0">
                <a:hlinkClick r:id="rId5"/>
              </a:rPr>
              <a:t> http://cs231n.stanford.edu/slides/2019/cs231n_2019_lecture14.pdf</a:t>
            </a:r>
            <a:endParaRPr lang="en-US" sz="1100" dirty="0"/>
          </a:p>
          <a:p>
            <a:r>
              <a:rPr lang="en-US" sz="1100" dirty="0" err="1"/>
              <a:t>NASNet</a:t>
            </a:r>
            <a:r>
              <a:rPr lang="en-US" sz="1100" dirty="0"/>
              <a:t>, MobileNetV3, </a:t>
            </a:r>
            <a:r>
              <a:rPr lang="en-US" sz="1100" dirty="0" err="1"/>
              <a:t>MNASNet</a:t>
            </a:r>
            <a:r>
              <a:rPr lang="en-US" sz="1100" dirty="0"/>
              <a:t>, </a:t>
            </a:r>
            <a:r>
              <a:rPr lang="en-US" sz="1100" dirty="0" err="1"/>
              <a:t>AutoDeepLab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http://autogluon.s3.amazonaws.com/tutorials/course/object.html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3E52F-04E7-B547-B52A-EBCA0DCB15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6" t="10556"/>
          <a:stretch/>
        </p:blipFill>
        <p:spPr>
          <a:xfrm>
            <a:off x="8352148" y="3601038"/>
            <a:ext cx="3726270" cy="26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64AB-55D8-5440-88EC-D33A76AA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 of Approaching 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33F43-682E-9141-9744-BE7B2B013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Differentiable Architecture Search: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Soft combination of different ops: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GumbleSoftMax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Difficulties: memory and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33F43-682E-9141-9744-BE7B2B013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F3F831-D343-CD44-84DF-A0373DC8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4549" y="2303254"/>
            <a:ext cx="3440766" cy="374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78981-3081-684E-9B12-6146EF8CA4BF}"/>
              </a:ext>
            </a:extLst>
          </p:cNvPr>
          <p:cNvSpPr txBox="1"/>
          <p:nvPr/>
        </p:nvSpPr>
        <p:spPr>
          <a:xfrm>
            <a:off x="838200" y="5788840"/>
            <a:ext cx="8425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Liu, </a:t>
            </a:r>
            <a:r>
              <a:rPr lang="en-US" sz="1400" dirty="0" err="1"/>
              <a:t>Hanxiao</a:t>
            </a:r>
            <a:r>
              <a:rPr lang="en-US" sz="1400" dirty="0"/>
              <a:t>, Karen </a:t>
            </a:r>
            <a:r>
              <a:rPr lang="en-US" sz="1400" dirty="0" err="1"/>
              <a:t>Simonyan</a:t>
            </a:r>
            <a:r>
              <a:rPr lang="en-US" sz="1400" dirty="0"/>
              <a:t>, and </a:t>
            </a:r>
            <a:r>
              <a:rPr lang="en-US" sz="1400" dirty="0" err="1"/>
              <a:t>Yiming</a:t>
            </a:r>
            <a:r>
              <a:rPr lang="en-US" sz="1400" dirty="0"/>
              <a:t> Yang. "Darts: Differentiable architecture search.</a:t>
            </a:r>
          </a:p>
          <a:p>
            <a:r>
              <a:rPr lang="en-US" sz="1400" dirty="0" err="1"/>
              <a:t>Xie</a:t>
            </a:r>
            <a:r>
              <a:rPr lang="en-US" sz="1400" dirty="0"/>
              <a:t>, </a:t>
            </a:r>
            <a:r>
              <a:rPr lang="en-US" sz="1400" dirty="0" err="1"/>
              <a:t>Sirui</a:t>
            </a:r>
            <a:r>
              <a:rPr lang="en-US" sz="1400" dirty="0"/>
              <a:t>, et al. "SNAS: stochastic neural architecture search.”</a:t>
            </a:r>
          </a:p>
          <a:p>
            <a:r>
              <a:rPr lang="en-US" sz="1400" dirty="0"/>
              <a:t>Wu, </a:t>
            </a:r>
            <a:r>
              <a:rPr lang="en-US" sz="1400" dirty="0" err="1"/>
              <a:t>Bichen</a:t>
            </a:r>
            <a:r>
              <a:rPr lang="en-US" sz="1400" dirty="0"/>
              <a:t>, et al. "</a:t>
            </a:r>
            <a:r>
              <a:rPr lang="en-US" sz="1400" dirty="0" err="1"/>
              <a:t>Fbnet</a:t>
            </a:r>
            <a:r>
              <a:rPr lang="en-US" sz="1400" dirty="0"/>
              <a:t>: Hardware-aware efficient convnet design via differentiable neural architecture search."</a:t>
            </a:r>
          </a:p>
        </p:txBody>
      </p:sp>
    </p:spTree>
    <p:extLst>
      <p:ext uri="{BB962C8B-B14F-4D97-AF65-F5344CB8AC3E}">
        <p14:creationId xmlns:p14="http://schemas.microsoft.com/office/powerpoint/2010/main" val="31205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0BFE-7E6C-9940-86B8-542D5A72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&amp;Efficient Neural Architecture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898941-ED91-B742-86BB-9EFA0F5BB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ENAS via parameter sharing (reward per-epoch)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ProxylessNAS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=[0,0..,1,…0]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898941-ED91-B742-86BB-9EFA0F5BB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5848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205A44-BFB1-EF4D-958C-2025D6ED3D08}"/>
              </a:ext>
            </a:extLst>
          </p:cNvPr>
          <p:cNvSpPr txBox="1"/>
          <p:nvPr/>
        </p:nvSpPr>
        <p:spPr>
          <a:xfrm>
            <a:off x="664235" y="5715298"/>
            <a:ext cx="102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Pham, </a:t>
            </a:r>
            <a:r>
              <a:rPr lang="en-US" sz="1400" dirty="0" err="1"/>
              <a:t>Hieu</a:t>
            </a:r>
            <a:r>
              <a:rPr lang="en-US" sz="1400" dirty="0"/>
              <a:t>, et al. "Efficient neural architecture search via parameter sharing.”</a:t>
            </a:r>
          </a:p>
          <a:p>
            <a:r>
              <a:rPr lang="en-US" sz="1400" dirty="0"/>
              <a:t>Cai, Han, </a:t>
            </a:r>
            <a:r>
              <a:rPr lang="en-US" sz="1400" dirty="0" err="1"/>
              <a:t>Ligeng</a:t>
            </a:r>
            <a:r>
              <a:rPr lang="en-US" sz="1400" dirty="0"/>
              <a:t> Zhu, and Song Han. "</a:t>
            </a:r>
            <a:r>
              <a:rPr lang="en-US" sz="1400" dirty="0" err="1"/>
              <a:t>Proxylessnas</a:t>
            </a:r>
            <a:r>
              <a:rPr lang="en-US" sz="1400" dirty="0"/>
              <a:t>: Direct neural architecture search on target task and hardware."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F7A5D-96E4-714C-93F7-8CEB219AE8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0620" y="1375913"/>
            <a:ext cx="4034276" cy="20530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853B92-61F6-BB42-875A-3AD6BDCE555F}"/>
              </a:ext>
            </a:extLst>
          </p:cNvPr>
          <p:cNvSpPr/>
          <p:nvPr/>
        </p:nvSpPr>
        <p:spPr>
          <a:xfrm>
            <a:off x="3531870" y="5003185"/>
            <a:ext cx="2320290" cy="7886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425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7024-13A8-E84C-AA6B-3439E132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A938E-E5D7-0D43-B5EE-F1A7F3B1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Construction 1 layer</a:t>
            </a:r>
          </a:p>
          <a:p>
            <a:pPr marL="0" indent="0">
              <a:buNone/>
            </a:pPr>
            <a:r>
              <a:rPr lang="en-US" sz="1800" dirty="0"/>
              <a:t>layer 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 </a:t>
            </a:r>
            <a:r>
              <a:rPr lang="en-US" sz="1800" dirty="0" err="1"/>
              <a:t>ag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nas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MBConvBlock</a:t>
            </a:r>
            <a:r>
              <a:rPr lang="en-US" sz="1800" dirty="0"/>
              <a:t>(</a:t>
            </a:r>
            <a:r>
              <a:rPr lang="en-US" sz="1800" dirty="0" err="1"/>
              <a:t>in_channels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A070"/>
                </a:solidFill>
              </a:rPr>
              <a:t>32</a:t>
            </a:r>
            <a:r>
              <a:rPr lang="en-US" sz="1800" dirty="0"/>
              <a:t>, channels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A070"/>
                </a:solidFill>
              </a:rPr>
              <a:t>32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	              </a:t>
            </a:r>
            <a:r>
              <a:rPr lang="en-US" sz="1800" dirty="0" err="1"/>
              <a:t>expand_ratio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kernel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A070"/>
                </a:solidFill>
              </a:rPr>
              <a:t>3</a:t>
            </a:r>
            <a:r>
              <a:rPr lang="en-US" sz="1800" dirty="0"/>
              <a:t>, activation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70A0"/>
                </a:solidFill>
              </a:rPr>
              <a:t>'</a:t>
            </a:r>
            <a:r>
              <a:rPr lang="en-US" sz="1800" dirty="0" err="1">
                <a:solidFill>
                  <a:srgbClr val="4070A0"/>
                </a:solidFill>
              </a:rPr>
              <a:t>relu</a:t>
            </a:r>
            <a:r>
              <a:rPr lang="en-US" sz="1800" dirty="0">
                <a:solidFill>
                  <a:srgbClr val="4070A0"/>
                </a:solidFill>
              </a:rPr>
              <a:t>’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	              </a:t>
            </a:r>
            <a:r>
              <a:rPr lang="en-US" sz="1800" dirty="0" err="1"/>
              <a:t>input_size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>
                <a:solidFill>
                  <a:srgbClr val="40A070"/>
                </a:solidFill>
              </a:rPr>
              <a:t>64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layer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initialize</a:t>
            </a:r>
            <a:r>
              <a:rPr lang="en-US" sz="1800" dirty="0"/>
              <a:t>() </a:t>
            </a:r>
            <a:r>
              <a:rPr lang="en-US" sz="1800" dirty="0" err="1"/>
              <a:t>ag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utils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plot_network</a:t>
            </a:r>
            <a:r>
              <a:rPr lang="en-US" sz="1800" dirty="0"/>
              <a:t>(net, (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32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64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64</a:t>
            </a:r>
            <a:r>
              <a:rPr lang="en-US" sz="1800" dirty="0"/>
              <a:t>))</a:t>
            </a:r>
          </a:p>
          <a:p>
            <a:r>
              <a:rPr lang="en-US" dirty="0"/>
              <a:t>Search Architecture</a:t>
            </a:r>
          </a:p>
          <a:p>
            <a:pPr marL="0" indent="0">
              <a:buNone/>
            </a:pPr>
            <a:r>
              <a:rPr lang="en-US" sz="1800" dirty="0" err="1"/>
              <a:t>block_args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 [];</a:t>
            </a:r>
            <a:br>
              <a:rPr lang="en-US" sz="1800" dirty="0"/>
            </a:br>
            <a:r>
              <a:rPr lang="en-US" sz="1800" dirty="0"/>
              <a:t>strides 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 [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2</a:t>
            </a:r>
            <a:r>
              <a:rPr lang="en-US" sz="1800" dirty="0"/>
              <a:t>] </a:t>
            </a: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2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20"/>
                </a:solidFill>
              </a:rPr>
              <a:t>range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40A070"/>
                </a:solidFill>
              </a:rPr>
              <a:t>3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block_args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append</a:t>
            </a:r>
            <a:r>
              <a:rPr lang="en-US" sz="1800" dirty="0"/>
              <a:t>(</a:t>
            </a:r>
            <a:r>
              <a:rPr lang="en-US" sz="1800" dirty="0" err="1"/>
              <a:t>mobilenet_block_args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     stride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strides[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br>
              <a:rPr lang="en-US" sz="1800" dirty="0"/>
            </a:br>
            <a:r>
              <a:rPr lang="en-US" sz="1800" dirty="0"/>
              <a:t>                 kernel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Categorical (</a:t>
            </a:r>
            <a:r>
              <a:rPr lang="en-US" sz="1800" dirty="0">
                <a:solidFill>
                  <a:srgbClr val="40A070"/>
                </a:solidFill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5</a:t>
            </a:r>
            <a:r>
              <a:rPr lang="en-US" sz="1800" dirty="0"/>
              <a:t>),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dirty="0" err="1"/>
              <a:t>num_repeat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Categorical (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4</a:t>
            </a:r>
            <a:r>
              <a:rPr lang="en-US" sz="1800" dirty="0"/>
              <a:t>),</a:t>
            </a:r>
            <a:br>
              <a:rPr lang="en-US" sz="1800" dirty="0"/>
            </a:br>
            <a:r>
              <a:rPr lang="en-US" sz="1800" dirty="0"/>
              <a:t>                 channels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Categorical (</a:t>
            </a:r>
            <a:r>
              <a:rPr lang="en-US" sz="1800" dirty="0">
                <a:solidFill>
                  <a:srgbClr val="666666"/>
                </a:solidFill>
              </a:rPr>
              <a:t>*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40A070"/>
                </a:solidFill>
              </a:rPr>
              <a:t>32</a:t>
            </a:r>
            <a:r>
              <a:rPr lang="en-US" sz="1800" dirty="0">
                <a:solidFill>
                  <a:srgbClr val="666666"/>
                </a:solidFill>
              </a:rPr>
              <a:t>*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2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2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20"/>
                </a:solidFill>
              </a:rPr>
              <a:t>range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6</a:t>
            </a:r>
            <a:r>
              <a:rPr lang="en-US" sz="1800" dirty="0"/>
              <a:t>)]), 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dirty="0" err="1"/>
              <a:t>expand_ratio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Categorical (</a:t>
            </a:r>
            <a:r>
              <a:rPr lang="en-US" sz="1800" dirty="0">
                <a:solidFill>
                  <a:srgbClr val="40A070"/>
                </a:solidFill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0A070"/>
                </a:solidFill>
              </a:rPr>
              <a:t>6</a:t>
            </a:r>
            <a:r>
              <a:rPr lang="en-US" sz="1800" dirty="0"/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555555"/>
                </a:solidFill>
              </a:rPr>
              <a:t>@</a:t>
            </a:r>
            <a:r>
              <a:rPr lang="en-US" sz="1800" b="1" dirty="0" err="1">
                <a:solidFill>
                  <a:srgbClr val="555555"/>
                </a:solidFill>
              </a:rPr>
              <a:t>ag.autogluon_register_args</a:t>
            </a:r>
            <a:r>
              <a:rPr lang="en-US" sz="1800" dirty="0"/>
              <a:t>(</a:t>
            </a:r>
            <a:r>
              <a:rPr lang="en-US" sz="1800" dirty="0" err="1"/>
              <a:t>block_args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 err="1"/>
              <a:t>ag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Sequence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6666"/>
                </a:solidFill>
              </a:rPr>
              <a:t>*</a:t>
            </a:r>
            <a:r>
              <a:rPr lang="en-US" sz="1800" dirty="0" err="1"/>
              <a:t>block_args</a:t>
            </a:r>
            <a:r>
              <a:rPr lang="en-US" sz="1800" dirty="0"/>
              <a:t>)) </a:t>
            </a: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6287E"/>
                </a:solidFill>
              </a:rPr>
              <a:t>nas_train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net </a:t>
            </a:r>
            <a:r>
              <a:rPr lang="en-US" sz="1800" dirty="0">
                <a:solidFill>
                  <a:srgbClr val="666666"/>
                </a:solidFill>
              </a:rPr>
              <a:t>=</a:t>
            </a:r>
            <a:r>
              <a:rPr lang="en-US" sz="1800" dirty="0"/>
              <a:t> </a:t>
            </a:r>
            <a:r>
              <a:rPr lang="en-US" sz="1800" dirty="0" err="1"/>
              <a:t>EfficientNet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 err="1">
                <a:solidFill>
                  <a:srgbClr val="666666"/>
                </a:solidFill>
              </a:rPr>
              <a:t>.</a:t>
            </a:r>
            <a:r>
              <a:rPr lang="en-US" sz="1800" dirty="0" err="1"/>
              <a:t>block_args</a:t>
            </a:r>
            <a:r>
              <a:rPr lang="en-US" sz="18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3E8D5-9B81-494C-BB02-38344162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83" y="0"/>
            <a:ext cx="225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6F63-4362-714C-AA4F-68DA6885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Reproduce </a:t>
            </a:r>
            <a:r>
              <a:rPr lang="en-US" dirty="0" err="1"/>
              <a:t>EfficientNet</a:t>
            </a:r>
            <a:r>
              <a:rPr lang="en-US" dirty="0"/>
              <a:t> using </a:t>
            </a:r>
            <a:r>
              <a:rPr lang="en-US" dirty="0" err="1"/>
              <a:t>AutoGluon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2CEF-8BA4-C44B-B7DE-883A4A60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2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E84B5"/>
                </a:solidFill>
              </a:rPr>
              <a:t>math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</a:rPr>
              <a:t>autogluon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E84B5"/>
                </a:solidFill>
              </a:rPr>
              <a:t>ag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</a:rPr>
              <a:t>autogluon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 err="1"/>
              <a:t>ImageClassification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as</a:t>
            </a:r>
            <a:r>
              <a:rPr lang="en-US" sz="2000" dirty="0"/>
              <a:t> task </a:t>
            </a:r>
            <a:br>
              <a:rPr lang="en-US" sz="2000" dirty="0"/>
            </a:br>
            <a:r>
              <a:rPr lang="en-US" sz="2000" b="1" dirty="0">
                <a:solidFill>
                  <a:srgbClr val="555555"/>
                </a:solidFill>
              </a:rPr>
              <a:t>@</a:t>
            </a:r>
            <a:r>
              <a:rPr lang="en-US" sz="2000" b="1" dirty="0" err="1">
                <a:solidFill>
                  <a:srgbClr val="555555"/>
                </a:solidFill>
              </a:rPr>
              <a:t>ag.autogluon_object</a:t>
            </a:r>
            <a:r>
              <a:rPr lang="en-US" sz="2000" dirty="0"/>
              <a:t>(</a:t>
            </a:r>
            <a:r>
              <a:rPr lang="en-US" sz="2000" dirty="0" err="1"/>
              <a:t>width_coefficient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Categorical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A070"/>
                </a:solidFill>
              </a:rPr>
              <a:t>1.1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1.2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		           </a:t>
            </a:r>
            <a:r>
              <a:rPr lang="en-US" sz="2000" dirty="0" err="1"/>
              <a:t>depth_coefficient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Categorical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A070"/>
                </a:solidFill>
              </a:rPr>
              <a:t>1.1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1.2</a:t>
            </a:r>
            <a:r>
              <a:rPr lang="en-US" sz="2000" dirty="0"/>
              <a:t>) ) 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E84B5"/>
                </a:solidFill>
              </a:rPr>
              <a:t>EfficientNetB1</a:t>
            </a:r>
            <a:r>
              <a:rPr lang="en-US" sz="2000" dirty="0"/>
              <a:t>(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nas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EfficientNet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>
                <a:solidFill>
                  <a:srgbClr val="00702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 err="1">
                <a:solidFill>
                  <a:srgbClr val="06287E"/>
                </a:solidFill>
              </a:rPr>
              <a:t>init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 err="1"/>
              <a:t>width_coefficient</a:t>
            </a:r>
            <a:r>
              <a:rPr lang="en-US" sz="2000" dirty="0"/>
              <a:t>, </a:t>
            </a:r>
            <a:r>
              <a:rPr lang="en-US" sz="2000" dirty="0" err="1"/>
              <a:t>depth_coefficient</a:t>
            </a:r>
            <a:r>
              <a:rPr lang="en-US" sz="2000" dirty="0"/>
              <a:t>):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input_factor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math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sqrt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A070"/>
                </a:solidFill>
              </a:rPr>
              <a:t>2.0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/</a:t>
            </a:r>
            <a:r>
              <a:rPr lang="en-US" sz="2000" dirty="0"/>
              <a:t> (</a:t>
            </a:r>
            <a:r>
              <a:rPr lang="en-US" sz="2000" dirty="0" err="1"/>
              <a:t>width_coefficient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**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A070"/>
                </a:solidFill>
              </a:rPr>
              <a:t>2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666666"/>
                </a:solidFill>
              </a:rPr>
              <a:t>/</a:t>
            </a:r>
            <a:r>
              <a:rPr lang="en-US" sz="2000" dirty="0"/>
              <a:t> </a:t>
            </a:r>
            <a:r>
              <a:rPr lang="en-US" sz="2000" dirty="0" err="1"/>
              <a:t>depth_coefficient</a:t>
            </a:r>
            <a:r>
              <a:rPr lang="en-US" sz="2000" dirty="0"/>
              <a:t>) 			</a:t>
            </a:r>
            <a:r>
              <a:rPr lang="en-US" sz="2000" dirty="0" err="1"/>
              <a:t>input_size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math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ceil</a:t>
            </a:r>
            <a:r>
              <a:rPr lang="en-US" sz="2000" dirty="0"/>
              <a:t>((</a:t>
            </a:r>
            <a:r>
              <a:rPr lang="en-US" sz="2000" dirty="0">
                <a:solidFill>
                  <a:srgbClr val="40A070"/>
                </a:solidFill>
              </a:rPr>
              <a:t>224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err="1"/>
              <a:t>input_factor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666666"/>
                </a:solidFill>
              </a:rPr>
              <a:t>/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666666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>
                <a:solidFill>
                  <a:srgbClr val="007020"/>
                </a:solidFill>
              </a:rPr>
              <a:t>super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666666"/>
                </a:solidFill>
              </a:rPr>
              <a:t>.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 err="1">
                <a:solidFill>
                  <a:srgbClr val="06287E"/>
                </a:solidFill>
              </a:rPr>
              <a:t>init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 err="1"/>
              <a:t>width_coefficient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width_coefficient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	              </a:t>
            </a:r>
            <a:r>
              <a:rPr lang="en-US" sz="2000" dirty="0" err="1"/>
              <a:t>depth_coefficient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depth_coefficient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	              </a:t>
            </a:r>
            <a:r>
              <a:rPr lang="en-US" sz="2000" dirty="0" err="1"/>
              <a:t>input_size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input_size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task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fit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70A0"/>
                </a:solidFill>
              </a:rPr>
              <a:t>'</a:t>
            </a:r>
            <a:r>
              <a:rPr lang="en-US" sz="2000" dirty="0" err="1">
                <a:solidFill>
                  <a:srgbClr val="4070A0"/>
                </a:solidFill>
              </a:rPr>
              <a:t>imagenet</a:t>
            </a:r>
            <a:r>
              <a:rPr lang="en-US" sz="2000" dirty="0">
                <a:solidFill>
                  <a:srgbClr val="4070A0"/>
                </a:solidFill>
              </a:rPr>
              <a:t>'</a:t>
            </a:r>
            <a:r>
              <a:rPr lang="en-US" sz="2000" dirty="0"/>
              <a:t>, net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EfficientNetB1(), </a:t>
            </a:r>
            <a:r>
              <a:rPr lang="en-US" sz="2000" dirty="0" err="1"/>
              <a:t>search_strategy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>
                <a:solidFill>
                  <a:srgbClr val="4070A0"/>
                </a:solidFill>
              </a:rPr>
              <a:t>'grid’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              optimizer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optimizer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SGD</a:t>
            </a:r>
            <a:r>
              <a:rPr lang="en-US" sz="2000" dirty="0"/>
              <a:t>(</a:t>
            </a:r>
            <a:r>
              <a:rPr lang="en-US" sz="2000" dirty="0" err="1"/>
              <a:t>learning_rate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>
                <a:solidFill>
                  <a:srgbClr val="40A070"/>
                </a:solidFill>
              </a:rPr>
              <a:t>1e-1</a:t>
            </a:r>
            <a:r>
              <a:rPr lang="en-US" sz="2000" dirty="0"/>
              <a:t>,momentum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>
                <a:solidFill>
                  <a:srgbClr val="40A070"/>
                </a:solidFill>
              </a:rPr>
              <a:t>0.9</a:t>
            </a:r>
            <a:r>
              <a:rPr lang="en-US" sz="2000" dirty="0"/>
              <a:t>,wd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>
                <a:solidFill>
                  <a:srgbClr val="40A070"/>
                </a:solidFill>
              </a:rPr>
              <a:t>1e-4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594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E99B-D847-1C43-8132-F213B3A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</a:t>
            </a:r>
            <a:r>
              <a:rPr lang="en-US" dirty="0" err="1"/>
              <a:t>EfficientNet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3D8F-1306-0142-97D7-E4F285A0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37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60A0B0"/>
                </a:solidFill>
              </a:rPr>
              <a:t># get pretrained model</a:t>
            </a:r>
            <a:br>
              <a:rPr lang="en-US" sz="2000" i="1" dirty="0">
                <a:solidFill>
                  <a:srgbClr val="60A0B0"/>
                </a:solidFill>
              </a:rPr>
            </a:br>
            <a:r>
              <a:rPr lang="en-US" sz="2000" dirty="0"/>
              <a:t>efficientnet_b0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get_model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70A0"/>
                </a:solidFill>
              </a:rPr>
              <a:t>'efficientnet_b0’, </a:t>
            </a:r>
            <a:br>
              <a:rPr lang="en-US" sz="2000" dirty="0">
                <a:solidFill>
                  <a:srgbClr val="4070A0"/>
                </a:solidFill>
              </a:rPr>
            </a:br>
            <a:r>
              <a:rPr lang="en-US" sz="2000" dirty="0">
                <a:solidFill>
                  <a:srgbClr val="4070A0"/>
                </a:solidFill>
              </a:rPr>
              <a:t>                                                          pretrained=True)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i="1" dirty="0">
              <a:solidFill>
                <a:srgbClr val="60A0B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60A0B0"/>
                </a:solidFill>
              </a:rPr>
              <a:t># test pretrained model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</a:rPr>
              <a:t>autogluon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 err="1"/>
              <a:t>ImageClassification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as</a:t>
            </a:r>
            <a:r>
              <a:rPr lang="en-US" sz="2000" dirty="0"/>
              <a:t> task </a:t>
            </a:r>
            <a:br>
              <a:rPr lang="en-US" sz="2000" dirty="0"/>
            </a:br>
            <a:r>
              <a:rPr lang="en-US" sz="2000" dirty="0" err="1"/>
              <a:t>task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evaluate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70A0"/>
                </a:solidFill>
              </a:rPr>
              <a:t>'</a:t>
            </a:r>
            <a:r>
              <a:rPr lang="en-US" sz="2000" dirty="0" err="1">
                <a:solidFill>
                  <a:srgbClr val="4070A0"/>
                </a:solidFill>
              </a:rPr>
              <a:t>imagenet</a:t>
            </a:r>
            <a:r>
              <a:rPr lang="en-US" sz="2000" dirty="0">
                <a:solidFill>
                  <a:srgbClr val="4070A0"/>
                </a:solidFill>
              </a:rPr>
              <a:t>'</a:t>
            </a:r>
            <a:r>
              <a:rPr lang="en-US" sz="2000" dirty="0"/>
              <a:t>, model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>
                <a:solidFill>
                  <a:srgbClr val="4070A0"/>
                </a:solidFill>
              </a:rPr>
              <a:t>'efficientnet_b0’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6666"/>
                </a:solidFill>
              </a:rPr>
              <a:t>&gt;&gt;&gt;</a:t>
            </a:r>
            <a:r>
              <a:rPr lang="en-US" sz="2000" dirty="0"/>
              <a:t> accuracy: </a:t>
            </a:r>
            <a:r>
              <a:rPr lang="en-US" sz="2000" dirty="0">
                <a:solidFill>
                  <a:srgbClr val="40A070"/>
                </a:solidFill>
              </a:rPr>
              <a:t>0.7703204923273658</a:t>
            </a:r>
            <a:r>
              <a:rPr lang="en-US" sz="2000" dirty="0"/>
              <a:t> : : </a:t>
            </a:r>
            <a:r>
              <a:rPr lang="en-US" sz="2000" dirty="0">
                <a:solidFill>
                  <a:srgbClr val="40A070"/>
                </a:solidFill>
              </a:rPr>
              <a:t>366</a:t>
            </a:r>
            <a:r>
              <a:rPr lang="en-US" sz="2000" dirty="0"/>
              <a:t>it [</a:t>
            </a:r>
            <a:r>
              <a:rPr lang="en-US" sz="2000" dirty="0">
                <a:solidFill>
                  <a:srgbClr val="40A070"/>
                </a:solidFill>
              </a:rPr>
              <a:t>01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40A070"/>
                </a:solidFill>
              </a:rPr>
              <a:t>58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2.82</a:t>
            </a:r>
            <a:r>
              <a:rPr lang="en-US" sz="2000" dirty="0"/>
              <a:t>it</a:t>
            </a:r>
            <a:r>
              <a:rPr lang="en-US" sz="2000" dirty="0">
                <a:solidFill>
                  <a:srgbClr val="666666"/>
                </a:solidFill>
              </a:rPr>
              <a:t>/</a:t>
            </a:r>
            <a:r>
              <a:rPr lang="en-US" sz="2000" dirty="0"/>
              <a:t>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05BB6-2C70-E44E-AE6F-E5DD081D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74" y="1735182"/>
            <a:ext cx="4519769" cy="377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EC396-4253-D344-AF63-5D29798E734D}"/>
              </a:ext>
            </a:extLst>
          </p:cNvPr>
          <p:cNvSpPr txBox="1"/>
          <p:nvPr/>
        </p:nvSpPr>
        <p:spPr>
          <a:xfrm>
            <a:off x="726392" y="5928852"/>
            <a:ext cx="906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http://autogluon.s3.amazonaws.com/model_zoo/index.html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9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A641-2391-2643-A050-7FCAC7B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ENAS in </a:t>
            </a:r>
            <a:r>
              <a:rPr lang="en-US" dirty="0" err="1"/>
              <a:t>AutoGluon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F990-C598-834E-B651-19D5521D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Scalable and Flexible</a:t>
            </a:r>
            <a:r>
              <a:rPr lang="en-US" sz="2400" dirty="0"/>
              <a:t> (Policy Gradient to optimize/trade-off everything) </a:t>
            </a:r>
          </a:p>
          <a:p>
            <a:r>
              <a:rPr lang="en-US" dirty="0"/>
              <a:t>API (automatically create super network and RL controller):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55555"/>
                </a:solidFill>
              </a:rPr>
              <a:t>@</a:t>
            </a:r>
            <a:r>
              <a:rPr lang="en-US" sz="2400" b="1" dirty="0" err="1">
                <a:solidFill>
                  <a:srgbClr val="555555"/>
                </a:solidFill>
              </a:rPr>
              <a:t>enas_unit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	kernel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 err="1"/>
              <a:t>ag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Categorical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A07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40A070"/>
                </a:solidFill>
              </a:rPr>
              <a:t>5</a:t>
            </a:r>
            <a:r>
              <a:rPr lang="en-US" sz="2400" dirty="0"/>
              <a:t>)) </a:t>
            </a:r>
            <a:br>
              <a:rPr lang="en-US" sz="2400" dirty="0"/>
            </a:br>
            <a:r>
              <a:rPr lang="en-US" sz="2400" b="1" dirty="0">
                <a:solidFill>
                  <a:srgbClr val="00702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E84B5"/>
                </a:solidFill>
              </a:rPr>
              <a:t>MyBlock</a:t>
            </a:r>
            <a:r>
              <a:rPr lang="en-US" sz="2400" dirty="0"/>
              <a:t>(</a:t>
            </a:r>
            <a:r>
              <a:rPr lang="en-US" sz="2400" dirty="0" err="1"/>
              <a:t>gluon.nn.Block</a:t>
            </a:r>
            <a:r>
              <a:rPr lang="en-US" sz="2400" dirty="0"/>
              <a:t>):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>
                <a:solidFill>
                  <a:srgbClr val="00702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6287E"/>
                </a:solidFill>
              </a:rPr>
              <a:t>__</a:t>
            </a:r>
            <a:r>
              <a:rPr lang="en-US" sz="2400" dirty="0" err="1">
                <a:solidFill>
                  <a:srgbClr val="06287E"/>
                </a:solidFill>
              </a:rPr>
              <a:t>init</a:t>
            </a:r>
            <a:r>
              <a:rPr lang="en-US" sz="2400" dirty="0">
                <a:solidFill>
                  <a:srgbClr val="06287E"/>
                </a:solidFill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20"/>
                </a:solidFill>
              </a:rPr>
              <a:t>self</a:t>
            </a:r>
            <a:r>
              <a:rPr lang="en-US" sz="2400" dirty="0"/>
              <a:t>, kernel):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20"/>
                </a:solidFill>
              </a:rPr>
              <a:t>super</a:t>
            </a:r>
            <a:r>
              <a:rPr lang="en-US" sz="2400" dirty="0"/>
              <a:t>()</a:t>
            </a:r>
            <a:r>
              <a:rPr lang="en-US" sz="2400" dirty="0">
                <a:solidFill>
                  <a:srgbClr val="666666"/>
                </a:solidFill>
              </a:rPr>
              <a:t>.</a:t>
            </a:r>
            <a:r>
              <a:rPr lang="en-US" sz="2400" dirty="0">
                <a:solidFill>
                  <a:srgbClr val="06287E"/>
                </a:solidFill>
              </a:rPr>
              <a:t>__</a:t>
            </a:r>
            <a:r>
              <a:rPr lang="en-US" sz="2400" dirty="0" err="1">
                <a:solidFill>
                  <a:srgbClr val="06287E"/>
                </a:solidFill>
              </a:rPr>
              <a:t>init</a:t>
            </a:r>
            <a:r>
              <a:rPr lang="en-US" sz="2400" dirty="0">
                <a:solidFill>
                  <a:srgbClr val="06287E"/>
                </a:solidFill>
              </a:rPr>
              <a:t>__</a:t>
            </a:r>
            <a:r>
              <a:rPr lang="en-US" sz="2400" dirty="0"/>
              <a:t>()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block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Conv2D(channels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>
                <a:solidFill>
                  <a:srgbClr val="40A070"/>
                </a:solidFill>
              </a:rPr>
              <a:t>32</a:t>
            </a:r>
            <a:r>
              <a:rPr lang="en-US" sz="2400" dirty="0"/>
              <a:t>, kernel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kernel),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bn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gluon.nn.BatchNorm</a:t>
            </a:r>
            <a:r>
              <a:rPr lang="en-US" sz="2400" dirty="0"/>
              <a:t>()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gluon.nn.Activation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70A0"/>
                </a:solidFill>
              </a:rPr>
              <a:t>'</a:t>
            </a:r>
            <a:r>
              <a:rPr lang="en-US" sz="2400" dirty="0" err="1">
                <a:solidFill>
                  <a:srgbClr val="4070A0"/>
                </a:solidFill>
              </a:rPr>
              <a:t>relu</a:t>
            </a:r>
            <a:r>
              <a:rPr lang="en-US" sz="2400" dirty="0">
                <a:solidFill>
                  <a:srgbClr val="4070A0"/>
                </a:solidFill>
              </a:rPr>
              <a:t>’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2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6287E"/>
                </a:solidFill>
              </a:rPr>
              <a:t>hybrid_forward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20"/>
                </a:solidFill>
              </a:rPr>
              <a:t>self</a:t>
            </a:r>
            <a:r>
              <a:rPr lang="en-US" sz="2400" dirty="0"/>
              <a:t>, F, x): </a:t>
            </a:r>
            <a:br>
              <a:rPr lang="en-US" sz="2400" dirty="0"/>
            </a:br>
            <a:r>
              <a:rPr lang="en-US" sz="2400" dirty="0"/>
              <a:t>	x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block</a:t>
            </a:r>
            <a:r>
              <a:rPr lang="en-US" sz="2400" dirty="0"/>
              <a:t>(x)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>
                <a:solidFill>
                  <a:srgbClr val="00702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relu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20"/>
                </a:solidFill>
              </a:rPr>
              <a:t>self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bn</a:t>
            </a:r>
            <a:r>
              <a:rPr lang="en-US" sz="2400" dirty="0"/>
              <a:t>(x))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77CA-A75A-CA4B-B609-6EE33B76236A}"/>
              </a:ext>
            </a:extLst>
          </p:cNvPr>
          <p:cNvSpPr txBox="1"/>
          <p:nvPr/>
        </p:nvSpPr>
        <p:spPr>
          <a:xfrm>
            <a:off x="690281" y="5992297"/>
            <a:ext cx="102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http://autogluon.s3.amazonaws.com/tutorials/nas/enas_mnist.html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78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Macintosh PowerPoint</Application>
  <PresentationFormat>Widescreen</PresentationFormat>
  <Paragraphs>71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NAS: Neural Architecture Search</vt:lpstr>
      <vt:lpstr>Different Way of Approaching NAS</vt:lpstr>
      <vt:lpstr>Different Way of Approaching NAS</vt:lpstr>
      <vt:lpstr>Different Way of Approaching NAS</vt:lpstr>
      <vt:lpstr>Scalable &amp;Efficient Neural Architecture Search</vt:lpstr>
      <vt:lpstr>MobileNet Block</vt:lpstr>
      <vt:lpstr>Reproduce EfficientNet using AutoGluon</vt:lpstr>
      <vt:lpstr>Pre-trained EfficientNet</vt:lpstr>
      <vt:lpstr>ENAS in AutoGluon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NAS: Neural Architecture Search</dc:title>
  <dc:creator>Microsoft Office User</dc:creator>
  <cp:lastModifiedBy>Microsoft Office User</cp:lastModifiedBy>
  <cp:revision>1</cp:revision>
  <dcterms:created xsi:type="dcterms:W3CDTF">2019-12-03T18:21:09Z</dcterms:created>
  <dcterms:modified xsi:type="dcterms:W3CDTF">2019-12-03T18:21:35Z</dcterms:modified>
</cp:coreProperties>
</file>