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80" r:id="rId3"/>
    <p:sldId id="257" r:id="rId4"/>
    <p:sldId id="279" r:id="rId5"/>
    <p:sldId id="261" r:id="rId6"/>
    <p:sldId id="260" r:id="rId7"/>
    <p:sldId id="27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71"/>
    <p:restoredTop sz="82290"/>
  </p:normalViewPr>
  <p:slideViewPr>
    <p:cSldViewPr snapToGrid="0" snapToObjects="1">
      <p:cViewPr varScale="1">
        <p:scale>
          <a:sx n="107" d="100"/>
          <a:sy n="107" d="100"/>
        </p:scale>
        <p:origin x="1072" y="160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0A4E28-3EB6-9B49-8D12-FE0847865DA6}" type="datetimeFigureOut">
              <a:rPr lang="en-US" smtClean="0"/>
              <a:t>12/3/19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A968BD-9FE6-EE4D-8904-638B2728D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978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 hands-on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A968BD-9FE6-EE4D-8904-638B2728DF4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0727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A968BD-9FE6-EE4D-8904-638B2728DF4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650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Quick review of </a:t>
            </a:r>
            <a:r>
              <a:rPr lang="en-US" dirty="0" err="1"/>
              <a:t>AutoGluon</a:t>
            </a:r>
            <a:r>
              <a:rPr lang="en-US" dirty="0"/>
              <a:t> Fit and introduce new features.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A968BD-9FE6-EE4D-8904-638B2728DF4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2143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A968BD-9FE6-EE4D-8904-638B2728DF4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4925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A968BD-9FE6-EE4D-8904-638B2728DF4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9630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A968BD-9FE6-EE4D-8904-638B2728DF4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314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A7459-C254-F440-89A9-310E67D117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4AB898-F277-4648-BBEC-483F6A52D0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35A9BE-7277-DA43-86C8-8A8A9C95F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6FE5A-CCBA-184A-ADC4-C9BE52D488C3}" type="datetimeFigureOut">
              <a:rPr lang="en-US" smtClean="0"/>
              <a:t>12/3/19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8B77F6-8D94-AC44-8D66-0153A0589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2CD718-648B-4543-A754-D468CC585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F34D9-96B4-6E41-9F17-A4B2C6B33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659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1573B-7F0D-2441-8FE8-76B1AF201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E5329-E015-4947-B945-EEC10597EF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AC6D9-2450-3F4D-BB6F-A838D00F0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6FE5A-CCBA-184A-ADC4-C9BE52D488C3}" type="datetimeFigureOut">
              <a:rPr lang="en-US" smtClean="0"/>
              <a:t>12/3/19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C8182E-4F9D-134B-93F9-29F4958A7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07F6AC-C2C4-6948-BC2C-41F21E269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F34D9-96B4-6E41-9F17-A4B2C6B33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061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252C0C-E322-514F-A8DF-09BD60BE82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AEEB4F-1742-7549-A33D-250CC3785D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7B8E12-37E4-494B-A00E-169E4317C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6FE5A-CCBA-184A-ADC4-C9BE52D488C3}" type="datetimeFigureOut">
              <a:rPr lang="en-US" smtClean="0"/>
              <a:t>12/3/19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225DC1-24BE-FC43-B766-83DD6339F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4BA548-CB99-F546-A0E3-F4A6D5822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F34D9-96B4-6E41-9F17-A4B2C6B33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21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9AB47-A973-C647-8B6C-D230CDB9F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F76E1-D0BD-EA4F-B8C8-5225025A43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7530AD-A9BC-694E-9FDC-B306E126E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6FE5A-CCBA-184A-ADC4-C9BE52D488C3}" type="datetimeFigureOut">
              <a:rPr lang="en-US" smtClean="0"/>
              <a:t>12/3/19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4BDE9C-1B84-D04E-89D3-CD31807A9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9BCCC0-1B87-6447-903C-0E6CA571D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F34D9-96B4-6E41-9F17-A4B2C6B33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36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A5EF7-1E5F-E74E-9B44-BA628F3F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20DD65-A1CA-8742-9A01-C490D6A5D3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2B814A-232A-A944-9C31-F5C737B29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6FE5A-CCBA-184A-ADC4-C9BE52D488C3}" type="datetimeFigureOut">
              <a:rPr lang="en-US" smtClean="0"/>
              <a:t>12/3/19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89C7F7-68D0-EE4C-952B-D5DBA63F1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E67407-89D1-4446-B5A8-8226B039D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F34D9-96B4-6E41-9F17-A4B2C6B33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303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FA391-4FD9-C94B-9902-0BC1DC663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8F64B-BDBA-4C43-9892-70668F1AEF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D2F079-2BC7-8047-B0AE-7501CC587F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ABA1D4-90DC-1E4E-B472-AEA059007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6FE5A-CCBA-184A-ADC4-C9BE52D488C3}" type="datetimeFigureOut">
              <a:rPr lang="en-US" smtClean="0"/>
              <a:t>12/3/19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A8B33F-BC10-084A-A11D-948DE0B51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2F87C-1EBA-CD45-B722-6E459F132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F34D9-96B4-6E41-9F17-A4B2C6B33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732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31F7B-C134-274A-BFD5-48F8B2638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2F1672-0A52-EF4F-9694-8680D3D341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BBE261-8DC0-3842-BD28-6015FBFCCE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A37B19-594C-EF4A-BA6A-EAA66502CD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1194D0-7867-9B4B-85E9-1B287BB317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101A5F-D315-A54D-A2C3-385F3DAEC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6FE5A-CCBA-184A-ADC4-C9BE52D488C3}" type="datetimeFigureOut">
              <a:rPr lang="en-US" smtClean="0"/>
              <a:t>12/3/19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F15152-DD93-0C4E-B258-1E6762E45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10A697-8D6B-3B4B-9A5C-7798A5716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F34D9-96B4-6E41-9F17-A4B2C6B33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623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051B3-1565-9A42-9190-66FDBC3A9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4BAA0A-31D4-2F4F-8D6B-17BACE45B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6FE5A-CCBA-184A-ADC4-C9BE52D488C3}" type="datetimeFigureOut">
              <a:rPr lang="en-US" smtClean="0"/>
              <a:t>12/3/19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C96EDD-0515-8D41-BFED-ECE562EC2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BEE13E-358B-C848-9057-CD82EADAB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F34D9-96B4-6E41-9F17-A4B2C6B33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75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4E1A83-3EDE-5043-8F2C-E7D3F2790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6FE5A-CCBA-184A-ADC4-C9BE52D488C3}" type="datetimeFigureOut">
              <a:rPr lang="en-US" smtClean="0"/>
              <a:t>12/3/19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643CB0-AB52-AA41-9BD3-600C29115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3EBDC7-AFFC-1B43-96E0-F027CDFB4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F34D9-96B4-6E41-9F17-A4B2C6B33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104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3EB5B-A214-164B-A3D2-2280BDEA5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1BBC76-7E72-4642-93D8-D0418FD53C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B2A000-D0A9-D24E-98F9-F58030A010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97E21C-2D97-C74C-8E6D-48D3D89EA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6FE5A-CCBA-184A-ADC4-C9BE52D488C3}" type="datetimeFigureOut">
              <a:rPr lang="en-US" smtClean="0"/>
              <a:t>12/3/19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EBA504-CAEF-134D-AB19-37283ED1E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D04EBC-3D57-764D-8911-F4BCEA56B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F34D9-96B4-6E41-9F17-A4B2C6B33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346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7D117-A645-7449-A868-75B6CEBC1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179CE1-C644-6743-8911-1344F81D11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72383E-6C1C-6648-9827-1DA886CD95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A58670-7F76-C543-A359-E8CD5394F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6FE5A-CCBA-184A-ADC4-C9BE52D488C3}" type="datetimeFigureOut">
              <a:rPr lang="en-US" smtClean="0"/>
              <a:t>12/3/19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599842-39C2-9B4F-BC4C-FBC0AE3D0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BBE212-7283-7F41-BDB6-D41B54A28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F34D9-96B4-6E41-9F17-A4B2C6B33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708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607697-1A04-2F48-B6AA-B355DCF04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25AC31-5D2F-1D47-A9D5-8A1D9DB182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2155E-8711-5248-8B8B-89A5035EBC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76FE5A-CCBA-184A-ADC4-C9BE52D488C3}" type="datetimeFigureOut">
              <a:rPr lang="en-US" smtClean="0"/>
              <a:t>12/3/19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0F3AC-46D3-3B46-86A5-156CE7C395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C3C0CC-DB00-5048-9500-6C43970603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FF34D9-96B4-6E41-9F17-A4B2C6B33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671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autogluon.s3.amazonaws.com/index.htm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utogluon.s3.amazonaws.com/tutorials/extend/object.html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utogluon.s3.amazonaws.com/tutorials/extend/script.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70074-6C95-BF45-9245-FDA8F92996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655762"/>
          </a:xfrm>
        </p:spPr>
        <p:txBody>
          <a:bodyPr>
            <a:normAutofit/>
          </a:bodyPr>
          <a:lstStyle/>
          <a:p>
            <a:r>
              <a:rPr lang="en-US" sz="5400" dirty="0"/>
              <a:t>Auto            : An </a:t>
            </a:r>
            <a:r>
              <a:rPr lang="en-US" sz="5400" dirty="0" err="1"/>
              <a:t>AutoML</a:t>
            </a:r>
            <a:r>
              <a:rPr lang="en-US" sz="5400" dirty="0"/>
              <a:t> Toolkit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EC462A-B5B9-A04F-86CC-3654913379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en-US" sz="2800" dirty="0"/>
              <a:t>Hang Zhang</a:t>
            </a:r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129290-1D93-EF4A-B465-A121F8D567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2977" y="1862164"/>
            <a:ext cx="2394833" cy="93882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4CBB55F-5705-B643-88AB-2938C39EFAE3}"/>
              </a:ext>
            </a:extLst>
          </p:cNvPr>
          <p:cNvSpPr txBox="1"/>
          <p:nvPr/>
        </p:nvSpPr>
        <p:spPr>
          <a:xfrm>
            <a:off x="2660345" y="4875551"/>
            <a:ext cx="73897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API Doc </a:t>
            </a:r>
            <a:r>
              <a:rPr lang="en-US" sz="2400" dirty="0">
                <a:hlinkClick r:id="rId4"/>
              </a:rPr>
              <a:t>http://autogluon.s3.amazonaws.com/index.html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12177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5F368-F207-3348-8A02-3A7BC6606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AAB5-78F2-7548-AF4A-05E6C04CF9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Easy to Use </a:t>
            </a:r>
            <a:r>
              <a:rPr lang="en-US" sz="2400" dirty="0"/>
              <a:t>(Fast Prototyping)</a:t>
            </a:r>
          </a:p>
          <a:p>
            <a:r>
              <a:rPr lang="en-US" dirty="0"/>
              <a:t>Easy to Extend </a:t>
            </a:r>
            <a:r>
              <a:rPr lang="en-US" sz="2400" dirty="0"/>
              <a:t>(Diff-level customization, Both User and Developers)</a:t>
            </a:r>
          </a:p>
          <a:p>
            <a:r>
              <a:rPr lang="en-US" dirty="0"/>
              <a:t>Efficient in Search </a:t>
            </a:r>
            <a:r>
              <a:rPr lang="en-US" sz="2400" dirty="0"/>
              <a:t>(</a:t>
            </a:r>
            <a:r>
              <a:rPr lang="en-US" sz="2400" dirty="0" err="1"/>
              <a:t>BayesOpt</a:t>
            </a:r>
            <a:r>
              <a:rPr lang="en-US" sz="2400" dirty="0"/>
              <a:t>, Hyperband, Reinforcement Learning)</a:t>
            </a:r>
            <a:endParaRPr lang="en-US" dirty="0"/>
          </a:p>
          <a:p>
            <a:r>
              <a:rPr lang="en-US" dirty="0"/>
              <a:t>Scalable </a:t>
            </a:r>
            <a:r>
              <a:rPr lang="en-US" sz="2400" dirty="0"/>
              <a:t>(Distributed Search, AWS Batch, </a:t>
            </a:r>
            <a:r>
              <a:rPr lang="en-US" sz="2400" dirty="0" err="1"/>
              <a:t>SageMaker</a:t>
            </a:r>
            <a:r>
              <a:rPr lang="en-US" sz="2400" dirty="0"/>
              <a:t> Integration*)</a:t>
            </a:r>
          </a:p>
          <a:p>
            <a:r>
              <a:rPr lang="en-US" dirty="0"/>
              <a:t>State-of-the-art Algorithms </a:t>
            </a:r>
            <a:r>
              <a:rPr lang="en-US" sz="2400" dirty="0"/>
              <a:t>(Tabular, Neural Architecture Search)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C03390-5776-0B41-ACEE-7BA7F0C9D2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5030" y="572691"/>
            <a:ext cx="2196831" cy="808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448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4B093-7FD7-9B4C-A125-2B9F925D4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Easy to Use -- FIT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CED50-B32F-4749-9BF1-07EDA2C94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Quick start using fit on supported applications:</a:t>
            </a:r>
            <a:br>
              <a:rPr lang="en-US" dirty="0"/>
            </a:br>
            <a:r>
              <a:rPr lang="en-US" sz="2400" b="1" dirty="0">
                <a:solidFill>
                  <a:srgbClr val="007020"/>
                </a:solidFill>
              </a:rPr>
              <a:t>from</a:t>
            </a:r>
            <a:r>
              <a:rPr lang="en-US" sz="2400" dirty="0"/>
              <a:t> </a:t>
            </a:r>
            <a:r>
              <a:rPr lang="en-US" sz="2400" b="1" dirty="0" err="1">
                <a:solidFill>
                  <a:srgbClr val="0E84B5"/>
                </a:solidFill>
              </a:rPr>
              <a:t>autogluon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007020"/>
                </a:solidFill>
              </a:rPr>
              <a:t>import</a:t>
            </a:r>
            <a:r>
              <a:rPr lang="en-US" sz="2400" dirty="0"/>
              <a:t> </a:t>
            </a:r>
            <a:r>
              <a:rPr lang="en-US" sz="2400" dirty="0" err="1"/>
              <a:t>ObjectDetection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007020"/>
                </a:solidFill>
              </a:rPr>
              <a:t>as</a:t>
            </a:r>
            <a:r>
              <a:rPr lang="en-US" sz="2400" dirty="0"/>
              <a:t> task </a:t>
            </a:r>
            <a:br>
              <a:rPr lang="en-US" sz="2400" dirty="0"/>
            </a:br>
            <a:r>
              <a:rPr lang="en-US" sz="2400" dirty="0"/>
              <a:t>dataset </a:t>
            </a:r>
            <a:r>
              <a:rPr lang="en-US" sz="2400" dirty="0">
                <a:solidFill>
                  <a:srgbClr val="666666"/>
                </a:solidFill>
              </a:rPr>
              <a:t>=</a:t>
            </a:r>
            <a:r>
              <a:rPr lang="en-US" sz="2400" dirty="0"/>
              <a:t> </a:t>
            </a:r>
            <a:r>
              <a:rPr lang="en-US" sz="2400" dirty="0" err="1"/>
              <a:t>task</a:t>
            </a:r>
            <a:r>
              <a:rPr lang="en-US" sz="2400" dirty="0" err="1">
                <a:solidFill>
                  <a:srgbClr val="666666"/>
                </a:solidFill>
              </a:rPr>
              <a:t>.</a:t>
            </a:r>
            <a:r>
              <a:rPr lang="en-US" sz="2400" dirty="0" err="1"/>
              <a:t>Dataset</a:t>
            </a:r>
            <a:r>
              <a:rPr lang="en-US" sz="2400" dirty="0"/>
              <a:t>(</a:t>
            </a:r>
            <a:r>
              <a:rPr lang="en-US" sz="2400" dirty="0">
                <a:solidFill>
                  <a:srgbClr val="4070A0"/>
                </a:solidFill>
              </a:rPr>
              <a:t>'</a:t>
            </a:r>
            <a:r>
              <a:rPr lang="en-US" sz="2400" dirty="0" err="1">
                <a:solidFill>
                  <a:srgbClr val="4070A0"/>
                </a:solidFill>
              </a:rPr>
              <a:t>tiny_motorbike</a:t>
            </a:r>
            <a:r>
              <a:rPr lang="en-US" sz="2400" dirty="0">
                <a:solidFill>
                  <a:srgbClr val="4070A0"/>
                </a:solidFill>
              </a:rPr>
              <a:t>'</a:t>
            </a:r>
            <a:r>
              <a:rPr lang="en-US" sz="2400" dirty="0"/>
              <a:t>, root=</a:t>
            </a:r>
            <a:r>
              <a:rPr lang="en-US" sz="2400" dirty="0">
                <a:solidFill>
                  <a:srgbClr val="4070A0"/>
                </a:solidFill>
              </a:rPr>
              <a:t>'./</a:t>
            </a:r>
            <a:r>
              <a:rPr lang="en-US" sz="2400" dirty="0" err="1">
                <a:solidFill>
                  <a:srgbClr val="4070A0"/>
                </a:solidFill>
              </a:rPr>
              <a:t>tiny_motorbike</a:t>
            </a:r>
            <a:r>
              <a:rPr lang="en-US" sz="2400" dirty="0">
                <a:solidFill>
                  <a:srgbClr val="4070A0"/>
                </a:solidFill>
              </a:rPr>
              <a:t>’</a:t>
            </a:r>
            <a:r>
              <a:rPr lang="en-US" sz="2400" dirty="0"/>
              <a:t> )</a:t>
            </a:r>
            <a:br>
              <a:rPr lang="en-US" sz="2400" dirty="0"/>
            </a:br>
            <a:r>
              <a:rPr lang="en-US" sz="2400" dirty="0"/>
              <a:t>detector </a:t>
            </a:r>
            <a:r>
              <a:rPr lang="en-US" sz="2400" dirty="0">
                <a:solidFill>
                  <a:srgbClr val="666666"/>
                </a:solidFill>
              </a:rPr>
              <a:t>=</a:t>
            </a:r>
            <a:r>
              <a:rPr lang="en-US" sz="2400" dirty="0"/>
              <a:t> </a:t>
            </a:r>
            <a:r>
              <a:rPr lang="en-US" sz="2400" dirty="0" err="1"/>
              <a:t>task</a:t>
            </a:r>
            <a:r>
              <a:rPr lang="en-US" sz="2400" dirty="0" err="1">
                <a:solidFill>
                  <a:srgbClr val="666666"/>
                </a:solidFill>
              </a:rPr>
              <a:t>.</a:t>
            </a:r>
            <a:r>
              <a:rPr lang="en-US" sz="2400" dirty="0" err="1"/>
              <a:t>fit</a:t>
            </a:r>
            <a:r>
              <a:rPr lang="en-US" sz="2400" dirty="0"/>
              <a:t>(dataset, epochs=30)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Make prediction:</a:t>
            </a:r>
            <a:br>
              <a:rPr lang="en-US" sz="2400" dirty="0"/>
            </a:br>
            <a:r>
              <a:rPr lang="en-US" sz="2400" dirty="0" err="1"/>
              <a:t>image_path</a:t>
            </a:r>
            <a:r>
              <a:rPr lang="en-US" sz="2400" dirty="0"/>
              <a:t> = </a:t>
            </a:r>
            <a:r>
              <a:rPr lang="en-US" sz="2400" dirty="0">
                <a:solidFill>
                  <a:srgbClr val="4070A0"/>
                </a:solidFill>
              </a:rPr>
              <a:t>‘</a:t>
            </a:r>
            <a:r>
              <a:rPr lang="en-US" sz="2400" dirty="0" err="1">
                <a:solidFill>
                  <a:srgbClr val="4070A0"/>
                </a:solidFill>
              </a:rPr>
              <a:t>example.jpg</a:t>
            </a:r>
            <a:r>
              <a:rPr lang="en-US" sz="2400" dirty="0">
                <a:solidFill>
                  <a:srgbClr val="4070A0"/>
                </a:solidFill>
              </a:rPr>
              <a:t>’</a:t>
            </a:r>
            <a:r>
              <a:rPr lang="en-US" sz="2400" dirty="0"/>
              <a:t> </a:t>
            </a:r>
            <a:br>
              <a:rPr lang="en-US" sz="2400" dirty="0"/>
            </a:br>
            <a:r>
              <a:rPr lang="en-US" sz="2400" dirty="0" err="1"/>
              <a:t>ind</a:t>
            </a:r>
            <a:r>
              <a:rPr lang="en-US" sz="2400" dirty="0"/>
              <a:t>, prob, loc = </a:t>
            </a:r>
            <a:r>
              <a:rPr lang="en-US" sz="2400" dirty="0" err="1"/>
              <a:t>detector.predict</a:t>
            </a:r>
            <a:r>
              <a:rPr lang="en-US" sz="2400" dirty="0"/>
              <a:t>(</a:t>
            </a:r>
            <a:r>
              <a:rPr lang="en-US" sz="2400" dirty="0" err="1"/>
              <a:t>image_path</a:t>
            </a:r>
            <a:r>
              <a:rPr lang="en-US" sz="2400" dirty="0"/>
              <a:t>)</a:t>
            </a:r>
            <a:br>
              <a:rPr lang="en-US" sz="2400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F28988-DE95-874B-912A-C972A9A899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6559" y="3245670"/>
            <a:ext cx="5093087" cy="3247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085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B6BE7-762A-4348-8152-CC1523AFB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Easy to Extend -- Customization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A9976A-A0BA-3F49-B4BE-8A8521E0C5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Change default configurations:</a:t>
            </a:r>
            <a:br>
              <a:rPr lang="en-US" dirty="0"/>
            </a:br>
            <a:r>
              <a:rPr lang="en-US" b="1" dirty="0">
                <a:solidFill>
                  <a:srgbClr val="007020"/>
                </a:solidFill>
              </a:rPr>
              <a:t>import</a:t>
            </a:r>
            <a:r>
              <a:rPr lang="en-US" dirty="0"/>
              <a:t> </a:t>
            </a:r>
            <a:r>
              <a:rPr lang="en-US" b="1" dirty="0" err="1">
                <a:solidFill>
                  <a:srgbClr val="0E84B5"/>
                </a:solidFill>
              </a:rPr>
              <a:t>autogluon</a:t>
            </a:r>
            <a:r>
              <a:rPr lang="en-US" dirty="0"/>
              <a:t> </a:t>
            </a:r>
            <a:r>
              <a:rPr lang="en-US" b="1" dirty="0">
                <a:solidFill>
                  <a:srgbClr val="007020"/>
                </a:solidFill>
              </a:rPr>
              <a:t>as</a:t>
            </a:r>
            <a:r>
              <a:rPr lang="en-US" dirty="0"/>
              <a:t> </a:t>
            </a:r>
            <a:r>
              <a:rPr lang="en-US" b="1" dirty="0">
                <a:solidFill>
                  <a:srgbClr val="0E84B5"/>
                </a:solidFill>
              </a:rPr>
              <a:t>ag</a:t>
            </a:r>
            <a:br>
              <a:rPr lang="en-US" b="1" dirty="0">
                <a:solidFill>
                  <a:srgbClr val="0E84B5"/>
                </a:solidFill>
              </a:rPr>
            </a:br>
            <a:r>
              <a:rPr lang="en-US" dirty="0"/>
              <a:t>classifier </a:t>
            </a:r>
            <a:r>
              <a:rPr lang="en-US" dirty="0">
                <a:solidFill>
                  <a:srgbClr val="666666"/>
                </a:solidFill>
              </a:rPr>
              <a:t>=</a:t>
            </a:r>
            <a:r>
              <a:rPr lang="en-US" dirty="0"/>
              <a:t> </a:t>
            </a:r>
            <a:r>
              <a:rPr lang="en-US" dirty="0" err="1"/>
              <a:t>task</a:t>
            </a:r>
            <a:r>
              <a:rPr lang="en-US" dirty="0" err="1">
                <a:solidFill>
                  <a:srgbClr val="666666"/>
                </a:solidFill>
              </a:rPr>
              <a:t>.</a:t>
            </a:r>
            <a:r>
              <a:rPr lang="en-US" dirty="0" err="1"/>
              <a:t>fit</a:t>
            </a:r>
            <a:r>
              <a:rPr lang="en-US" dirty="0"/>
              <a:t>(dataset,</a:t>
            </a:r>
            <a:br>
              <a:rPr lang="en-US" dirty="0"/>
            </a:br>
            <a:r>
              <a:rPr lang="en-US" dirty="0"/>
              <a:t>                                  nets</a:t>
            </a:r>
            <a:r>
              <a:rPr lang="en-US" dirty="0">
                <a:solidFill>
                  <a:srgbClr val="666666"/>
                </a:solidFill>
              </a:rPr>
              <a:t>=</a:t>
            </a:r>
            <a:r>
              <a:rPr lang="en-US" dirty="0"/>
              <a:t>Categorical(</a:t>
            </a:r>
            <a:r>
              <a:rPr lang="en-US" dirty="0">
                <a:solidFill>
                  <a:srgbClr val="4070A0"/>
                </a:solidFill>
              </a:rPr>
              <a:t>'resnet50_v1b'</a:t>
            </a:r>
            <a:r>
              <a:rPr lang="en-US" dirty="0"/>
              <a:t>, </a:t>
            </a:r>
            <a:r>
              <a:rPr lang="en-US" dirty="0">
                <a:solidFill>
                  <a:srgbClr val="4070A0"/>
                </a:solidFill>
              </a:rPr>
              <a:t>'resnet50_v2’</a:t>
            </a:r>
            <a:r>
              <a:rPr lang="en-US" dirty="0"/>
              <a:t>),</a:t>
            </a:r>
            <a:br>
              <a:rPr lang="en-US" dirty="0"/>
            </a:br>
            <a:r>
              <a:rPr lang="en-US" dirty="0"/>
              <a:t>                                  </a:t>
            </a:r>
            <a:r>
              <a:rPr lang="en-US" dirty="0" err="1"/>
              <a:t>lr_scheduler</a:t>
            </a:r>
            <a:r>
              <a:rPr lang="en-US" dirty="0">
                <a:solidFill>
                  <a:srgbClr val="666666"/>
                </a:solidFill>
              </a:rPr>
              <a:t>=</a:t>
            </a:r>
            <a:r>
              <a:rPr lang="en-US" dirty="0"/>
              <a:t>Categorical(</a:t>
            </a:r>
            <a:r>
              <a:rPr lang="en-US" dirty="0">
                <a:solidFill>
                  <a:srgbClr val="4070A0"/>
                </a:solidFill>
              </a:rPr>
              <a:t>'poly'</a:t>
            </a:r>
            <a:r>
              <a:rPr lang="en-US" dirty="0"/>
              <a:t>, </a:t>
            </a:r>
            <a:r>
              <a:rPr lang="en-US" dirty="0">
                <a:solidFill>
                  <a:srgbClr val="4070A0"/>
                </a:solidFill>
              </a:rPr>
              <a:t>'cosine’</a:t>
            </a:r>
            <a:r>
              <a:rPr lang="en-US" dirty="0"/>
              <a:t>), </a:t>
            </a:r>
            <a:br>
              <a:rPr lang="en-US" dirty="0"/>
            </a:br>
            <a:r>
              <a:rPr lang="en-US" dirty="0"/>
              <a:t>                                  epochs</a:t>
            </a:r>
            <a:r>
              <a:rPr lang="en-US" dirty="0">
                <a:solidFill>
                  <a:srgbClr val="666666"/>
                </a:solidFill>
              </a:rPr>
              <a:t>=</a:t>
            </a:r>
            <a:r>
              <a:rPr lang="en-US" dirty="0">
                <a:solidFill>
                  <a:srgbClr val="40A070"/>
                </a:solidFill>
              </a:rPr>
              <a:t>4</a:t>
            </a:r>
            <a:r>
              <a:rPr lang="en-US" dirty="0"/>
              <a:t>)</a:t>
            </a:r>
          </a:p>
          <a:p>
            <a:r>
              <a:rPr lang="en-US" dirty="0"/>
              <a:t>Bring your own network with search space:</a:t>
            </a:r>
            <a:br>
              <a:rPr lang="en-US" dirty="0"/>
            </a:br>
            <a:r>
              <a:rPr lang="en-US" b="1" dirty="0">
                <a:solidFill>
                  <a:srgbClr val="007020"/>
                </a:solidFill>
              </a:rPr>
              <a:t>import</a:t>
            </a:r>
            <a:r>
              <a:rPr lang="en-US" dirty="0"/>
              <a:t> </a:t>
            </a:r>
            <a:r>
              <a:rPr lang="en-US" b="1" dirty="0" err="1">
                <a:solidFill>
                  <a:srgbClr val="0E84B5"/>
                </a:solidFill>
              </a:rPr>
              <a:t>gluoncv</a:t>
            </a:r>
            <a:r>
              <a:rPr lang="en-US" dirty="0"/>
              <a:t> </a:t>
            </a:r>
            <a:r>
              <a:rPr lang="en-US" b="1" dirty="0">
                <a:solidFill>
                  <a:srgbClr val="007020"/>
                </a:solidFill>
              </a:rPr>
              <a:t>as</a:t>
            </a:r>
            <a:r>
              <a:rPr lang="en-US" dirty="0"/>
              <a:t> </a:t>
            </a:r>
            <a:r>
              <a:rPr lang="en-US" b="1" dirty="0" err="1">
                <a:solidFill>
                  <a:srgbClr val="0E84B5"/>
                </a:solidFill>
              </a:rPr>
              <a:t>gcv</a:t>
            </a:r>
            <a:br>
              <a:rPr lang="en-US" b="1" dirty="0">
                <a:solidFill>
                  <a:srgbClr val="0E84B5"/>
                </a:solidFill>
              </a:rPr>
            </a:br>
            <a:r>
              <a:rPr lang="en-US" b="1" dirty="0"/>
              <a:t>@</a:t>
            </a:r>
            <a:r>
              <a:rPr lang="en-US" b="1" dirty="0" err="1"/>
              <a:t>ag.func</a:t>
            </a:r>
            <a:r>
              <a:rPr lang="en-US" dirty="0"/>
              <a:t>(multiplier=</a:t>
            </a:r>
            <a:r>
              <a:rPr lang="en-US" dirty="0" err="1"/>
              <a:t>ag.Categorical</a:t>
            </a:r>
            <a:r>
              <a:rPr lang="en-US" dirty="0"/>
              <a:t>(</a:t>
            </a:r>
            <a:r>
              <a:rPr lang="en-US" dirty="0">
                <a:solidFill>
                  <a:srgbClr val="40A070"/>
                </a:solidFill>
              </a:rPr>
              <a:t>0.25</a:t>
            </a:r>
            <a:r>
              <a:rPr lang="en-US" dirty="0"/>
              <a:t>, </a:t>
            </a:r>
            <a:r>
              <a:rPr lang="en-US" dirty="0">
                <a:solidFill>
                  <a:srgbClr val="40A070"/>
                </a:solidFill>
              </a:rPr>
              <a:t>1.0</a:t>
            </a:r>
            <a:r>
              <a:rPr lang="en-US" dirty="0"/>
              <a:t>)) </a:t>
            </a:r>
            <a:br>
              <a:rPr lang="en-US" dirty="0"/>
            </a:br>
            <a:r>
              <a:rPr lang="en-US" b="1" dirty="0">
                <a:solidFill>
                  <a:srgbClr val="007020"/>
                </a:solidFill>
              </a:rPr>
              <a:t>def</a:t>
            </a:r>
            <a:r>
              <a:rPr lang="en-US" dirty="0"/>
              <a:t> </a:t>
            </a:r>
            <a:r>
              <a:rPr lang="en-US" dirty="0" err="1">
                <a:solidFill>
                  <a:srgbClr val="06287E"/>
                </a:solidFill>
              </a:rPr>
              <a:t>get_mobilenet</a:t>
            </a:r>
            <a:r>
              <a:rPr lang="en-US" dirty="0"/>
              <a:t>(multiplier): </a:t>
            </a:r>
            <a:r>
              <a:rPr lang="en-US" b="1" dirty="0">
                <a:solidFill>
                  <a:srgbClr val="007020"/>
                </a:solidFill>
              </a:rPr>
              <a:t>return</a:t>
            </a:r>
            <a:r>
              <a:rPr lang="en-US" dirty="0"/>
              <a:t> 	gcv.model_zoo.MobileNetV2(multiplier=multiplier, classes=</a:t>
            </a:r>
            <a:r>
              <a:rPr lang="en-US" dirty="0">
                <a:solidFill>
                  <a:srgbClr val="40A070"/>
                </a:solidFill>
              </a:rPr>
              <a:t>4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0895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E097E-8895-3042-B488-707BFD170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Easy to Extend -- Customization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FD937-7D47-524E-A62D-103343B767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CIFAR </a:t>
            </a:r>
            <a:r>
              <a:rPr lang="en-US" dirty="0" err="1"/>
              <a:t>ResNet</a:t>
            </a:r>
            <a:r>
              <a:rPr lang="en-US" dirty="0"/>
              <a:t>:</a:t>
            </a:r>
            <a:br>
              <a:rPr lang="en-US" dirty="0"/>
            </a:br>
            <a:r>
              <a:rPr lang="en-US" sz="2000" b="1" dirty="0">
                <a:solidFill>
                  <a:srgbClr val="007020"/>
                </a:solidFill>
              </a:rPr>
              <a:t>from</a:t>
            </a:r>
            <a:r>
              <a:rPr lang="en-US" sz="2000" dirty="0"/>
              <a:t> </a:t>
            </a:r>
            <a:r>
              <a:rPr lang="en-US" sz="2000" b="1" dirty="0" err="1">
                <a:solidFill>
                  <a:srgbClr val="0E84B5"/>
                </a:solidFill>
              </a:rPr>
              <a:t>gluoncv.model_zoo.cifarresnet</a:t>
            </a:r>
            <a:r>
              <a:rPr lang="en-US" sz="2000" dirty="0"/>
              <a:t> </a:t>
            </a:r>
            <a:r>
              <a:rPr lang="en-US" sz="2000" b="1" dirty="0">
                <a:solidFill>
                  <a:srgbClr val="007020"/>
                </a:solidFill>
              </a:rPr>
              <a:t>import</a:t>
            </a:r>
            <a:r>
              <a:rPr lang="en-US" sz="2000" dirty="0"/>
              <a:t> CIFARResNetV1, CIFARBasicBlockV1 </a:t>
            </a:r>
            <a:br>
              <a:rPr lang="en-US" sz="2000" dirty="0"/>
            </a:br>
            <a:r>
              <a:rPr lang="en-US" sz="2000" dirty="0"/>
              <a:t>net </a:t>
            </a:r>
            <a:r>
              <a:rPr lang="en-US" sz="2000" dirty="0">
                <a:solidFill>
                  <a:srgbClr val="666666"/>
                </a:solidFill>
              </a:rPr>
              <a:t>=</a:t>
            </a:r>
            <a:r>
              <a:rPr lang="en-US" sz="2000" dirty="0"/>
              <a:t> CIFARResNetV1(CIFARBasicBlockV1, layers </a:t>
            </a:r>
            <a:r>
              <a:rPr lang="en-US" sz="2000" dirty="0">
                <a:solidFill>
                  <a:srgbClr val="666666"/>
                </a:solidFill>
              </a:rPr>
              <a:t>=</a:t>
            </a:r>
            <a:r>
              <a:rPr lang="en-US" sz="2000" dirty="0"/>
              <a:t> [</a:t>
            </a:r>
            <a:r>
              <a:rPr lang="en-US" sz="2000" dirty="0">
                <a:solidFill>
                  <a:srgbClr val="40A070"/>
                </a:solidFill>
              </a:rPr>
              <a:t>1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40A070"/>
                </a:solidFill>
              </a:rPr>
              <a:t>1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40A070"/>
                </a:solidFill>
              </a:rPr>
              <a:t>1</a:t>
            </a:r>
            <a:r>
              <a:rPr lang="en-US" sz="2000" dirty="0"/>
              <a:t>], </a:t>
            </a:r>
            <a:br>
              <a:rPr lang="en-US" sz="2000" dirty="0"/>
            </a:br>
            <a:r>
              <a:rPr lang="en-US" sz="2000" dirty="0"/>
              <a:t>                                        channels </a:t>
            </a:r>
            <a:r>
              <a:rPr lang="en-US" sz="2000" dirty="0">
                <a:solidFill>
                  <a:srgbClr val="666666"/>
                </a:solidFill>
              </a:rPr>
              <a:t>=</a:t>
            </a:r>
            <a:r>
              <a:rPr lang="en-US" sz="2000" dirty="0"/>
              <a:t> [</a:t>
            </a:r>
            <a:r>
              <a:rPr lang="en-US" sz="2000" dirty="0">
                <a:solidFill>
                  <a:srgbClr val="40A070"/>
                </a:solidFill>
              </a:rPr>
              <a:t>16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40A070"/>
                </a:solidFill>
              </a:rPr>
              <a:t>16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40A070"/>
                </a:solidFill>
              </a:rPr>
              <a:t>32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40A070"/>
                </a:solidFill>
              </a:rPr>
              <a:t>64</a:t>
            </a:r>
            <a:r>
              <a:rPr lang="en-US" sz="2000" dirty="0"/>
              <a:t>])</a:t>
            </a:r>
            <a:br>
              <a:rPr lang="en-US" sz="2000" dirty="0"/>
            </a:br>
            <a:r>
              <a:rPr lang="en-US" sz="2000" dirty="0" err="1"/>
              <a:t>ag</a:t>
            </a:r>
            <a:r>
              <a:rPr lang="en-US" sz="2000" dirty="0" err="1">
                <a:solidFill>
                  <a:srgbClr val="666666"/>
                </a:solidFill>
              </a:rPr>
              <a:t>.</a:t>
            </a:r>
            <a:r>
              <a:rPr lang="en-US" sz="2000" dirty="0" err="1"/>
              <a:t>plot_network</a:t>
            </a:r>
            <a:r>
              <a:rPr lang="en-US" sz="2000" dirty="0"/>
              <a:t>(net, (</a:t>
            </a:r>
            <a:r>
              <a:rPr lang="en-US" sz="2000" dirty="0">
                <a:solidFill>
                  <a:srgbClr val="40A070"/>
                </a:solidFill>
              </a:rPr>
              <a:t>1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40A070"/>
                </a:solidFill>
              </a:rPr>
              <a:t>3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40A070"/>
                </a:solidFill>
              </a:rPr>
              <a:t>32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40A070"/>
                </a:solidFill>
              </a:rPr>
              <a:t>32</a:t>
            </a:r>
            <a:r>
              <a:rPr lang="en-US" sz="2000" dirty="0"/>
              <a:t>))</a:t>
            </a:r>
            <a:br>
              <a:rPr lang="en-US" sz="2000" dirty="0"/>
            </a:br>
            <a:endParaRPr lang="en-US" sz="2000" dirty="0"/>
          </a:p>
          <a:p>
            <a:r>
              <a:rPr lang="en-US" dirty="0"/>
              <a:t>Define a searchable CIFAR </a:t>
            </a:r>
            <a:r>
              <a:rPr lang="en-US" dirty="0" err="1"/>
              <a:t>ResNet</a:t>
            </a:r>
            <a:br>
              <a:rPr lang="en-US" sz="2000" dirty="0"/>
            </a:br>
            <a:r>
              <a:rPr lang="en-US" sz="2000" b="1" dirty="0">
                <a:solidFill>
                  <a:srgbClr val="555555"/>
                </a:solidFill>
              </a:rPr>
              <a:t>@ag. obj</a:t>
            </a:r>
            <a:r>
              <a:rPr lang="en-US" sz="2000" dirty="0"/>
              <a:t>(nstage1</a:t>
            </a:r>
            <a:r>
              <a:rPr lang="en-US" sz="2000" dirty="0">
                <a:solidFill>
                  <a:srgbClr val="666666"/>
                </a:solidFill>
              </a:rPr>
              <a:t>=</a:t>
            </a:r>
            <a:r>
              <a:rPr lang="en-US" sz="2000" dirty="0" err="1"/>
              <a:t>ag</a:t>
            </a:r>
            <a:r>
              <a:rPr lang="en-US" sz="2000" dirty="0" err="1">
                <a:solidFill>
                  <a:srgbClr val="666666"/>
                </a:solidFill>
              </a:rPr>
              <a:t>.</a:t>
            </a:r>
            <a:r>
              <a:rPr lang="en-US" sz="2000" dirty="0" err="1"/>
              <a:t>Int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40A070"/>
                </a:solidFill>
              </a:rPr>
              <a:t>2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40A070"/>
                </a:solidFill>
              </a:rPr>
              <a:t>4</a:t>
            </a:r>
            <a:r>
              <a:rPr lang="en-US" sz="2000" dirty="0"/>
              <a:t>), nstage2</a:t>
            </a:r>
            <a:r>
              <a:rPr lang="en-US" sz="2000" dirty="0">
                <a:solidFill>
                  <a:srgbClr val="666666"/>
                </a:solidFill>
              </a:rPr>
              <a:t>=</a:t>
            </a:r>
            <a:r>
              <a:rPr lang="en-US" sz="2000" dirty="0" err="1"/>
              <a:t>ag</a:t>
            </a:r>
            <a:r>
              <a:rPr lang="en-US" sz="2000" dirty="0" err="1">
                <a:solidFill>
                  <a:srgbClr val="666666"/>
                </a:solidFill>
              </a:rPr>
              <a:t>.</a:t>
            </a:r>
            <a:r>
              <a:rPr lang="en-US" sz="2000" dirty="0" err="1"/>
              <a:t>Int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40A070"/>
                </a:solidFill>
              </a:rPr>
              <a:t>2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40A070"/>
                </a:solidFill>
              </a:rPr>
              <a:t>4</a:t>
            </a:r>
            <a:r>
              <a:rPr lang="en-US" sz="2000" dirty="0"/>
              <a:t>)) </a:t>
            </a:r>
            <a:br>
              <a:rPr lang="en-US" sz="2000" dirty="0"/>
            </a:br>
            <a:r>
              <a:rPr lang="en-US" sz="2000" b="1" dirty="0">
                <a:solidFill>
                  <a:srgbClr val="007020"/>
                </a:solidFill>
              </a:rPr>
              <a:t>class</a:t>
            </a:r>
            <a:r>
              <a:rPr lang="en-US" sz="2000" dirty="0"/>
              <a:t> </a:t>
            </a:r>
            <a:r>
              <a:rPr lang="en-US" sz="2000" b="1" dirty="0" err="1">
                <a:solidFill>
                  <a:srgbClr val="0E84B5"/>
                </a:solidFill>
              </a:rPr>
              <a:t>MyCifarResNet</a:t>
            </a:r>
            <a:r>
              <a:rPr lang="en-US" sz="2000" dirty="0"/>
              <a:t>(CIFARResNetV1): </a:t>
            </a:r>
            <a:br>
              <a:rPr lang="en-US" sz="2000" dirty="0"/>
            </a:br>
            <a:r>
              <a:rPr lang="en-US" sz="2000" dirty="0"/>
              <a:t>        </a:t>
            </a:r>
            <a:r>
              <a:rPr lang="en-US" sz="2000" b="1" dirty="0">
                <a:solidFill>
                  <a:srgbClr val="007020"/>
                </a:solidFill>
              </a:rPr>
              <a:t>def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6287E"/>
                </a:solidFill>
              </a:rPr>
              <a:t>__</a:t>
            </a:r>
            <a:r>
              <a:rPr lang="en-US" sz="2000" dirty="0" err="1">
                <a:solidFill>
                  <a:srgbClr val="06287E"/>
                </a:solidFill>
              </a:rPr>
              <a:t>init</a:t>
            </a:r>
            <a:r>
              <a:rPr lang="en-US" sz="2000" dirty="0">
                <a:solidFill>
                  <a:srgbClr val="06287E"/>
                </a:solidFill>
              </a:rPr>
              <a:t>__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007020"/>
                </a:solidFill>
              </a:rPr>
              <a:t>self</a:t>
            </a:r>
            <a:r>
              <a:rPr lang="en-US" sz="2000" dirty="0"/>
              <a:t>, nstage1, nstage2):</a:t>
            </a:r>
            <a:br>
              <a:rPr lang="en-US" sz="2000" dirty="0"/>
            </a:br>
            <a:r>
              <a:rPr lang="en-US" sz="2000" dirty="0"/>
              <a:t>        nstage3 </a:t>
            </a:r>
            <a:r>
              <a:rPr lang="en-US" sz="2000" dirty="0">
                <a:solidFill>
                  <a:srgbClr val="666666"/>
                </a:solidFill>
              </a:rPr>
              <a:t>=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40A070"/>
                </a:solidFill>
              </a:rPr>
              <a:t>9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666666"/>
                </a:solidFill>
              </a:rPr>
              <a:t>-</a:t>
            </a:r>
            <a:r>
              <a:rPr lang="en-US" sz="2000" dirty="0"/>
              <a:t> nstage1 </a:t>
            </a:r>
            <a:r>
              <a:rPr lang="en-US" sz="2000" dirty="0">
                <a:solidFill>
                  <a:srgbClr val="666666"/>
                </a:solidFill>
              </a:rPr>
              <a:t>-</a:t>
            </a:r>
            <a:r>
              <a:rPr lang="en-US" sz="2000" dirty="0"/>
              <a:t> nstage2</a:t>
            </a:r>
            <a:br>
              <a:rPr lang="en-US" sz="2000" dirty="0"/>
            </a:br>
            <a:r>
              <a:rPr lang="en-US" sz="2000" dirty="0"/>
              <a:t>        layers </a:t>
            </a:r>
            <a:r>
              <a:rPr lang="en-US" sz="2000" dirty="0">
                <a:solidFill>
                  <a:srgbClr val="666666"/>
                </a:solidFill>
              </a:rPr>
              <a:t>=</a:t>
            </a:r>
            <a:r>
              <a:rPr lang="en-US" sz="2000" dirty="0"/>
              <a:t> [nstage1, nstage2, nstage3] </a:t>
            </a:r>
            <a:br>
              <a:rPr lang="en-US" sz="2000" dirty="0"/>
            </a:br>
            <a:r>
              <a:rPr lang="en-US" sz="2000" dirty="0"/>
              <a:t>        channels </a:t>
            </a:r>
            <a:r>
              <a:rPr lang="en-US" sz="2000" dirty="0">
                <a:solidFill>
                  <a:srgbClr val="666666"/>
                </a:solidFill>
              </a:rPr>
              <a:t>=</a:t>
            </a:r>
            <a:r>
              <a:rPr lang="en-US" sz="2000" dirty="0"/>
              <a:t> [</a:t>
            </a:r>
            <a:r>
              <a:rPr lang="en-US" sz="2000" dirty="0">
                <a:solidFill>
                  <a:srgbClr val="40A070"/>
                </a:solidFill>
              </a:rPr>
              <a:t>16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40A070"/>
                </a:solidFill>
              </a:rPr>
              <a:t>16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40A070"/>
                </a:solidFill>
              </a:rPr>
              <a:t>32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40A070"/>
                </a:solidFill>
              </a:rPr>
              <a:t>64</a:t>
            </a:r>
            <a:r>
              <a:rPr lang="en-US" sz="2000" dirty="0"/>
              <a:t>] </a:t>
            </a:r>
            <a:br>
              <a:rPr lang="en-US" sz="2000" dirty="0"/>
            </a:br>
            <a:r>
              <a:rPr lang="en-US" sz="2000" dirty="0"/>
              <a:t>        </a:t>
            </a:r>
            <a:r>
              <a:rPr lang="en-US" sz="2000" dirty="0">
                <a:solidFill>
                  <a:srgbClr val="007020"/>
                </a:solidFill>
              </a:rPr>
              <a:t>super</a:t>
            </a:r>
            <a:r>
              <a:rPr lang="en-US" sz="2000" dirty="0"/>
              <a:t>()</a:t>
            </a:r>
            <a:r>
              <a:rPr lang="en-US" sz="2000" dirty="0">
                <a:solidFill>
                  <a:srgbClr val="666666"/>
                </a:solidFill>
              </a:rPr>
              <a:t>.</a:t>
            </a:r>
            <a:r>
              <a:rPr lang="en-US" sz="2000" dirty="0">
                <a:solidFill>
                  <a:srgbClr val="06287E"/>
                </a:solidFill>
              </a:rPr>
              <a:t>__</a:t>
            </a:r>
            <a:r>
              <a:rPr lang="en-US" sz="2000" dirty="0" err="1">
                <a:solidFill>
                  <a:srgbClr val="06287E"/>
                </a:solidFill>
              </a:rPr>
              <a:t>init</a:t>
            </a:r>
            <a:r>
              <a:rPr lang="en-US" sz="2000" dirty="0">
                <a:solidFill>
                  <a:srgbClr val="06287E"/>
                </a:solidFill>
              </a:rPr>
              <a:t>__</a:t>
            </a:r>
            <a:r>
              <a:rPr lang="en-US" sz="2000" dirty="0"/>
              <a:t>(CIFARBasicBlockV1, layers, channels)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 err="1"/>
              <a:t>task</a:t>
            </a:r>
            <a:r>
              <a:rPr lang="en-US" sz="2000" dirty="0" err="1">
                <a:solidFill>
                  <a:srgbClr val="666666"/>
                </a:solidFill>
              </a:rPr>
              <a:t>.</a:t>
            </a:r>
            <a:r>
              <a:rPr lang="en-US" sz="2000" dirty="0" err="1"/>
              <a:t>fit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4070A0"/>
                </a:solidFill>
              </a:rPr>
              <a:t>'cifar10'</a:t>
            </a:r>
            <a:r>
              <a:rPr lang="en-US" sz="2000" dirty="0"/>
              <a:t>, net</a:t>
            </a:r>
            <a:r>
              <a:rPr lang="en-US" sz="2000" dirty="0">
                <a:solidFill>
                  <a:srgbClr val="666666"/>
                </a:solidFill>
              </a:rPr>
              <a:t>=</a:t>
            </a:r>
            <a:r>
              <a:rPr lang="en-US" sz="2000" dirty="0" err="1"/>
              <a:t>MyCifarResNet</a:t>
            </a:r>
            <a:r>
              <a:rPr lang="en-US" sz="2000" dirty="0"/>
              <a:t>())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B56864-9D4F-BC4E-9F8B-9B336FB8D6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6611" y="264755"/>
            <a:ext cx="1885980" cy="632848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F1EBCF1-834E-9043-8651-24992BE4CDAB}"/>
              </a:ext>
            </a:extLst>
          </p:cNvPr>
          <p:cNvSpPr txBox="1"/>
          <p:nvPr/>
        </p:nvSpPr>
        <p:spPr>
          <a:xfrm>
            <a:off x="905854" y="6058968"/>
            <a:ext cx="6477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4"/>
              </a:rPr>
              <a:t>https://autogluon.s3.amazonaws.com/tutorials/extend/object.html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581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8073A-7B44-344E-A5CB-75C1D16A4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Extensibility -- Customization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CBD06-84ED-0F47-9775-5D862D3CE1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Allow HPO/NAS on any user-defined training scripts/tasks (in python)</a:t>
            </a:r>
            <a:br>
              <a:rPr lang="en-US" dirty="0"/>
            </a:br>
            <a:r>
              <a:rPr lang="en-US" dirty="0"/>
              <a:t>automatically generate search algorithm and conduct HPO</a:t>
            </a:r>
            <a:br>
              <a:rPr lang="en-US" dirty="0"/>
            </a:br>
            <a:br>
              <a:rPr lang="en-US" dirty="0"/>
            </a:br>
            <a:r>
              <a:rPr lang="en-US" sz="2400" b="1" dirty="0">
                <a:solidFill>
                  <a:srgbClr val="555555"/>
                </a:solidFill>
              </a:rPr>
              <a:t>@ag. </a:t>
            </a:r>
            <a:r>
              <a:rPr lang="en-US" sz="2400" b="1" dirty="0" err="1">
                <a:solidFill>
                  <a:srgbClr val="555555"/>
                </a:solidFill>
              </a:rPr>
              <a:t>args</a:t>
            </a:r>
            <a:r>
              <a:rPr lang="en-US" sz="2400" dirty="0"/>
              <a:t>(</a:t>
            </a:r>
            <a:br>
              <a:rPr lang="en-US" sz="2400" dirty="0"/>
            </a:br>
            <a:r>
              <a:rPr lang="en-US" sz="2400" dirty="0"/>
              <a:t>	</a:t>
            </a:r>
            <a:r>
              <a:rPr lang="en-US" sz="2400" dirty="0" err="1"/>
              <a:t>batch_size</a:t>
            </a:r>
            <a:r>
              <a:rPr lang="en-US" sz="2400" dirty="0">
                <a:solidFill>
                  <a:srgbClr val="666666"/>
                </a:solidFill>
              </a:rPr>
              <a:t>=</a:t>
            </a:r>
            <a:r>
              <a:rPr lang="en-US" sz="2400" dirty="0">
                <a:solidFill>
                  <a:srgbClr val="40A070"/>
                </a:solidFill>
              </a:rPr>
              <a:t>128</a:t>
            </a:r>
            <a:r>
              <a:rPr lang="en-US" sz="2400" dirty="0"/>
              <a:t>,</a:t>
            </a:r>
            <a:br>
              <a:rPr lang="en-US" sz="2400" dirty="0"/>
            </a:br>
            <a:r>
              <a:rPr lang="en-US" sz="2400" dirty="0"/>
              <a:t>	</a:t>
            </a:r>
            <a:r>
              <a:rPr lang="en-US" sz="2400" dirty="0" err="1"/>
              <a:t>lr</a:t>
            </a:r>
            <a:r>
              <a:rPr lang="en-US" sz="2400" dirty="0">
                <a:solidFill>
                  <a:srgbClr val="666666"/>
                </a:solidFill>
              </a:rPr>
              <a:t>=</a:t>
            </a:r>
            <a:r>
              <a:rPr lang="en-US" sz="2400" dirty="0" err="1"/>
              <a:t>ag</a:t>
            </a:r>
            <a:r>
              <a:rPr lang="en-US" sz="2400" dirty="0" err="1">
                <a:solidFill>
                  <a:srgbClr val="666666"/>
                </a:solidFill>
              </a:rPr>
              <a:t>.</a:t>
            </a:r>
            <a:r>
              <a:rPr lang="en-US" sz="2400" dirty="0" err="1"/>
              <a:t>Real</a:t>
            </a:r>
            <a:r>
              <a:rPr lang="en-US" sz="2400" dirty="0"/>
              <a:t>(</a:t>
            </a:r>
            <a:r>
              <a:rPr lang="en-US" sz="2400" dirty="0">
                <a:solidFill>
                  <a:srgbClr val="40A070"/>
                </a:solidFill>
              </a:rPr>
              <a:t>1e-4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40A070"/>
                </a:solidFill>
              </a:rPr>
              <a:t>1e-2</a:t>
            </a:r>
            <a:r>
              <a:rPr lang="en-US" sz="2400" dirty="0"/>
              <a:t>),</a:t>
            </a:r>
            <a:br>
              <a:rPr lang="en-US" sz="2400" dirty="0"/>
            </a:br>
            <a:r>
              <a:rPr lang="en-US" sz="2400" dirty="0"/>
              <a:t>	net</a:t>
            </a:r>
            <a:r>
              <a:rPr lang="en-US" sz="2400" dirty="0">
                <a:solidFill>
                  <a:srgbClr val="666666"/>
                </a:solidFill>
              </a:rPr>
              <a:t>=</a:t>
            </a:r>
            <a:r>
              <a:rPr lang="en-US" sz="2400" dirty="0"/>
              <a:t> </a:t>
            </a:r>
            <a:r>
              <a:rPr lang="en-US" sz="2400" dirty="0" err="1"/>
              <a:t>MyCifarResNet</a:t>
            </a:r>
            <a:r>
              <a:rPr lang="en-US" sz="2400" dirty="0"/>
              <a:t>(nstage1</a:t>
            </a:r>
            <a:r>
              <a:rPr lang="en-US" sz="2400" dirty="0">
                <a:solidFill>
                  <a:srgbClr val="666666"/>
                </a:solidFill>
              </a:rPr>
              <a:t>=</a:t>
            </a:r>
            <a:r>
              <a:rPr lang="en-US" sz="2400" dirty="0" err="1"/>
              <a:t>ag</a:t>
            </a:r>
            <a:r>
              <a:rPr lang="en-US" sz="2400" dirty="0" err="1">
                <a:solidFill>
                  <a:srgbClr val="666666"/>
                </a:solidFill>
              </a:rPr>
              <a:t>.</a:t>
            </a:r>
            <a:r>
              <a:rPr lang="en-US" sz="2400" dirty="0" err="1"/>
              <a:t>Int</a:t>
            </a:r>
            <a:r>
              <a:rPr lang="en-US" sz="2400" dirty="0"/>
              <a:t>(</a:t>
            </a:r>
            <a:r>
              <a:rPr lang="en-US" sz="2400" dirty="0">
                <a:solidFill>
                  <a:srgbClr val="40A070"/>
                </a:solidFill>
              </a:rPr>
              <a:t>1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40A070"/>
                </a:solidFill>
              </a:rPr>
              <a:t>4</a:t>
            </a:r>
            <a:r>
              <a:rPr lang="en-US" sz="2400" dirty="0"/>
              <a:t>)),</a:t>
            </a:r>
            <a:br>
              <a:rPr lang="en-US" sz="2400" dirty="0"/>
            </a:br>
            <a:r>
              <a:rPr lang="en-US" sz="2400" dirty="0"/>
              <a:t>)</a:t>
            </a:r>
            <a:br>
              <a:rPr lang="en-US" sz="2400" dirty="0"/>
            </a:br>
            <a:r>
              <a:rPr lang="en-US" sz="2400" b="1" dirty="0">
                <a:solidFill>
                  <a:srgbClr val="007020"/>
                </a:solidFill>
              </a:rPr>
              <a:t>def</a:t>
            </a:r>
            <a:r>
              <a:rPr lang="en-US" sz="2400" dirty="0"/>
              <a:t> </a:t>
            </a:r>
            <a:r>
              <a:rPr lang="en-US" sz="2400" dirty="0" err="1">
                <a:solidFill>
                  <a:srgbClr val="06287E"/>
                </a:solidFill>
              </a:rPr>
              <a:t>train_fn</a:t>
            </a:r>
            <a:r>
              <a:rPr lang="en-US" sz="2400" dirty="0"/>
              <a:t>(</a:t>
            </a:r>
            <a:r>
              <a:rPr lang="en-US" sz="2400" dirty="0" err="1"/>
              <a:t>args</a:t>
            </a:r>
            <a:r>
              <a:rPr lang="en-US" sz="2400" dirty="0"/>
              <a:t>, reporter</a:t>
            </a:r>
            <a:r>
              <a:rPr lang="en-US" sz="2400" dirty="0">
                <a:solidFill>
                  <a:srgbClr val="666666"/>
                </a:solidFill>
              </a:rPr>
              <a:t>=</a:t>
            </a:r>
            <a:r>
              <a:rPr lang="en-US" sz="2400" dirty="0">
                <a:solidFill>
                  <a:srgbClr val="007020"/>
                </a:solidFill>
              </a:rPr>
              <a:t>None</a:t>
            </a:r>
            <a:r>
              <a:rPr lang="en-US" sz="2400" dirty="0"/>
              <a:t>):</a:t>
            </a:r>
            <a:br>
              <a:rPr lang="en-US" sz="2400" dirty="0"/>
            </a:br>
            <a:r>
              <a:rPr lang="en-US" sz="2400" dirty="0"/>
              <a:t>	</a:t>
            </a:r>
            <a:r>
              <a:rPr lang="en-US" sz="2400" b="1" dirty="0">
                <a:solidFill>
                  <a:srgbClr val="007020"/>
                </a:solidFill>
              </a:rPr>
              <a:t>print</a:t>
            </a:r>
            <a:r>
              <a:rPr lang="en-US" sz="2400" dirty="0"/>
              <a:t>(</a:t>
            </a:r>
            <a:r>
              <a:rPr lang="en-US" sz="2400" dirty="0" err="1"/>
              <a:t>args.lr</a:t>
            </a:r>
            <a:r>
              <a:rPr lang="en-US" sz="2400" dirty="0"/>
              <a:t>, </a:t>
            </a:r>
            <a:r>
              <a:rPr lang="en-US" sz="2400" dirty="0" err="1"/>
              <a:t>args</a:t>
            </a:r>
            <a:r>
              <a:rPr lang="en-US" sz="2400" dirty="0" err="1">
                <a:solidFill>
                  <a:srgbClr val="666666"/>
                </a:solidFill>
              </a:rPr>
              <a:t>.</a:t>
            </a:r>
            <a:r>
              <a:rPr lang="en-US" sz="2400" dirty="0" err="1"/>
              <a:t>batch_size</a:t>
            </a:r>
            <a:r>
              <a:rPr lang="en-US" sz="2400" dirty="0"/>
              <a:t>)</a:t>
            </a:r>
            <a:br>
              <a:rPr lang="en-US" sz="2400" dirty="0"/>
            </a:br>
            <a:r>
              <a:rPr lang="en-US" sz="2400" dirty="0"/>
              <a:t>	net</a:t>
            </a:r>
            <a:r>
              <a:rPr lang="en-US" sz="2400" dirty="0">
                <a:solidFill>
                  <a:srgbClr val="666666"/>
                </a:solidFill>
              </a:rPr>
              <a:t>=</a:t>
            </a:r>
            <a:r>
              <a:rPr lang="en-US" sz="2400" dirty="0" err="1"/>
              <a:t>args</a:t>
            </a:r>
            <a:r>
              <a:rPr lang="en-US" sz="2400" dirty="0" err="1">
                <a:solidFill>
                  <a:srgbClr val="666666"/>
                </a:solidFill>
              </a:rPr>
              <a:t>.</a:t>
            </a:r>
            <a:r>
              <a:rPr lang="en-US" sz="2400" dirty="0" err="1"/>
              <a:t>net</a:t>
            </a:r>
            <a:br>
              <a:rPr lang="en-US" sz="2400" dirty="0"/>
            </a:br>
            <a:r>
              <a:rPr lang="en-US" sz="2400" dirty="0"/>
              <a:t>	reporter(epoch</a:t>
            </a:r>
            <a:r>
              <a:rPr lang="en-US" sz="2400" dirty="0">
                <a:solidFill>
                  <a:srgbClr val="666666"/>
                </a:solidFill>
              </a:rPr>
              <a:t>=</a:t>
            </a:r>
            <a:r>
              <a:rPr lang="en-US" sz="2400" dirty="0">
                <a:solidFill>
                  <a:srgbClr val="40A070"/>
                </a:solidFill>
              </a:rPr>
              <a:t>0</a:t>
            </a:r>
            <a:r>
              <a:rPr lang="en-US" sz="2400" dirty="0"/>
              <a:t>, accuracy</a:t>
            </a:r>
            <a:r>
              <a:rPr lang="en-US" sz="2400" dirty="0">
                <a:solidFill>
                  <a:srgbClr val="666666"/>
                </a:solidFill>
              </a:rPr>
              <a:t>=</a:t>
            </a:r>
            <a:r>
              <a:rPr lang="en-US" sz="2400" dirty="0">
                <a:solidFill>
                  <a:srgbClr val="40A070"/>
                </a:solidFill>
              </a:rPr>
              <a:t>0.9</a:t>
            </a:r>
            <a:r>
              <a:rPr lang="en-US" sz="2400" dirty="0"/>
              <a:t>)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 err="1"/>
              <a:t>myscheduler</a:t>
            </a:r>
            <a:r>
              <a:rPr lang="en-US" sz="2400" dirty="0"/>
              <a:t> = </a:t>
            </a:r>
            <a:r>
              <a:rPr lang="en-US" sz="2400" dirty="0" err="1"/>
              <a:t>ag.scheduler.FIFOScheduler</a:t>
            </a:r>
            <a:r>
              <a:rPr lang="en-US" sz="2400" dirty="0"/>
              <a:t>(</a:t>
            </a:r>
            <a:r>
              <a:rPr lang="en-US" sz="2400" dirty="0" err="1"/>
              <a:t>train_fn</a:t>
            </a:r>
            <a:r>
              <a:rPr lang="en-US" sz="2400" dirty="0"/>
              <a:t>, </a:t>
            </a:r>
            <a:r>
              <a:rPr lang="en-US" sz="2400" dirty="0" err="1"/>
              <a:t>num_trials</a:t>
            </a:r>
            <a:r>
              <a:rPr lang="en-US" sz="2400" dirty="0"/>
              <a:t>=25)</a:t>
            </a:r>
            <a:br>
              <a:rPr lang="en-US" sz="2400" dirty="0"/>
            </a:br>
            <a:r>
              <a:rPr lang="en-US" sz="2400" dirty="0" err="1"/>
              <a:t>myscheduler.run</a:t>
            </a:r>
            <a:r>
              <a:rPr lang="en-US" sz="2400" dirty="0"/>
              <a:t>()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Not limited to supported tasks. (MobileNetV3, </a:t>
            </a:r>
            <a:r>
              <a:rPr lang="en-US" sz="2400" dirty="0" err="1"/>
              <a:t>Rekognition</a:t>
            </a:r>
            <a:r>
              <a:rPr lang="en-US" sz="2400" dirty="0"/>
              <a:t> Detection)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10FF8F-07E4-C74C-8B62-8E47787205C8}"/>
              </a:ext>
            </a:extLst>
          </p:cNvPr>
          <p:cNvSpPr txBox="1"/>
          <p:nvPr/>
        </p:nvSpPr>
        <p:spPr>
          <a:xfrm>
            <a:off x="914400" y="6176963"/>
            <a:ext cx="6477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https://autogluon.s3.amazonaws.com/tutorials/extend/script.html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910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8DABC-5E27-8D40-8010-BFA72F5BA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666228" cy="1325563"/>
          </a:xfrm>
        </p:spPr>
        <p:txBody>
          <a:bodyPr/>
          <a:lstStyle/>
          <a:p>
            <a:r>
              <a:rPr lang="en-US" dirty="0"/>
              <a:t>Efficient in Search – </a:t>
            </a:r>
            <a:r>
              <a:rPr lang="en-US" sz="4000" dirty="0"/>
              <a:t>Advanced Search Strategies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CF641BE-D21C-9249-9CBD-70135D5F16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5611" y="1864536"/>
            <a:ext cx="5589324" cy="4351338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055DB38-2840-9045-BAAA-0FAB90B8AC05}"/>
              </a:ext>
            </a:extLst>
          </p:cNvPr>
          <p:cNvSpPr txBox="1"/>
          <p:nvPr/>
        </p:nvSpPr>
        <p:spPr>
          <a:xfrm>
            <a:off x="6978594" y="2191909"/>
            <a:ext cx="398360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Searcher: suggests configurations for the next training jobs.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Scheduler: schedules the training job when the computation resources are available.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070643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27320</TotalTime>
  <Words>676</Words>
  <Application>Microsoft Macintosh PowerPoint</Application>
  <PresentationFormat>Widescreen</PresentationFormat>
  <Paragraphs>41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Auto            : An AutoML Toolkit</vt:lpstr>
      <vt:lpstr>Auto</vt:lpstr>
      <vt:lpstr>Easy to Use -- FIT API</vt:lpstr>
      <vt:lpstr>Easy to Extend -- Customization</vt:lpstr>
      <vt:lpstr>Easy to Extend -- Customization</vt:lpstr>
      <vt:lpstr>Extensibility -- Customization</vt:lpstr>
      <vt:lpstr>Efficient in Search – Advanced Search Strategies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AutoGluon</dc:title>
  <dc:creator>Microsoft Office User</dc:creator>
  <cp:lastModifiedBy>Microsoft Office User</cp:lastModifiedBy>
  <cp:revision>393</cp:revision>
  <dcterms:created xsi:type="dcterms:W3CDTF">2019-10-11T22:02:06Z</dcterms:created>
  <dcterms:modified xsi:type="dcterms:W3CDTF">2019-12-03T18:20:13Z</dcterms:modified>
</cp:coreProperties>
</file>