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77" r:id="rId2"/>
    <p:sldId id="259" r:id="rId3"/>
    <p:sldId id="275" r:id="rId4"/>
    <p:sldId id="281" r:id="rId5"/>
    <p:sldId id="28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3E758-0E35-AA4E-8BC1-EDFE15E660D6}"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28662-C288-2E4A-B214-93AC3DB32DF7}" type="slidenum">
              <a:rPr lang="en-US" smtClean="0"/>
              <a:t>‹#›</a:t>
            </a:fld>
            <a:endParaRPr lang="en-US"/>
          </a:p>
        </p:txBody>
      </p:sp>
    </p:spTree>
    <p:extLst>
      <p:ext uri="{BB962C8B-B14F-4D97-AF65-F5344CB8AC3E}">
        <p14:creationId xmlns:p14="http://schemas.microsoft.com/office/powerpoint/2010/main" val="215240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Optimization fits a probabilistic *surrogate model* to estimate the function that relates each hyperparameter configuration to the resulting performance of a model trained under this hyperparameter configuration. </a:t>
            </a:r>
          </a:p>
          <a:p>
            <a:r>
              <a:rPr lang="en-US" dirty="0"/>
              <a:t>This surrogate model can then be used to infer which hyperparameter configurations could plausibly lead to the best predictive performance (</a:t>
            </a:r>
            <a:r>
              <a:rPr lang="en-US" dirty="0" err="1"/>
              <a:t>ie</a:t>
            </a:r>
            <a:r>
              <a:rPr lang="en-US" dirty="0"/>
              <a:t>. those hyperparameter-values that are similar to the top-performing configurations tried so far, as well as the hyperparameter-values that are very dissimilar to all configurations tried so far, since the surrogate model is highly uncertain about their corresponding performance). Within the same time-limit constraints, Bayesian optimization can often produce a superior model  compared to random search by making smarter decisions about which hyperparameter configuration to explore next. Although updating the surrogate model takes time, these updates are generally negligible compared with the neural network training time required to execute a single trial.</a:t>
            </a:r>
          </a:p>
        </p:txBody>
      </p:sp>
      <p:sp>
        <p:nvSpPr>
          <p:cNvPr id="4" name="Slide Number Placeholder 3"/>
          <p:cNvSpPr>
            <a:spLocks noGrp="1"/>
          </p:cNvSpPr>
          <p:nvPr>
            <p:ph type="sldNum" sz="quarter" idx="5"/>
          </p:nvPr>
        </p:nvSpPr>
        <p:spPr/>
        <p:txBody>
          <a:bodyPr/>
          <a:lstStyle/>
          <a:p>
            <a:fld id="{1DA968BD-9FE6-EE4D-8904-638B2728DF4A}" type="slidenum">
              <a:rPr lang="en-US" smtClean="0"/>
              <a:t>2</a:t>
            </a:fld>
            <a:endParaRPr lang="en-US"/>
          </a:p>
        </p:txBody>
      </p:sp>
    </p:spTree>
    <p:extLst>
      <p:ext uri="{BB962C8B-B14F-4D97-AF65-F5344CB8AC3E}">
        <p14:creationId xmlns:p14="http://schemas.microsoft.com/office/powerpoint/2010/main" val="257809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A968BD-9FE6-EE4D-8904-638B2728DF4A}" type="slidenum">
              <a:rPr lang="en-US" smtClean="0"/>
              <a:t>4</a:t>
            </a:fld>
            <a:endParaRPr lang="en-US"/>
          </a:p>
        </p:txBody>
      </p:sp>
    </p:spTree>
    <p:extLst>
      <p:ext uri="{BB962C8B-B14F-4D97-AF65-F5344CB8AC3E}">
        <p14:creationId xmlns:p14="http://schemas.microsoft.com/office/powerpoint/2010/main" val="1177387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A968BD-9FE6-EE4D-8904-638B2728DF4A}" type="slidenum">
              <a:rPr lang="en-US" smtClean="0"/>
              <a:t>5</a:t>
            </a:fld>
            <a:endParaRPr lang="en-US"/>
          </a:p>
        </p:txBody>
      </p:sp>
    </p:spTree>
    <p:extLst>
      <p:ext uri="{BB962C8B-B14F-4D97-AF65-F5344CB8AC3E}">
        <p14:creationId xmlns:p14="http://schemas.microsoft.com/office/powerpoint/2010/main" val="21811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6427-E305-DA49-8CC7-4A4BE3D62F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C5789E-56D9-9D4A-AE93-073EB23B16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C909EA-F6F3-EB4B-B12D-3F6003B5BF54}"/>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5" name="Footer Placeholder 4">
            <a:extLst>
              <a:ext uri="{FF2B5EF4-FFF2-40B4-BE49-F238E27FC236}">
                <a16:creationId xmlns:a16="http://schemas.microsoft.com/office/drawing/2014/main" id="{418F92A7-D7CF-9E47-8461-B5874E21F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DE7FD-7E00-A848-8649-4AA8BD423539}"/>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418593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49419-9ED2-894C-8A79-46F294601D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367CD7-99F0-4D4D-A0CF-BF4C6FF0F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DC6EF-0D11-474C-92FD-F1AAD3B99B64}"/>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5" name="Footer Placeholder 4">
            <a:extLst>
              <a:ext uri="{FF2B5EF4-FFF2-40B4-BE49-F238E27FC236}">
                <a16:creationId xmlns:a16="http://schemas.microsoft.com/office/drawing/2014/main" id="{E9E43BB4-4DF4-9A48-AE04-9528555E0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EFA49-CF4D-6A43-B188-C3957ACD0BF2}"/>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80201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DE169-B67F-BD43-8ED9-AEC3D30AD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DF7BF8-D08A-EC49-951B-729A03C11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6A6BC-CBF1-E348-97FD-7BC73E1CE30D}"/>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5" name="Footer Placeholder 4">
            <a:extLst>
              <a:ext uri="{FF2B5EF4-FFF2-40B4-BE49-F238E27FC236}">
                <a16:creationId xmlns:a16="http://schemas.microsoft.com/office/drawing/2014/main" id="{EB11E69D-873C-0E46-B367-45ABE579E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9B35F-0FB2-AE4F-BE64-844E543D815F}"/>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2942671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9CD9-AD62-B44B-810E-08562A1A8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B94B4-5CD1-0A47-8B73-5F84FD6B9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C96A8-087E-FC44-B033-EC85D24B0AFC}"/>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5" name="Footer Placeholder 4">
            <a:extLst>
              <a:ext uri="{FF2B5EF4-FFF2-40B4-BE49-F238E27FC236}">
                <a16:creationId xmlns:a16="http://schemas.microsoft.com/office/drawing/2014/main" id="{7B842D5F-9B0C-2D4F-981F-826A475EE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5F57F-398D-CA42-B29B-9269A650C398}"/>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281869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A259-8AC1-7748-9BAD-272E55C43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77231F-83AA-0049-ACCF-1F2B0E235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ACBEF-F1D0-1B43-9912-6CF6BBD0506C}"/>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5" name="Footer Placeholder 4">
            <a:extLst>
              <a:ext uri="{FF2B5EF4-FFF2-40B4-BE49-F238E27FC236}">
                <a16:creationId xmlns:a16="http://schemas.microsoft.com/office/drawing/2014/main" id="{1EB6AF8C-D2FF-1343-9BB2-D8EA028D61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EC3B3-5C79-1F49-BDE5-C68FBFDC1113}"/>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373905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38C5-23FC-1D44-9FA5-CCD9C47F2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4A7ED3-2A00-2149-A681-147ADD0F4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12BA3A-177A-0E48-8C38-2BF239DE1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37210-B325-234B-8FB5-1A3822CC9A8A}"/>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6" name="Footer Placeholder 5">
            <a:extLst>
              <a:ext uri="{FF2B5EF4-FFF2-40B4-BE49-F238E27FC236}">
                <a16:creationId xmlns:a16="http://schemas.microsoft.com/office/drawing/2014/main" id="{D9638A26-AAF4-774D-9F7F-91026E03F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EFB548-D49F-7345-8E8A-94874CAFBBEF}"/>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13019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8B93-971F-094E-B200-DB915ADDAC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CABCD-BDFF-0843-B1A7-745386CEA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E58EB-D5AA-624B-842F-767905BB25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7F0F23-581B-BE47-8E42-C88CF30194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64E518-9747-CA44-B5F6-8E8E967415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31D7C9-34FE-6940-AC15-C1D3F0CB9C17}"/>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8" name="Footer Placeholder 7">
            <a:extLst>
              <a:ext uri="{FF2B5EF4-FFF2-40B4-BE49-F238E27FC236}">
                <a16:creationId xmlns:a16="http://schemas.microsoft.com/office/drawing/2014/main" id="{374606CC-9E6B-5140-A8CC-15A6FE79DE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D41F24-89CF-B047-8B57-F9F388F3207C}"/>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22503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A277-FC59-1445-AC1F-C45471D5D8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208FA7-3C60-D642-AD53-1F248A674DA6}"/>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4" name="Footer Placeholder 3">
            <a:extLst>
              <a:ext uri="{FF2B5EF4-FFF2-40B4-BE49-F238E27FC236}">
                <a16:creationId xmlns:a16="http://schemas.microsoft.com/office/drawing/2014/main" id="{F9DBF0F5-4C18-414F-8A84-A473E1FBE7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DB93C-CEBB-6140-8B22-57C174E2BD27}"/>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72292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E9AC74-5D28-C340-BE5A-ABC1FB7B6DDC}"/>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3" name="Footer Placeholder 2">
            <a:extLst>
              <a:ext uri="{FF2B5EF4-FFF2-40B4-BE49-F238E27FC236}">
                <a16:creationId xmlns:a16="http://schemas.microsoft.com/office/drawing/2014/main" id="{E813999F-C6EE-474B-AB62-47612D5828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64FCCD-5A7C-0E44-85DB-72D5A7254A2A}"/>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321378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46B0-028F-6940-8C29-93072689E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D63627-53BF-5A48-9EDE-ADD0AE16A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93DBDA-45E9-DB48-A128-F1A60EC87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12FA8-9993-7543-8441-C2D4D3637318}"/>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6" name="Footer Placeholder 5">
            <a:extLst>
              <a:ext uri="{FF2B5EF4-FFF2-40B4-BE49-F238E27FC236}">
                <a16:creationId xmlns:a16="http://schemas.microsoft.com/office/drawing/2014/main" id="{2682E013-455E-2441-8B96-9973727E2D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E5DC3-5FC2-9549-8A2D-68683B49B871}"/>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2779417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5726-9EF6-BB43-A9F7-99A938D2D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C273C5-43BC-0E48-8FF9-CECFDE8B2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84E69A-22AA-0B4D-93C7-20F15F4E5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F19F4-3223-274F-8B90-08034E06A4FB}"/>
              </a:ext>
            </a:extLst>
          </p:cNvPr>
          <p:cNvSpPr>
            <a:spLocks noGrp="1"/>
          </p:cNvSpPr>
          <p:nvPr>
            <p:ph type="dt" sz="half" idx="10"/>
          </p:nvPr>
        </p:nvSpPr>
        <p:spPr/>
        <p:txBody>
          <a:bodyPr/>
          <a:lstStyle/>
          <a:p>
            <a:fld id="{C8893F53-72EF-1D46-B3DD-B4050372896E}" type="datetimeFigureOut">
              <a:rPr lang="en-US" smtClean="0"/>
              <a:t>12/3/19</a:t>
            </a:fld>
            <a:endParaRPr lang="en-US"/>
          </a:p>
        </p:txBody>
      </p:sp>
      <p:sp>
        <p:nvSpPr>
          <p:cNvPr id="6" name="Footer Placeholder 5">
            <a:extLst>
              <a:ext uri="{FF2B5EF4-FFF2-40B4-BE49-F238E27FC236}">
                <a16:creationId xmlns:a16="http://schemas.microsoft.com/office/drawing/2014/main" id="{B744DAE8-60F6-0C47-A735-41DDCD0F5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F59B5-A020-F142-AA41-95205B31D804}"/>
              </a:ext>
            </a:extLst>
          </p:cNvPr>
          <p:cNvSpPr>
            <a:spLocks noGrp="1"/>
          </p:cNvSpPr>
          <p:nvPr>
            <p:ph type="sldNum" sz="quarter" idx="12"/>
          </p:nvPr>
        </p:nvSpPr>
        <p:spPr/>
        <p:txBody>
          <a:bodyPr/>
          <a:lstStyle/>
          <a:p>
            <a:fld id="{E476FE14-1305-6E46-9B22-54D3BAD14AD2}" type="slidenum">
              <a:rPr lang="en-US" smtClean="0"/>
              <a:t>‹#›</a:t>
            </a:fld>
            <a:endParaRPr lang="en-US"/>
          </a:p>
        </p:txBody>
      </p:sp>
    </p:spTree>
    <p:extLst>
      <p:ext uri="{BB962C8B-B14F-4D97-AF65-F5344CB8AC3E}">
        <p14:creationId xmlns:p14="http://schemas.microsoft.com/office/powerpoint/2010/main" val="102757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B827B-13BF-1B40-A108-1F204AB161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EEB91-2371-B043-B16E-C9EABCD4D5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A8FAC-D3D0-5F4E-AEED-15BC35C40E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893F53-72EF-1D46-B3DD-B4050372896E}" type="datetimeFigureOut">
              <a:rPr lang="en-US" smtClean="0"/>
              <a:t>12/3/19</a:t>
            </a:fld>
            <a:endParaRPr lang="en-US"/>
          </a:p>
        </p:txBody>
      </p:sp>
      <p:sp>
        <p:nvSpPr>
          <p:cNvPr id="5" name="Footer Placeholder 4">
            <a:extLst>
              <a:ext uri="{FF2B5EF4-FFF2-40B4-BE49-F238E27FC236}">
                <a16:creationId xmlns:a16="http://schemas.microsoft.com/office/drawing/2014/main" id="{AAC75C1F-5A48-904A-907F-998E2E713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BCB0C1-A686-3444-A0BF-EB8F0F3DC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76FE14-1305-6E46-9B22-54D3BAD14AD2}" type="slidenum">
              <a:rPr lang="en-US" smtClean="0"/>
              <a:t>‹#›</a:t>
            </a:fld>
            <a:endParaRPr lang="en-US"/>
          </a:p>
        </p:txBody>
      </p:sp>
    </p:spTree>
    <p:extLst>
      <p:ext uri="{BB962C8B-B14F-4D97-AF65-F5344CB8AC3E}">
        <p14:creationId xmlns:p14="http://schemas.microsoft.com/office/powerpoint/2010/main" val="2891767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autogluon.s3.amazonaws.com/api/autogluon.searcher.html#skoptsearcher"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cs231n.stanford.edu/slides/2019/cs231n_2019_lecture14.pdf" TargetMode="External"/><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DABC-5E27-8D40-8010-BFA72F5BA512}"/>
              </a:ext>
            </a:extLst>
          </p:cNvPr>
          <p:cNvSpPr>
            <a:spLocks noGrp="1"/>
          </p:cNvSpPr>
          <p:nvPr>
            <p:ph type="title"/>
          </p:nvPr>
        </p:nvSpPr>
        <p:spPr>
          <a:xfrm>
            <a:off x="838200" y="365125"/>
            <a:ext cx="10666228" cy="1325563"/>
          </a:xfrm>
        </p:spPr>
        <p:txBody>
          <a:bodyPr/>
          <a:lstStyle/>
          <a:p>
            <a:r>
              <a:rPr lang="en-US" dirty="0"/>
              <a:t>Efficient in Search – </a:t>
            </a:r>
            <a:r>
              <a:rPr lang="en-US" sz="4000" dirty="0"/>
              <a:t>Advanced Search Strategies</a:t>
            </a:r>
            <a:endParaRPr lang="en-US" dirty="0"/>
          </a:p>
        </p:txBody>
      </p:sp>
      <p:pic>
        <p:nvPicPr>
          <p:cNvPr id="5" name="Content Placeholder 4">
            <a:extLst>
              <a:ext uri="{FF2B5EF4-FFF2-40B4-BE49-F238E27FC236}">
                <a16:creationId xmlns:a16="http://schemas.microsoft.com/office/drawing/2014/main" id="{4CF641BE-D21C-9249-9CBD-70135D5F16E1}"/>
              </a:ext>
            </a:extLst>
          </p:cNvPr>
          <p:cNvPicPr>
            <a:picLocks noGrp="1" noChangeAspect="1"/>
          </p:cNvPicPr>
          <p:nvPr>
            <p:ph idx="1"/>
          </p:nvPr>
        </p:nvPicPr>
        <p:blipFill>
          <a:blip r:embed="rId2"/>
          <a:stretch>
            <a:fillRect/>
          </a:stretch>
        </p:blipFill>
        <p:spPr>
          <a:xfrm>
            <a:off x="1005611" y="1864536"/>
            <a:ext cx="5589324" cy="4351338"/>
          </a:xfrm>
        </p:spPr>
      </p:pic>
      <p:sp>
        <p:nvSpPr>
          <p:cNvPr id="3" name="TextBox 2">
            <a:extLst>
              <a:ext uri="{FF2B5EF4-FFF2-40B4-BE49-F238E27FC236}">
                <a16:creationId xmlns:a16="http://schemas.microsoft.com/office/drawing/2014/main" id="{C055DB38-2840-9045-BAAA-0FAB90B8AC05}"/>
              </a:ext>
            </a:extLst>
          </p:cNvPr>
          <p:cNvSpPr txBox="1"/>
          <p:nvPr/>
        </p:nvSpPr>
        <p:spPr>
          <a:xfrm>
            <a:off x="6978594" y="2191909"/>
            <a:ext cx="398360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Searcher: suggests configurations for the next training jobs.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Scheduler: schedules the training job when the computation resources are available.</a:t>
            </a:r>
          </a:p>
          <a:p>
            <a:endParaRPr lang="en-US" sz="2400" dirty="0"/>
          </a:p>
        </p:txBody>
      </p:sp>
    </p:spTree>
    <p:extLst>
      <p:ext uri="{BB962C8B-B14F-4D97-AF65-F5344CB8AC3E}">
        <p14:creationId xmlns:p14="http://schemas.microsoft.com/office/powerpoint/2010/main" val="426066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50CF8DD-6AA7-2245-A575-1F84DF4D9A09}"/>
              </a:ext>
            </a:extLst>
          </p:cNvPr>
          <p:cNvPicPr>
            <a:picLocks noChangeAspect="1"/>
          </p:cNvPicPr>
          <p:nvPr/>
        </p:nvPicPr>
        <p:blipFill>
          <a:blip r:embed="rId3"/>
          <a:stretch>
            <a:fillRect/>
          </a:stretch>
        </p:blipFill>
        <p:spPr>
          <a:xfrm>
            <a:off x="4851400" y="1825625"/>
            <a:ext cx="6502400" cy="3124200"/>
          </a:xfrm>
          <a:prstGeom prst="rect">
            <a:avLst/>
          </a:prstGeom>
        </p:spPr>
      </p:pic>
      <p:sp>
        <p:nvSpPr>
          <p:cNvPr id="2" name="Title 1">
            <a:extLst>
              <a:ext uri="{FF2B5EF4-FFF2-40B4-BE49-F238E27FC236}">
                <a16:creationId xmlns:a16="http://schemas.microsoft.com/office/drawing/2014/main" id="{A834C8BF-B3C3-DE42-9305-F71B7F1F51BB}"/>
              </a:ext>
            </a:extLst>
          </p:cNvPr>
          <p:cNvSpPr>
            <a:spLocks noGrp="1"/>
          </p:cNvSpPr>
          <p:nvPr>
            <p:ph type="title"/>
          </p:nvPr>
        </p:nvSpPr>
        <p:spPr/>
        <p:txBody>
          <a:bodyPr/>
          <a:lstStyle/>
          <a:p>
            <a:r>
              <a:rPr lang="en-US" dirty="0"/>
              <a:t>Search Algorithms (</a:t>
            </a:r>
            <a:r>
              <a:rPr lang="en-US" dirty="0" err="1"/>
              <a:t>SkOpt</a:t>
            </a:r>
            <a:r>
              <a:rPr lang="en-US" dirty="0"/>
              <a:t>)</a:t>
            </a:r>
          </a:p>
        </p:txBody>
      </p:sp>
      <p:sp>
        <p:nvSpPr>
          <p:cNvPr id="3" name="Content Placeholder 2">
            <a:extLst>
              <a:ext uri="{FF2B5EF4-FFF2-40B4-BE49-F238E27FC236}">
                <a16:creationId xmlns:a16="http://schemas.microsoft.com/office/drawing/2014/main" id="{44ED9754-C8B1-524A-8AA5-CD8240C06111}"/>
              </a:ext>
            </a:extLst>
          </p:cNvPr>
          <p:cNvSpPr>
            <a:spLocks noGrp="1"/>
          </p:cNvSpPr>
          <p:nvPr>
            <p:ph idx="1"/>
          </p:nvPr>
        </p:nvSpPr>
        <p:spPr/>
        <p:txBody>
          <a:bodyPr/>
          <a:lstStyle/>
          <a:p>
            <a:r>
              <a:rPr lang="en-US" i="1" dirty="0"/>
              <a:t>Surrogate Model</a:t>
            </a:r>
            <a:r>
              <a:rPr lang="en-US" dirty="0"/>
              <a:t>: </a:t>
            </a:r>
            <a:br>
              <a:rPr lang="en-US" dirty="0"/>
            </a:br>
            <a:r>
              <a:rPr lang="en-US" sz="2400" dirty="0"/>
              <a:t>reflects the probabilistic </a:t>
            </a:r>
            <a:br>
              <a:rPr lang="en-US" sz="2400" dirty="0"/>
            </a:br>
            <a:r>
              <a:rPr lang="en-US" sz="2400" dirty="0"/>
              <a:t>beliefs</a:t>
            </a:r>
          </a:p>
          <a:p>
            <a:r>
              <a:rPr lang="en-US" i="1" dirty="0"/>
              <a:t>Acquisition function</a:t>
            </a:r>
            <a:r>
              <a:rPr lang="en-US" dirty="0"/>
              <a:t>: </a:t>
            </a:r>
            <a:br>
              <a:rPr lang="en-US" dirty="0"/>
            </a:br>
            <a:r>
              <a:rPr lang="en-US" sz="2400" dirty="0"/>
              <a:t>which hyperparameter </a:t>
            </a:r>
            <a:br>
              <a:rPr lang="en-US" sz="2400" dirty="0"/>
            </a:br>
            <a:r>
              <a:rPr lang="en-US" sz="2400" dirty="0"/>
              <a:t>configuration to try next</a:t>
            </a:r>
          </a:p>
          <a:p>
            <a:endParaRPr lang="en-US" dirty="0"/>
          </a:p>
        </p:txBody>
      </p:sp>
      <p:pic>
        <p:nvPicPr>
          <p:cNvPr id="5" name="Picture 4">
            <a:extLst>
              <a:ext uri="{FF2B5EF4-FFF2-40B4-BE49-F238E27FC236}">
                <a16:creationId xmlns:a16="http://schemas.microsoft.com/office/drawing/2014/main" id="{DD61043A-4365-2B45-9DC8-D1600E01EE61}"/>
              </a:ext>
            </a:extLst>
          </p:cNvPr>
          <p:cNvPicPr>
            <a:picLocks noChangeAspect="1"/>
          </p:cNvPicPr>
          <p:nvPr/>
        </p:nvPicPr>
        <p:blipFill>
          <a:blip r:embed="rId4"/>
          <a:stretch>
            <a:fillRect/>
          </a:stretch>
        </p:blipFill>
        <p:spPr>
          <a:xfrm>
            <a:off x="4864100" y="1854200"/>
            <a:ext cx="6489700" cy="3149600"/>
          </a:xfrm>
          <a:prstGeom prst="rect">
            <a:avLst/>
          </a:prstGeom>
        </p:spPr>
      </p:pic>
      <p:pic>
        <p:nvPicPr>
          <p:cNvPr id="4" name="Picture 3">
            <a:extLst>
              <a:ext uri="{FF2B5EF4-FFF2-40B4-BE49-F238E27FC236}">
                <a16:creationId xmlns:a16="http://schemas.microsoft.com/office/drawing/2014/main" id="{E95A5C85-5DE2-E549-BFDD-1EA03A011093}"/>
              </a:ext>
            </a:extLst>
          </p:cNvPr>
          <p:cNvPicPr>
            <a:picLocks noChangeAspect="1"/>
          </p:cNvPicPr>
          <p:nvPr/>
        </p:nvPicPr>
        <p:blipFill>
          <a:blip r:embed="rId5"/>
          <a:stretch>
            <a:fillRect/>
          </a:stretch>
        </p:blipFill>
        <p:spPr>
          <a:xfrm>
            <a:off x="4851400" y="1825625"/>
            <a:ext cx="6502400" cy="3149600"/>
          </a:xfrm>
          <a:prstGeom prst="rect">
            <a:avLst/>
          </a:prstGeom>
        </p:spPr>
      </p:pic>
      <p:sp>
        <p:nvSpPr>
          <p:cNvPr id="7" name="TextBox 6">
            <a:extLst>
              <a:ext uri="{FF2B5EF4-FFF2-40B4-BE49-F238E27FC236}">
                <a16:creationId xmlns:a16="http://schemas.microsoft.com/office/drawing/2014/main" id="{CF31AD30-FF3A-914A-96D5-19037735D757}"/>
              </a:ext>
            </a:extLst>
          </p:cNvPr>
          <p:cNvSpPr txBox="1"/>
          <p:nvPr/>
        </p:nvSpPr>
        <p:spPr>
          <a:xfrm>
            <a:off x="1034142" y="4648200"/>
            <a:ext cx="3614057" cy="646331"/>
          </a:xfrm>
          <a:prstGeom prst="rect">
            <a:avLst/>
          </a:prstGeom>
          <a:noFill/>
        </p:spPr>
        <p:txBody>
          <a:bodyPr wrap="square" rtlCol="0">
            <a:spAutoFit/>
          </a:bodyPr>
          <a:lstStyle/>
          <a:p>
            <a:r>
              <a:rPr lang="en-US" dirty="0" err="1"/>
              <a:t>task</a:t>
            </a:r>
            <a:r>
              <a:rPr lang="en-US" dirty="0" err="1">
                <a:solidFill>
                  <a:srgbClr val="666666"/>
                </a:solidFill>
              </a:rPr>
              <a:t>.</a:t>
            </a:r>
            <a:r>
              <a:rPr lang="en-US" dirty="0" err="1"/>
              <a:t>fit</a:t>
            </a:r>
            <a:r>
              <a:rPr lang="en-US" dirty="0"/>
              <a:t>(dataset,            </a:t>
            </a:r>
          </a:p>
          <a:p>
            <a:r>
              <a:rPr lang="en-US" dirty="0"/>
              <a:t>              </a:t>
            </a:r>
            <a:r>
              <a:rPr lang="en-US" dirty="0" err="1"/>
              <a:t>search_strategy</a:t>
            </a:r>
            <a:r>
              <a:rPr lang="en-US" dirty="0"/>
              <a:t>=‘</a:t>
            </a:r>
            <a:r>
              <a:rPr lang="en-US" dirty="0" err="1"/>
              <a:t>skopt</a:t>
            </a:r>
            <a:r>
              <a:rPr lang="en-US" dirty="0"/>
              <a:t>’)</a:t>
            </a:r>
          </a:p>
        </p:txBody>
      </p:sp>
      <p:sp>
        <p:nvSpPr>
          <p:cNvPr id="8" name="TextBox 7">
            <a:extLst>
              <a:ext uri="{FF2B5EF4-FFF2-40B4-BE49-F238E27FC236}">
                <a16:creationId xmlns:a16="http://schemas.microsoft.com/office/drawing/2014/main" id="{41AC8750-9D6D-CE46-9C71-E2B745BB77D6}"/>
              </a:ext>
            </a:extLst>
          </p:cNvPr>
          <p:cNvSpPr txBox="1"/>
          <p:nvPr/>
        </p:nvSpPr>
        <p:spPr>
          <a:xfrm>
            <a:off x="914400" y="6176963"/>
            <a:ext cx="8721090" cy="369332"/>
          </a:xfrm>
          <a:prstGeom prst="rect">
            <a:avLst/>
          </a:prstGeom>
          <a:noFill/>
        </p:spPr>
        <p:txBody>
          <a:bodyPr wrap="square" rtlCol="0">
            <a:spAutoFit/>
          </a:bodyPr>
          <a:lstStyle/>
          <a:p>
            <a:r>
              <a:rPr lang="en-US" dirty="0">
                <a:hlinkClick r:id="rId6"/>
              </a:rPr>
              <a:t>http://autogluon.s3.amazonaws.com/api/autogluon.searcher.html#skoptsearcher</a:t>
            </a:r>
            <a:endParaRPr lang="en-US" dirty="0"/>
          </a:p>
        </p:txBody>
      </p:sp>
    </p:spTree>
    <p:extLst>
      <p:ext uri="{BB962C8B-B14F-4D97-AF65-F5344CB8AC3E}">
        <p14:creationId xmlns:p14="http://schemas.microsoft.com/office/powerpoint/2010/main" val="3803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EDE3-59E0-4A4C-AA18-CD7019063F56}"/>
              </a:ext>
            </a:extLst>
          </p:cNvPr>
          <p:cNvSpPr>
            <a:spLocks noGrp="1"/>
          </p:cNvSpPr>
          <p:nvPr>
            <p:ph type="title"/>
          </p:nvPr>
        </p:nvSpPr>
        <p:spPr/>
        <p:txBody>
          <a:bodyPr/>
          <a:lstStyle/>
          <a:p>
            <a:r>
              <a:rPr lang="en-US" dirty="0"/>
              <a:t>Search Algorithms (RL, Gluon)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F789EF-0FCE-644B-BC1F-2C3F4DD002B2}"/>
                  </a:ext>
                </a:extLst>
              </p:cNvPr>
              <p:cNvSpPr>
                <a:spLocks noGrp="1"/>
              </p:cNvSpPr>
              <p:nvPr>
                <p:ph idx="1"/>
              </p:nvPr>
            </p:nvSpPr>
            <p:spPr/>
            <p:txBody>
              <a:bodyPr>
                <a:normAutofit lnSpcReduction="10000"/>
              </a:bodyPr>
              <a:lstStyle/>
              <a:p>
                <a:pPr>
                  <a:lnSpc>
                    <a:spcPct val="100000"/>
                  </a:lnSpc>
                  <a:spcBef>
                    <a:spcPts val="0"/>
                  </a:spcBef>
                </a:pPr>
                <a:r>
                  <a:rPr lang="en-US" dirty="0"/>
                  <a:t>Auto Construct a LSTM </a:t>
                </a:r>
                <a:br>
                  <a:rPr lang="en-US" dirty="0"/>
                </a:br>
                <a:r>
                  <a:rPr lang="en-US" dirty="0"/>
                  <a:t>Controller based on Search</a:t>
                </a:r>
                <a:br>
                  <a:rPr lang="en-US" dirty="0"/>
                </a:br>
                <a:r>
                  <a:rPr lang="en-US" dirty="0"/>
                  <a:t>Space</a:t>
                </a:r>
              </a:p>
              <a:p>
                <a:pPr marL="0" lvl="0" indent="0">
                  <a:lnSpc>
                    <a:spcPct val="100000"/>
                  </a:lnSpc>
                  <a:spcBef>
                    <a:spcPts val="0"/>
                  </a:spcBef>
                  <a:buNone/>
                </a:pPr>
                <a:endParaRPr lang="en-US" sz="2400" b="0" i="1" dirty="0">
                  <a:latin typeface="Cambria Math" panose="02040503050406030204" pitchFamily="18" charset="0"/>
                </a:endParaRPr>
              </a:p>
              <a:p>
                <a:pPr marL="0" lvl="0" indent="0">
                  <a:lnSpc>
                    <a:spcPct val="100000"/>
                  </a:lnSpc>
                  <a:spcBef>
                    <a:spcPts val="0"/>
                  </a:spcBef>
                  <a:buNone/>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𝐽</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𝜃</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𝜃</m:t>
                          </m:r>
                          <m:r>
                            <a:rPr lang="en-US" sz="2400" b="0" i="1" smtClean="0">
                              <a:latin typeface="Cambria Math" panose="02040503050406030204" pitchFamily="18" charset="0"/>
                            </a:rPr>
                            <m:t>)</m:t>
                          </m:r>
                        </m:sub>
                      </m:sSub>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e>
                      </m:d>
                    </m:oMath>
                  </m:oMathPara>
                </a14:m>
                <a:endParaRPr lang="en-US" sz="2400" b="0" dirty="0"/>
              </a:p>
              <a:p>
                <a:pPr marL="0" lvl="0" indent="0">
                  <a:lnSpc>
                    <a:spcPct val="100000"/>
                  </a:lnSpc>
                  <a:spcBef>
                    <a:spcPts val="0"/>
                  </a:spcBef>
                  <a:buNone/>
                </a:pPr>
                <a14:m>
                  <m:oMathPara xmlns:m="http://schemas.openxmlformats.org/officeDocument/2006/math">
                    <m:oMathParaPr>
                      <m:jc m:val="left"/>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𝜃</m:t>
                          </m:r>
                        </m:sub>
                      </m:sSub>
                      <m:r>
                        <a:rPr lang="en-US" sz="2400" b="0" i="1" smtClean="0">
                          <a:latin typeface="Cambria Math" panose="02040503050406030204" pitchFamily="18" charset="0"/>
                          <a:ea typeface="Cambria Math" panose="02040503050406030204" pitchFamily="18" charset="0"/>
                        </a:rPr>
                        <m:t>𝐽</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e>
                      </m:d>
                      <m:sSub>
                        <m:sSubPr>
                          <m:ctrlPr>
                            <a:rPr lang="en-US" sz="2400" b="0" i="1" smtClean="0">
                              <a:latin typeface="Cambria Math" panose="02040503050406030204" pitchFamily="18" charset="0"/>
                              <a:ea typeface="Cambria Math" panose="02040503050406030204" pitchFamily="18" charset="0"/>
                            </a:rPr>
                          </m:ctrlPr>
                        </m:sSubPr>
                        <m:e>
                          <m:r>
                            <m:rPr>
                              <m:sty m:val="p"/>
                            </m:rP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𝜃</m:t>
                          </m:r>
                        </m:sub>
                      </m:sSub>
                      <m:r>
                        <m:rPr>
                          <m:sty m:val="p"/>
                        </m:rPr>
                        <a:rPr lang="en-US" sz="2400" b="0" i="0" smtClean="0">
                          <a:latin typeface="Cambria Math" panose="02040503050406030204" pitchFamily="18" charset="0"/>
                          <a:ea typeface="Cambria Math" panose="02040503050406030204" pitchFamily="18" charset="0"/>
                        </a:rPr>
                        <m:t>log</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oMath>
                  </m:oMathPara>
                </a14:m>
                <a:endParaRPr lang="en-US" sz="2400" b="0" dirty="0"/>
              </a:p>
              <a:p>
                <a:pPr marL="0" lvl="0" indent="0">
                  <a:lnSpc>
                    <a:spcPct val="100000"/>
                  </a:lnSpc>
                  <a:spcBef>
                    <a:spcPts val="0"/>
                  </a:spcBef>
                  <a:buNone/>
                </a:pPr>
                <a14:m>
                  <m:oMathPara xmlns:m="http://schemas.openxmlformats.org/officeDocument/2006/math">
                    <m:oMathParaPr>
                      <m:jc m:val="left"/>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𝑡</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𝜃</m:t>
                                      </m:r>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𝑅</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e>
                              </m:func>
                            </m:e>
                          </m:nary>
                        </m:e>
                      </m:nary>
                    </m:oMath>
                  </m:oMathPara>
                </a14:m>
                <a:endParaRPr lang="en-US" dirty="0"/>
              </a:p>
              <a:p>
                <a:pPr marL="0" lvl="0" indent="0">
                  <a:lnSpc>
                    <a:spcPct val="100000"/>
                  </a:lnSpc>
                  <a:spcBef>
                    <a:spcPts val="0"/>
                  </a:spcBef>
                  <a:buNone/>
                </a:pPr>
                <a:br>
                  <a:rPr lang="en-US" dirty="0"/>
                </a:br>
                <a:r>
                  <a:rPr lang="en-US" sz="1800" dirty="0" err="1"/>
                  <a:t>task</a:t>
                </a:r>
                <a:r>
                  <a:rPr lang="en-US" sz="1800" dirty="0" err="1">
                    <a:solidFill>
                      <a:srgbClr val="666666"/>
                    </a:solidFill>
                  </a:rPr>
                  <a:t>.</a:t>
                </a:r>
                <a:r>
                  <a:rPr lang="en-US" sz="1800" dirty="0" err="1"/>
                  <a:t>fit</a:t>
                </a:r>
                <a:r>
                  <a:rPr lang="en-US" sz="1800" dirty="0"/>
                  <a:t>(</a:t>
                </a:r>
                <a:r>
                  <a:rPr lang="en-US" sz="1800" dirty="0">
                    <a:solidFill>
                      <a:srgbClr val="4070A0"/>
                    </a:solidFill>
                  </a:rPr>
                  <a:t>'cifar10'</a:t>
                </a:r>
                <a:r>
                  <a:rPr lang="en-US" sz="1800" dirty="0"/>
                  <a:t>, net</a:t>
                </a:r>
                <a:r>
                  <a:rPr lang="en-US" sz="1800" dirty="0">
                    <a:solidFill>
                      <a:srgbClr val="666666"/>
                    </a:solidFill>
                  </a:rPr>
                  <a:t>=</a:t>
                </a:r>
                <a:r>
                  <a:rPr lang="en-US" sz="1800" dirty="0"/>
                  <a:t> </a:t>
                </a:r>
                <a:r>
                  <a:rPr lang="en-US" sz="1800" dirty="0" err="1"/>
                  <a:t>MyCifarResNet</a:t>
                </a:r>
                <a:r>
                  <a:rPr lang="en-US" sz="1800" dirty="0"/>
                  <a:t>(), </a:t>
                </a:r>
                <a:br>
                  <a:rPr lang="en-US" sz="1800" dirty="0"/>
                </a:br>
                <a:r>
                  <a:rPr lang="en-US" sz="1800" dirty="0"/>
                  <a:t>              </a:t>
                </a:r>
                <a:r>
                  <a:rPr lang="en-US" sz="1800" dirty="0" err="1"/>
                  <a:t>search_strategy</a:t>
                </a:r>
                <a:r>
                  <a:rPr lang="en-US" sz="1800" dirty="0">
                    <a:solidFill>
                      <a:srgbClr val="666666"/>
                    </a:solidFill>
                  </a:rPr>
                  <a:t>=</a:t>
                </a:r>
                <a:r>
                  <a:rPr lang="en-US" sz="1800" dirty="0">
                    <a:solidFill>
                      <a:srgbClr val="4070A0"/>
                    </a:solidFill>
                  </a:rPr>
                  <a:t>'</a:t>
                </a:r>
                <a:r>
                  <a:rPr lang="en-US" sz="1800" dirty="0" err="1">
                    <a:solidFill>
                      <a:srgbClr val="4070A0"/>
                    </a:solidFill>
                  </a:rPr>
                  <a:t>rl</a:t>
                </a:r>
                <a:r>
                  <a:rPr lang="en-US" sz="1800" dirty="0">
                    <a:solidFill>
                      <a:srgbClr val="4070A0"/>
                    </a:solidFill>
                  </a:rPr>
                  <a:t>'</a:t>
                </a:r>
                <a:r>
                  <a:rPr lang="en-US" sz="1800" dirty="0"/>
                  <a:t>)</a:t>
                </a:r>
                <a:endParaRPr lang="en-US" dirty="0"/>
              </a:p>
            </p:txBody>
          </p:sp>
        </mc:Choice>
        <mc:Fallback xmlns="">
          <p:sp>
            <p:nvSpPr>
              <p:cNvPr id="3" name="Content Placeholder 2">
                <a:extLst>
                  <a:ext uri="{FF2B5EF4-FFF2-40B4-BE49-F238E27FC236}">
                    <a16:creationId xmlns:a16="http://schemas.microsoft.com/office/drawing/2014/main" id="{D0F789EF-0FCE-644B-BC1F-2C3F4DD002B2}"/>
                  </a:ext>
                </a:extLst>
              </p:cNvPr>
              <p:cNvSpPr>
                <a:spLocks noGrp="1" noRot="1" noChangeAspect="1" noMove="1" noResize="1" noEditPoints="1" noAdjustHandles="1" noChangeArrowheads="1" noChangeShapeType="1" noTextEdit="1"/>
              </p:cNvSpPr>
              <p:nvPr>
                <p:ph idx="1"/>
              </p:nvPr>
            </p:nvSpPr>
            <p:spPr>
              <a:blipFill>
                <a:blip r:embed="rId2"/>
                <a:stretch>
                  <a:fillRect l="-7117" t="-2632" b="-1988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E41522-0189-8D49-B39D-0BF3AEE664C5}"/>
              </a:ext>
            </a:extLst>
          </p:cNvPr>
          <p:cNvPicPr>
            <a:picLocks noChangeAspect="1"/>
          </p:cNvPicPr>
          <p:nvPr/>
        </p:nvPicPr>
        <p:blipFill>
          <a:blip r:embed="rId3"/>
          <a:stretch>
            <a:fillRect/>
          </a:stretch>
        </p:blipFill>
        <p:spPr>
          <a:xfrm>
            <a:off x="7415840" y="3713897"/>
            <a:ext cx="3937960" cy="2953470"/>
          </a:xfrm>
          <a:prstGeom prst="rect">
            <a:avLst/>
          </a:prstGeom>
        </p:spPr>
      </p:pic>
      <p:pic>
        <p:nvPicPr>
          <p:cNvPr id="7" name="Picture 6">
            <a:extLst>
              <a:ext uri="{FF2B5EF4-FFF2-40B4-BE49-F238E27FC236}">
                <a16:creationId xmlns:a16="http://schemas.microsoft.com/office/drawing/2014/main" id="{70478983-B12E-5141-8FD1-A06148865945}"/>
              </a:ext>
            </a:extLst>
          </p:cNvPr>
          <p:cNvPicPr>
            <a:picLocks noChangeAspect="1"/>
          </p:cNvPicPr>
          <p:nvPr/>
        </p:nvPicPr>
        <p:blipFill>
          <a:blip r:embed="rId4"/>
          <a:stretch>
            <a:fillRect/>
          </a:stretch>
        </p:blipFill>
        <p:spPr>
          <a:xfrm>
            <a:off x="7415840" y="3713897"/>
            <a:ext cx="3937960" cy="2953470"/>
          </a:xfrm>
          <a:prstGeom prst="rect">
            <a:avLst/>
          </a:prstGeom>
        </p:spPr>
      </p:pic>
      <p:pic>
        <p:nvPicPr>
          <p:cNvPr id="9" name="Picture 8">
            <a:extLst>
              <a:ext uri="{FF2B5EF4-FFF2-40B4-BE49-F238E27FC236}">
                <a16:creationId xmlns:a16="http://schemas.microsoft.com/office/drawing/2014/main" id="{CFF75217-28F5-B140-86E4-9258D57CF31D}"/>
              </a:ext>
            </a:extLst>
          </p:cNvPr>
          <p:cNvPicPr>
            <a:picLocks noChangeAspect="1"/>
          </p:cNvPicPr>
          <p:nvPr/>
        </p:nvPicPr>
        <p:blipFill>
          <a:blip r:embed="rId5"/>
          <a:stretch>
            <a:fillRect/>
          </a:stretch>
        </p:blipFill>
        <p:spPr>
          <a:xfrm>
            <a:off x="5544611" y="1690687"/>
            <a:ext cx="5626716" cy="2094435"/>
          </a:xfrm>
          <a:prstGeom prst="rect">
            <a:avLst/>
          </a:prstGeom>
        </p:spPr>
      </p:pic>
      <p:sp>
        <p:nvSpPr>
          <p:cNvPr id="10" name="TextBox 9">
            <a:extLst>
              <a:ext uri="{FF2B5EF4-FFF2-40B4-BE49-F238E27FC236}">
                <a16:creationId xmlns:a16="http://schemas.microsoft.com/office/drawing/2014/main" id="{478982F6-D514-124E-825A-508FD19C6CDA}"/>
              </a:ext>
            </a:extLst>
          </p:cNvPr>
          <p:cNvSpPr txBox="1"/>
          <p:nvPr/>
        </p:nvSpPr>
        <p:spPr>
          <a:xfrm>
            <a:off x="741873" y="6041204"/>
            <a:ext cx="6673968" cy="523220"/>
          </a:xfrm>
          <a:prstGeom prst="rect">
            <a:avLst/>
          </a:prstGeom>
          <a:noFill/>
        </p:spPr>
        <p:txBody>
          <a:bodyPr wrap="square" rtlCol="0">
            <a:spAutoFit/>
          </a:bodyPr>
          <a:lstStyle/>
          <a:p>
            <a:r>
              <a:rPr lang="en-US" sz="1400" dirty="0" err="1"/>
              <a:t>Zoph</a:t>
            </a:r>
            <a:r>
              <a:rPr lang="en-US" sz="1400" dirty="0"/>
              <a:t>, Barret, and Quoc V. Le. "Neural architecture search with reinforcement learning.”</a:t>
            </a:r>
          </a:p>
          <a:p>
            <a:r>
              <a:rPr lang="en-US" sz="1400" dirty="0"/>
              <a:t>Reinforce Algorithm </a:t>
            </a:r>
            <a:r>
              <a:rPr lang="en-US" sz="1100" dirty="0">
                <a:hlinkClick r:id="rId6"/>
              </a:rPr>
              <a:t> http://cs231n.stanford.edu/slides/2019/cs231n_2019_lecture14.pdf</a:t>
            </a:r>
            <a:endParaRPr lang="en-US" sz="1100" dirty="0"/>
          </a:p>
        </p:txBody>
      </p:sp>
    </p:spTree>
    <p:extLst>
      <p:ext uri="{BB962C8B-B14F-4D97-AF65-F5344CB8AC3E}">
        <p14:creationId xmlns:p14="http://schemas.microsoft.com/office/powerpoint/2010/main" val="399813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A6C0-39BA-FD49-B453-4A927502011F}"/>
              </a:ext>
            </a:extLst>
          </p:cNvPr>
          <p:cNvSpPr>
            <a:spLocks noGrp="1"/>
          </p:cNvSpPr>
          <p:nvPr>
            <p:ph type="title"/>
          </p:nvPr>
        </p:nvSpPr>
        <p:spPr/>
        <p:txBody>
          <a:bodyPr/>
          <a:lstStyle/>
          <a:p>
            <a:r>
              <a:rPr lang="en-US" dirty="0"/>
              <a:t>Early Stopping – </a:t>
            </a:r>
            <a:r>
              <a:rPr lang="en-US" dirty="0" err="1"/>
              <a:t>Succesive</a:t>
            </a:r>
            <a:r>
              <a:rPr lang="en-US" dirty="0"/>
              <a:t> Halving</a:t>
            </a:r>
          </a:p>
        </p:txBody>
      </p:sp>
      <p:pic>
        <p:nvPicPr>
          <p:cNvPr id="4" name="Content Placeholder 3">
            <a:extLst>
              <a:ext uri="{FF2B5EF4-FFF2-40B4-BE49-F238E27FC236}">
                <a16:creationId xmlns:a16="http://schemas.microsoft.com/office/drawing/2014/main" id="{5CB4E778-E877-5E4B-B175-94DC104C72BE}"/>
              </a:ext>
            </a:extLst>
          </p:cNvPr>
          <p:cNvPicPr>
            <a:picLocks noGrp="1" noChangeAspect="1"/>
          </p:cNvPicPr>
          <p:nvPr>
            <p:ph idx="1"/>
          </p:nvPr>
        </p:nvPicPr>
        <p:blipFill>
          <a:blip r:embed="rId3"/>
          <a:stretch>
            <a:fillRect/>
          </a:stretch>
        </p:blipFill>
        <p:spPr>
          <a:xfrm>
            <a:off x="838200" y="1909633"/>
            <a:ext cx="5050653" cy="3447098"/>
          </a:xfrm>
          <a:prstGeom prst="rect">
            <a:avLst/>
          </a:prstGeom>
        </p:spPr>
      </p:pic>
      <p:sp>
        <p:nvSpPr>
          <p:cNvPr id="5" name="TextBox 4">
            <a:extLst>
              <a:ext uri="{FF2B5EF4-FFF2-40B4-BE49-F238E27FC236}">
                <a16:creationId xmlns:a16="http://schemas.microsoft.com/office/drawing/2014/main" id="{C221DD2E-B0EB-7A4A-9E51-D2C3021E497F}"/>
              </a:ext>
            </a:extLst>
          </p:cNvPr>
          <p:cNvSpPr txBox="1"/>
          <p:nvPr/>
        </p:nvSpPr>
        <p:spPr>
          <a:xfrm>
            <a:off x="6303149" y="1940411"/>
            <a:ext cx="5203173"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Randomly sample a set of configurations</a:t>
            </a:r>
          </a:p>
          <a:p>
            <a:pPr marL="285750" indent="-285750">
              <a:buFont typeface="Arial" panose="020B0604020202020204" pitchFamily="34" charset="0"/>
              <a:buChar char="•"/>
            </a:pPr>
            <a:r>
              <a:rPr lang="en-US" sz="2400" dirty="0"/>
              <a:t>Evaluate the performances of all currently remaining conﬁgurations</a:t>
            </a:r>
          </a:p>
          <a:p>
            <a:pPr marL="285750" indent="-285750">
              <a:buFont typeface="Arial" panose="020B0604020202020204" pitchFamily="34" charset="0"/>
              <a:buChar char="•"/>
            </a:pPr>
            <a:r>
              <a:rPr lang="en-US" sz="2400" dirty="0"/>
              <a:t>Throw out, the bottom half of the worst configurations</a:t>
            </a:r>
          </a:p>
          <a:p>
            <a:pPr marL="285750" indent="-285750">
              <a:buFont typeface="Arial" panose="020B0604020202020204" pitchFamily="34" charset="0"/>
              <a:buChar char="•"/>
            </a:pPr>
            <a:r>
              <a:rPr lang="en-US" sz="2400" dirty="0"/>
              <a:t>Go back to 2. and repeat until one configuration remains.</a:t>
            </a:r>
          </a:p>
          <a:p>
            <a:endParaRPr lang="en-US" sz="2400" dirty="0"/>
          </a:p>
        </p:txBody>
      </p:sp>
    </p:spTree>
    <p:extLst>
      <p:ext uri="{BB962C8B-B14F-4D97-AF65-F5344CB8AC3E}">
        <p14:creationId xmlns:p14="http://schemas.microsoft.com/office/powerpoint/2010/main" val="63171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45F6-F675-394A-AAC3-1955C9C6EEB1}"/>
              </a:ext>
            </a:extLst>
          </p:cNvPr>
          <p:cNvSpPr>
            <a:spLocks noGrp="1"/>
          </p:cNvSpPr>
          <p:nvPr>
            <p:ph type="title"/>
          </p:nvPr>
        </p:nvSpPr>
        <p:spPr/>
        <p:txBody>
          <a:bodyPr>
            <a:normAutofit/>
          </a:bodyPr>
          <a:lstStyle/>
          <a:p>
            <a:r>
              <a:rPr lang="en-US" dirty="0"/>
              <a:t>Early Stopping – Hyperband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1FB7A0-F46C-554E-8A73-566E2ED3F558}"/>
                  </a:ext>
                </a:extLst>
              </p:cNvPr>
              <p:cNvSpPr>
                <a:spLocks noGrp="1"/>
              </p:cNvSpPr>
              <p:nvPr>
                <p:ph idx="1"/>
              </p:nvPr>
            </p:nvSpPr>
            <p:spPr>
              <a:xfrm>
                <a:off x="7421526" y="1690688"/>
                <a:ext cx="3932274" cy="4486275"/>
              </a:xfrm>
            </p:spPr>
            <p:txBody>
              <a:bodyPr/>
              <a:lstStyle/>
              <a:p>
                <a:r>
                  <a:rPr lang="en-US" dirty="0"/>
                  <a:t>Number of Total </a:t>
                </a:r>
                <a:r>
                  <a:rPr lang="en-US" dirty="0" err="1"/>
                  <a:t>Iters</a:t>
                </a:r>
                <a:r>
                  <a:rPr lang="en-US" dirty="0"/>
                  <a:t>: N</a:t>
                </a:r>
              </a:p>
              <a:p>
                <a:r>
                  <a:rPr lang="en-US" dirty="0"/>
                  <a:t>Number of Successive Halving Brackets: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𝜂</m:t>
                                </m:r>
                              </m:den>
                            </m:f>
                          </m:e>
                        </m:d>
                      </m:e>
                    </m:func>
                    <m:r>
                      <a:rPr lang="en-US" b="0" i="1" smtClean="0">
                        <a:latin typeface="Cambria Math" panose="02040503050406030204" pitchFamily="18" charset="0"/>
                      </a:rPr>
                      <m:t>+1</m:t>
                    </m:r>
                  </m:oMath>
                </a14:m>
                <a:r>
                  <a:rPr lang="en-US" dirty="0"/>
                  <a:t>, where </a:t>
                </a:r>
                <a14:m>
                  <m:oMath xmlns:m="http://schemas.openxmlformats.org/officeDocument/2006/math">
                    <m:r>
                      <a:rPr lang="en-US" b="0" i="1" smtClean="0">
                        <a:latin typeface="Cambria Math" panose="02040503050406030204" pitchFamily="18" charset="0"/>
                      </a:rPr>
                      <m:t>𝜂</m:t>
                    </m:r>
                  </m:oMath>
                </a14:m>
                <a:r>
                  <a:rPr lang="en-US" dirty="0"/>
                  <a:t>  is a constant</a:t>
                </a:r>
              </a:p>
              <a:p>
                <a:r>
                  <a:rPr lang="en-US" dirty="0"/>
                  <a:t>Number of </a:t>
                </a:r>
                <a:r>
                  <a:rPr lang="en-US" dirty="0" err="1"/>
                  <a:t>iters</a:t>
                </a:r>
                <a:r>
                  <a:rPr lang="en-US" dirty="0"/>
                  <a:t> per successive halving: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81FB7A0-F46C-554E-8A73-566E2ED3F558}"/>
                  </a:ext>
                </a:extLst>
              </p:cNvPr>
              <p:cNvSpPr>
                <a:spLocks noGrp="1" noRot="1" noChangeAspect="1" noMove="1" noResize="1" noEditPoints="1" noAdjustHandles="1" noChangeArrowheads="1" noChangeShapeType="1" noTextEdit="1"/>
              </p:cNvSpPr>
              <p:nvPr>
                <p:ph idx="1"/>
              </p:nvPr>
            </p:nvSpPr>
            <p:spPr>
              <a:xfrm>
                <a:off x="7421526" y="1690688"/>
                <a:ext cx="3932274" cy="4486275"/>
              </a:xfrm>
              <a:blipFill>
                <a:blip r:embed="rId3"/>
                <a:stretch>
                  <a:fillRect l="-2251" t="-2260" r="-289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FD56070-6DC3-E440-BB5F-D51EAE2C4030}"/>
              </a:ext>
            </a:extLst>
          </p:cNvPr>
          <p:cNvPicPr>
            <a:picLocks noChangeAspect="1"/>
          </p:cNvPicPr>
          <p:nvPr/>
        </p:nvPicPr>
        <p:blipFill>
          <a:blip r:embed="rId4"/>
          <a:stretch>
            <a:fillRect/>
          </a:stretch>
        </p:blipFill>
        <p:spPr>
          <a:xfrm>
            <a:off x="838200" y="1825625"/>
            <a:ext cx="6350000" cy="4406900"/>
          </a:xfrm>
          <a:prstGeom prst="rect">
            <a:avLst/>
          </a:prstGeom>
        </p:spPr>
      </p:pic>
    </p:spTree>
    <p:extLst>
      <p:ext uri="{BB962C8B-B14F-4D97-AF65-F5344CB8AC3E}">
        <p14:creationId xmlns:p14="http://schemas.microsoft.com/office/powerpoint/2010/main" val="2841257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Words>
  <Application>Microsoft Macintosh PowerPoint</Application>
  <PresentationFormat>Widescreen</PresentationFormat>
  <Paragraphs>33</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Efficient in Search – Advanced Search Strategies</vt:lpstr>
      <vt:lpstr>Search Algorithms (SkOpt)</vt:lpstr>
      <vt:lpstr>Search Algorithms (RL, Gluon)</vt:lpstr>
      <vt:lpstr>Early Stopping – Succesive Halving</vt:lpstr>
      <vt:lpstr>Early Stopping – Hyperband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in Search – Advanced Search Strategies</dc:title>
  <dc:creator>Microsoft Office User</dc:creator>
  <cp:lastModifiedBy>Microsoft Office User</cp:lastModifiedBy>
  <cp:revision>1</cp:revision>
  <dcterms:created xsi:type="dcterms:W3CDTF">2019-12-03T18:20:30Z</dcterms:created>
  <dcterms:modified xsi:type="dcterms:W3CDTF">2019-12-03T18:21:05Z</dcterms:modified>
</cp:coreProperties>
</file>