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3" r:id="rId4"/>
    <p:sldId id="272" r:id="rId5"/>
    <p:sldId id="276" r:id="rId6"/>
    <p:sldId id="280" r:id="rId7"/>
    <p:sldId id="270" r:id="rId8"/>
    <p:sldId id="268" r:id="rId9"/>
    <p:sldId id="269" r:id="rId10"/>
    <p:sldId id="266" r:id="rId11"/>
    <p:sldId id="267" r:id="rId12"/>
    <p:sldId id="274" r:id="rId13"/>
    <p:sldId id="277" r:id="rId14"/>
    <p:sldId id="264" r:id="rId15"/>
    <p:sldId id="258" r:id="rId16"/>
    <p:sldId id="263" r:id="rId17"/>
    <p:sldId id="259" r:id="rId18"/>
    <p:sldId id="261" r:id="rId19"/>
    <p:sldId id="262" r:id="rId20"/>
    <p:sldId id="257" r:id="rId21"/>
    <p:sldId id="27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5725"/>
  </p:normalViewPr>
  <p:slideViewPr>
    <p:cSldViewPr snapToGrid="0" snapToObjects="1" showGuides="1">
      <p:cViewPr>
        <p:scale>
          <a:sx n="92" d="100"/>
          <a:sy n="92" d="100"/>
        </p:scale>
        <p:origin x="832" y="576"/>
      </p:cViewPr>
      <p:guideLst>
        <p:guide orient="horz" pos="7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072B-DCE7-BF42-A168-936F4130AEF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EBFDA-88FC-FF46-B64E-64862DA8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BFDA-88FC-FF46-B64E-64862DA822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5479-7169-FE42-848E-B2940725E423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BB0-466F-8D40-B556-2ED1C8528538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C072-315D-C04D-8F15-D7FBE6F9ACC6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993-0C58-B74B-BE75-AC1DE001164D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C43-C437-C242-AB52-D7021AC6322E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6E0-A198-F14F-A2B5-274967E5D6D7}" type="datetime1">
              <a:rPr lang="en-HK" smtClean="0"/>
              <a:t>21/5/2020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C398-E101-054C-AA00-1CD6BC840979}" type="datetime1">
              <a:rPr lang="en-HK" smtClean="0"/>
              <a:t>21/5/2020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DD4-C66D-7844-97E0-D204EA9DC3C8}" type="datetime1">
              <a:rPr lang="en-HK" smtClean="0"/>
              <a:t>21/5/2020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436-C05C-CF42-BF84-2D67B194B006}" type="datetime1">
              <a:rPr lang="en-HK" smtClean="0"/>
              <a:t>21/5/2020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0159-15FF-BF4C-874E-CA4A5CEDD035}" type="datetime1">
              <a:rPr lang="en-HK" smtClean="0"/>
              <a:t>21/5/2020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B2E-356A-FB40-8D28-406BD0AAF59F}" type="datetime1">
              <a:rPr lang="en-HK" smtClean="0"/>
              <a:t>21/5/2020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DE8D-E12E-6546-B2B5-CEBB46D7428A}" type="datetime1">
              <a:rPr lang="en-HK" smtClean="0"/>
              <a:t>21/5/2020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FF53-64DB-D64A-8590-7E305F41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clr.cc/archive/www/doku.php?id=iclr2017:faq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gmod2020.org/org_sigmod_pc.s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.org/publications/policies/plagiarism-overview" TargetMode="External"/><Relationship Id="rId3" Type="http://schemas.openxmlformats.org/officeDocument/2006/relationships/hyperlink" Target="https://www.vldb.org/pvldb/polici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cs.is.ed.ac.uk/skills/documents/3722/3722-2014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mod2020.org/sigmod_research_list.s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235" y="1214438"/>
            <a:ext cx="9799530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Common Knowledge in Research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510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1.2</a:t>
            </a:r>
            <a:r>
              <a:rPr lang="zh-CN" altLang="en-US" dirty="0" smtClean="0"/>
              <a:t> </a:t>
            </a:r>
            <a:r>
              <a:rPr lang="en-US" dirty="0" smtClean="0"/>
              <a:t>by Sherry on May 21</a:t>
            </a:r>
            <a:r>
              <a:rPr lang="en-US" baseline="30000" dirty="0" smtClean="0"/>
              <a:t>st</a:t>
            </a:r>
            <a:r>
              <a:rPr lang="en-US" dirty="0" smtClean="0"/>
              <a:t>, 2020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1254699" y="4368801"/>
            <a:ext cx="9682601" cy="1987549"/>
          </a:xfrm>
          <a:prstGeom prst="wedgeRectCallout">
            <a:avLst>
              <a:gd name="adj1" fmla="val -29638"/>
              <a:gd name="adj2" fmla="val 467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Notes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 slides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CANNOT cover all the common knowledge you need to know for research.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DO NOT be shy to ask </a:t>
            </a:r>
            <a:r>
              <a:rPr lang="en-US" altLang="zh-TW" sz="2000" dirty="0" smtClean="0">
                <a:solidFill>
                  <a:schemeClr val="tx1"/>
                </a:solidFill>
              </a:rPr>
              <a:t>if your have questions that do not have answers from Google.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Please READ the policies and guidelines of the conference websites before your submission </a:t>
            </a:r>
            <a:r>
              <a:rPr lang="en-US" sz="2000" b="1" dirty="0" smtClean="0">
                <a:solidFill>
                  <a:srgbClr val="C00000"/>
                </a:solidFill>
              </a:rPr>
              <a:t>BY YOURSELF</a:t>
            </a:r>
            <a:r>
              <a:rPr lang="en-US" sz="2000" dirty="0" smtClean="0">
                <a:solidFill>
                  <a:schemeClr val="tx1"/>
                </a:solidFill>
              </a:rPr>
              <a:t>. You can learn a lot. </a:t>
            </a:r>
            <a:r>
              <a:rPr lang="en-US" sz="2000" b="1" dirty="0" smtClean="0">
                <a:solidFill>
                  <a:srgbClr val="C00000"/>
                </a:solidFill>
              </a:rPr>
              <a:t>DO NOT BE LAZY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Please attend PDEV6770 and LANG5001.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Keep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all the things you have learned in mind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66"/>
            <a:ext cx="10515600" cy="1325563"/>
          </a:xfrm>
        </p:spPr>
        <p:txBody>
          <a:bodyPr/>
          <a:lstStyle/>
          <a:p>
            <a:r>
              <a:rPr lang="en-US" b="1" dirty="0" smtClean="0"/>
              <a:t>Some Common Knowledge of Paper Reviews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98" y="984795"/>
            <a:ext cx="10927418" cy="41283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Mode of Reviews</a:t>
            </a:r>
          </a:p>
          <a:p>
            <a:pPr lvl="1"/>
            <a:r>
              <a:rPr lang="en-US" sz="2000" b="1" dirty="0" smtClean="0"/>
              <a:t>Single-blind: </a:t>
            </a:r>
            <a:r>
              <a:rPr lang="en-US" sz="2000" dirty="0" smtClean="0"/>
              <a:t>The reviewers can view the names of author, but the </a:t>
            </a:r>
            <a:r>
              <a:rPr lang="en-US" sz="2000" dirty="0"/>
              <a:t>author does not know who the reviewers </a:t>
            </a:r>
            <a:r>
              <a:rPr lang="en-US" sz="2000" dirty="0" smtClean="0"/>
              <a:t>are. (e.g., VLDB, ICDE, applied science track of KDD)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Double-blind: </a:t>
            </a:r>
            <a:r>
              <a:rPr lang="en-US" sz="2000" dirty="0" smtClean="0"/>
              <a:t>The reviewers cannot view the names of author, and </a:t>
            </a:r>
            <a:r>
              <a:rPr lang="en-US" sz="2000" dirty="0"/>
              <a:t>vice </a:t>
            </a:r>
            <a:r>
              <a:rPr lang="en-US" sz="2000" dirty="0" smtClean="0"/>
              <a:t>versa. (e.g., SIGMOD, research track of KDD)</a:t>
            </a:r>
          </a:p>
          <a:p>
            <a:pPr lvl="1"/>
            <a:r>
              <a:rPr lang="en-US" sz="2000" b="1" dirty="0" smtClean="0"/>
              <a:t>Triple-blind: </a:t>
            </a:r>
            <a:r>
              <a:rPr lang="en-US" sz="2000" dirty="0" smtClean="0"/>
              <a:t>The reviewers and handling editors (PC chairs) cannot view the names of author, and vice versa. (e.g., ICDM)</a:t>
            </a:r>
          </a:p>
          <a:p>
            <a:pPr lvl="1"/>
            <a:r>
              <a:rPr lang="en-US" sz="2000" b="1" dirty="0" smtClean="0"/>
              <a:t>Open review: </a:t>
            </a:r>
            <a:r>
              <a:rPr lang="en-US" sz="2000" dirty="0" smtClean="0"/>
              <a:t> The paper review is public. Anyone can review and comment the paper. (e.g. ICLR) </a:t>
            </a:r>
            <a:r>
              <a:rPr lang="en-US" sz="2000" dirty="0" smtClean="0">
                <a:hlinkClick r:id="rId3"/>
              </a:rPr>
              <a:t>https://iclr.cc/archive/www/doku.php%3Fid=iclr2017:faq.html</a:t>
            </a:r>
            <a:r>
              <a:rPr lang="en-US" sz="20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9482" y="1984991"/>
            <a:ext cx="878043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DO NOT submit low-quality papers </a:t>
            </a:r>
            <a:r>
              <a:rPr lang="en-US" sz="2000" b="1" dirty="0" smtClean="0"/>
              <a:t>to single-blind conferences. </a:t>
            </a:r>
            <a:r>
              <a:rPr lang="en-US" altLang="zh-CN" sz="2000" b="1" dirty="0" smtClean="0"/>
              <a:t>This</a:t>
            </a:r>
            <a:r>
              <a:rPr lang="en-US" sz="2000" b="1" dirty="0" smtClean="0"/>
              <a:t> damages the reputation of you and your coauthors.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91386" y="4553202"/>
            <a:ext cx="1041663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Notes: </a:t>
            </a:r>
          </a:p>
          <a:p>
            <a:pPr marL="457200" indent="-457200" algn="just">
              <a:buAutoNum type="arabicPeriod"/>
            </a:pPr>
            <a:r>
              <a:rPr lang="en-US" altLang="zh-CN" sz="2000" dirty="0" smtClean="0"/>
              <a:t>Check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 conference websites for the modes of reviews every time before your submission. </a:t>
            </a:r>
          </a:p>
          <a:p>
            <a:pPr marL="457200" indent="-457200" algn="just">
              <a:buFontTx/>
              <a:buAutoNum type="arabicPeriod"/>
            </a:pPr>
            <a:r>
              <a:rPr lang="en-US" sz="2000" dirty="0"/>
              <a:t>For conferences in double-blind and triple-blind, you should not leak any information about your identities in the paper. </a:t>
            </a:r>
            <a:r>
              <a:rPr lang="en-US" sz="2000" b="1" dirty="0">
                <a:solidFill>
                  <a:srgbClr val="C00000"/>
                </a:solidFill>
              </a:rPr>
              <a:t>DO NOT mention </a:t>
            </a:r>
            <a:r>
              <a:rPr lang="en-US" sz="2000" dirty="0"/>
              <a:t>your name, your affiliations, your </a:t>
            </a:r>
            <a:r>
              <a:rPr lang="en-US" sz="2000" dirty="0" err="1"/>
              <a:t>github</a:t>
            </a:r>
            <a:r>
              <a:rPr lang="en-US" sz="2000" dirty="0"/>
              <a:t> address, the </a:t>
            </a:r>
            <a:r>
              <a:rPr lang="en-US" sz="2000" dirty="0" err="1"/>
              <a:t>arXiv</a:t>
            </a:r>
            <a:r>
              <a:rPr lang="en-US" sz="2000" dirty="0"/>
              <a:t> version of your paper (if there is any</a:t>
            </a:r>
            <a:r>
              <a:rPr lang="en-US" sz="2000" dirty="0" smtClean="0"/>
              <a:t>).</a:t>
            </a:r>
          </a:p>
          <a:p>
            <a:pPr marL="457200" indent="-457200" algn="just">
              <a:buFontTx/>
              <a:buAutoNum type="arabicPeriod"/>
            </a:pPr>
            <a:r>
              <a:rPr lang="en-US" sz="2000" dirty="0" smtClean="0"/>
              <a:t>Different </a:t>
            </a:r>
            <a:r>
              <a:rPr lang="en-US" sz="2000" dirty="0"/>
              <a:t>conferences have different rules</a:t>
            </a:r>
            <a:r>
              <a:rPr lang="zh-CN" altLang="en-US" sz="2000" dirty="0"/>
              <a:t> </a:t>
            </a:r>
            <a:r>
              <a:rPr lang="en-US" altLang="zh-CN" sz="2000" dirty="0"/>
              <a:t>in different </a:t>
            </a:r>
            <a:r>
              <a:rPr lang="en-US" altLang="zh-CN" sz="2000" dirty="0" smtClean="0"/>
              <a:t>years</a:t>
            </a:r>
            <a:r>
              <a:rPr lang="en-US" altLang="zh-TW" sz="2000" dirty="0" smtClean="0"/>
              <a:t>. Make sure you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read EVERY WORD in the submission guideline</a:t>
            </a:r>
            <a:r>
              <a:rPr lang="en-US" altLang="zh-TW" sz="2000" dirty="0" smtClean="0"/>
              <a:t>. </a:t>
            </a:r>
            <a:r>
              <a:rPr lang="en-US" sz="2000" b="1" dirty="0">
                <a:solidFill>
                  <a:srgbClr val="C00000"/>
                </a:solidFill>
              </a:rPr>
              <a:t>DO NOT BE LAZY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Knowledge of Paper Reviews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829"/>
            <a:ext cx="10515600" cy="41283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will happen after you submit the paper?</a:t>
            </a:r>
          </a:p>
          <a:p>
            <a:pPr lvl="1"/>
            <a:r>
              <a:rPr lang="en-US" sz="2000" b="1" dirty="0" smtClean="0"/>
              <a:t>Reviewers bid for papers they want to review: </a:t>
            </a:r>
            <a:r>
              <a:rPr lang="en-US" sz="2000" dirty="0"/>
              <a:t>During bidding, reviewers can access abstracts of all non-conflicting papers. They can bid as per their expertise and interest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b="1" dirty="0" smtClean="0"/>
              <a:t>Reviewers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read the papers and write comments.</a:t>
            </a:r>
            <a:r>
              <a:rPr lang="en-US" altLang="zh-TW" sz="2000" dirty="0" smtClean="0"/>
              <a:t> The common aspects include:</a:t>
            </a:r>
          </a:p>
          <a:p>
            <a:pPr lvl="2"/>
            <a:r>
              <a:rPr lang="en-US" dirty="0" smtClean="0"/>
              <a:t>Originality/Novelty of the paper</a:t>
            </a:r>
          </a:p>
          <a:p>
            <a:pPr lvl="2"/>
            <a:r>
              <a:rPr lang="en-US" dirty="0" smtClean="0"/>
              <a:t>Technical Quality of the paper</a:t>
            </a:r>
          </a:p>
          <a:p>
            <a:pPr lvl="2"/>
            <a:r>
              <a:rPr lang="en-US" dirty="0" smtClean="0"/>
              <a:t>Impact/Outreach of the paper</a:t>
            </a:r>
          </a:p>
          <a:p>
            <a:pPr lvl="2"/>
            <a:r>
              <a:rPr lang="en-US" dirty="0" smtClean="0"/>
              <a:t>Presentation</a:t>
            </a:r>
          </a:p>
          <a:p>
            <a:pPr lvl="2"/>
            <a:r>
              <a:rPr lang="en-US" dirty="0" smtClean="0"/>
              <a:t>Reproducibility</a:t>
            </a:r>
          </a:p>
          <a:p>
            <a:pPr lvl="2"/>
            <a:r>
              <a:rPr lang="en-US" dirty="0"/>
              <a:t>Three positive aspects of the paper </a:t>
            </a:r>
            <a:endParaRPr lang="en-US" dirty="0" smtClean="0"/>
          </a:p>
          <a:p>
            <a:pPr lvl="2"/>
            <a:r>
              <a:rPr lang="en-US" dirty="0"/>
              <a:t>Three negative aspects of the paper</a:t>
            </a:r>
            <a:endParaRPr lang="en-US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60661" y="2469629"/>
            <a:ext cx="887067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TIPS: </a:t>
            </a:r>
            <a:r>
              <a:rPr lang="en-US" sz="2000" dirty="0" smtClean="0"/>
              <a:t>Before submission, you may read the list of PCs (e.g., </a:t>
            </a:r>
            <a:r>
              <a:rPr lang="en-US" sz="2000" dirty="0" smtClean="0">
                <a:hlinkClick r:id="rId2"/>
              </a:rPr>
              <a:t>http://sigmod2020.org/org_sigmod_pc.shtml </a:t>
            </a:r>
            <a:r>
              <a:rPr lang="en-US" sz="2000" dirty="0" smtClean="0"/>
              <a:t>, or in the COI candidate list) in the conference website and guess who will bid for your paper. Make sure you discuss or cite their works properly in your paper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5999" y="4831451"/>
            <a:ext cx="5444359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TIPS: </a:t>
            </a:r>
            <a:r>
              <a:rPr lang="en-US" sz="2000" dirty="0" smtClean="0"/>
              <a:t>Ask yourself the </a:t>
            </a:r>
            <a:r>
              <a:rPr lang="en-US" sz="2000" b="1" dirty="0" smtClean="0">
                <a:solidFill>
                  <a:srgbClr val="C00000"/>
                </a:solidFill>
              </a:rPr>
              <a:t>SAME QUESTIONS </a:t>
            </a:r>
            <a:r>
              <a:rPr lang="en-US" sz="2000" dirty="0" smtClean="0"/>
              <a:t>before you submit. What scores will you give to your paper regarding each of these issues if you are a reviewer? </a:t>
            </a:r>
            <a:r>
              <a:rPr lang="en-US" sz="2000" b="1" dirty="0" smtClean="0">
                <a:solidFill>
                  <a:srgbClr val="C00000"/>
                </a:solidFill>
              </a:rPr>
              <a:t>Do you really want to submit?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Make Good Slides for Presentation?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9706"/>
            <a:ext cx="10767647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Make a</a:t>
            </a:r>
            <a:r>
              <a:rPr lang="en-US" altLang="zh-CN" sz="2400" b="1" dirty="0" smtClean="0"/>
              <a:t>n</a:t>
            </a:r>
            <a:r>
              <a:rPr lang="en-US" sz="2400" b="1" dirty="0" smtClean="0"/>
              <a:t> Outline</a:t>
            </a:r>
          </a:p>
          <a:p>
            <a:pPr lvl="1"/>
            <a:r>
              <a:rPr lang="en-US" dirty="0" smtClean="0"/>
              <a:t>Background and Motivation (to make the audiences understand your problem)</a:t>
            </a:r>
          </a:p>
          <a:p>
            <a:pPr lvl="1"/>
            <a:r>
              <a:rPr lang="en-US" dirty="0" smtClean="0"/>
              <a:t>Existing Solutions and Their Drawbacks</a:t>
            </a:r>
          </a:p>
          <a:p>
            <a:pPr lvl="1"/>
            <a:r>
              <a:rPr lang="en-US" dirty="0" smtClean="0"/>
              <a:t>Your Solution/Framework/Algorithms</a:t>
            </a:r>
          </a:p>
          <a:p>
            <a:pPr lvl="1"/>
            <a:r>
              <a:rPr lang="en-US" dirty="0" smtClean="0"/>
              <a:t>Experimental Results</a:t>
            </a:r>
          </a:p>
          <a:p>
            <a:r>
              <a:rPr lang="en-US" sz="2400" b="1" dirty="0" smtClean="0"/>
              <a:t>DO NOT put too many words in one page</a:t>
            </a:r>
          </a:p>
          <a:p>
            <a:pPr lvl="1"/>
            <a:r>
              <a:rPr lang="en-US" dirty="0" smtClean="0"/>
              <a:t>Use bullets points instead of large paragraphs of text</a:t>
            </a:r>
          </a:p>
          <a:p>
            <a:r>
              <a:rPr lang="en-US" sz="2400" b="1" dirty="0"/>
              <a:t>Use </a:t>
            </a:r>
            <a:r>
              <a:rPr lang="en-US" sz="2400" b="1" dirty="0">
                <a:solidFill>
                  <a:srgbClr val="C00000"/>
                </a:solidFill>
              </a:rPr>
              <a:t>figures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animations</a:t>
            </a:r>
            <a:r>
              <a:rPr lang="en-US" sz="2400" b="1" dirty="0"/>
              <a:t> to demonstrate </a:t>
            </a:r>
            <a:r>
              <a:rPr lang="en-US" sz="2400" b="1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simple running example </a:t>
            </a:r>
            <a:r>
              <a:rPr lang="en-US" sz="2400" b="1" dirty="0" smtClean="0"/>
              <a:t>of your algorithm</a:t>
            </a:r>
          </a:p>
          <a:p>
            <a:r>
              <a:rPr lang="en-US" altLang="zh-CN" sz="2400" b="1" dirty="0" smtClean="0"/>
              <a:t>Insert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page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number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/>
              <a:t>in each page, </a:t>
            </a:r>
            <a:r>
              <a:rPr lang="en-US" altLang="zh-CN" sz="2400" dirty="0" smtClean="0"/>
              <a:t>so that it is convenient for the audiences to ask questions</a:t>
            </a:r>
            <a:endParaRPr lang="en-US" sz="2400" dirty="0" smtClean="0"/>
          </a:p>
          <a:p>
            <a:r>
              <a:rPr lang="en-US" sz="2400" b="1" dirty="0" smtClean="0"/>
              <a:t>Prepare some </a:t>
            </a:r>
            <a:r>
              <a:rPr lang="en-US" sz="2400" b="1" dirty="0" smtClean="0">
                <a:solidFill>
                  <a:srgbClr val="C00000"/>
                </a:solidFill>
              </a:rPr>
              <a:t>backup slides </a:t>
            </a:r>
            <a:r>
              <a:rPr lang="en-US" sz="2400" dirty="0" smtClean="0"/>
              <a:t>that demonstrate technical details of your solution, or any problems that the audiences may ask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sz="2400" b="1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7118252" y="1282163"/>
            <a:ext cx="4768947" cy="650237"/>
          </a:xfrm>
          <a:prstGeom prst="wedgeRectCallout">
            <a:avLst>
              <a:gd name="adj1" fmla="val -36313"/>
              <a:gd name="adj2" fmla="val -668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applicable </a:t>
            </a:r>
            <a:r>
              <a:rPr lang="en-US" altLang="zh-CN" sz="2000" dirty="0" smtClean="0">
                <a:solidFill>
                  <a:schemeClr val="tx1"/>
                </a:solidFill>
              </a:rPr>
              <a:t>to</a:t>
            </a:r>
            <a:r>
              <a:rPr lang="en-US" sz="2000" dirty="0" smtClean="0">
                <a:solidFill>
                  <a:schemeClr val="tx1"/>
                </a:solidFill>
              </a:rPr>
              <a:t> both </a:t>
            </a:r>
            <a:r>
              <a:rPr lang="en-US" sz="2000" b="1" dirty="0" smtClean="0">
                <a:solidFill>
                  <a:schemeClr val="tx1"/>
                </a:solidFill>
              </a:rPr>
              <a:t>idea presentation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paper presentation</a:t>
            </a:r>
            <a:r>
              <a:rPr lang="en-US" sz="2000" dirty="0" smtClean="0">
                <a:solidFill>
                  <a:schemeClr val="tx1"/>
                </a:solidFill>
              </a:rPr>
              <a:t> in the conference.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to Be a Qualified PhD?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013"/>
            <a:ext cx="10234613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Be self-motivated. Time flies!</a:t>
            </a:r>
            <a:endParaRPr lang="en-US" altLang="zh-CN" sz="2400" b="1" dirty="0" smtClean="0"/>
          </a:p>
          <a:p>
            <a:r>
              <a:rPr lang="en-US" sz="2400" b="1" dirty="0" smtClean="0"/>
              <a:t>Have the ability to conduct research independently.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Seek for knowledge BY YOUSELF</a:t>
            </a:r>
            <a:r>
              <a:rPr lang="en-US" sz="2400" b="1" dirty="0" smtClean="0"/>
              <a:t>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DO NOT </a:t>
            </a:r>
            <a:r>
              <a:rPr lang="en-US" sz="2000" b="1" dirty="0" smtClean="0">
                <a:solidFill>
                  <a:srgbClr val="C00000"/>
                </a:solidFill>
              </a:rPr>
              <a:t>wait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for your supervisors and seniors to give good ideas/pass good papers/pass good tutorials to you. Search them by yourself. Think by yourself.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DO NOT</a:t>
            </a:r>
            <a:r>
              <a:rPr lang="en-US" sz="2000" b="1" dirty="0" smtClean="0">
                <a:solidFill>
                  <a:srgbClr val="C00000"/>
                </a:solidFill>
              </a:rPr>
              <a:t> wait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for the others to tell you the answers. Seek for the answers by yourself. You have Google. DO NOT be shy to ask if there is no answer from Google.</a:t>
            </a:r>
          </a:p>
          <a:p>
            <a:pPr lvl="1"/>
            <a:r>
              <a:rPr lang="en-US" sz="2000" dirty="0" smtClean="0"/>
              <a:t>You are not an undergraduate student any more. DO NOT accept knowledge passively. </a:t>
            </a:r>
            <a:r>
              <a:rPr lang="en-US" sz="2000" b="1" dirty="0" smtClean="0">
                <a:solidFill>
                  <a:srgbClr val="C00000"/>
                </a:solidFill>
              </a:rPr>
              <a:t>Seek for knowledge actively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Talk with your friends/group mates/lab mates/roommates/classmates (I believe at least one of them is doing PhD as well). </a:t>
            </a:r>
            <a:r>
              <a:rPr lang="en-US" sz="2000" b="1" dirty="0" smtClean="0"/>
              <a:t>Learn something from their research habits and experience.</a:t>
            </a:r>
            <a:endParaRPr lang="en-US" sz="1800" b="1" dirty="0" smtClean="0"/>
          </a:p>
          <a:p>
            <a:pPr lvl="1"/>
            <a:endParaRPr lang="en-US" dirty="0" smtClean="0"/>
          </a:p>
          <a:p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771356" y="2293773"/>
            <a:ext cx="4768947" cy="406803"/>
          </a:xfrm>
          <a:prstGeom prst="wedgeRectCallout">
            <a:avLst>
              <a:gd name="adj1" fmla="val -59029"/>
              <a:gd name="adj2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the most </a:t>
            </a:r>
            <a:r>
              <a:rPr lang="en-US" sz="2000" smtClean="0">
                <a:solidFill>
                  <a:schemeClr val="tx1"/>
                </a:solidFill>
              </a:rPr>
              <a:t>important ability of PhD.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2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Plagiarism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very important issue, which is strongly related to the </a:t>
            </a:r>
            <a:r>
              <a:rPr lang="en-US" sz="4000" b="1" dirty="0" smtClean="0">
                <a:solidFill>
                  <a:srgbClr val="FF0000"/>
                </a:solidFill>
              </a:rPr>
              <a:t>reputation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your </a:t>
            </a:r>
            <a:r>
              <a:rPr lang="en-US" b="1" dirty="0" smtClean="0"/>
              <a:t>supervisor</a:t>
            </a:r>
            <a:r>
              <a:rPr lang="en-US" dirty="0" smtClean="0"/>
              <a:t> and </a:t>
            </a:r>
            <a:r>
              <a:rPr lang="en-US" b="1" dirty="0" smtClean="0"/>
              <a:t>every group member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Plagiarism (Defined from ACM Society)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Level </a:t>
            </a:r>
            <a:r>
              <a:rPr lang="en-US" sz="2000" b="1" dirty="0"/>
              <a:t>I - Incidental </a:t>
            </a:r>
            <a:r>
              <a:rPr lang="en-US" sz="2000" b="1" dirty="0" smtClean="0"/>
              <a:t>violation: 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lvl="1"/>
            <a:r>
              <a:rPr lang="en-US" sz="2000" dirty="0" smtClean="0"/>
              <a:t>Verbatim copying </a:t>
            </a:r>
            <a:r>
              <a:rPr lang="en-US" sz="2000" dirty="0"/>
              <a:t>of small </a:t>
            </a:r>
            <a:r>
              <a:rPr lang="en-US" sz="2000" dirty="0" smtClean="0"/>
              <a:t>portions </a:t>
            </a:r>
            <a:r>
              <a:rPr lang="en-US" sz="2000" dirty="0" smtClean="0">
                <a:solidFill>
                  <a:srgbClr val="FF0000"/>
                </a:solidFill>
              </a:rPr>
              <a:t>(less than 2 sentences) </a:t>
            </a:r>
            <a:r>
              <a:rPr lang="en-US" sz="2000" dirty="0"/>
              <a:t>of another author's paper with citing, but not clearly differentiating what text has been copied (e.g., not applying quotation marks </a:t>
            </a:r>
            <a:r>
              <a:rPr lang="en-US" sz="2000" dirty="0" smtClean="0"/>
              <a:t>correctly),</a:t>
            </a:r>
          </a:p>
          <a:p>
            <a:pPr lvl="1"/>
            <a:r>
              <a:rPr lang="en-US" altLang="zh-TW" sz="2000" dirty="0" smtClean="0"/>
              <a:t>Or 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ot citing the source </a:t>
            </a:r>
            <a:r>
              <a:rPr lang="en-US" sz="2000" dirty="0" smtClean="0"/>
              <a:t>correctly,</a:t>
            </a:r>
          </a:p>
          <a:p>
            <a:pPr lvl="1"/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self-plagiarism</a:t>
            </a:r>
            <a:r>
              <a:rPr lang="en-US" sz="2000" dirty="0"/>
              <a:t>/</a:t>
            </a:r>
            <a:r>
              <a:rPr lang="en-US" sz="2000" dirty="0" smtClean="0">
                <a:solidFill>
                  <a:srgbClr val="FF0000"/>
                </a:solidFill>
              </a:rPr>
              <a:t>redundant publication</a:t>
            </a:r>
            <a:r>
              <a:rPr lang="en-US" sz="2000" dirty="0" smtClean="0"/>
              <a:t>, if there are citations but they are </a:t>
            </a:r>
            <a:r>
              <a:rPr lang="en-US" sz="2000" dirty="0" smtClean="0">
                <a:solidFill>
                  <a:srgbClr val="FF0000"/>
                </a:solidFill>
              </a:rPr>
              <a:t>poorly placed or misleading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Penalty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sz="2000" dirty="0" smtClean="0"/>
              <a:t>Write </a:t>
            </a:r>
            <a:r>
              <a:rPr lang="en-US" sz="2000" b="1" dirty="0"/>
              <a:t>a letter of apology </a:t>
            </a:r>
            <a:r>
              <a:rPr lang="en-US" sz="2000" dirty="0"/>
              <a:t>to parties (e.g., editors, authors of prior works, co-authors) identified during the investigation, including an admission of wrong-doing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Published </a:t>
            </a:r>
            <a:r>
              <a:rPr lang="en-US" sz="2000" dirty="0" smtClean="0"/>
              <a:t>items in the ACM Digital Library will </a:t>
            </a:r>
            <a:r>
              <a:rPr lang="en-US" sz="2000" dirty="0"/>
              <a:t>be </a:t>
            </a:r>
            <a:r>
              <a:rPr lang="en-US" sz="2000" b="1" dirty="0">
                <a:solidFill>
                  <a:srgbClr val="FF0000"/>
                </a:solidFill>
              </a:rPr>
              <a:t>updated with a corrigendum noting </a:t>
            </a:r>
            <a:r>
              <a:rPr lang="en-US" sz="2000" dirty="0"/>
              <a:t>the reasons for change and addressing the issue. Unpublished items </a:t>
            </a:r>
            <a:r>
              <a:rPr lang="en-US" sz="2000" dirty="0" smtClean="0"/>
              <a:t>will be </a:t>
            </a:r>
            <a:r>
              <a:rPr lang="en-US" sz="2000" b="1" dirty="0" smtClean="0">
                <a:solidFill>
                  <a:srgbClr val="FF0000"/>
                </a:solidFill>
              </a:rPr>
              <a:t>rejected</a:t>
            </a:r>
            <a:r>
              <a:rPr lang="en-US" sz="2000" b="1" dirty="0" smtClean="0"/>
              <a:t> </a:t>
            </a:r>
            <a:r>
              <a:rPr lang="en-US" sz="2000" dirty="0" smtClean="0"/>
              <a:t>without further </a:t>
            </a:r>
            <a:r>
              <a:rPr lang="en-US" altLang="zh-TW" sz="2000" dirty="0" smtClean="0"/>
              <a:t>review</a:t>
            </a:r>
            <a:r>
              <a:rPr lang="en-US" altLang="zh-TW" sz="2000" dirty="0"/>
              <a:t>.</a:t>
            </a:r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2438400" y="80862"/>
            <a:ext cx="7543800" cy="568526"/>
          </a:xfrm>
          <a:prstGeom prst="wedgeRectCallout">
            <a:avLst>
              <a:gd name="adj1" fmla="val -2819"/>
              <a:gd name="adj2" fmla="val 680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Different societies have different policies. But most of them are similar. We take the policies from ACM </a:t>
            </a:r>
            <a:r>
              <a:rPr lang="en-US" sz="2000" smtClean="0">
                <a:solidFill>
                  <a:schemeClr val="tx1"/>
                </a:solidFill>
              </a:rPr>
              <a:t>as an </a:t>
            </a:r>
            <a:r>
              <a:rPr lang="en-US" sz="2000" dirty="0" smtClean="0">
                <a:solidFill>
                  <a:schemeClr val="tx1"/>
                </a:solidFill>
              </a:rPr>
              <a:t>example here.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7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Plagiarism (Defined from ACM Society)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Level II - Low-level violation: </a:t>
            </a:r>
          </a:p>
          <a:p>
            <a:pPr lvl="1"/>
            <a:r>
              <a:rPr lang="en-US" sz="2000" dirty="0" smtClean="0"/>
              <a:t>Verbatim copying of small portions </a:t>
            </a:r>
            <a:r>
              <a:rPr lang="en-US" sz="2000" dirty="0" smtClean="0">
                <a:solidFill>
                  <a:srgbClr val="FF0000"/>
                </a:solidFill>
              </a:rPr>
              <a:t>(more than 3 sentences)</a:t>
            </a:r>
            <a:r>
              <a:rPr lang="en-US" sz="2000" dirty="0" smtClean="0"/>
              <a:t> of another author's paper with citing, but not clearly differentiating what text has been copied (e.g., not applying quotation marks correctly),</a:t>
            </a:r>
          </a:p>
          <a:p>
            <a:pPr lvl="1"/>
            <a:r>
              <a:rPr lang="en-US" altLang="zh-TW" sz="2000" dirty="0" smtClean="0"/>
              <a:t>Or 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ot citing the source </a:t>
            </a:r>
            <a:r>
              <a:rPr lang="en-US" sz="2000" dirty="0" smtClean="0"/>
              <a:t>correctly,</a:t>
            </a:r>
          </a:p>
          <a:p>
            <a:pPr lvl="1"/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self-plagiarism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FF0000"/>
                </a:solidFill>
              </a:rPr>
              <a:t>redundant publication,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without citations</a:t>
            </a:r>
          </a:p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Penalty 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sz="2000" dirty="0" smtClean="0"/>
              <a:t>Write </a:t>
            </a:r>
            <a:r>
              <a:rPr lang="en-US" sz="2000" b="1" dirty="0" smtClean="0"/>
              <a:t>a letter of apology </a:t>
            </a:r>
            <a:r>
              <a:rPr lang="en-US" sz="2000" dirty="0" smtClean="0"/>
              <a:t>to parties (e.g., editors, authors of prior works, co-authors) identified during the investigation, including an admission of wrong-doing.</a:t>
            </a:r>
          </a:p>
          <a:p>
            <a:pPr lvl="1"/>
            <a:r>
              <a:rPr lang="en-US" sz="2000" dirty="0"/>
              <a:t>Published items in the ACM Digital Library will be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withdrawn</a:t>
            </a:r>
            <a:r>
              <a:rPr lang="en-US" sz="2000" dirty="0" smtClean="0"/>
              <a:t>. </a:t>
            </a:r>
            <a:r>
              <a:rPr lang="en-US" sz="2000" dirty="0"/>
              <a:t>Unpublished items will be </a:t>
            </a:r>
            <a:r>
              <a:rPr lang="en-US" sz="2000" b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without further review.</a:t>
            </a:r>
          </a:p>
          <a:p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Plagiarism (Defined from ACM Society)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Level </a:t>
            </a:r>
            <a:r>
              <a:rPr lang="en-US" sz="2000" b="1" dirty="0"/>
              <a:t>III - Moderate </a:t>
            </a:r>
            <a:r>
              <a:rPr lang="en-US" sz="2000" b="1" dirty="0" smtClean="0"/>
              <a:t>violation: </a:t>
            </a:r>
          </a:p>
          <a:p>
            <a:pPr lvl="1"/>
            <a:r>
              <a:rPr lang="en-US" sz="2000" dirty="0" smtClean="0"/>
              <a:t>Verbatim </a:t>
            </a:r>
            <a:r>
              <a:rPr lang="en-US" sz="2000" dirty="0"/>
              <a:t>copying, </a:t>
            </a:r>
            <a:endParaRPr lang="en-US" sz="2000" dirty="0" smtClean="0"/>
          </a:p>
          <a:p>
            <a:pPr lvl="1"/>
            <a:r>
              <a:rPr lang="en-US" sz="2000" dirty="0" smtClean="0"/>
              <a:t>Or near-verbatim </a:t>
            </a:r>
            <a:r>
              <a:rPr lang="en-US" sz="2000" dirty="0"/>
              <a:t>copying, </a:t>
            </a:r>
            <a:endParaRPr lang="en-US" sz="2000" dirty="0" smtClean="0"/>
          </a:p>
          <a:p>
            <a:pPr lvl="1"/>
            <a:r>
              <a:rPr lang="en-US" altLang="zh-TW" sz="2000" dirty="0" smtClean="0"/>
              <a:t>Or p</a:t>
            </a:r>
            <a:r>
              <a:rPr lang="en-US" sz="2000" dirty="0" smtClean="0"/>
              <a:t>urposely </a:t>
            </a:r>
            <a:r>
              <a:rPr lang="en-US" sz="2000" u="sng" dirty="0">
                <a:solidFill>
                  <a:srgbClr val="FF0000"/>
                </a:solidFill>
              </a:rPr>
              <a:t>paraphrasing </a:t>
            </a:r>
            <a:r>
              <a:rPr lang="en-US" sz="2000" b="1" u="sng" dirty="0">
                <a:solidFill>
                  <a:srgbClr val="FF0000"/>
                </a:solidFill>
              </a:rPr>
              <a:t>several elements </a:t>
            </a:r>
            <a:r>
              <a:rPr lang="en-US" sz="2000" dirty="0"/>
              <a:t>of another </a:t>
            </a:r>
            <a:r>
              <a:rPr lang="en-US" sz="2000" dirty="0" smtClean="0"/>
              <a:t>author‘s work,</a:t>
            </a:r>
          </a:p>
          <a:p>
            <a:pPr lvl="1"/>
            <a:r>
              <a:rPr lang="en-US" altLang="zh-TW" sz="2000" dirty="0" smtClean="0"/>
              <a:t>Or </a:t>
            </a:r>
            <a:r>
              <a:rPr lang="en-US" altLang="zh-TW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opying </a:t>
            </a:r>
            <a:r>
              <a:rPr lang="en-US" sz="2000" dirty="0">
                <a:solidFill>
                  <a:srgbClr val="FF0000"/>
                </a:solidFill>
              </a:rPr>
              <a:t>elements </a:t>
            </a:r>
            <a:r>
              <a:rPr lang="en-US" sz="2000" dirty="0"/>
              <a:t>of another author's </a:t>
            </a:r>
            <a:r>
              <a:rPr lang="en-US" altLang="zh-TW" sz="2000" dirty="0" smtClean="0"/>
              <a:t>w</a:t>
            </a:r>
            <a:r>
              <a:rPr lang="en-US" sz="2000" dirty="0" smtClean="0"/>
              <a:t>ork </a:t>
            </a:r>
            <a:r>
              <a:rPr lang="en-US" sz="2000" dirty="0">
                <a:solidFill>
                  <a:srgbClr val="FF0000"/>
                </a:solidFill>
              </a:rPr>
              <a:t>without citing the sources</a:t>
            </a:r>
            <a:r>
              <a:rPr lang="en-US" sz="2000" dirty="0"/>
              <a:t> </a:t>
            </a:r>
            <a:r>
              <a:rPr lang="en-US" altLang="zh-TW" sz="2000" dirty="0" smtClean="0"/>
              <a:t>or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without clearly delineating the source material</a:t>
            </a:r>
            <a:r>
              <a:rPr lang="en-US" sz="2000" dirty="0"/>
              <a:t> 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Penalty: </a:t>
            </a:r>
          </a:p>
          <a:p>
            <a:pPr lvl="1"/>
            <a:r>
              <a:rPr lang="en-US" sz="2000" dirty="0" smtClean="0"/>
              <a:t>Write </a:t>
            </a:r>
            <a:r>
              <a:rPr lang="en-US" sz="2000" b="1" dirty="0" smtClean="0"/>
              <a:t>a letter of apology </a:t>
            </a:r>
            <a:r>
              <a:rPr lang="en-US" sz="2000" dirty="0" smtClean="0"/>
              <a:t>to parties (e.g., editors, authors of prior works, co-authors) identified during the investigation, including an admission of wrong-doing.</a:t>
            </a:r>
          </a:p>
          <a:p>
            <a:pPr lvl="1"/>
            <a:r>
              <a:rPr lang="en-US" sz="2000" dirty="0" smtClean="0"/>
              <a:t>Published items in the ACM Digital Library will be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withdrawn</a:t>
            </a:r>
            <a:r>
              <a:rPr lang="en-US" sz="2000" dirty="0" smtClean="0"/>
              <a:t>. Unpublished items will be </a:t>
            </a:r>
            <a:r>
              <a:rPr lang="en-US" sz="2000" b="1" dirty="0" smtClean="0">
                <a:solidFill>
                  <a:srgbClr val="FF0000"/>
                </a:solidFill>
              </a:rPr>
              <a:t>rejected</a:t>
            </a:r>
            <a:r>
              <a:rPr lang="en-US" sz="2000" dirty="0" smtClean="0"/>
              <a:t> without further review.</a:t>
            </a:r>
          </a:p>
          <a:p>
            <a:pPr lvl="1"/>
            <a:r>
              <a:rPr lang="en-US" sz="2000" u="sng" dirty="0" smtClean="0"/>
              <a:t>Banned </a:t>
            </a:r>
            <a:r>
              <a:rPr lang="en-US" sz="2000" u="sng" dirty="0"/>
              <a:t>from contributing to </a:t>
            </a:r>
            <a:r>
              <a:rPr lang="en-US" sz="2000" b="1" u="sng" dirty="0" smtClean="0">
                <a:solidFill>
                  <a:srgbClr val="FF0000"/>
                </a:solidFill>
              </a:rPr>
              <a:t>any </a:t>
            </a:r>
            <a:r>
              <a:rPr lang="en-US" sz="2000" b="1" u="sng" dirty="0">
                <a:solidFill>
                  <a:srgbClr val="FF0000"/>
                </a:solidFill>
              </a:rPr>
              <a:t>related ACM Venue</a:t>
            </a:r>
            <a:r>
              <a:rPr lang="en-US" sz="2000" b="1" u="sng" dirty="0"/>
              <a:t> </a:t>
            </a:r>
            <a:r>
              <a:rPr lang="en-US" sz="2000" u="sng" dirty="0"/>
              <a:t>for </a:t>
            </a:r>
            <a:r>
              <a:rPr lang="en-US" sz="2000" b="1" u="sng" dirty="0">
                <a:solidFill>
                  <a:srgbClr val="FF0000"/>
                </a:solidFill>
              </a:rPr>
              <a:t>a full calendar year</a:t>
            </a:r>
            <a:r>
              <a:rPr lang="en-US" sz="2000" u="sng" dirty="0" smtClean="0"/>
              <a:t>.</a:t>
            </a:r>
          </a:p>
          <a:p>
            <a:pPr lvl="1"/>
            <a:r>
              <a:rPr lang="en-US" sz="2000" b="1" dirty="0"/>
              <a:t>A letter explaining the violation, findings, and penalties </a:t>
            </a:r>
            <a:r>
              <a:rPr lang="en-US" sz="2000" dirty="0"/>
              <a:t>will be sent to the Dean, chair, or supervisor of each party found in violation.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Plagiarism (Defined from ACM Society)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Level IV - Significant violation:</a:t>
            </a:r>
          </a:p>
          <a:p>
            <a:pPr lvl="1"/>
            <a:r>
              <a:rPr lang="en-US" sz="2000" dirty="0" smtClean="0"/>
              <a:t>Verbatim </a:t>
            </a:r>
            <a:r>
              <a:rPr lang="en-US" sz="2000" dirty="0"/>
              <a:t>copying, </a:t>
            </a:r>
            <a:endParaRPr lang="en-US" sz="2000" dirty="0" smtClean="0"/>
          </a:p>
          <a:p>
            <a:pPr lvl="1"/>
            <a:r>
              <a:rPr lang="en-US" sz="2000" dirty="0" smtClean="0"/>
              <a:t>Or near-verbatim </a:t>
            </a:r>
            <a:r>
              <a:rPr lang="en-US" sz="2000" dirty="0"/>
              <a:t>copying, </a:t>
            </a:r>
            <a:endParaRPr lang="en-US" sz="2000" dirty="0" smtClean="0"/>
          </a:p>
          <a:p>
            <a:pPr lvl="1"/>
            <a:r>
              <a:rPr lang="en-US" altLang="zh-TW" sz="2000" dirty="0" smtClean="0"/>
              <a:t>Or p</a:t>
            </a:r>
            <a:r>
              <a:rPr lang="en-US" sz="2000" dirty="0" smtClean="0"/>
              <a:t>urposely </a:t>
            </a:r>
            <a:r>
              <a:rPr lang="en-US" sz="2000" u="sng" dirty="0">
                <a:solidFill>
                  <a:srgbClr val="FF0000"/>
                </a:solidFill>
              </a:rPr>
              <a:t>paraphrasing </a:t>
            </a:r>
            <a:r>
              <a:rPr lang="en-US" sz="2000" b="1" u="sng" dirty="0">
                <a:solidFill>
                  <a:srgbClr val="FF0000"/>
                </a:solidFill>
              </a:rPr>
              <a:t>a significant portion</a:t>
            </a:r>
            <a:r>
              <a:rPr lang="en-US" sz="2000" u="sng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another author's </a:t>
            </a:r>
            <a:r>
              <a:rPr lang="en-US" sz="2000" dirty="0" smtClean="0"/>
              <a:t>work </a:t>
            </a:r>
            <a:r>
              <a:rPr lang="en-US" sz="2000" dirty="0">
                <a:solidFill>
                  <a:srgbClr val="FF0000"/>
                </a:solidFill>
              </a:rPr>
              <a:t>without citing the sources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without clearly delineating the source </a:t>
            </a:r>
            <a:r>
              <a:rPr lang="en-US" sz="2000" dirty="0" smtClean="0">
                <a:solidFill>
                  <a:srgbClr val="FF0000"/>
                </a:solidFill>
              </a:rPr>
              <a:t>material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Penalty: </a:t>
            </a:r>
          </a:p>
          <a:p>
            <a:pPr lvl="1"/>
            <a:r>
              <a:rPr lang="en-US" sz="2000" dirty="0" smtClean="0"/>
              <a:t>Write </a:t>
            </a:r>
            <a:r>
              <a:rPr lang="en-US" sz="2000" b="1" dirty="0" smtClean="0"/>
              <a:t>a letter of apology </a:t>
            </a:r>
            <a:r>
              <a:rPr lang="en-US" sz="2000" dirty="0" smtClean="0"/>
              <a:t>to parties (e.g., editors, authors of prior works, co-authors) identified during the investigation, including an admission of wrong-doing.</a:t>
            </a:r>
          </a:p>
          <a:p>
            <a:pPr lvl="1"/>
            <a:r>
              <a:rPr lang="en-US" sz="2000" dirty="0" smtClean="0"/>
              <a:t>Published items in the ACM Digital Library will be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withdrawn</a:t>
            </a:r>
            <a:r>
              <a:rPr lang="en-US" sz="2000" dirty="0" smtClean="0"/>
              <a:t>. Unpublished items will be </a:t>
            </a:r>
            <a:r>
              <a:rPr lang="en-US" sz="2000" b="1" dirty="0" smtClean="0">
                <a:solidFill>
                  <a:srgbClr val="FF0000"/>
                </a:solidFill>
              </a:rPr>
              <a:t>rejected</a:t>
            </a:r>
            <a:r>
              <a:rPr lang="en-US" sz="2000" dirty="0" smtClean="0"/>
              <a:t> without further review.</a:t>
            </a:r>
          </a:p>
          <a:p>
            <a:pPr lvl="1"/>
            <a:r>
              <a:rPr lang="en-US" sz="2000" u="sng" dirty="0" smtClean="0"/>
              <a:t>Banned </a:t>
            </a:r>
            <a:r>
              <a:rPr lang="en-US" sz="2000" u="sng" dirty="0"/>
              <a:t>from submission to </a:t>
            </a:r>
            <a:r>
              <a:rPr lang="en-US" sz="2000" b="1" u="sng" dirty="0">
                <a:solidFill>
                  <a:srgbClr val="FF0000"/>
                </a:solidFill>
              </a:rPr>
              <a:t>any ACM Venue </a:t>
            </a:r>
            <a:r>
              <a:rPr lang="en-US" sz="2000" u="sng" dirty="0"/>
              <a:t>for the </a:t>
            </a:r>
            <a:r>
              <a:rPr lang="en-US" sz="2000" b="1" u="sng" dirty="0">
                <a:solidFill>
                  <a:srgbClr val="FF0000"/>
                </a:solidFill>
              </a:rPr>
              <a:t>next two years</a:t>
            </a:r>
            <a:r>
              <a:rPr lang="en-US" sz="2000" u="sng" dirty="0" smtClean="0"/>
              <a:t>.</a:t>
            </a:r>
          </a:p>
          <a:p>
            <a:pPr lvl="1"/>
            <a:r>
              <a:rPr lang="en-US" sz="2000" b="1" dirty="0" smtClean="0"/>
              <a:t>A letter explaining the violation, findings, and penalties </a:t>
            </a:r>
            <a:r>
              <a:rPr lang="en-US" sz="2000" dirty="0" smtClean="0"/>
              <a:t>will be sent to the Dean, chair, or supervisor of each party found in violation.</a:t>
            </a:r>
          </a:p>
          <a:p>
            <a:pPr lvl="1"/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Plagiarism (Defined from ACM Society)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Level </a:t>
            </a:r>
            <a:r>
              <a:rPr lang="en-US" altLang="zh-CN" sz="2000" b="1" dirty="0" smtClean="0"/>
              <a:t>V</a:t>
            </a:r>
            <a:r>
              <a:rPr lang="en-US" sz="2000" b="1" dirty="0" smtClean="0"/>
              <a:t> - Severe violation:</a:t>
            </a:r>
          </a:p>
          <a:p>
            <a:pPr lvl="1"/>
            <a:r>
              <a:rPr lang="en-US" altLang="zh-CN" sz="2000" dirty="0" smtClean="0"/>
              <a:t>Repeated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violations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(contains two or more violations mentioned above)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Penalty: </a:t>
            </a:r>
          </a:p>
          <a:p>
            <a:pPr lvl="1"/>
            <a:r>
              <a:rPr lang="en-US" sz="2000" dirty="0" smtClean="0"/>
              <a:t>Write </a:t>
            </a:r>
            <a:r>
              <a:rPr lang="en-US" sz="2000" b="1" dirty="0" smtClean="0"/>
              <a:t>a letter of apology </a:t>
            </a:r>
            <a:r>
              <a:rPr lang="en-US" sz="2000" dirty="0" smtClean="0"/>
              <a:t>to parties (e.g., editors, authors of prior works, co-authors) identified during the investigation, including an admission of wrong-doing.</a:t>
            </a:r>
          </a:p>
          <a:p>
            <a:pPr lvl="1"/>
            <a:r>
              <a:rPr lang="en-US" sz="2000" dirty="0" smtClean="0"/>
              <a:t>Published items in the ACM Digital Library will be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withdrawn</a:t>
            </a:r>
            <a:r>
              <a:rPr lang="en-US" sz="2000" dirty="0" smtClean="0"/>
              <a:t>. Unpublished items will be </a:t>
            </a:r>
            <a:r>
              <a:rPr lang="en-US" sz="2000" b="1" dirty="0" smtClean="0">
                <a:solidFill>
                  <a:srgbClr val="FF0000"/>
                </a:solidFill>
              </a:rPr>
              <a:t>rejected</a:t>
            </a:r>
            <a:r>
              <a:rPr lang="en-US" sz="2000" dirty="0" smtClean="0"/>
              <a:t> without further review.</a:t>
            </a:r>
          </a:p>
          <a:p>
            <a:pPr lvl="1"/>
            <a:r>
              <a:rPr lang="en-US" sz="2000" u="sng" dirty="0" smtClean="0"/>
              <a:t>Banned </a:t>
            </a:r>
            <a:r>
              <a:rPr lang="en-US" sz="2000" u="sng" dirty="0"/>
              <a:t>from submission to </a:t>
            </a:r>
            <a:r>
              <a:rPr lang="en-US" sz="2000" b="1" u="sng" dirty="0">
                <a:solidFill>
                  <a:srgbClr val="FF0000"/>
                </a:solidFill>
              </a:rPr>
              <a:t>any ACM Venue </a:t>
            </a:r>
            <a:r>
              <a:rPr lang="en-US" sz="2000" u="sng" dirty="0"/>
              <a:t>for the </a:t>
            </a:r>
            <a:r>
              <a:rPr lang="en-US" sz="2000" b="1" u="sng" dirty="0">
                <a:solidFill>
                  <a:srgbClr val="FF0000"/>
                </a:solidFill>
              </a:rPr>
              <a:t>next </a:t>
            </a:r>
            <a:r>
              <a:rPr lang="en-US" sz="2000" b="1" u="sng" dirty="0" smtClean="0">
                <a:solidFill>
                  <a:srgbClr val="FF0000"/>
                </a:solidFill>
              </a:rPr>
              <a:t>five </a:t>
            </a:r>
            <a:r>
              <a:rPr lang="en-US" sz="2000" b="1" u="sng" dirty="0">
                <a:solidFill>
                  <a:srgbClr val="FF0000"/>
                </a:solidFill>
              </a:rPr>
              <a:t>years</a:t>
            </a:r>
            <a:r>
              <a:rPr lang="en-US" sz="2000" u="sng" dirty="0" smtClean="0"/>
              <a:t>.</a:t>
            </a:r>
          </a:p>
          <a:p>
            <a:pPr lvl="1"/>
            <a:r>
              <a:rPr lang="en-US" sz="2000" dirty="0" smtClean="0"/>
              <a:t>The case and evidence will be forward to the ACM Committee on Professional Ethics for consideration.</a:t>
            </a:r>
          </a:p>
          <a:p>
            <a:pPr lvl="1"/>
            <a:r>
              <a:rPr lang="en-US" sz="2000" b="1" dirty="0" smtClean="0"/>
              <a:t>A letter explaining the violation, findings, and penalties </a:t>
            </a:r>
            <a:r>
              <a:rPr lang="en-US" sz="2000" dirty="0" smtClean="0"/>
              <a:t>will be sent to the Dean, chair, or supervisor of each party found in violation.</a:t>
            </a:r>
          </a:p>
          <a:p>
            <a:pPr lvl="1"/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44" y="118791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How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Present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Ideas to the Others?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294"/>
            <a:ext cx="10925503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Describe the problem</a:t>
            </a:r>
          </a:p>
          <a:p>
            <a:pPr lvl="1"/>
            <a:r>
              <a:rPr lang="en-US" sz="2000" dirty="0" smtClean="0"/>
              <a:t>Is this problem important? Or just some rare cases in real-world scenarios? Is there any statistics or existing publication that proves it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importan</a:t>
            </a:r>
            <a:r>
              <a:rPr lang="en-US" altLang="zh-CN" sz="2000" dirty="0" smtClean="0"/>
              <a:t>ce</a:t>
            </a:r>
            <a:r>
              <a:rPr lang="en-US" sz="2000" dirty="0" smtClean="0"/>
              <a:t>? Do you have motivating examples?</a:t>
            </a:r>
          </a:p>
          <a:p>
            <a:r>
              <a:rPr lang="en-US" sz="2400" b="1" dirty="0" smtClean="0"/>
              <a:t>Present a summary of the solutions of the previous works</a:t>
            </a:r>
          </a:p>
          <a:p>
            <a:pPr lvl="1"/>
            <a:r>
              <a:rPr lang="en-US" sz="2000" dirty="0" smtClean="0"/>
              <a:t>What are the drawbacks of these previous works?</a:t>
            </a:r>
          </a:p>
          <a:p>
            <a:r>
              <a:rPr lang="en-US" sz="2400" b="1" dirty="0" smtClean="0"/>
              <a:t>Present the general idea of your solution</a:t>
            </a:r>
          </a:p>
          <a:p>
            <a:pPr lvl="1"/>
            <a:r>
              <a:rPr lang="en-US" sz="2000" dirty="0" smtClean="0"/>
              <a:t>Why it is better than the previous works?</a:t>
            </a:r>
          </a:p>
          <a:p>
            <a:r>
              <a:rPr lang="en-US" sz="2400" b="1" dirty="0" smtClean="0"/>
              <a:t>Present </a:t>
            </a:r>
            <a:r>
              <a:rPr lang="en-US" sz="2400" b="1" dirty="0"/>
              <a:t>the technical </a:t>
            </a:r>
            <a:r>
              <a:rPr lang="en-US" sz="2400" b="1" dirty="0" smtClean="0"/>
              <a:t>challenges (2~3 challenges) of your solution</a:t>
            </a:r>
          </a:p>
          <a:p>
            <a:pPr lvl="1"/>
            <a:r>
              <a:rPr lang="en-US" sz="2000" dirty="0" smtClean="0"/>
              <a:t>Is it just an engineering modification or combination of the previous works? </a:t>
            </a:r>
          </a:p>
          <a:p>
            <a:pPr lvl="1"/>
            <a:r>
              <a:rPr lang="en-US" sz="2000" dirty="0" smtClean="0"/>
              <a:t>if parts of your work are based on any previous work, do you </a:t>
            </a:r>
            <a:r>
              <a:rPr lang="en-US" sz="2000" b="1" dirty="0" smtClean="0">
                <a:solidFill>
                  <a:srgbClr val="C00000"/>
                </a:solidFill>
              </a:rPr>
              <a:t>clarify</a:t>
            </a:r>
            <a:r>
              <a:rPr lang="en-US" sz="2000" dirty="0" smtClean="0"/>
              <a:t> the border between previous works and your contributions?</a:t>
            </a:r>
            <a:endParaRPr lang="en-US" sz="2000" dirty="0"/>
          </a:p>
          <a:p>
            <a:pPr lvl="1"/>
            <a:endParaRPr lang="en-US" dirty="0" smtClean="0"/>
          </a:p>
          <a:p>
            <a:endParaRPr lang="en-US" sz="2400" b="1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8967762" y="305583"/>
            <a:ext cx="2917269" cy="951978"/>
          </a:xfrm>
          <a:prstGeom prst="wedgeRectCallout">
            <a:avLst>
              <a:gd name="adj1" fmla="val -52429"/>
              <a:gd name="adj2" fmla="val 674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the content you need to write in your Introduction.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7144" y="5226882"/>
            <a:ext cx="825771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Notes: </a:t>
            </a:r>
            <a:r>
              <a:rPr lang="en-US" sz="2000" dirty="0" smtClean="0"/>
              <a:t>We present the idea to our supervisors and group members to </a:t>
            </a:r>
            <a:r>
              <a:rPr lang="en-US" sz="2000" b="1" dirty="0" smtClean="0">
                <a:solidFill>
                  <a:srgbClr val="C00000"/>
                </a:solidFill>
              </a:rPr>
              <a:t>seek for comments and advices. </a:t>
            </a:r>
            <a:r>
              <a:rPr lang="en-US" sz="2000" dirty="0" smtClean="0"/>
              <a:t>They can give their opinions whether your idea is </a:t>
            </a:r>
            <a:r>
              <a:rPr lang="en-US" sz="2000" b="1" dirty="0" smtClean="0">
                <a:solidFill>
                  <a:srgbClr val="C00000"/>
                </a:solidFill>
              </a:rPr>
              <a:t>feasible and convincing</a:t>
            </a:r>
            <a:r>
              <a:rPr lang="en-US" sz="2000" dirty="0" smtClean="0"/>
              <a:t>. </a:t>
            </a:r>
            <a:r>
              <a:rPr lang="en-US" sz="2000" b="1" dirty="0" smtClean="0"/>
              <a:t>DO NOT ask them to directly give you the complete solution.</a:t>
            </a:r>
            <a:r>
              <a:rPr lang="en-US" sz="2000" dirty="0" smtClean="0"/>
              <a:t> Otherwise they can do another PhD based on your topic. 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8443353" y="2644933"/>
            <a:ext cx="3563006" cy="1049310"/>
          </a:xfrm>
          <a:prstGeom prst="wedgeRectCallout">
            <a:avLst>
              <a:gd name="adj1" fmla="val -49326"/>
              <a:gd name="adj2" fmla="val -173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Make sure you can answer </a:t>
            </a:r>
            <a:r>
              <a:rPr lang="en-US" sz="2000" b="1" dirty="0" smtClean="0">
                <a:solidFill>
                  <a:srgbClr val="C00000"/>
                </a:solidFill>
              </a:rPr>
              <a:t>each </a:t>
            </a:r>
            <a:r>
              <a:rPr lang="en-US" sz="2000" dirty="0" smtClean="0">
                <a:solidFill>
                  <a:schemeClr val="tx1"/>
                </a:solidFill>
              </a:rPr>
              <a:t>of these questions </a:t>
            </a:r>
            <a:r>
              <a:rPr lang="en-US" sz="2000" b="1" dirty="0" smtClean="0">
                <a:solidFill>
                  <a:srgbClr val="C00000"/>
                </a:solidFill>
              </a:rPr>
              <a:t>CLEARLY </a:t>
            </a:r>
            <a:r>
              <a:rPr lang="en-US" sz="2000" dirty="0" smtClean="0">
                <a:solidFill>
                  <a:schemeClr val="tx1"/>
                </a:solidFill>
              </a:rPr>
              <a:t>before you present.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96"/>
            <a:ext cx="10515600" cy="1325563"/>
          </a:xfrm>
        </p:spPr>
        <p:txBody>
          <a:bodyPr/>
          <a:lstStyle/>
          <a:p>
            <a:r>
              <a:rPr lang="en-US" b="1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99"/>
            <a:ext cx="10388600" cy="435133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Policies:</a:t>
            </a:r>
          </a:p>
          <a:p>
            <a:pPr lvl="1"/>
            <a:r>
              <a:rPr lang="en-US" sz="2000" dirty="0" smtClean="0"/>
              <a:t>ACM (applicable to SIGMOD, KDD</a:t>
            </a:r>
            <a:r>
              <a:rPr lang="mr-IN" sz="2000" dirty="0" smtClean="0"/>
              <a:t>…</a:t>
            </a:r>
            <a:r>
              <a:rPr lang="en-US" sz="2000" dirty="0" smtClean="0"/>
              <a:t>) </a:t>
            </a:r>
            <a:r>
              <a:rPr lang="en-US" sz="2000" dirty="0" smtClean="0">
                <a:hlinkClick r:id="rId2"/>
              </a:rPr>
              <a:t>https://www.acm.org/publications/policies/plagiarism-overview</a:t>
            </a:r>
            <a:endParaRPr lang="en-US" sz="2000" dirty="0" smtClean="0"/>
          </a:p>
          <a:p>
            <a:pPr lvl="1"/>
            <a:r>
              <a:rPr lang="en-US" sz="2000" dirty="0" smtClean="0"/>
              <a:t>IEEE (applicable to ICDE, ICDM</a:t>
            </a:r>
            <a:r>
              <a:rPr lang="mr-IN" sz="2000" dirty="0" smtClean="0"/>
              <a:t>…</a:t>
            </a:r>
            <a:r>
              <a:rPr lang="en-US" sz="2000" dirty="0" smtClean="0"/>
              <a:t>) </a:t>
            </a:r>
            <a:r>
              <a:rPr lang="en-US" sz="2000" dirty="0" smtClean="0">
                <a:hlinkClick r:id="rId2"/>
              </a:rPr>
              <a:t>https://www.acm.org/publications/policies/plagiarism-overview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</a:t>
            </a:r>
            <a:r>
              <a:rPr lang="en-US" sz="2000" dirty="0" smtClean="0"/>
              <a:t>ection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8.2.4d, Page 105</a:t>
            </a:r>
          </a:p>
          <a:p>
            <a:pPr lvl="1"/>
            <a:r>
              <a:rPr lang="en-US" sz="2000" dirty="0" smtClean="0"/>
              <a:t>VLDB</a:t>
            </a:r>
            <a:r>
              <a:rPr lang="en-US" sz="2000" dirty="0"/>
              <a:t> </a:t>
            </a:r>
            <a:r>
              <a:rPr lang="en-US" sz="2000" dirty="0" smtClean="0">
                <a:hlinkClick r:id="rId3"/>
              </a:rPr>
              <a:t>https://www.vldb.org/pvldb/policies.html</a:t>
            </a:r>
            <a:endParaRPr lang="en-US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498600" y="3721100"/>
            <a:ext cx="9499600" cy="2530474"/>
          </a:xfrm>
          <a:prstGeom prst="wedgeRectCallout">
            <a:avLst>
              <a:gd name="adj1" fmla="val -29638"/>
              <a:gd name="adj2" fmla="val 467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Please attend </a:t>
            </a:r>
            <a:r>
              <a:rPr lang="en-US" altLang="zh-CN" sz="2000" dirty="0" smtClean="0">
                <a:solidFill>
                  <a:schemeClr val="tx1"/>
                </a:solidFill>
              </a:rPr>
              <a:t>PDEV6770 seriously. There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are sessions such as </a:t>
            </a:r>
            <a:r>
              <a:rPr lang="en-US" sz="2000" i="1" dirty="0">
                <a:solidFill>
                  <a:schemeClr val="tx1"/>
                </a:solidFill>
              </a:rPr>
              <a:t>Publication </a:t>
            </a:r>
            <a:r>
              <a:rPr lang="en-US" sz="2000" i="1" dirty="0" smtClean="0">
                <a:solidFill>
                  <a:schemeClr val="tx1"/>
                </a:solidFill>
              </a:rPr>
              <a:t>Ethics, </a:t>
            </a:r>
            <a:r>
              <a:rPr lang="en-US" sz="2000" i="1" dirty="0">
                <a:solidFill>
                  <a:schemeClr val="tx1"/>
                </a:solidFill>
              </a:rPr>
              <a:t>Academic Integrity &amp; Intellectual </a:t>
            </a:r>
            <a:r>
              <a:rPr lang="en-US" sz="2000" i="1" dirty="0" smtClean="0">
                <a:solidFill>
                  <a:schemeClr val="tx1"/>
                </a:solidFill>
              </a:rPr>
              <a:t>Property,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Research Ethics Case </a:t>
            </a:r>
            <a:r>
              <a:rPr lang="en-US" sz="2000" i="1" dirty="0" smtClean="0">
                <a:solidFill>
                  <a:schemeClr val="tx1"/>
                </a:solidFill>
              </a:rPr>
              <a:t>Studies. </a:t>
            </a:r>
            <a:r>
              <a:rPr lang="en-US" sz="2000" dirty="0" smtClean="0">
                <a:solidFill>
                  <a:schemeClr val="tx1"/>
                </a:solidFill>
              </a:rPr>
              <a:t>Most of these sessions are </a:t>
            </a:r>
            <a:r>
              <a:rPr lang="en-US" altLang="zh-CN" sz="2000" b="1" dirty="0">
                <a:solidFill>
                  <a:srgbClr val="C00000"/>
                </a:solidFill>
              </a:rPr>
              <a:t>compulsory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</a:rPr>
              <a:t>all HKUST RPG students</a:t>
            </a:r>
            <a:r>
              <a:rPr lang="en-US" altLang="zh-CN" sz="2000" dirty="0" smtClean="0">
                <a:solidFill>
                  <a:schemeClr val="tx1"/>
                </a:solidFill>
              </a:rPr>
              <a:t>. The contents include (but not limited to):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Judging What is Plagiarism &amp; How to Avoid It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Differences between Plagiarism and Copyright Violation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Hong Kong Copyright Law and Legitimate Use and Fair Dealing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HKUST </a:t>
            </a:r>
            <a:r>
              <a:rPr lang="en-US" sz="2000" dirty="0">
                <a:solidFill>
                  <a:schemeClr val="tx1"/>
                </a:solidFill>
              </a:rPr>
              <a:t>Intellectual Property </a:t>
            </a:r>
            <a:r>
              <a:rPr lang="en-US" sz="2000" dirty="0" smtClean="0">
                <a:solidFill>
                  <a:schemeClr val="tx1"/>
                </a:solidFill>
              </a:rPr>
              <a:t>Policies</a:t>
            </a: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Please keep </a:t>
            </a:r>
            <a:r>
              <a:rPr lang="en-US" altLang="zh-CN" sz="2000" dirty="0">
                <a:solidFill>
                  <a:schemeClr val="tx1"/>
                </a:solidFill>
              </a:rPr>
              <a:t>everything you have learned in mind. </a:t>
            </a:r>
          </a:p>
        </p:txBody>
      </p:sp>
    </p:spTree>
    <p:extLst>
      <p:ext uri="{BB962C8B-B14F-4D97-AF65-F5344CB8AC3E}">
        <p14:creationId xmlns:p14="http://schemas.microsoft.com/office/powerpoint/2010/main" val="77631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7790"/>
            <a:ext cx="10515600" cy="1325563"/>
          </a:xfrm>
        </p:spPr>
        <p:txBody>
          <a:bodyPr/>
          <a:lstStyle/>
          <a:p>
            <a:r>
              <a:rPr lang="en-US" b="1" dirty="0" smtClean="0"/>
              <a:t>Plagiarism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965" y="1339592"/>
            <a:ext cx="10142070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Conclusions: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Cite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EVERY</a:t>
            </a:r>
            <a:r>
              <a:rPr lang="en-US" sz="2000" b="1" dirty="0" smtClean="0">
                <a:solidFill>
                  <a:srgbClr val="C00000"/>
                </a:solidFill>
              </a:rPr>
              <a:t> paper and material</a:t>
            </a:r>
            <a:r>
              <a:rPr lang="en-US" sz="2000" dirty="0" smtClean="0"/>
              <a:t> you refer to during your writing/coding </a:t>
            </a:r>
            <a:r>
              <a:rPr lang="en-US" sz="2000" b="1" dirty="0" smtClean="0">
                <a:solidFill>
                  <a:srgbClr val="C00000"/>
                </a:solidFill>
              </a:rPr>
              <a:t>properly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DO NOT USE DIRECT QUOTES</a:t>
            </a:r>
            <a:r>
              <a:rPr lang="en-US" sz="2000" b="1" dirty="0"/>
              <a:t> From Published Material: </a:t>
            </a:r>
            <a:r>
              <a:rPr lang="en-US" sz="2000" dirty="0"/>
              <a:t>In 99.99% of the cases, the information you want from a research article is an objective result or interpretation. How the author stated this information, i.e., </a:t>
            </a:r>
            <a:r>
              <a:rPr lang="en-US" sz="2000" i="1" dirty="0"/>
              <a:t>their prose</a:t>
            </a:r>
            <a:r>
              <a:rPr lang="en-US" sz="2000" dirty="0"/>
              <a:t>, is of little importance compared to the results or interpretations themselves. Take the information and </a:t>
            </a:r>
            <a:r>
              <a:rPr lang="en-US" sz="2000" b="1" i="1" dirty="0">
                <a:solidFill>
                  <a:srgbClr val="C00000"/>
                </a:solidFill>
              </a:rPr>
              <a:t>put it into your own words</a:t>
            </a:r>
            <a:r>
              <a:rPr lang="en-US" sz="2000" dirty="0"/>
              <a:t>; avoid paraphrasing since this can potentially lead to plagiarism.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Draw </a:t>
            </a:r>
            <a:r>
              <a:rPr lang="en-US" sz="2000" b="1" dirty="0" smtClean="0">
                <a:solidFill>
                  <a:srgbClr val="C00000"/>
                </a:solidFill>
              </a:rPr>
              <a:t>EVERY </a:t>
            </a:r>
            <a:r>
              <a:rPr lang="en-US" sz="2000" dirty="0" smtClean="0"/>
              <a:t>component in the figures </a:t>
            </a:r>
            <a:r>
              <a:rPr lang="en-US" sz="2000" b="1" dirty="0" smtClean="0">
                <a:solidFill>
                  <a:srgbClr val="C00000"/>
                </a:solidFill>
              </a:rPr>
              <a:t>BY YOURSELF</a:t>
            </a:r>
            <a:r>
              <a:rPr lang="en-US" sz="2000" dirty="0" smtClean="0"/>
              <a:t>. DO NOT CROP others’ figures.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a theorem is already proved in another work, cite that work and use the theorem. </a:t>
            </a:r>
            <a:r>
              <a:rPr lang="en-US" sz="2000" b="1" dirty="0" smtClean="0">
                <a:solidFill>
                  <a:srgbClr val="C00000"/>
                </a:solidFill>
              </a:rPr>
              <a:t>DO NOT write the proof again</a:t>
            </a:r>
            <a:r>
              <a:rPr lang="en-US" sz="20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DO NOT copy </a:t>
            </a:r>
            <a:r>
              <a:rPr lang="en-US" sz="2000" dirty="0" smtClean="0"/>
              <a:t>anything from your </a:t>
            </a:r>
            <a:r>
              <a:rPr lang="en-US" sz="2000" b="1" dirty="0" smtClean="0">
                <a:solidFill>
                  <a:srgbClr val="C00000"/>
                </a:solidFill>
              </a:rPr>
              <a:t>previous papers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C00000"/>
                </a:solidFill>
              </a:rPr>
              <a:t>any paper of your coauthors</a:t>
            </a:r>
            <a:r>
              <a:rPr lang="en-US" sz="2000" dirty="0" smtClean="0"/>
              <a:t>. This is self-plagiarism. All the penalties apply to self-plagiarism.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DO NOT ask questions such as “I think this paper has also copied something from that paper, why it is not punished?”. </a:t>
            </a:r>
            <a:r>
              <a:rPr lang="en-US" sz="2000" i="1" dirty="0" smtClean="0"/>
              <a:t>Others are idiots </a:t>
            </a:r>
            <a:r>
              <a:rPr lang="en-US" sz="2000" dirty="0" smtClean="0"/>
              <a:t>does not mean that </a:t>
            </a:r>
            <a:r>
              <a:rPr lang="en-US" sz="2000" i="1" dirty="0" smtClean="0"/>
              <a:t>you also have to be an idiot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 paper will be related with the reputation of you and your coauthors </a:t>
            </a:r>
            <a:r>
              <a:rPr lang="en-US" sz="2000" b="1" dirty="0" smtClean="0">
                <a:solidFill>
                  <a:srgbClr val="C00000"/>
                </a:solidFill>
              </a:rPr>
              <a:t>for a whole life time</a:t>
            </a:r>
            <a:r>
              <a:rPr lang="en-US" sz="2000" dirty="0" smtClean="0"/>
              <a:t>. DO NOT take any risk.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2357"/>
            <a:ext cx="9144000" cy="2387600"/>
          </a:xfrm>
        </p:spPr>
        <p:txBody>
          <a:bodyPr/>
          <a:lstStyle/>
          <a:p>
            <a:r>
              <a:rPr lang="en-US" b="1" dirty="0" smtClean="0"/>
              <a:t>Wish You All The Best in Your Research Path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4" y="5688917"/>
            <a:ext cx="11487151" cy="921433"/>
          </a:xfrm>
        </p:spPr>
        <p:txBody>
          <a:bodyPr>
            <a:noAutofit/>
          </a:bodyPr>
          <a:lstStyle/>
          <a:p>
            <a:r>
              <a:rPr lang="en-US" sz="1400" dirty="0" smtClean="0"/>
              <a:t>I sincerely acknowledge </a:t>
            </a:r>
            <a:r>
              <a:rPr lang="en-US" altLang="zh-CN" sz="1400" dirty="0" smtClean="0"/>
              <a:t>all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the collaborators of my previous works and my group members for sharing their good research habits and experience with me.</a:t>
            </a:r>
            <a:endParaRPr lang="en-US" altLang="zh-CN" sz="1400" dirty="0" smtClean="0"/>
          </a:p>
          <a:p>
            <a:r>
              <a:rPr lang="en-US" sz="1400" dirty="0" smtClean="0"/>
              <a:t>I also acknowledge my friends, Richard, </a:t>
            </a:r>
            <a:r>
              <a:rPr lang="en-US" sz="1400" dirty="0" err="1" smtClean="0"/>
              <a:t>Rongxin</a:t>
            </a:r>
            <a:r>
              <a:rPr lang="en-US" sz="1400" dirty="0" smtClean="0"/>
              <a:t>, </a:t>
            </a:r>
            <a:r>
              <a:rPr lang="en-US" sz="1400" dirty="0" err="1" smtClean="0"/>
              <a:t>Yepang</a:t>
            </a:r>
            <a:r>
              <a:rPr lang="en-US" sz="1400" dirty="0" smtClean="0"/>
              <a:t> and Ying, for sharing their common knowledge of research with me.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ym typeface="Wingdings"/>
              </a:rPr>
              <a:t></a:t>
            </a:r>
            <a:endParaRPr lang="en-US" sz="1400" dirty="0" smtClean="0"/>
          </a:p>
          <a:p>
            <a:r>
              <a:rPr lang="en-US" sz="1400" dirty="0" smtClean="0"/>
              <a:t>Feel free to share your comments and knowledge in the slides!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8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Which Tools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Use to Write Papers?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9947"/>
            <a:ext cx="10749455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Paper Writing: LATEX</a:t>
            </a:r>
          </a:p>
          <a:p>
            <a:pPr lvl="1"/>
            <a:r>
              <a:rPr lang="en-US" sz="2000" b="1" dirty="0" smtClean="0"/>
              <a:t>Tutorial: </a:t>
            </a:r>
            <a:r>
              <a:rPr lang="en-US" sz="2000" dirty="0" smtClean="0">
                <a:hlinkClick r:id="rId2"/>
              </a:rPr>
              <a:t>http://www.docs.is.ed.ac.uk/skills/documents/3722/3722-2014.pdf</a:t>
            </a:r>
            <a:endParaRPr lang="en-US" sz="2000" dirty="0" smtClean="0"/>
          </a:p>
          <a:p>
            <a:pPr lvl="1"/>
            <a:r>
              <a:rPr lang="en-US" sz="2000" b="1" dirty="0" smtClean="0"/>
              <a:t>Useful applications: </a:t>
            </a:r>
            <a:r>
              <a:rPr lang="en-US" sz="2000" b="1" dirty="0" err="1" smtClean="0"/>
              <a:t>TextStudio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https://www.texstudio.org/</a:t>
            </a:r>
            <a:endParaRPr lang="en-US" sz="2000" b="1" dirty="0" smtClean="0"/>
          </a:p>
          <a:p>
            <a:pPr lvl="1"/>
            <a:endParaRPr lang="en-US" dirty="0" smtClean="0"/>
          </a:p>
          <a:p>
            <a:r>
              <a:rPr lang="en-US" sz="2400" b="1" dirty="0" smtClean="0"/>
              <a:t>Collaboration with other people</a:t>
            </a:r>
          </a:p>
          <a:p>
            <a:pPr lvl="1"/>
            <a:r>
              <a:rPr lang="en-US" sz="2000" b="1" dirty="0" err="1" smtClean="0"/>
              <a:t>Github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Dropbox</a:t>
            </a:r>
          </a:p>
          <a:p>
            <a:pPr lvl="1"/>
            <a:r>
              <a:rPr lang="en-US" sz="2000" b="1" dirty="0" smtClean="0"/>
              <a:t>Overleaf</a:t>
            </a:r>
          </a:p>
          <a:p>
            <a:pPr lvl="1"/>
            <a:endParaRPr lang="en-US" sz="2000" b="1" dirty="0" smtClean="0"/>
          </a:p>
          <a:p>
            <a:pPr lvl="1"/>
            <a:endParaRPr lang="en-US" dirty="0" smtClean="0"/>
          </a:p>
          <a:p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862" y="3777488"/>
            <a:ext cx="6599706" cy="288635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008569" y="2768548"/>
            <a:ext cx="4945766" cy="951978"/>
          </a:xfrm>
          <a:prstGeom prst="wedgeRectCallout">
            <a:avLst>
              <a:gd name="adj1" fmla="val -46372"/>
              <a:gd name="adj2" fmla="val 690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TIPS: </a:t>
            </a:r>
            <a:r>
              <a:rPr lang="en-US" sz="2000" dirty="0" smtClean="0">
                <a:solidFill>
                  <a:schemeClr val="tx1"/>
                </a:solidFill>
              </a:rPr>
              <a:t>Organize the files in folders, so that you and your collaborators can work on different parts of the paper without conflict.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58" y="385627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How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Write Good Papers?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658" y="1557576"/>
            <a:ext cx="11125202" cy="51638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Paper writing </a:t>
            </a:r>
            <a:r>
              <a:rPr lang="en-US" sz="2400" b="1" dirty="0" smtClean="0"/>
              <a:t>is as important as actual works:</a:t>
            </a:r>
          </a:p>
          <a:p>
            <a:pPr lvl="1"/>
            <a:r>
              <a:rPr lang="en-US" dirty="0" smtClean="0"/>
              <a:t>Treat your paper as </a:t>
            </a:r>
            <a:r>
              <a:rPr lang="en-US" b="1" dirty="0" smtClean="0"/>
              <a:t>a textbook that will be published</a:t>
            </a:r>
            <a:r>
              <a:rPr lang="en-US" dirty="0" smtClean="0"/>
              <a:t> instead of an experimental report</a:t>
            </a:r>
            <a:r>
              <a:rPr lang="zh-CN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a course report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are not a native English speaker and this is the first time you submit a research paper, it is better to revise each section </a:t>
            </a:r>
            <a:r>
              <a:rPr lang="en-US" b="1" dirty="0" smtClean="0">
                <a:solidFill>
                  <a:srgbClr val="C00000"/>
                </a:solidFill>
              </a:rPr>
              <a:t>AT LEAST THREE TIMES.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the spelling and grammar </a:t>
            </a:r>
            <a:r>
              <a:rPr lang="en-US" b="1" dirty="0" smtClean="0">
                <a:solidFill>
                  <a:srgbClr val="C00000"/>
                </a:solidFill>
              </a:rPr>
              <a:t>BY YOURSELF </a:t>
            </a:r>
            <a:r>
              <a:rPr lang="en-US" dirty="0" smtClean="0"/>
              <a:t>before passing the paper to your coauthors and supervisors. DO NOT use them as </a:t>
            </a:r>
            <a:r>
              <a:rPr lang="en-US" dirty="0" err="1" smtClean="0"/>
              <a:t>Grammarly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909483" y="3522756"/>
            <a:ext cx="8749551" cy="1233538"/>
          </a:xfrm>
          <a:prstGeom prst="wedgeRectCallout">
            <a:avLst>
              <a:gd name="adj1" fmla="val -2305"/>
              <a:gd name="adj2" fmla="val -641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Ask your friends for help. Let them read your paper and tell you which parts they cannot understand. Revise that parts by yourself until </a:t>
            </a:r>
            <a:r>
              <a:rPr lang="en-US" sz="2000" b="1" dirty="0" smtClean="0">
                <a:solidFill>
                  <a:srgbClr val="C00000"/>
                </a:solidFill>
              </a:rPr>
              <a:t>everyone understands everything in the introduction and abstract</a:t>
            </a:r>
            <a:r>
              <a:rPr lang="en-US" sz="2000" dirty="0" smtClean="0">
                <a:solidFill>
                  <a:schemeClr val="tx1"/>
                </a:solidFill>
              </a:rPr>
              <a:t>. The key idea of a good paper should be understand by any undergraduate student.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574121" y="5769497"/>
            <a:ext cx="9420274" cy="798363"/>
          </a:xfrm>
          <a:prstGeom prst="wedgeRectCallout">
            <a:avLst>
              <a:gd name="adj1" fmla="val 39604"/>
              <a:gd name="adj2" fmla="val -3686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b="1" dirty="0" smtClean="0">
                <a:solidFill>
                  <a:schemeClr val="tx1"/>
                </a:solidFill>
              </a:rPr>
              <a:t>eviewers </a:t>
            </a:r>
            <a:r>
              <a:rPr lang="en-US" sz="2000" b="1" dirty="0" smtClean="0">
                <a:solidFill>
                  <a:schemeClr val="tx1"/>
                </a:solidFill>
              </a:rPr>
              <a:t>may </a:t>
            </a:r>
            <a:r>
              <a:rPr lang="en-US" sz="2000" b="1" dirty="0" smtClean="0">
                <a:solidFill>
                  <a:schemeClr val="tx1"/>
                </a:solidFill>
              </a:rPr>
              <a:t>accept your paper </a:t>
            </a:r>
            <a:r>
              <a:rPr lang="en-US" sz="2000" b="1" dirty="0" smtClean="0">
                <a:solidFill>
                  <a:schemeClr val="tx1"/>
                </a:solidFill>
              </a:rPr>
              <a:t>if they </a:t>
            </a:r>
            <a:r>
              <a:rPr lang="en-US" sz="2000" b="1" dirty="0" smtClean="0">
                <a:solidFill>
                  <a:schemeClr val="tx1"/>
                </a:solidFill>
              </a:rPr>
              <a:t>understand your idea and solution </a:t>
            </a:r>
            <a:r>
              <a:rPr lang="en-US" sz="2000" b="1" dirty="0" smtClean="0">
                <a:solidFill>
                  <a:srgbClr val="C00000"/>
                </a:solidFill>
              </a:rPr>
              <a:t>CLEARLY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endParaRPr lang="en-US" sz="2000" b="1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They </a:t>
            </a:r>
            <a:r>
              <a:rPr lang="en-US" sz="2000" b="1" dirty="0" smtClean="0">
                <a:solidFill>
                  <a:schemeClr val="tx1"/>
                </a:solidFill>
              </a:rPr>
              <a:t>will </a:t>
            </a:r>
            <a:r>
              <a:rPr lang="en-US" sz="2000" b="1" dirty="0" smtClean="0">
                <a:solidFill>
                  <a:srgbClr val="C00000"/>
                </a:solidFill>
              </a:rPr>
              <a:t>NOT</a:t>
            </a:r>
            <a:r>
              <a:rPr lang="en-US" sz="2000" b="1" dirty="0" smtClean="0">
                <a:solidFill>
                  <a:schemeClr val="tx1"/>
                </a:solidFill>
              </a:rPr>
              <a:t> accept your paper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if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it looks complicate and hard to follow.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732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How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Write Good Papers?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05509"/>
            <a:ext cx="1106328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Suggestions: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altLang="zh-TW" sz="2000" b="1" dirty="0" smtClean="0">
                <a:solidFill>
                  <a:srgbClr val="C00000"/>
                </a:solidFill>
              </a:rPr>
              <a:t>Use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good notations</a:t>
            </a:r>
            <a:r>
              <a:rPr lang="en-US" sz="2000" dirty="0" smtClean="0"/>
              <a:t>. You need to decide which notations to use at the very beginning of your work. DO NOT wait until you finish all the writing. DO NOT use </a:t>
            </a:r>
            <a:r>
              <a:rPr lang="en-US" sz="2000" b="1" dirty="0" smtClean="0"/>
              <a:t>too many</a:t>
            </a:r>
            <a:r>
              <a:rPr lang="en-US" sz="2000" dirty="0" smtClean="0"/>
              <a:t> notations in one paper, it confuses the readers.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Use examples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(with figures)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demonstrate your algorithms or workflows. 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Be concreate (especially in experiment discussion)</a:t>
            </a:r>
            <a:r>
              <a:rPr lang="en-US" sz="2000" dirty="0" smtClean="0"/>
              <a:t>. </a:t>
            </a:r>
            <a:r>
              <a:rPr lang="en-US" sz="2000" dirty="0"/>
              <a:t>C</a:t>
            </a:r>
            <a:r>
              <a:rPr lang="en-US" sz="2000" dirty="0" smtClean="0"/>
              <a:t>oncreate numbers (e.g., “87.3%”) are ALWAYS BETTER than “many/a large number of/a few/largely improve/slightly improve”. 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b="1" dirty="0" smtClean="0">
                <a:solidFill>
                  <a:srgbClr val="C00000"/>
                </a:solidFill>
              </a:rPr>
              <a:t>Explain</a:t>
            </a:r>
            <a:r>
              <a:rPr lang="en-US" sz="2000" b="1" dirty="0" smtClean="0">
                <a:solidFill>
                  <a:srgbClr val="C00000"/>
                </a:solidFill>
              </a:rPr>
              <a:t> every technical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phrase</a:t>
            </a:r>
            <a:r>
              <a:rPr lang="en-US" sz="2000" dirty="0" smtClean="0"/>
              <a:t> (e.g., “global similarity”) when it appears in your text for the first time.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Use </a:t>
            </a:r>
            <a:r>
              <a:rPr lang="en-US" sz="2000" b="1" dirty="0" smtClean="0">
                <a:solidFill>
                  <a:srgbClr val="C00000"/>
                </a:solidFill>
              </a:rPr>
              <a:t>vector graphics</a:t>
            </a:r>
            <a:r>
              <a:rPr lang="en-US" sz="2000" dirty="0" smtClean="0"/>
              <a:t> (pdf, </a:t>
            </a:r>
            <a:r>
              <a:rPr lang="en-US" sz="2000" dirty="0" err="1" smtClean="0"/>
              <a:t>svg</a:t>
            </a:r>
            <a:r>
              <a:rPr lang="en-US" sz="2000" dirty="0" smtClean="0"/>
              <a:t>, eps</a:t>
            </a:r>
            <a:r>
              <a:rPr lang="mr-IN" sz="2000" dirty="0" smtClean="0"/>
              <a:t>…</a:t>
            </a:r>
            <a:r>
              <a:rPr lang="en-US" sz="2000" dirty="0" smtClean="0"/>
              <a:t>) instead of raster graphics (jpeg, gif, </a:t>
            </a:r>
            <a:r>
              <a:rPr lang="mr-IN" sz="2000" dirty="0" smtClean="0"/>
              <a:t>…</a:t>
            </a:r>
            <a:r>
              <a:rPr lang="en-US" sz="2000" dirty="0" smtClean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Avoid redundant patterns/words/sentences in the text. Try to use synonyms and different sentence patterns to express the same meaning.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Make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 “a/an, the, (plural)” in</a:t>
            </a:r>
            <a:r>
              <a:rPr lang="zh-TW" altLang="en-US" sz="2000" dirty="0" smtClean="0"/>
              <a:t> </a:t>
            </a:r>
            <a:r>
              <a:rPr lang="en-US" altLang="zh-CN" sz="2000" dirty="0" smtClean="0"/>
              <a:t>your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paper </a:t>
            </a:r>
            <a:r>
              <a:rPr lang="en-US" altLang="zh-CN" sz="2000" dirty="0" smtClean="0"/>
              <a:t>correct!!! Otherwise it always confuses your readers!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068637" y="5494670"/>
            <a:ext cx="9285163" cy="943268"/>
          </a:xfrm>
          <a:prstGeom prst="wedgeRectCallout">
            <a:avLst>
              <a:gd name="adj1" fmla="val -36553"/>
              <a:gd name="adj2" fmla="val -8016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“We work on </a:t>
            </a:r>
            <a:r>
              <a:rPr lang="en-US" sz="2000" dirty="0" smtClean="0">
                <a:solidFill>
                  <a:srgbClr val="C00000"/>
                </a:solidFill>
              </a:rPr>
              <a:t>a KB</a:t>
            </a:r>
            <a:r>
              <a:rPr lang="en-US" sz="2000" dirty="0" smtClean="0">
                <a:solidFill>
                  <a:schemeClr val="tx1"/>
                </a:solidFill>
              </a:rPr>
              <a:t>.” 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 We work on one 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KB. No specific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“We work on </a:t>
            </a:r>
            <a:r>
              <a:rPr lang="en-US" sz="2000" dirty="0" smtClean="0">
                <a:solidFill>
                  <a:srgbClr val="C00000"/>
                </a:solidFill>
                <a:sym typeface="Wingdings"/>
              </a:rPr>
              <a:t>KBs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.”  We work on all KBs. No specific.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“We work on </a:t>
            </a:r>
            <a:r>
              <a:rPr lang="en-US" sz="2000" dirty="0" smtClean="0">
                <a:solidFill>
                  <a:srgbClr val="C00000"/>
                </a:solidFill>
                <a:sym typeface="Wingdings"/>
              </a:rPr>
              <a:t>the KB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.”  We </a:t>
            </a:r>
            <a:r>
              <a:rPr lang="en-US" altLang="zh-CN" sz="2000" dirty="0" smtClean="0">
                <a:solidFill>
                  <a:schemeClr val="tx1"/>
                </a:solidFill>
                <a:sym typeface="Wingdings"/>
              </a:rPr>
              <a:t>only</a:t>
            </a:r>
            <a:r>
              <a:rPr lang="zh-CN" altLang="en-US" sz="20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work on the </a:t>
            </a:r>
            <a:r>
              <a:rPr lang="en-US" sz="2000" dirty="0" smtClean="0">
                <a:solidFill>
                  <a:srgbClr val="C00000"/>
                </a:solidFill>
                <a:sym typeface="Wingdings"/>
              </a:rPr>
              <a:t>specific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KB that we mentioned above.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58" y="-1777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Important in Paper Format?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658" y="1121892"/>
            <a:ext cx="11125202" cy="516389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Capitalize</a:t>
            </a:r>
            <a:r>
              <a:rPr lang="en-US" sz="2000" dirty="0" smtClean="0"/>
              <a:t> the titles of your sections and subsections</a:t>
            </a:r>
          </a:p>
          <a:p>
            <a:r>
              <a:rPr lang="en-US" sz="2000" dirty="0"/>
              <a:t>Use </a:t>
            </a:r>
            <a:r>
              <a:rPr lang="en-US" sz="2000" dirty="0" smtClean="0"/>
              <a:t>bullet points (\begin{itemize}), bold fonts, and italic fonts to </a:t>
            </a:r>
            <a:r>
              <a:rPr lang="en-US" sz="2000" b="1" dirty="0" smtClean="0"/>
              <a:t>highlight the important parts </a:t>
            </a:r>
          </a:p>
          <a:p>
            <a:r>
              <a:rPr lang="en-US" sz="2000" dirty="0" smtClean="0"/>
              <a:t>Leave a space between words and citation, e.g., “</a:t>
            </a:r>
            <a:r>
              <a:rPr lang="en-US" sz="2000" dirty="0" err="1" smtClean="0">
                <a:solidFill>
                  <a:srgbClr val="C00000"/>
                </a:solidFill>
              </a:rPr>
              <a:t>Kruskal</a:t>
            </a:r>
            <a:r>
              <a:rPr lang="en-US" sz="2000" dirty="0" smtClean="0">
                <a:solidFill>
                  <a:srgbClr val="C00000"/>
                </a:solidFill>
              </a:rPr>
              <a:t> algorithm [1]</a:t>
            </a:r>
            <a:r>
              <a:rPr lang="en-US" sz="2000" dirty="0" smtClean="0"/>
              <a:t>”, not “</a:t>
            </a:r>
            <a:r>
              <a:rPr lang="en-US" sz="2000" dirty="0" err="1" smtClean="0"/>
              <a:t>Kruskal</a:t>
            </a:r>
            <a:r>
              <a:rPr lang="en-US" sz="2000" dirty="0" smtClean="0"/>
              <a:t> algorithm[1]”. Use “~\cite{}” in </a:t>
            </a:r>
            <a:r>
              <a:rPr lang="en-US" sz="2000" dirty="0" err="1" smtClean="0"/>
              <a:t>LaTex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smtClean="0"/>
              <a:t>the References section, make sure each citation </a:t>
            </a:r>
            <a:r>
              <a:rPr lang="en-US" sz="2000" b="1" dirty="0" smtClean="0">
                <a:solidFill>
                  <a:srgbClr val="C00000"/>
                </a:solidFill>
              </a:rPr>
              <a:t>has the same format</a:t>
            </a:r>
          </a:p>
          <a:p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798" y="3025270"/>
            <a:ext cx="86233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/>
              <a:t>M. C. Phan, A. Sun, Y. </a:t>
            </a:r>
            <a:r>
              <a:rPr lang="en-US" dirty="0" err="1"/>
              <a:t>Tay</a:t>
            </a:r>
            <a:r>
              <a:rPr lang="en-US" dirty="0"/>
              <a:t>, J. Han, and C. Li. </a:t>
            </a:r>
            <a:r>
              <a:rPr lang="en-US" dirty="0" smtClean="0"/>
              <a:t>Pair-linking for </a:t>
            </a:r>
            <a:r>
              <a:rPr lang="en-US" dirty="0"/>
              <a:t>collective entity disambiguation: Two could be better </a:t>
            </a:r>
            <a:r>
              <a:rPr lang="en-US" dirty="0" smtClean="0"/>
              <a:t>than all</a:t>
            </a:r>
            <a:r>
              <a:rPr lang="en-US" dirty="0"/>
              <a:t>. </a:t>
            </a:r>
            <a:r>
              <a:rPr lang="en-US" dirty="0" smtClean="0">
                <a:solidFill>
                  <a:srgbClr val="C00000"/>
                </a:solidFill>
              </a:rPr>
              <a:t>Transactions </a:t>
            </a:r>
            <a:r>
              <a:rPr lang="en-US" dirty="0">
                <a:solidFill>
                  <a:srgbClr val="C00000"/>
                </a:solidFill>
              </a:rPr>
              <a:t>on Knowledge and Data </a:t>
            </a:r>
            <a:r>
              <a:rPr lang="en-US" dirty="0" smtClean="0">
                <a:solidFill>
                  <a:srgbClr val="C00000"/>
                </a:solidFill>
              </a:rPr>
              <a:t>Engineering, 31(7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srgbClr val="C00000"/>
                </a:solidFill>
              </a:rPr>
              <a:t>1383–1396. IEEE, 2018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Z</a:t>
            </a:r>
            <a:r>
              <a:rPr lang="en-US" dirty="0"/>
              <a:t>. Fang, Y. Cao, Q. Li, D. Zhang, Z. Zhang, and Y. Liu. </a:t>
            </a:r>
            <a:r>
              <a:rPr lang="en-US" dirty="0" smtClean="0"/>
              <a:t>Joint entity </a:t>
            </a:r>
            <a:r>
              <a:rPr lang="en-US" dirty="0"/>
              <a:t>linking with deep reinforcement learning. </a:t>
            </a:r>
            <a:r>
              <a:rPr lang="en-US" dirty="0" smtClean="0">
                <a:solidFill>
                  <a:srgbClr val="C00000"/>
                </a:solidFill>
              </a:rPr>
              <a:t>The World Wide </a:t>
            </a:r>
            <a:r>
              <a:rPr lang="en-US" dirty="0">
                <a:solidFill>
                  <a:srgbClr val="C00000"/>
                </a:solidFill>
              </a:rPr>
              <a:t>Web Conference, pages 438–447. ACM, 2019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798" y="4683259"/>
            <a:ext cx="8623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/>
              <a:t>M. C. Phan, A. Sun, Y. </a:t>
            </a:r>
            <a:r>
              <a:rPr lang="en-US" dirty="0" err="1"/>
              <a:t>Tay</a:t>
            </a:r>
            <a:r>
              <a:rPr lang="en-US" dirty="0"/>
              <a:t>, J. Han, and C. Li. </a:t>
            </a:r>
            <a:r>
              <a:rPr lang="en-US" dirty="0" smtClean="0"/>
              <a:t>Pair-linking for </a:t>
            </a:r>
            <a:r>
              <a:rPr lang="en-US" dirty="0"/>
              <a:t>collective entity disambiguation: Two could be better </a:t>
            </a:r>
            <a:r>
              <a:rPr lang="en-US" dirty="0" smtClean="0"/>
              <a:t>than all</a:t>
            </a:r>
            <a:r>
              <a:rPr lang="en-US" dirty="0"/>
              <a:t>. </a:t>
            </a:r>
            <a:r>
              <a:rPr lang="en-US" dirty="0" smtClean="0">
                <a:solidFill>
                  <a:srgbClr val="C00000"/>
                </a:solidFill>
              </a:rPr>
              <a:t>TKDE,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31(7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srgbClr val="C00000"/>
                </a:solidFill>
              </a:rPr>
              <a:t>1383–1396. IEEE, 2018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Z</a:t>
            </a:r>
            <a:r>
              <a:rPr lang="en-US" dirty="0"/>
              <a:t>. Fang, Y. Cao, Q. Li, D. Zhang, Z. Zhang, and Y. Liu. </a:t>
            </a:r>
            <a:r>
              <a:rPr lang="en-US" dirty="0" smtClean="0"/>
              <a:t>Joint entity </a:t>
            </a:r>
            <a:r>
              <a:rPr lang="en-US" dirty="0"/>
              <a:t>linking with deep reinforcement learning. </a:t>
            </a:r>
            <a:r>
              <a:rPr lang="en-US" dirty="0" smtClean="0">
                <a:solidFill>
                  <a:srgbClr val="C00000"/>
                </a:solidFill>
              </a:rPr>
              <a:t>WWW, </a:t>
            </a:r>
            <a:r>
              <a:rPr lang="en-US" dirty="0">
                <a:solidFill>
                  <a:srgbClr val="C00000"/>
                </a:solidFill>
              </a:rPr>
              <a:t>pages </a:t>
            </a:r>
            <a:r>
              <a:rPr lang="en-US" dirty="0" smtClean="0">
                <a:solidFill>
                  <a:srgbClr val="C00000"/>
                </a:solidFill>
              </a:rPr>
              <a:t>438–447. ACM, 2019</a:t>
            </a:r>
            <a:r>
              <a:rPr lang="en-US" dirty="0" smtClean="0"/>
              <a:t>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778998" y="4020557"/>
            <a:ext cx="2311402" cy="951978"/>
          </a:xfrm>
          <a:prstGeom prst="wedgeRectCallout">
            <a:avLst>
              <a:gd name="adj1" fmla="val -64612"/>
              <a:gd name="adj2" fmla="val 739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Choose either style. Use one style for all the papers.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447800" y="6024706"/>
            <a:ext cx="8534400" cy="787142"/>
          </a:xfrm>
          <a:prstGeom prst="wedgeRectCallout">
            <a:avLst>
              <a:gd name="adj1" fmla="val -31716"/>
              <a:gd name="adj2" fmla="val -6843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 NOT just copy and paste the </a:t>
            </a:r>
            <a:r>
              <a:rPr lang="en-US" sz="2000" dirty="0" err="1" smtClean="0">
                <a:solidFill>
                  <a:schemeClr val="tx1"/>
                </a:solidFill>
              </a:rPr>
              <a:t>BibTex</a:t>
            </a:r>
            <a:r>
              <a:rPr lang="en-US" sz="2000" dirty="0" smtClean="0">
                <a:solidFill>
                  <a:schemeClr val="tx1"/>
                </a:solidFill>
              </a:rPr>
              <a:t> from Google Scholar. Most </a:t>
            </a:r>
            <a:r>
              <a:rPr lang="en-US" sz="2000" dirty="0" err="1" smtClean="0">
                <a:solidFill>
                  <a:schemeClr val="tx1"/>
                </a:solidFill>
              </a:rPr>
              <a:t>BibTex</a:t>
            </a:r>
            <a:r>
              <a:rPr lang="en-US" sz="2000" dirty="0" smtClean="0">
                <a:solidFill>
                  <a:schemeClr val="tx1"/>
                </a:solidFill>
              </a:rPr>
              <a:t> from </a:t>
            </a:r>
            <a:r>
              <a:rPr lang="en-US" sz="2000" dirty="0">
                <a:solidFill>
                  <a:schemeClr val="tx1"/>
                </a:solidFill>
              </a:rPr>
              <a:t>Google </a:t>
            </a:r>
            <a:r>
              <a:rPr lang="en-US" sz="2000" dirty="0" smtClean="0">
                <a:solidFill>
                  <a:schemeClr val="tx1"/>
                </a:solidFill>
              </a:rPr>
              <a:t>Scholar is messy. </a:t>
            </a:r>
            <a:r>
              <a:rPr lang="en-US" sz="2000" b="1" dirty="0" smtClean="0">
                <a:solidFill>
                  <a:srgbClr val="C00000"/>
                </a:solidFill>
              </a:rPr>
              <a:t>Check and Fix it by yourself. DO NOT BE LAZY!!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Conferences/Journals Do We Target 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013"/>
            <a:ext cx="10515600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Conferences (you need to be aware of the deadlines every year): 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pPr lvl="1"/>
            <a:r>
              <a:rPr lang="en-US" sz="2000" dirty="0" smtClean="0"/>
              <a:t>SIGMOD (2 </a:t>
            </a:r>
            <a:r>
              <a:rPr lang="en-US" sz="2000" dirty="0" err="1" smtClean="0"/>
              <a:t>ddls</a:t>
            </a:r>
            <a:r>
              <a:rPr lang="en-US" sz="2000" dirty="0" smtClean="0"/>
              <a:t>, usually one in July, the other in October), 14 pages</a:t>
            </a:r>
          </a:p>
          <a:p>
            <a:pPr lvl="1"/>
            <a:r>
              <a:rPr lang="en-US" sz="2000" dirty="0" smtClean="0"/>
              <a:t>PODS (2 </a:t>
            </a:r>
            <a:r>
              <a:rPr lang="en-US" sz="2000" dirty="0" err="1" smtClean="0"/>
              <a:t>ddls</a:t>
            </a:r>
            <a:r>
              <a:rPr lang="en-US" sz="2000" dirty="0" smtClean="0"/>
              <a:t>, usually one in June, the other in December)</a:t>
            </a:r>
          </a:p>
          <a:p>
            <a:pPr lvl="1"/>
            <a:r>
              <a:rPr lang="en-US" sz="2000" dirty="0" smtClean="0"/>
              <a:t>VLDB (</a:t>
            </a:r>
            <a:r>
              <a:rPr lang="en-US" sz="2000" dirty="0" err="1" smtClean="0"/>
              <a:t>ddl</a:t>
            </a:r>
            <a:r>
              <a:rPr lang="en-US" sz="2000" dirty="0" smtClean="0"/>
              <a:t> on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of each month ), 12 pages</a:t>
            </a:r>
          </a:p>
          <a:p>
            <a:pPr lvl="1"/>
            <a:r>
              <a:rPr lang="en-US" sz="2000" dirty="0" smtClean="0"/>
              <a:t>ICDE (2 </a:t>
            </a:r>
            <a:r>
              <a:rPr lang="en-US" sz="2000" dirty="0" err="1" smtClean="0"/>
              <a:t>ddls</a:t>
            </a:r>
            <a:r>
              <a:rPr lang="en-US" sz="2000" dirty="0" smtClean="0"/>
              <a:t>, usually one in June, the other in October), 12 pages with references</a:t>
            </a:r>
          </a:p>
          <a:p>
            <a:pPr lvl="1"/>
            <a:r>
              <a:rPr lang="en-US" sz="2000" dirty="0" smtClean="0"/>
              <a:t>KDD (February), 9+2 pages</a:t>
            </a:r>
          </a:p>
          <a:p>
            <a:pPr lvl="1"/>
            <a:r>
              <a:rPr lang="en-US" sz="2000" dirty="0" smtClean="0"/>
              <a:t>Other top conferences in ML, such as ICML, </a:t>
            </a:r>
            <a:r>
              <a:rPr lang="en-US" sz="2000" dirty="0" err="1" smtClean="0"/>
              <a:t>NeurIPS</a:t>
            </a:r>
            <a:r>
              <a:rPr lang="en-US" sz="2000" dirty="0" smtClean="0"/>
              <a:t>, AAAI, IJCAI, ICLR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2400" b="1" dirty="0" smtClean="0"/>
              <a:t>Journals: 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pPr lvl="1"/>
            <a:r>
              <a:rPr lang="en-US" sz="2000" dirty="0" smtClean="0"/>
              <a:t>TKDE, VLDBJ, TODS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7610" y="4571784"/>
            <a:ext cx="1032562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Suggestions: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Schedule a recycle plan</a:t>
            </a:r>
            <a:r>
              <a:rPr lang="en-US" sz="2000" dirty="0" smtClean="0"/>
              <a:t>. You need to know the notification date of each conference every year. If a paper is rejected from the first submission, estimate the time to revise the paper and prepare to submit it to one of the next closest deadlines.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Check the conference websites</a:t>
            </a:r>
            <a:r>
              <a:rPr lang="en-US" sz="2000" dirty="0" smtClean="0"/>
              <a:t> for new publications and keynotes, to follow the hot topics. e.g., </a:t>
            </a:r>
            <a:r>
              <a:rPr lang="en-US" sz="2000" dirty="0" smtClean="0">
                <a:hlinkClick r:id="rId2"/>
              </a:rPr>
              <a:t>https://sigmod2020.org/sigmod_research_list.shtml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5581FF53-64DB-D64A-8590-7E305F417A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Important </a:t>
            </a:r>
            <a:r>
              <a:rPr lang="en-US" altLang="zh-CN" b="1" dirty="0"/>
              <a:t>D</a:t>
            </a:r>
            <a:r>
              <a:rPr lang="en-US" b="1" dirty="0"/>
              <a:t>uring Paper Submission?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Fill in “Domain Conflict”</a:t>
            </a:r>
            <a:r>
              <a:rPr lang="en-US" sz="2400" b="1" dirty="0"/>
              <a:t>:</a:t>
            </a:r>
          </a:p>
          <a:p>
            <a:pPr lvl="1"/>
            <a:r>
              <a:rPr lang="en-US" altLang="zh-TW" sz="2000" b="1" dirty="0" err="1" smtClean="0"/>
              <a:t>ust.hk</a:t>
            </a:r>
            <a:r>
              <a:rPr lang="en-US" altLang="zh-TW" sz="2000" b="1" dirty="0" smtClean="0"/>
              <a:t>; </a:t>
            </a:r>
            <a:r>
              <a:rPr lang="en-US" altLang="zh-TW" sz="2000" b="1" dirty="0" err="1" smtClean="0"/>
              <a:t>connect.ust.hk</a:t>
            </a:r>
            <a:r>
              <a:rPr lang="en-US" altLang="zh-TW" sz="2000" b="1" dirty="0" smtClean="0"/>
              <a:t>; </a:t>
            </a:r>
            <a:r>
              <a:rPr lang="en-US" altLang="zh-TW" sz="2000" b="1" dirty="0" err="1" smtClean="0"/>
              <a:t>cse.ust.hk</a:t>
            </a:r>
            <a:endParaRPr lang="en-US" altLang="zh-TW" sz="2000" b="1" dirty="0" smtClean="0"/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not enter public webmail providers as institution </a:t>
            </a:r>
            <a:r>
              <a:rPr lang="en-US" sz="2000" dirty="0" smtClean="0"/>
              <a:t>domains</a:t>
            </a:r>
            <a:endParaRPr lang="en-US" altLang="zh-TW" sz="2000" b="1" dirty="0" smtClean="0"/>
          </a:p>
          <a:p>
            <a:pPr lvl="1"/>
            <a:r>
              <a:rPr lang="en-US" sz="2000" dirty="0" smtClean="0"/>
              <a:t>And the domains of your coauthors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5316" y="3012728"/>
            <a:ext cx="672136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DO NOT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miss anyone</a:t>
            </a:r>
            <a:r>
              <a:rPr lang="en-US" sz="2000" dirty="0" smtClean="0"/>
              <a:t>!! This is important in academic honesty.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</a:t>
            </a:r>
            <a:r>
              <a:rPr lang="en-US" b="1" dirty="0" smtClean="0"/>
              <a:t>s Important </a:t>
            </a:r>
            <a:r>
              <a:rPr lang="en-US" altLang="zh-CN" b="1" dirty="0" smtClean="0"/>
              <a:t>D</a:t>
            </a:r>
            <a:r>
              <a:rPr lang="en-US" b="1" dirty="0" smtClean="0"/>
              <a:t>uring Paper Submission?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947"/>
            <a:ext cx="10515600" cy="51638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Fill in the Conflict of Interest List (COI list):</a:t>
            </a:r>
            <a:endParaRPr lang="en-US" altLang="zh-CN" sz="2400" b="1" dirty="0" smtClean="0"/>
          </a:p>
          <a:p>
            <a:pPr lvl="1"/>
            <a:r>
              <a:rPr lang="en-US" sz="2000" dirty="0" smtClean="0"/>
              <a:t>Add all the recent colleagues/recent collaborators/thesis advisor/friend/relatives of all the coauthors. You may need to read their Google Scholar or DBLP.</a:t>
            </a:r>
          </a:p>
          <a:p>
            <a:pPr lvl="1"/>
            <a:r>
              <a:rPr lang="en-US" sz="2000" dirty="0" smtClean="0"/>
              <a:t>For fairness, these people will not have chance to bid and review your paper because you are too familiar with each other.</a:t>
            </a:r>
          </a:p>
          <a:p>
            <a:pPr lvl="1"/>
            <a:r>
              <a:rPr lang="en-US" sz="2000" dirty="0" smtClean="0"/>
              <a:t>Ask your supervisor, your senior and your coauthors if you do not know who to fill in.</a:t>
            </a:r>
          </a:p>
          <a:p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35315" y="3481111"/>
            <a:ext cx="672136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DO NOT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miss anyone</a:t>
            </a:r>
            <a:r>
              <a:rPr lang="en-US" sz="2000" dirty="0" smtClean="0"/>
              <a:t>!!! This is important in academic honesty. </a:t>
            </a:r>
            <a:endParaRPr lang="en-US" sz="2000" dirty="0"/>
          </a:p>
        </p:txBody>
      </p:sp>
      <p:pic>
        <p:nvPicPr>
          <p:cNvPr id="1026" name="Picture 2" descr="uthor-Submission-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61" y="4034598"/>
            <a:ext cx="4293477" cy="2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F53-64DB-D64A-8590-7E305F417A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2906</Words>
  <Application>Microsoft Macintosh PowerPoint</Application>
  <PresentationFormat>Widescreen</PresentationFormat>
  <Paragraphs>251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DengXian</vt:lpstr>
      <vt:lpstr>DengXian Light</vt:lpstr>
      <vt:lpstr>Mangal</vt:lpstr>
      <vt:lpstr>Wingdings</vt:lpstr>
      <vt:lpstr>新細明體</vt:lpstr>
      <vt:lpstr>Arial</vt:lpstr>
      <vt:lpstr>Office Theme</vt:lpstr>
      <vt:lpstr>Common Knowledge in Research</vt:lpstr>
      <vt:lpstr>How to Present Ideas to the Others?</vt:lpstr>
      <vt:lpstr>Which Tools to Use to Write Papers?</vt:lpstr>
      <vt:lpstr>How to Write Good Papers?</vt:lpstr>
      <vt:lpstr>How to Write Good Papers?</vt:lpstr>
      <vt:lpstr>What is Important in Paper Format?</vt:lpstr>
      <vt:lpstr>What Conferences/Journals Do We Target At?</vt:lpstr>
      <vt:lpstr>What is Important During Paper Submission?</vt:lpstr>
      <vt:lpstr>What is Important During Paper Submission?</vt:lpstr>
      <vt:lpstr>Some Common Knowledge of Paper Reviews</vt:lpstr>
      <vt:lpstr>Some Common Knowledge of Paper Reviews</vt:lpstr>
      <vt:lpstr>How to Make Good Slides for Presentation?</vt:lpstr>
      <vt:lpstr>How to Be a Qualified PhD?</vt:lpstr>
      <vt:lpstr>Plagiarism</vt:lpstr>
      <vt:lpstr>Plagiarism (Defined from ACM Society)</vt:lpstr>
      <vt:lpstr>Plagiarism (Defined from ACM Society)</vt:lpstr>
      <vt:lpstr>Plagiarism (Defined from ACM Society)</vt:lpstr>
      <vt:lpstr>Plagiarism (Defined from ACM Society)</vt:lpstr>
      <vt:lpstr>Plagiarism (Defined from ACM Society)</vt:lpstr>
      <vt:lpstr>Plagiarism</vt:lpstr>
      <vt:lpstr>Plagiarism</vt:lpstr>
      <vt:lpstr>Wish You All The Best in Your Research Path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</cp:revision>
  <dcterms:created xsi:type="dcterms:W3CDTF">2020-05-18T05:56:24Z</dcterms:created>
  <dcterms:modified xsi:type="dcterms:W3CDTF">2020-05-21T07:47:23Z</dcterms:modified>
</cp:coreProperties>
</file>