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501" r:id="rId5"/>
  </p:sldMasterIdLst>
  <p:notesMasterIdLst>
    <p:notesMasterId r:id="rId19"/>
  </p:notesMasterIdLst>
  <p:handoutMasterIdLst>
    <p:handoutMasterId r:id="rId20"/>
  </p:handoutMasterIdLst>
  <p:sldIdLst>
    <p:sldId id="1502" r:id="rId6"/>
    <p:sldId id="1563" r:id="rId7"/>
    <p:sldId id="1564" r:id="rId8"/>
    <p:sldId id="312" r:id="rId9"/>
    <p:sldId id="1504" r:id="rId10"/>
    <p:sldId id="1505" r:id="rId11"/>
    <p:sldId id="1565" r:id="rId12"/>
    <p:sldId id="1571" r:id="rId13"/>
    <p:sldId id="1530" r:id="rId14"/>
    <p:sldId id="1550" r:id="rId15"/>
    <p:sldId id="1535" r:id="rId16"/>
    <p:sldId id="1572" r:id="rId17"/>
    <p:sldId id="1516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, AI &amp; Data Science Conference Template" id="{E1C8FB21-FF75-44A0-8090-B2FB240B014B}">
          <p14:sldIdLst>
            <p14:sldId id="1502"/>
            <p14:sldId id="1563"/>
            <p14:sldId id="1564"/>
            <p14:sldId id="312"/>
            <p14:sldId id="1504"/>
            <p14:sldId id="1505"/>
            <p14:sldId id="1565"/>
            <p14:sldId id="1571"/>
            <p14:sldId id="1530"/>
            <p14:sldId id="1550"/>
            <p14:sldId id="1535"/>
            <p14:sldId id="1572"/>
            <p14:sldId id="15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78895" autoAdjust="0"/>
  </p:normalViewPr>
  <p:slideViewPr>
    <p:cSldViewPr>
      <p:cViewPr varScale="1">
        <p:scale>
          <a:sx n="84" d="100"/>
          <a:sy n="84" d="100"/>
        </p:scale>
        <p:origin x="30" y="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2333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Machine Learning, Analytics, 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6/12/2018 1:08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1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2A70B-78F2-4DCF-B53B-C990D2FAFB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4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Machine Learning, Analytics, &amp; Data Science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6/12/2018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Machine Learning, Analytics, &amp; Data Science Conference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6/12/2018 1:07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82" y="0"/>
            <a:ext cx="12434711" cy="6994525"/>
          </a:xfrm>
          <a:prstGeom prst="rect">
            <a:avLst/>
          </a:prstGeom>
        </p:spPr>
      </p:pic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white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294215" y="3035497"/>
            <a:ext cx="11887200" cy="1680460"/>
          </a:xfrm>
          <a:prstGeom prst="rect">
            <a:avLst/>
          </a:prstGeom>
          <a:noFill/>
        </p:spPr>
        <p:txBody>
          <a:bodyPr wrap="square" lIns="137160" tIns="146304" rIns="13716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</a:t>
            </a:r>
            <a:b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50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</a:t>
            </a:r>
            <a:r>
              <a:rPr lang="en-US" sz="5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808E-119C-4D42-9CAC-52EE6F8A1ECD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035497"/>
            <a:ext cx="0" cy="168046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C7176D-9E79-48E0-AC62-726FB493F6D2}"/>
              </a:ext>
            </a:extLst>
          </p:cNvPr>
          <p:cNvCxnSpPr>
            <a:cxnSpLocks/>
          </p:cNvCxnSpPr>
          <p:nvPr userDrawn="1"/>
        </p:nvCxnSpPr>
        <p:spPr>
          <a:xfrm>
            <a:off x="11056950" y="3875727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A9648B-D105-4A3F-A6C6-7AC6FA18EB21}"/>
              </a:ext>
            </a:extLst>
          </p:cNvPr>
          <p:cNvSpPr txBox="1"/>
          <p:nvPr userDrawn="1"/>
        </p:nvSpPr>
        <p:spPr>
          <a:xfrm>
            <a:off x="9331605" y="3385436"/>
            <a:ext cx="1725344" cy="960263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Dec 7–8</a:t>
            </a:r>
          </a:p>
          <a:p>
            <a:pPr algn="r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Redmond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E727F-79DF-4227-94C5-AF1921E19770}"/>
              </a:ext>
            </a:extLst>
          </p:cNvPr>
          <p:cNvSpPr txBox="1"/>
          <p:nvPr userDrawn="1"/>
        </p:nvSpPr>
        <p:spPr>
          <a:xfrm>
            <a:off x="11056950" y="347532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b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3FD45-2311-4A11-86F3-A43F7F174E5F}"/>
              </a:ext>
            </a:extLst>
          </p:cNvPr>
          <p:cNvSpPr txBox="1"/>
          <p:nvPr userDrawn="1"/>
        </p:nvSpPr>
        <p:spPr>
          <a:xfrm>
            <a:off x="11056950" y="4351098"/>
            <a:ext cx="983603" cy="398251"/>
          </a:xfrm>
          <a:prstGeom prst="rect">
            <a:avLst/>
          </a:prstGeom>
          <a:noFill/>
        </p:spPr>
        <p:txBody>
          <a:bodyPr wrap="none" lIns="91440" tIns="91440" rIns="91440" bIns="91440" rtlCol="0" anchor="t">
            <a:noAutofit/>
          </a:bodyPr>
          <a:lstStyle/>
          <a:p>
            <a:pPr>
              <a:lnSpc>
                <a:spcPct val="15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48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549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05" y="1902764"/>
            <a:ext cx="11887198" cy="2308324"/>
          </a:xfrm>
        </p:spPr>
        <p:txBody>
          <a:bodyPr/>
          <a:lstStyle>
            <a:lvl2pPr marL="559451">
              <a:defRPr/>
            </a:lvl2pPr>
            <a:lvl3pPr marL="792555">
              <a:defRPr/>
            </a:lvl3pPr>
            <a:lvl4pPr marL="1025659">
              <a:defRPr/>
            </a:lvl4pPr>
            <a:lvl5pPr marL="1258764">
              <a:defRPr/>
            </a:lvl5pPr>
            <a:lvl6pPr marL="1491868">
              <a:defRPr baseline="0"/>
            </a:lvl6pPr>
            <a:lvl7pPr marL="1724973">
              <a:defRPr baseline="0"/>
            </a:lvl7pPr>
            <a:lvl8pPr marL="1958076">
              <a:defRPr baseline="0"/>
            </a:lvl8pPr>
            <a:lvl9pPr marL="21911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987A9E-9DAD-DB42-8DF7-34A5B970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66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044" y="6545732"/>
            <a:ext cx="681936" cy="433931"/>
          </a:xfrm>
          <a:prstGeom prst="rect">
            <a:avLst/>
          </a:prstGeom>
        </p:spPr>
        <p:txBody>
          <a:bodyPr/>
          <a:lstStyle>
            <a:lvl1pPr algn="r">
              <a:defRPr sz="1360" b="1">
                <a:solidFill>
                  <a:schemeClr val="bg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58927" y="6510632"/>
            <a:ext cx="7876955" cy="433928"/>
          </a:xfrm>
          <a:prstGeom prst="rect">
            <a:avLst/>
          </a:prstGeom>
        </p:spPr>
        <p:txBody>
          <a:bodyPr/>
          <a:lstStyle>
            <a:lvl1pPr algn="ctr">
              <a:defRPr sz="1360" b="1">
                <a:solidFill>
                  <a:schemeClr val="bg1"/>
                </a:solidFill>
              </a:defRPr>
            </a:lvl1pPr>
          </a:lstStyle>
          <a:p>
            <a:r>
              <a:rPr lang="en-US"/>
              <a:t>put your #assignedhashtag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1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10056498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0058336" cy="183729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11875" y="479775"/>
            <a:ext cx="1552931" cy="33266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74638" y="2125663"/>
            <a:ext cx="9144000" cy="3657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11875" y="479775"/>
            <a:ext cx="1552931" cy="33266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431644" cy="6994525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4702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4702" y="3957638"/>
            <a:ext cx="73167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452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64008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64023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3050" y="3957638"/>
            <a:ext cx="6402388" cy="1825625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73050" y="3957638"/>
            <a:ext cx="73167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3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4709" cy="699452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gray">
          <a:xfrm>
            <a:off x="274638" y="2125663"/>
            <a:ext cx="7315200" cy="3657600"/>
          </a:xfrm>
          <a:prstGeom prst="rect">
            <a:avLst/>
          </a:prstGeom>
          <a:solidFill>
            <a:schemeClr val="bg2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3925"/>
            <a:ext cx="7316788" cy="183053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3050" y="3946526"/>
            <a:ext cx="7316788" cy="18288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089"/>
            <a:ext cx="1552931" cy="3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" y="-1"/>
            <a:ext cx="12435593" cy="699502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74638" y="2125678"/>
            <a:ext cx="6400800" cy="3657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3050" y="2125677"/>
            <a:ext cx="6402388" cy="1828801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z="6000" spc="-100" baseline="0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74638" y="3954477"/>
            <a:ext cx="64008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182440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6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" y="-1"/>
            <a:ext cx="12434712" cy="699452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 bwMode="gray">
          <a:xfrm>
            <a:off x="274702" y="2125677"/>
            <a:ext cx="7315200" cy="3657586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74638" y="2125663"/>
            <a:ext cx="7315200" cy="1828800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274639" y="3952875"/>
            <a:ext cx="73152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425963" y="6173387"/>
            <a:ext cx="1552931" cy="3326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38" y="29687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74702" y="1211287"/>
            <a:ext cx="10058336" cy="27431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5399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74702" y="1211287"/>
            <a:ext cx="10058336" cy="27431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649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85047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258029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8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799002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2959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39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2701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1328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971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449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6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909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5360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7893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79162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6257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29546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53915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275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256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09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433236" cy="6992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54" y="2184710"/>
            <a:ext cx="5095501" cy="37217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8636" y="2184710"/>
            <a:ext cx="5095499" cy="372177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61901" y="5987443"/>
            <a:ext cx="1632287" cy="3853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9552" y="5987443"/>
            <a:ext cx="7984620" cy="3853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71916" y="5987443"/>
            <a:ext cx="562219" cy="38534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6166"/>
            <a:ext cx="7314043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4042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95" r:id="rId12"/>
    <p:sldLayoutId id="2147484489" r:id="rId13"/>
    <p:sldLayoutId id="2147484490" r:id="rId14"/>
    <p:sldLayoutId id="2147484491" r:id="rId15"/>
    <p:sldLayoutId id="2147484496" r:id="rId16"/>
    <p:sldLayoutId id="2147484492" r:id="rId17"/>
    <p:sldLayoutId id="2147484493" r:id="rId18"/>
    <p:sldLayoutId id="2147484494" r:id="rId19"/>
    <p:sldLayoutId id="2147484531" r:id="rId20"/>
    <p:sldLayoutId id="2147484532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520" r:id="rId19"/>
    <p:sldLayoutId id="2147484521" r:id="rId20"/>
    <p:sldLayoutId id="2147484522" r:id="rId21"/>
    <p:sldLayoutId id="2147484523" r:id="rId22"/>
    <p:sldLayoutId id="2147484524" r:id="rId23"/>
    <p:sldLayoutId id="2147484525" r:id="rId24"/>
    <p:sldLayoutId id="2147484526" r:id="rId25"/>
    <p:sldLayoutId id="2147484527" r:id="rId26"/>
    <p:sldLayoutId id="2147484528" r:id="rId27"/>
    <p:sldLayoutId id="2147484529" r:id="rId28"/>
    <p:sldLayoutId id="214748453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pos="749">
          <p15:clr>
            <a:srgbClr val="5ACBF0"/>
          </p15:clr>
        </p15:guide>
        <p15:guide id="5" pos="1325">
          <p15:clr>
            <a:srgbClr val="5ACBF0"/>
          </p15:clr>
        </p15:guide>
        <p15:guide id="6" pos="1901">
          <p15:clr>
            <a:srgbClr val="5ACBF0"/>
          </p15:clr>
        </p15:guide>
        <p15:guide id="7" pos="2477">
          <p15:clr>
            <a:srgbClr val="5ACBF0"/>
          </p15:clr>
        </p15:guide>
        <p15:guide id="8" pos="3053">
          <p15:clr>
            <a:srgbClr val="5ACBF0"/>
          </p15:clr>
        </p15:guide>
        <p15:guide id="9" pos="3629">
          <p15:clr>
            <a:srgbClr val="5ACBF0"/>
          </p15:clr>
        </p15:guide>
        <p15:guide id="10" pos="4205">
          <p15:clr>
            <a:srgbClr val="5ACBF0"/>
          </p15:clr>
        </p15:guide>
        <p15:guide id="11" pos="4781">
          <p15:clr>
            <a:srgbClr val="5ACBF0"/>
          </p15:clr>
        </p15:guide>
        <p15:guide id="12" pos="5357">
          <p15:clr>
            <a:srgbClr val="5ACBF0"/>
          </p15:clr>
        </p15:guide>
        <p15:guide id="13" pos="5933">
          <p15:clr>
            <a:srgbClr val="5ACBF0"/>
          </p15:clr>
        </p15:guide>
        <p15:guide id="14" pos="6509">
          <p15:clr>
            <a:srgbClr val="5ACBF0"/>
          </p15:clr>
        </p15:guide>
        <p15:guide id="15" pos="7085">
          <p15:clr>
            <a:srgbClr val="5ACBF0"/>
          </p15:clr>
        </p15:guide>
        <p15:guide id="16" orient="horz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orient="horz" pos="4219">
          <p15:clr>
            <a:srgbClr val="5ACBF0"/>
          </p15:clr>
        </p15:guide>
        <p15:guide id="24" pos="288">
          <p15:clr>
            <a:srgbClr val="C35EA4"/>
          </p15:clr>
        </p15:guide>
        <p15:guide id="25" pos="7546">
          <p15:clr>
            <a:srgbClr val="C35EA4"/>
          </p15:clr>
        </p15:guide>
        <p15:guide id="26" orient="horz" pos="302">
          <p15:clr>
            <a:srgbClr val="C35EA4"/>
          </p15:clr>
        </p15:guide>
        <p15:guide id="27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Active_learning_(machine_learning)&amp;action=edit&amp;section=2" TargetMode="External"/><Relationship Id="rId7" Type="http://schemas.openxmlformats.org/officeDocument/2006/relationships/hyperlink" Target="https://en.wikipedia.org/w/index.php?title=Active_learning_(machine_learning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Active_learning_(machine_learning)#cite_note-Bouneffouf(2016)-8" TargetMode="External"/><Relationship Id="rId5" Type="http://schemas.openxmlformats.org/officeDocument/2006/relationships/hyperlink" Target="https://en.wikipedia.org/wiki/Active_learning_(machine_learning)#cite_note-Bouneffouf(2014)-7" TargetMode="External"/><Relationship Id="rId4" Type="http://schemas.openxmlformats.org/officeDocument/2006/relationships/hyperlink" Target="https://en.wikipedia.org/wiki/Active_learning_(machine_learning)#cite_note-settles-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296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1.06146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516062"/>
            <a:ext cx="11142942" cy="2438402"/>
          </a:xfrm>
        </p:spPr>
        <p:txBody>
          <a:bodyPr/>
          <a:lstStyle/>
          <a:p>
            <a:pPr fontAlgn="base"/>
            <a:r>
              <a:rPr lang="en-US" sz="3500" dirty="0"/>
              <a:t> Active Learning, </a:t>
            </a:r>
            <a:r>
              <a:rPr lang="en-US" sz="3500" dirty="0" err="1"/>
              <a:t>Featurizing</a:t>
            </a:r>
            <a:r>
              <a:rPr lang="en-US" sz="3500" dirty="0"/>
              <a:t>, Modeling, and Operationalizing Text at Scale with Azure Machine Learning </a:t>
            </a:r>
            <a:br>
              <a:rPr lang="en-US" sz="3500" dirty="0"/>
            </a:br>
            <a:br>
              <a:rPr lang="en-US" sz="3500" dirty="0"/>
            </a:br>
            <a:r>
              <a:rPr lang="en-US" sz="3000" i="1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86936"/>
            <a:ext cx="7315137" cy="2482126"/>
          </a:xfrm>
        </p:spPr>
        <p:txBody>
          <a:bodyPr/>
          <a:lstStyle/>
          <a:p>
            <a:r>
              <a:rPr lang="en-US" sz="2400" i="1" dirty="0"/>
              <a:t>Ali-Kazim Zaidi</a:t>
            </a:r>
          </a:p>
          <a:p>
            <a:r>
              <a:rPr lang="en-US" sz="2400" i="1" dirty="0"/>
              <a:t>Robert Horton</a:t>
            </a:r>
          </a:p>
          <a:p>
            <a:r>
              <a:rPr lang="en-US" sz="2400" i="1" dirty="0"/>
              <a:t>Justin Ormont</a:t>
            </a:r>
          </a:p>
          <a:p>
            <a:r>
              <a:rPr lang="en-US" sz="2400" i="1" dirty="0"/>
              <a:t>Siddarth Ramesh</a:t>
            </a:r>
          </a:p>
          <a:p>
            <a:r>
              <a:rPr lang="en-US" sz="2400" i="1" dirty="0"/>
              <a:t>Mario Inchiosa</a:t>
            </a:r>
          </a:p>
          <a:p>
            <a:r>
              <a:rPr lang="en-US" sz="2400" i="1" dirty="0"/>
              <a:t>Tomas Singliar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02B00-F3C2-40EC-8E84-ADD148E1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69" y="172573"/>
            <a:ext cx="6706536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7A4E1-B429-4F30-AC07-3D001122E072}"/>
              </a:ext>
            </a:extLst>
          </p:cNvPr>
          <p:cNvSpPr/>
          <p:nvPr/>
        </p:nvSpPr>
        <p:spPr>
          <a:xfrm>
            <a:off x="353153" y="144462"/>
            <a:ext cx="11277600" cy="6314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6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Query strategies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1200" u="sng" dirty="0">
                <a:solidFill>
                  <a:srgbClr val="0B0080"/>
                </a:solidFill>
                <a:latin typeface="Arial" panose="020B0604020202020204" pitchFamily="34" charset="0"/>
                <a:ea typeface="Times New Roman" panose="02020603050405020304" pitchFamily="18" charset="0"/>
                <a:hlinkClick r:id="rId3" tooltip="Edit section: Query strategies"/>
              </a:rPr>
              <a:t>edit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Algorithms for determining which data points should be labeled can be organized into a number of different categories: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[1]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Uncertainty sampling: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 those points for which the current model is least certain as to what the correct output should be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Query by committee: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 variety of models are trained on the current labeled data, and vote on the output for unlabeled data; label those points for which the "committee" disagrees the most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Expected model change: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 those points that would most change the current model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Expected error reduction: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label those points that would most reduce the model's generalization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Variance reduction: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label those points that would minimize output variance, which is one of the components of error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Balance exploration and exploitation: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the choice of examples to label is seen as a dilemma between the exploration and the exploitation over the data space representation. This strategy manages this compromise by modelling the active learning problem as a contextual bandit problem. For example,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Bouneffouf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et al.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[7]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propose a sequential algorithm named Active Thompson Sampling (ATS), which, in each round, assigns a sampling distribution on the pool, samples one point from this distribution, and queries the oracle for this sample point label.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Exponentiated Gradient Exploration for Active Learning:</a:t>
            </a:r>
            <a:r>
              <a:rPr lang="en-US" u="sng" baseline="30000" dirty="0">
                <a:solidFill>
                  <a:srgbClr val="0B008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6"/>
              </a:rPr>
              <a:t>[8]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In this paper, the author proposes a sequential algorithm named exponentiated gradient (EG)-active that can improve any active learning algorithm by an optimal random exploration.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575D4-40E0-482F-97A3-0B78EDC1A73F}"/>
              </a:ext>
            </a:extLst>
          </p:cNvPr>
          <p:cNvSpPr txBox="1"/>
          <p:nvPr/>
        </p:nvSpPr>
        <p:spPr>
          <a:xfrm>
            <a:off x="4237037" y="6200461"/>
            <a:ext cx="73914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i="1" dirty="0"/>
              <a:t>Wikipedia: Active learning (machine learning)</a:t>
            </a:r>
            <a:endParaRPr lang="en-US" sz="16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https://en.wikipedia.org/w/index.php?title=Active_learning_(machine_learning)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669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mar alonso crowdsourcing">
            <a:extLst>
              <a:ext uri="{FF2B5EF4-FFF2-40B4-BE49-F238E27FC236}">
                <a16:creationId xmlns:a16="http://schemas.microsoft.com/office/drawing/2014/main" id="{C17B8A20-CE26-4FA2-B8F0-E1D698EA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37" y="3725862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7859F4-9F1D-4FD2-97B9-8B4D8872565A}"/>
              </a:ext>
            </a:extLst>
          </p:cNvPr>
          <p:cNvSpPr txBox="1"/>
          <p:nvPr/>
        </p:nvSpPr>
        <p:spPr>
          <a:xfrm>
            <a:off x="731837" y="754062"/>
            <a:ext cx="7543800" cy="417037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Practice of Crowdsourcing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Coming this Fall to a bookstore near you!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Omar Alonso</a:t>
            </a:r>
          </a:p>
        </p:txBody>
      </p:sp>
    </p:spTree>
    <p:extLst>
      <p:ext uri="{BB962C8B-B14F-4D97-AF65-F5344CB8AC3E}">
        <p14:creationId xmlns:p14="http://schemas.microsoft.com/office/powerpoint/2010/main" val="2826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E70-8A76-4F57-890F-203B54B6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your Data Science VM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2FC7-452D-4105-8832-CF8C367B2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973262"/>
            <a:ext cx="11888787" cy="18466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For instructions, see README here: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/Azure/active-learning-workshop</a:t>
            </a:r>
          </a:p>
        </p:txBody>
      </p:sp>
    </p:spTree>
    <p:extLst>
      <p:ext uri="{BB962C8B-B14F-4D97-AF65-F5344CB8AC3E}">
        <p14:creationId xmlns:p14="http://schemas.microsoft.com/office/powerpoint/2010/main" val="4167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A4EC-4C0E-432F-B9BD-1D0D708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0497-4447-4B9B-8F9A-D982771E3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287462"/>
            <a:ext cx="11277535" cy="4419671"/>
          </a:xfrm>
        </p:spPr>
        <p:txBody>
          <a:bodyPr/>
          <a:lstStyle/>
          <a:p>
            <a:r>
              <a:rPr lang="en-US" sz="3200" dirty="0"/>
              <a:t>Data exploration</a:t>
            </a:r>
          </a:p>
          <a:p>
            <a:r>
              <a:rPr lang="en-US" sz="3200" dirty="0"/>
              <a:t>Featurization using word embeddings</a:t>
            </a:r>
          </a:p>
          <a:p>
            <a:r>
              <a:rPr lang="en-US" sz="3200" dirty="0"/>
              <a:t>Active learning from selected cases</a:t>
            </a:r>
          </a:p>
          <a:p>
            <a:r>
              <a:rPr lang="en-US" sz="3200" dirty="0"/>
              <a:t>Other featurization approaches</a:t>
            </a:r>
          </a:p>
          <a:p>
            <a:r>
              <a:rPr lang="en-US" sz="3200" dirty="0"/>
              <a:t>Classification</a:t>
            </a:r>
          </a:p>
          <a:p>
            <a:r>
              <a:rPr lang="en-US" sz="3200" dirty="0"/>
              <a:t>ROC Curves and Utility Maximization</a:t>
            </a:r>
          </a:p>
          <a:p>
            <a:r>
              <a:rPr lang="en-US" sz="3200" dirty="0"/>
              <a:t>Hyperparameter Tuning using Azure ML and Azure Batch AI</a:t>
            </a:r>
          </a:p>
          <a:p>
            <a:r>
              <a:rPr lang="en-US" sz="3200" dirty="0"/>
              <a:t>Deployment and consumption of scoring services</a:t>
            </a:r>
          </a:p>
        </p:txBody>
      </p:sp>
    </p:spTree>
    <p:extLst>
      <p:ext uri="{BB962C8B-B14F-4D97-AF65-F5344CB8AC3E}">
        <p14:creationId xmlns:p14="http://schemas.microsoft.com/office/powerpoint/2010/main" val="3395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007" y="280105"/>
            <a:ext cx="9328461" cy="1041083"/>
          </a:xfrm>
        </p:spPr>
        <p:txBody>
          <a:bodyPr/>
          <a:lstStyle/>
          <a:p>
            <a:r>
              <a:rPr lang="en-US" dirty="0"/>
              <a:t>Unreasonable Effectiveness of Data and Deep Architectures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22118" y="1789159"/>
            <a:ext cx="0" cy="4273826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22118" y="6062985"/>
            <a:ext cx="7615180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32372" y="3214550"/>
            <a:ext cx="7371809" cy="2822534"/>
          </a:xfrm>
          <a:custGeom>
            <a:avLst/>
            <a:gdLst>
              <a:gd name="connsiteX0" fmla="*/ 0 w 6722533"/>
              <a:gd name="connsiteY0" fmla="*/ 2760133 h 2760133"/>
              <a:gd name="connsiteX1" fmla="*/ 321733 w 6722533"/>
              <a:gd name="connsiteY1" fmla="*/ 1422400 h 2760133"/>
              <a:gd name="connsiteX2" fmla="*/ 1016000 w 6722533"/>
              <a:gd name="connsiteY2" fmla="*/ 541866 h 2760133"/>
              <a:gd name="connsiteX3" fmla="*/ 2692400 w 6722533"/>
              <a:gd name="connsiteY3" fmla="*/ 169333 h 2760133"/>
              <a:gd name="connsiteX4" fmla="*/ 4521200 w 6722533"/>
              <a:gd name="connsiteY4" fmla="*/ 33866 h 2760133"/>
              <a:gd name="connsiteX5" fmla="*/ 5689600 w 6722533"/>
              <a:gd name="connsiteY5" fmla="*/ 16933 h 2760133"/>
              <a:gd name="connsiteX6" fmla="*/ 6417733 w 6722533"/>
              <a:gd name="connsiteY6" fmla="*/ 0 h 2760133"/>
              <a:gd name="connsiteX7" fmla="*/ 6722533 w 6722533"/>
              <a:gd name="connsiteY7" fmla="*/ 16933 h 27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2533" h="2760133">
                <a:moveTo>
                  <a:pt x="0" y="2760133"/>
                </a:moveTo>
                <a:cubicBezTo>
                  <a:pt x="76200" y="2276122"/>
                  <a:pt x="152400" y="1792111"/>
                  <a:pt x="321733" y="1422400"/>
                </a:cubicBezTo>
                <a:cubicBezTo>
                  <a:pt x="491066" y="1052689"/>
                  <a:pt x="620889" y="750710"/>
                  <a:pt x="1016000" y="541866"/>
                </a:cubicBezTo>
                <a:cubicBezTo>
                  <a:pt x="1411111" y="333022"/>
                  <a:pt x="2108200" y="254000"/>
                  <a:pt x="2692400" y="169333"/>
                </a:cubicBezTo>
                <a:cubicBezTo>
                  <a:pt x="3276600" y="84666"/>
                  <a:pt x="4021667" y="59266"/>
                  <a:pt x="4521200" y="33866"/>
                </a:cubicBezTo>
                <a:cubicBezTo>
                  <a:pt x="5020733" y="8466"/>
                  <a:pt x="5689600" y="16933"/>
                  <a:pt x="5689600" y="16933"/>
                </a:cubicBezTo>
                <a:lnTo>
                  <a:pt x="6417733" y="0"/>
                </a:lnTo>
                <a:cubicBezTo>
                  <a:pt x="6589888" y="0"/>
                  <a:pt x="6722533" y="16933"/>
                  <a:pt x="6722533" y="16933"/>
                </a:cubicBezTo>
              </a:path>
            </a:pathLst>
          </a:custGeom>
          <a:noFill/>
          <a:ln w="63500">
            <a:solidFill>
              <a:schemeClr val="accent1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>
              <a:defRPr/>
            </a:pPr>
            <a:endParaRPr lang="en-US" sz="1836" dirty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049638" y="2099985"/>
            <a:ext cx="7354541" cy="3902564"/>
          </a:xfrm>
          <a:custGeom>
            <a:avLst/>
            <a:gdLst>
              <a:gd name="connsiteX0" fmla="*/ 0 w 7044267"/>
              <a:gd name="connsiteY0" fmla="*/ 3742266 h 3742266"/>
              <a:gd name="connsiteX1" fmla="*/ 626533 w 7044267"/>
              <a:gd name="connsiteY1" fmla="*/ 2387600 h 3742266"/>
              <a:gd name="connsiteX2" fmla="*/ 1591733 w 7044267"/>
              <a:gd name="connsiteY2" fmla="*/ 1439333 h 3742266"/>
              <a:gd name="connsiteX3" fmla="*/ 2810933 w 7044267"/>
              <a:gd name="connsiteY3" fmla="*/ 880533 h 3742266"/>
              <a:gd name="connsiteX4" fmla="*/ 4470400 w 7044267"/>
              <a:gd name="connsiteY4" fmla="*/ 474133 h 3742266"/>
              <a:gd name="connsiteX5" fmla="*/ 5554133 w 7044267"/>
              <a:gd name="connsiteY5" fmla="*/ 237066 h 3742266"/>
              <a:gd name="connsiteX6" fmla="*/ 6553200 w 7044267"/>
              <a:gd name="connsiteY6" fmla="*/ 67733 h 3742266"/>
              <a:gd name="connsiteX7" fmla="*/ 7044267 w 7044267"/>
              <a:gd name="connsiteY7" fmla="*/ 0 h 374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4267" h="3742266">
                <a:moveTo>
                  <a:pt x="0" y="3742266"/>
                </a:moveTo>
                <a:cubicBezTo>
                  <a:pt x="180622" y="3256844"/>
                  <a:pt x="361244" y="2771422"/>
                  <a:pt x="626533" y="2387600"/>
                </a:cubicBezTo>
                <a:cubicBezTo>
                  <a:pt x="891822" y="2003778"/>
                  <a:pt x="1227666" y="1690511"/>
                  <a:pt x="1591733" y="1439333"/>
                </a:cubicBezTo>
                <a:cubicBezTo>
                  <a:pt x="1955800" y="1188155"/>
                  <a:pt x="2331155" y="1041400"/>
                  <a:pt x="2810933" y="880533"/>
                </a:cubicBezTo>
                <a:cubicBezTo>
                  <a:pt x="3290711" y="719666"/>
                  <a:pt x="4013200" y="581378"/>
                  <a:pt x="4470400" y="474133"/>
                </a:cubicBezTo>
                <a:cubicBezTo>
                  <a:pt x="4927600" y="366888"/>
                  <a:pt x="5207000" y="304799"/>
                  <a:pt x="5554133" y="237066"/>
                </a:cubicBezTo>
                <a:cubicBezTo>
                  <a:pt x="5901266" y="169333"/>
                  <a:pt x="6304844" y="107244"/>
                  <a:pt x="6553200" y="67733"/>
                </a:cubicBezTo>
                <a:cubicBezTo>
                  <a:pt x="6801556" y="28222"/>
                  <a:pt x="7044267" y="0"/>
                  <a:pt x="7044267" y="0"/>
                </a:cubicBezTo>
              </a:path>
            </a:pathLst>
          </a:custGeom>
          <a:noFill/>
          <a:ln w="73025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>
              <a:defRPr/>
            </a:pPr>
            <a:endParaRPr lang="en-US" sz="1836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738" y="1632320"/>
            <a:ext cx="2020354" cy="43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>
                <a:solidFill>
                  <a:srgbClr val="505050"/>
                </a:solidFill>
                <a:latin typeface="Segoe UI Semilight"/>
              </a:rPr>
              <a:t>performance</a:t>
            </a:r>
            <a:endParaRPr lang="en-US" sz="2448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7121" y="6123425"/>
            <a:ext cx="2020354" cy="43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 dirty="0">
                <a:solidFill>
                  <a:srgbClr val="505050"/>
                </a:solidFill>
                <a:latin typeface="Segoe UI Semilight"/>
              </a:rPr>
              <a:t>training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6943" y="1666858"/>
            <a:ext cx="2486589" cy="43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 dirty="0">
                <a:solidFill>
                  <a:srgbClr val="505050"/>
                </a:solidFill>
                <a:latin typeface="Segoe UI Semilight"/>
              </a:rPr>
              <a:t>neural networks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7836" y="2711572"/>
            <a:ext cx="2686521" cy="43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lnSpc>
                <a:spcPct val="90000"/>
              </a:lnSpc>
              <a:defRPr/>
            </a:pPr>
            <a:r>
              <a:rPr lang="en-US" sz="2448" dirty="0">
                <a:solidFill>
                  <a:srgbClr val="505050"/>
                </a:solidFill>
                <a:latin typeface="Segoe UI Semilight"/>
              </a:rPr>
              <a:t>traditional learners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737" y="6565966"/>
            <a:ext cx="11327797" cy="38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563">
              <a:defRPr/>
            </a:pPr>
            <a:r>
              <a:rPr lang="en-US" sz="1836" b="1" dirty="0">
                <a:solidFill>
                  <a:srgbClr val="505050"/>
                </a:solidFill>
                <a:latin typeface="Segoe UI Semilight"/>
                <a:hlinkClick r:id="rId3"/>
              </a:rPr>
              <a:t>Revisiting Unreasonable Effectiveness of Data in Deep Learning Era, Google</a:t>
            </a:r>
            <a:endParaRPr lang="en-US" sz="1836" b="1" dirty="0">
              <a:solidFill>
                <a:srgbClr val="505050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837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20" grpId="0" animBg="1"/>
      <p:bldP spid="23" grpId="0"/>
      <p:bldP spid="24" grpId="0"/>
      <p:bldP spid="25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49E6-4F59-9B4C-9F99-373E8327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007" y="280105"/>
            <a:ext cx="9328461" cy="1041083"/>
          </a:xfrm>
        </p:spPr>
        <p:txBody>
          <a:bodyPr/>
          <a:lstStyle/>
          <a:p>
            <a:r>
              <a:rPr lang="en-US" dirty="0"/>
              <a:t>Deep Learning Success Based on Data Hungry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1C73-42AD-3748-AC44-074C3AF2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47" y="1902763"/>
            <a:ext cx="11885512" cy="3801177"/>
          </a:xfrm>
        </p:spPr>
        <p:txBody>
          <a:bodyPr/>
          <a:lstStyle/>
          <a:p>
            <a:r>
              <a:rPr lang="en-US" dirty="0"/>
              <a:t>Image Recognition</a:t>
            </a:r>
          </a:p>
          <a:p>
            <a:pPr lvl="1"/>
            <a:r>
              <a:rPr lang="en-US" dirty="0"/>
              <a:t>ImageNet: 14 million examples</a:t>
            </a:r>
          </a:p>
          <a:p>
            <a:r>
              <a:rPr lang="en-US" dirty="0"/>
              <a:t>Machine Translation</a:t>
            </a:r>
          </a:p>
          <a:p>
            <a:pPr lvl="1"/>
            <a:r>
              <a:rPr lang="en-US" dirty="0"/>
              <a:t>WMT: Millions of sentence pairs</a:t>
            </a:r>
          </a:p>
          <a:p>
            <a:r>
              <a:rPr lang="en-US" dirty="0"/>
              <a:t>Game Playing</a:t>
            </a:r>
          </a:p>
          <a:p>
            <a:pPr lvl="1"/>
            <a:r>
              <a:rPr lang="en-US" dirty="0"/>
              <a:t>AlphaGo Zero: hundreds of millions of self-play games</a:t>
            </a:r>
          </a:p>
          <a:p>
            <a:pPr lvl="1"/>
            <a:r>
              <a:rPr lang="en-US" dirty="0"/>
              <a:t>AlphaGo: tens of millions of frames for Atari</a:t>
            </a:r>
          </a:p>
        </p:txBody>
      </p:sp>
    </p:spTree>
    <p:extLst>
      <p:ext uri="{BB962C8B-B14F-4D97-AF65-F5344CB8AC3E}">
        <p14:creationId xmlns:p14="http://schemas.microsoft.com/office/powerpoint/2010/main" val="23966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F4C66-FC9D-F842-8F96-E5D25BF13F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7748" y="1902446"/>
          <a:ext cx="11885836" cy="264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8">
                  <a:extLst>
                    <a:ext uri="{9D8B030D-6E8A-4147-A177-3AD203B41FA5}">
                      <a16:colId xmlns:a16="http://schemas.microsoft.com/office/drawing/2014/main" val="843828344"/>
                    </a:ext>
                  </a:extLst>
                </a:gridCol>
                <a:gridCol w="5942918">
                  <a:extLst>
                    <a:ext uri="{9D8B030D-6E8A-4147-A177-3AD203B41FA5}">
                      <a16:colId xmlns:a16="http://schemas.microsoft.com/office/drawing/2014/main" val="1370332706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Dataset (English)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 (# sentences)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468045546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NER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15K (</a:t>
                      </a:r>
                      <a:r>
                        <a:rPr lang="en-US" sz="1800" dirty="0" err="1"/>
                        <a:t>CoNLL</a:t>
                      </a:r>
                      <a:r>
                        <a:rPr lang="en-US" sz="1800" dirty="0"/>
                        <a:t> 2003)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930299062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Coreference Resolution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75K (</a:t>
                      </a:r>
                      <a:r>
                        <a:rPr lang="en-US" sz="1800" dirty="0" err="1"/>
                        <a:t>OntoNotes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994765909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Parsing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40k (Penn Treebank)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677644952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Q&amp;A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100K questions (</a:t>
                      </a:r>
                      <a:r>
                        <a:rPr lang="en-US" sz="1800" dirty="0" err="1"/>
                        <a:t>SQuAD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618743887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Textual Entailment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570K (SNLI)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1479175347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dirty="0"/>
                        <a:t>Sentiment Analysis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10K (SST)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90378037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201E11E-EF30-704A-B284-621159A5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Specific NLP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550DD-55F1-4E4A-A41E-C25BEA3ADFC3}"/>
              </a:ext>
            </a:extLst>
          </p:cNvPr>
          <p:cNvSpPr txBox="1"/>
          <p:nvPr/>
        </p:nvSpPr>
        <p:spPr>
          <a:xfrm>
            <a:off x="461697" y="4838566"/>
            <a:ext cx="12255505" cy="64716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44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Worse for non-English, or more domain specific examples</a:t>
            </a:r>
          </a:p>
        </p:txBody>
      </p:sp>
    </p:spTree>
    <p:extLst>
      <p:ext uri="{BB962C8B-B14F-4D97-AF65-F5344CB8AC3E}">
        <p14:creationId xmlns:p14="http://schemas.microsoft.com/office/powerpoint/2010/main" val="19157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C0DF9-D917-453F-B892-112B4744F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637" y="1212849"/>
            <a:ext cx="6477000" cy="4444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6862D6-243E-4084-B496-8552B1D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 of Pre-Training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F01CA-FA6D-4FA7-BC95-6DBCC7D1066E}"/>
              </a:ext>
            </a:extLst>
          </p:cNvPr>
          <p:cNvSpPr txBox="1"/>
          <p:nvPr/>
        </p:nvSpPr>
        <p:spPr>
          <a:xfrm>
            <a:off x="1036637" y="5859463"/>
            <a:ext cx="98298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Howard &amp; Ruder – Universal Language Model Fine-Tuning for Text Classification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9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1E52-F641-A243-B25E-F53917D9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Adaptation / Domain Adversarial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6D6DE6-6317-D04E-A63E-FF15A4C3F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237" y="4474485"/>
            <a:ext cx="10724938" cy="250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770C84-2DE1-D343-8F64-D70CC838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53" y="3432099"/>
            <a:ext cx="9239681" cy="1053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2674F-113C-44F4-95AD-296576DB8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620" y="1109261"/>
            <a:ext cx="8904514" cy="23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A34-884D-4640-A1A3-F81A1CC67EDB}"/>
              </a:ext>
            </a:extLst>
          </p:cNvPr>
          <p:cNvSpPr txBox="1">
            <a:spLocks/>
          </p:cNvSpPr>
          <p:nvPr/>
        </p:nvSpPr>
        <p:spPr>
          <a:xfrm>
            <a:off x="274639" y="1512887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000" b="1" i="1" dirty="0"/>
              <a:t>I have plenty of data, but getting it labeled is expensive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 descr="Participants will learn how to use pre-trained deep learning models in Microsoft ML Server to generate features that can be used in traditional machine learning approaches.&#10;&#10;Participants will learn how to run these types of featurization at scale. &#10;&#10;Participants will learn how to use an active learning process to build more accurate classifiers by selecting additional training examples&#10;&#10;" title="Session Goals">
            <a:extLst>
              <a:ext uri="{FF2B5EF4-FFF2-40B4-BE49-F238E27FC236}">
                <a16:creationId xmlns:a16="http://schemas.microsoft.com/office/drawing/2014/main" id="{EE938E51-AC46-47CA-82A7-FB1E6428ECB0}"/>
              </a:ext>
            </a:extLst>
          </p:cNvPr>
          <p:cNvSpPr txBox="1">
            <a:spLocks/>
          </p:cNvSpPr>
          <p:nvPr/>
        </p:nvSpPr>
        <p:spPr>
          <a:xfrm>
            <a:off x="273843" y="2107969"/>
            <a:ext cx="11888787" cy="466589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  <a:p>
            <a:r>
              <a:rPr lang="en-US" sz="2800" b="1" dirty="0"/>
              <a:t>word embeddings </a:t>
            </a:r>
            <a:r>
              <a:rPr lang="en-US" sz="2800" dirty="0"/>
              <a:t>(or more generally, </a:t>
            </a:r>
            <a:r>
              <a:rPr lang="en-US" sz="2800" b="1" dirty="0"/>
              <a:t>transfer learning</a:t>
            </a:r>
            <a:r>
              <a:rPr lang="en-US" sz="2800" dirty="0"/>
              <a:t>)</a:t>
            </a:r>
            <a:r>
              <a:rPr lang="en-US" sz="2800" b="1" dirty="0"/>
              <a:t> </a:t>
            </a:r>
            <a:r>
              <a:rPr lang="en-US" sz="2800" dirty="0"/>
              <a:t>let you generate features that can be used in traditional machine learning approaches.</a:t>
            </a:r>
          </a:p>
          <a:p>
            <a:endParaRPr lang="en-US" sz="2800" dirty="0"/>
          </a:p>
          <a:p>
            <a:r>
              <a:rPr lang="en-US" sz="2800" dirty="0"/>
              <a:t>these features let you use </a:t>
            </a:r>
            <a:r>
              <a:rPr lang="en-US" sz="2800" b="1" dirty="0"/>
              <a:t>low-complexity models</a:t>
            </a:r>
            <a:r>
              <a:rPr lang="en-US" sz="2800" dirty="0"/>
              <a:t> that can learn from small numbers of cases.</a:t>
            </a:r>
          </a:p>
          <a:p>
            <a:endParaRPr lang="en-US" sz="2800" dirty="0"/>
          </a:p>
          <a:p>
            <a:r>
              <a:rPr lang="en-US" sz="2800" b="1" dirty="0"/>
              <a:t>active learning </a:t>
            </a:r>
            <a:r>
              <a:rPr lang="en-US" sz="2800" dirty="0"/>
              <a:t>lets you take advantage of large sets of unlabeled data to build more accurate classifiers by selecting the most useful additional examples to label for training.</a:t>
            </a:r>
          </a:p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F6527-45DA-42A0-929A-F0872C9EDC62}"/>
              </a:ext>
            </a:extLst>
          </p:cNvPr>
          <p:cNvSpPr txBox="1">
            <a:spLocks/>
          </p:cNvSpPr>
          <p:nvPr/>
        </p:nvSpPr>
        <p:spPr>
          <a:xfrm>
            <a:off x="274637" y="449262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4400" b="1" dirty="0"/>
              <a:t>Active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66_Machine_Learning_AI_&amp;_Data_Science_Conference_Template">
  <a:themeElements>
    <a:clrScheme name="MLA&amp;DS">
      <a:dk1>
        <a:srgbClr val="505050"/>
      </a:dk1>
      <a:lt1>
        <a:srgbClr val="FFFFFF"/>
      </a:lt1>
      <a:dk2>
        <a:srgbClr val="A80000"/>
      </a:dk2>
      <a:lt2>
        <a:srgbClr val="E6E6E6"/>
      </a:lt2>
      <a:accent1>
        <a:srgbClr val="A80000"/>
      </a:accent1>
      <a:accent2>
        <a:srgbClr val="080808"/>
      </a:accent2>
      <a:accent3>
        <a:srgbClr val="505050"/>
      </a:accent3>
      <a:accent4>
        <a:srgbClr val="002050"/>
      </a:accent4>
      <a:accent5>
        <a:srgbClr val="D83B01"/>
      </a:accent5>
      <a:accent6>
        <a:srgbClr val="737373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I_Data_Science_Conference_16x9_Template.potx" id="{478BF69B-7207-454D-A2B3-A99948846C7A}" vid="{9A4B171A-AA92-4439-96C1-274DD774861A}"/>
    </a:ext>
  </a:extLst>
</a:theme>
</file>

<file path=ppt/theme/theme2.xml><?xml version="1.0" encoding="utf-8"?>
<a:theme xmlns:a="http://schemas.openxmlformats.org/drawingml/2006/main" name="Internal Group_Blue_16x9_2013_06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F03E888-3CD7-48A0-94F4-EE06EA3CF136}" vid="{411228DF-A77E-4458-8F87-7E22C1283EB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9" ma:contentTypeDescription="" ma:contentTypeScope="" ma:versionID="bc0165f08afb8fb58dc89969b329b48b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1871bda11c5b84277cb29a8dbd7968a9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4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_ip_UnifiedCompliancePolicyUIAction xmlns="http://schemas.microsoft.com/sharepoint/v3" xsi:nil="true"/>
    <_ip_UnifiedCompliancePolicyProperties xmlns="http://schemas.microsoft.com/sharepoint/v3" xsi:nil="true"/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</TermName>
          <TermId xmlns="http://schemas.microsoft.com/office/infopath/2007/PartnerControls">912b89bd-3197-4d37-838b-dea3c299099a</TermId>
        </TermInfo>
        <TermInfo xmlns="http://schemas.microsoft.com/office/infopath/2007/PartnerControls">
          <TermName xmlns="http://schemas.microsoft.com/office/infopath/2007/PartnerControls">AI ＆ Data Science Conference</TermName>
          <TermId xmlns="http://schemas.microsoft.com/office/infopath/2007/PartnerControls">8f010730-a012-41a8-b19a-7b5a9af03b6a</TermId>
        </TermInfo>
      </Terms>
    </TaxKeywordTaxHTField>
    <TaxCatchAll xmlns="230e9df3-be65-4c73-a93b-d1236ebd677e">
      <Value>69</Value>
      <Value>131</Value>
      <Value>20</Value>
      <Value>72</Value>
      <Value>169</Value>
    </TaxCatchAll>
    <Event_x0020_Start_x0020_Date xmlns="04e01bb1-6d80-42e9-ae53-416b1e8aa845">2017-12-07T00:00:00+00:00</Event_x0020_Start_x0020_Date>
    <External_x0020_Speaker xmlns="04e01bb1-6d80-42e9-ae53-416b1e8aa845" xsi:nil="true"/>
    <Presentation_x0020_Date xmlns="04e01bb1-6d80-42e9-ae53-416b1e8aa845" xsi:nil="true"/>
    <MS_x0020_Content_x0020_Owner xmlns="04e01bb1-6d80-42e9-ae53-416b1e8aa845">
      <UserInfo>
        <DisplayName/>
        <AccountId xsi:nil="true"/>
        <AccountType/>
      </UserInfo>
    </MS_x0020_Content_x0020_Owner>
    <Session_x0020_Code xmlns="04e01bb1-6d80-42e9-ae53-416b1e8aa845" xsi:nil="true"/>
    <Event_x0020_End_x0020_Date xmlns="04e01bb1-6d80-42e9-ae53-416b1e8aa845">2017-12-08T00:00:00+00:00</Event_x0020_End_x0020_Date>
    <MS_x0020_Speaker xmlns="04e01bb1-6d80-42e9-ae53-416b1e8aa845">
      <UserInfo>
        <DisplayName/>
        <AccountId xsi:nil="true"/>
        <AccountType/>
      </UserInfo>
    </MS_x0020_Speaker>
    <_x0062_bc8 xmlns="e889e55c-35cf-43c7-aaf4-cf2500919dd8">
      <UserInfo>
        <DisplayName/>
        <AccountId xsi:nil="true"/>
        <AccountType/>
      </UserInfo>
    </_x0062_bc8>
    <fb4e50409e3b4517bb965b3c7125e153 xmlns="04e01bb1-6d80-42e9-ae53-416b1e8aa845">
      <Terms xmlns="http://schemas.microsoft.com/office/infopath/2007/PartnerControls"/>
    </fb4e50409e3b4517bb965b3c7125e153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Redmond Campus</TermName>
          <TermId xmlns="http://schemas.microsoft.com/office/infopath/2007/PartnerControls">3cd96142-cb30-40de-9c66-cd17f1bb8ca1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Machine Learning, AI and Data Science Conference</TermName>
          <TermId xmlns="http://schemas.microsoft.com/office/infopath/2007/PartnerControls">2f5995e3-1e3d-4c27-96d6-c6c80990926c</TermId>
        </TermInfo>
      </Terms>
    </e349cd3f156b4e7d8653c9cd4f2d8fb4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A38B6-502D-4D28-8656-FF7623C10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2006/metadata/properties"/>
    <ds:schemaRef ds:uri="04e01bb1-6d80-42e9-ae53-416b1e8aa84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889e55c-35cf-43c7-aaf4-cf2500919dd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155. Inchiosa_Horton_Paunic_Singliar_Chang</Template>
  <TotalTime>3240</TotalTime>
  <Words>781</Words>
  <Application>Microsoft Office PowerPoint</Application>
  <PresentationFormat>Custom</PresentationFormat>
  <Paragraphs>104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Consolas</vt:lpstr>
      <vt:lpstr>Georgia</vt:lpstr>
      <vt:lpstr>Segoe UI</vt:lpstr>
      <vt:lpstr>Segoe UI Light</vt:lpstr>
      <vt:lpstr>Segoe UI Semibold</vt:lpstr>
      <vt:lpstr>Segoe UI Semilight</vt:lpstr>
      <vt:lpstr>Symbol</vt:lpstr>
      <vt:lpstr>Times New Roman</vt:lpstr>
      <vt:lpstr>Wingdings</vt:lpstr>
      <vt:lpstr>5-50166_Machine_Learning_AI_&amp;_Data_Science_Conference_Template</vt:lpstr>
      <vt:lpstr>Internal Group_Blue_16x9_2013_06</vt:lpstr>
      <vt:lpstr> Active Learning, Featurizing, Modeling, and Operationalizing Text at Scale with Azure Machine Learning    </vt:lpstr>
      <vt:lpstr>Provisioning your Data Science VM</vt:lpstr>
      <vt:lpstr>Outline</vt:lpstr>
      <vt:lpstr>Unreasonable Effectiveness of Data and Deep Architectures</vt:lpstr>
      <vt:lpstr>Deep Learning Success Based on Data Hungry Systems</vt:lpstr>
      <vt:lpstr>Task Specific NLP Datasets</vt:lpstr>
      <vt:lpstr>The Advantage of Pre-Training</vt:lpstr>
      <vt:lpstr>Domain Adaptation / Domain Adversarial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Vanja Paunic</dc:creator>
  <cp:keywords>machine learning; AI ＆ Data Science Conference</cp:keywords>
  <dc:description>Template: Mitchell Derrey, Silver Fox Productions_x000d_
Formatting: _x000d_
Audience Type:</dc:description>
  <cp:lastModifiedBy>Ali-Kazim Zaidi</cp:lastModifiedBy>
  <cp:revision>135</cp:revision>
  <dcterms:created xsi:type="dcterms:W3CDTF">2017-12-04T21:06:47Z</dcterms:created>
  <dcterms:modified xsi:type="dcterms:W3CDTF">2018-06-12T21:52:25Z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131;#Microsoft Redmond Campus|3cd96142-cb30-40de-9c66-cd17f1bb8ca1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69;#machine learning|912b89bd-3197-4d37-838b-dea3c299099a;#169;#AI ＆ Data Science Conference|8f010730-a012-41a8-b19a-7b5a9af03b6a</vt:lpwstr>
  </property>
  <property fmtid="{D5CDD505-2E9C-101B-9397-08002B2CF9AE}" pid="12" name="Audience1">
    <vt:lpwstr/>
  </property>
  <property fmtid="{D5CDD505-2E9C-101B-9397-08002B2CF9AE}" pid="13" name="Event Name">
    <vt:lpwstr>72;#Machine Learning, AI and Data Science Conference|2f5995e3-1e3d-4c27-96d6-c6c80990926c</vt:lpwstr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vapaunic@microsoft.com</vt:lpwstr>
  </property>
  <property fmtid="{D5CDD505-2E9C-101B-9397-08002B2CF9AE}" pid="17" name="MSIP_Label_f42aa342-8706-4288-bd11-ebb85995028c_SetDate">
    <vt:lpwstr>2017-12-04T21:08:56.3795668Z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