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5" r:id="rId4"/>
    <p:sldMasterId id="2147484501" r:id="rId5"/>
  </p:sldMasterIdLst>
  <p:notesMasterIdLst>
    <p:notesMasterId r:id="rId13"/>
  </p:notesMasterIdLst>
  <p:handoutMasterIdLst>
    <p:handoutMasterId r:id="rId14"/>
  </p:handoutMasterIdLst>
  <p:sldIdLst>
    <p:sldId id="1502" r:id="rId6"/>
    <p:sldId id="1563" r:id="rId7"/>
    <p:sldId id="1564" r:id="rId8"/>
    <p:sldId id="1530" r:id="rId9"/>
    <p:sldId id="1550" r:id="rId10"/>
    <p:sldId id="1535" r:id="rId11"/>
    <p:sldId id="1516" r:id="rId1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chine Learning, AI &amp; Data Science Conference Template" id="{E1C8FB21-FF75-44A0-8090-B2FB240B014B}">
          <p14:sldIdLst>
            <p14:sldId id="1502"/>
            <p14:sldId id="1563"/>
            <p14:sldId id="1564"/>
            <p14:sldId id="1530"/>
            <p14:sldId id="1550"/>
            <p14:sldId id="1535"/>
            <p14:sldId id="151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7"/>
    <a:srgbClr val="000000"/>
    <a:srgbClr val="FF8C00"/>
    <a:srgbClr val="D83B01"/>
    <a:srgbClr val="FFB900"/>
    <a:srgbClr val="107C10"/>
    <a:srgbClr val="353535"/>
    <a:srgbClr val="FF505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6" autoAdjust="0"/>
    <p:restoredTop sz="78895" autoAdjust="0"/>
  </p:normalViewPr>
  <p:slideViewPr>
    <p:cSldViewPr>
      <p:cViewPr varScale="1">
        <p:scale>
          <a:sx n="98" d="100"/>
          <a:sy n="98" d="100"/>
        </p:scale>
        <p:origin x="4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2333" y="3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Machine Learning, Analytics, &amp; Data Science Conference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6/11/2018 10:55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Machine Learning, Analytics, &amp; Data Science Conference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6/11/2018 10:55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Machine Learning, Analytics, &amp; Data Science Conference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313C66B-7AF5-40BA-8933-D16874FF94CC}" type="datetime8">
              <a:rPr lang="en-US" smtClean="0"/>
              <a:t>6/11/2018 11:38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4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6/11/2018 10:55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18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6/12/2018 10:12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6/11/2018 10:55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0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6/11/2018 10:55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89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Machine Learning, Analytics, &amp; Data Science Conference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6/11/2018 10:55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2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882" y="0"/>
            <a:ext cx="12434711" cy="6994525"/>
          </a:xfrm>
          <a:prstGeom prst="rect">
            <a:avLst/>
          </a:prstGeom>
        </p:spPr>
      </p:pic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white">
          <a:xfrm>
            <a:off x="460688" y="479425"/>
            <a:ext cx="1451843" cy="310896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 bwMode="white">
          <a:xfrm>
            <a:off x="294215" y="3035497"/>
            <a:ext cx="11887200" cy="1680460"/>
          </a:xfrm>
          <a:prstGeom prst="rect">
            <a:avLst/>
          </a:prstGeom>
          <a:noFill/>
        </p:spPr>
        <p:txBody>
          <a:bodyPr wrap="square" lIns="137160" tIns="146304" rIns="137160" bIns="146304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0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Learning,</a:t>
            </a:r>
            <a:r>
              <a:rPr lang="en-US" sz="50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 AI</a:t>
            </a:r>
            <a:br>
              <a:rPr lang="en-US" sz="50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50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&amp; </a:t>
            </a:r>
            <a:r>
              <a:rPr lang="en-US" sz="50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Science Conference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FF808E-119C-4D42-9CAC-52EE6F8A1ECD}"/>
              </a:ext>
            </a:extLst>
          </p:cNvPr>
          <p:cNvCxnSpPr>
            <a:cxnSpLocks/>
          </p:cNvCxnSpPr>
          <p:nvPr userDrawn="1"/>
        </p:nvCxnSpPr>
        <p:spPr>
          <a:xfrm>
            <a:off x="11056950" y="3035497"/>
            <a:ext cx="0" cy="168046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C7176D-9E79-48E0-AC62-726FB493F6D2}"/>
              </a:ext>
            </a:extLst>
          </p:cNvPr>
          <p:cNvCxnSpPr>
            <a:cxnSpLocks/>
          </p:cNvCxnSpPr>
          <p:nvPr userDrawn="1"/>
        </p:nvCxnSpPr>
        <p:spPr>
          <a:xfrm>
            <a:off x="11056950" y="3875727"/>
            <a:ext cx="91440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A9648B-D105-4A3F-A6C6-7AC6FA18EB21}"/>
              </a:ext>
            </a:extLst>
          </p:cNvPr>
          <p:cNvSpPr txBox="1"/>
          <p:nvPr userDrawn="1"/>
        </p:nvSpPr>
        <p:spPr>
          <a:xfrm>
            <a:off x="9331605" y="3385436"/>
            <a:ext cx="1725344" cy="960263"/>
          </a:xfrm>
          <a:prstGeom prst="rect">
            <a:avLst/>
          </a:prstGeom>
          <a:noFill/>
        </p:spPr>
        <p:txBody>
          <a:bodyPr wrap="none" lIns="182880" tIns="146304" rIns="182880" bIns="146304" rtlCol="0" anchor="ctr">
            <a:spAutoFit/>
          </a:bodyPr>
          <a:lstStyle/>
          <a:p>
            <a:pPr algn="r">
              <a:lnSpc>
                <a:spcPct val="90000"/>
              </a:lnSpc>
              <a:spcAft>
                <a:spcPts val="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Dec 7–8</a:t>
            </a:r>
          </a:p>
          <a:p>
            <a:pPr algn="r">
              <a:lnSpc>
                <a:spcPct val="90000"/>
              </a:lnSpc>
              <a:spcAft>
                <a:spcPts val="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Redmond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DE727F-79DF-4227-94C5-AF1921E19770}"/>
              </a:ext>
            </a:extLst>
          </p:cNvPr>
          <p:cNvSpPr txBox="1"/>
          <p:nvPr userDrawn="1"/>
        </p:nvSpPr>
        <p:spPr>
          <a:xfrm>
            <a:off x="11056950" y="3475328"/>
            <a:ext cx="983603" cy="398251"/>
          </a:xfrm>
          <a:prstGeom prst="rect">
            <a:avLst/>
          </a:prstGeom>
          <a:noFill/>
        </p:spPr>
        <p:txBody>
          <a:bodyPr wrap="none" lIns="91440" tIns="91440" rIns="91440" bIns="91440" rtlCol="0" anchor="b">
            <a:noAutofit/>
          </a:bodyPr>
          <a:lstStyle/>
          <a:p>
            <a:pPr>
              <a:lnSpc>
                <a:spcPct val="15000"/>
              </a:lnSpc>
              <a:spcAft>
                <a:spcPts val="600"/>
              </a:spcAft>
            </a:pPr>
            <a:r>
              <a:rPr lang="en-US" sz="6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E3FD45-2311-4A11-86F3-A43F7F174E5F}"/>
              </a:ext>
            </a:extLst>
          </p:cNvPr>
          <p:cNvSpPr txBox="1"/>
          <p:nvPr userDrawn="1"/>
        </p:nvSpPr>
        <p:spPr>
          <a:xfrm>
            <a:off x="11056950" y="4351098"/>
            <a:ext cx="983603" cy="398251"/>
          </a:xfrm>
          <a:prstGeom prst="rect">
            <a:avLst/>
          </a:prstGeom>
          <a:noFill/>
        </p:spPr>
        <p:txBody>
          <a:bodyPr wrap="none" lIns="91440" tIns="91440" rIns="91440" bIns="91440" rtlCol="0" anchor="t">
            <a:noAutofit/>
          </a:bodyPr>
          <a:lstStyle/>
          <a:p>
            <a:pPr>
              <a:lnSpc>
                <a:spcPct val="15000"/>
              </a:lnSpc>
              <a:spcAft>
                <a:spcPts val="600"/>
              </a:spcAft>
            </a:pPr>
            <a:r>
              <a:rPr lang="en-US" sz="6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1485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549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10056498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17165"/>
            <a:ext cx="10058336" cy="1837298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411875" y="479775"/>
            <a:ext cx="1552931" cy="33266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638" y="296863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3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74638" y="2125663"/>
            <a:ext cx="9144000" cy="36576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91439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411875" y="479775"/>
            <a:ext cx="1552931" cy="33266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638" y="296863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77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431644" cy="6994525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 bwMode="gray">
          <a:xfrm>
            <a:off x="274638" y="2125663"/>
            <a:ext cx="7315200" cy="36576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74702" y="2123925"/>
            <a:ext cx="7316788" cy="1830538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274702" y="3957638"/>
            <a:ext cx="73167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80" y="6182089"/>
            <a:ext cx="1552931" cy="33266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638" y="296877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89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0"/>
            <a:ext cx="12436475" cy="6994524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gray">
          <a:xfrm>
            <a:off x="274638" y="2125663"/>
            <a:ext cx="6400800" cy="36576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73050" y="2123925"/>
            <a:ext cx="6402388" cy="1830538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273050" y="3957638"/>
            <a:ext cx="6402388" cy="1825625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638" y="296863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80" y="6182089"/>
            <a:ext cx="1552931" cy="3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1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" y="0"/>
            <a:ext cx="12434711" cy="6994525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gray">
          <a:xfrm>
            <a:off x="274638" y="2125663"/>
            <a:ext cx="7315200" cy="36576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73050" y="2123925"/>
            <a:ext cx="7316788" cy="1830538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 bwMode="ltGray">
          <a:xfrm>
            <a:off x="273050" y="3957638"/>
            <a:ext cx="73167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80" y="6182089"/>
            <a:ext cx="1552931" cy="33266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638" y="296863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34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" y="0"/>
            <a:ext cx="12434709" cy="6994524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gray">
          <a:xfrm>
            <a:off x="274638" y="2125663"/>
            <a:ext cx="7315200" cy="3657600"/>
          </a:xfrm>
          <a:prstGeom prst="rect">
            <a:avLst/>
          </a:prstGeom>
          <a:solidFill>
            <a:schemeClr val="bg2">
              <a:alpha val="93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73050" y="2123925"/>
            <a:ext cx="7316788" cy="183053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273050" y="3946526"/>
            <a:ext cx="7316788" cy="1828800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638" y="296863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80" y="6182089"/>
            <a:ext cx="1552931" cy="3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1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" y="-1"/>
            <a:ext cx="12435593" cy="6995021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 bwMode="gray">
          <a:xfrm>
            <a:off x="274638" y="2125678"/>
            <a:ext cx="6400800" cy="36576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73050" y="2125677"/>
            <a:ext cx="6402388" cy="1828801"/>
          </a:xfr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>
              <a:defRPr lang="en-US" sz="6000" spc="-100" baseline="0" dirty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274638" y="3954477"/>
            <a:ext cx="64008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80" y="6182440"/>
            <a:ext cx="1552931" cy="33266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638" y="296863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31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" y="-1"/>
            <a:ext cx="12434712" cy="6994526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 bwMode="gray">
          <a:xfrm>
            <a:off x="274702" y="2125677"/>
            <a:ext cx="7315200" cy="3657586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74638" y="2125663"/>
            <a:ext cx="7315200" cy="1828800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 bwMode="ltGray">
          <a:xfrm>
            <a:off x="274639" y="3952875"/>
            <a:ext cx="7315200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425963" y="6173387"/>
            <a:ext cx="1552931" cy="33266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638" y="296877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48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74702" y="1211287"/>
            <a:ext cx="10058336" cy="274317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65399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74702" y="1211287"/>
            <a:ext cx="10058336" cy="274317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96499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831975"/>
          </a:xfrm>
          <a:noFill/>
        </p:spPr>
        <p:txBody>
          <a:bodyPr tIns="91440" bIns="91440" anchor="t" anchorCtr="0"/>
          <a:lstStyle>
            <a:lvl1pPr>
              <a:defRPr sz="88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1850471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831975"/>
          </a:xfrm>
          <a:noFill/>
        </p:spPr>
        <p:txBody>
          <a:bodyPr tIns="91440" bIns="91440" anchor="t" anchorCtr="0"/>
          <a:lstStyle>
            <a:lvl1pPr>
              <a:defRPr sz="88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2258029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831975"/>
          </a:xfrm>
          <a:noFill/>
        </p:spPr>
        <p:txBody>
          <a:bodyPr tIns="91440" bIns="91440" anchor="t" anchorCtr="0"/>
          <a:lstStyle>
            <a:lvl1pPr>
              <a:defRPr sz="88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3799002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29590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0395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8270149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213282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9710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6449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5360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6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5360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6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6909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5360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5360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78931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779162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6257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29546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953915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62753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6256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00993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433236" cy="6992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554" y="2184710"/>
            <a:ext cx="5095501" cy="372177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8636" y="2184710"/>
            <a:ext cx="5095499" cy="372177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61901" y="5987443"/>
            <a:ext cx="1632287" cy="38534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9552" y="5987443"/>
            <a:ext cx="7984620" cy="38534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71916" y="5987443"/>
            <a:ext cx="562219" cy="38534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6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73152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4876166"/>
            <a:ext cx="7314043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7314042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31" Type="http://schemas.openxmlformats.org/officeDocument/2006/relationships/image" Target="../media/image5.png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8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95" r:id="rId12"/>
    <p:sldLayoutId id="2147484489" r:id="rId13"/>
    <p:sldLayoutId id="2147484490" r:id="rId14"/>
    <p:sldLayoutId id="2147484491" r:id="rId15"/>
    <p:sldLayoutId id="2147484496" r:id="rId16"/>
    <p:sldLayoutId id="2147484492" r:id="rId17"/>
    <p:sldLayoutId id="2147484493" r:id="rId18"/>
    <p:sldLayoutId id="214748449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32394" y="1944335"/>
            <a:ext cx="4298019" cy="4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21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2" r:id="rId1"/>
    <p:sldLayoutId id="2147484503" r:id="rId2"/>
    <p:sldLayoutId id="2147484504" r:id="rId3"/>
    <p:sldLayoutId id="2147484505" r:id="rId4"/>
    <p:sldLayoutId id="2147484506" r:id="rId5"/>
    <p:sldLayoutId id="2147484507" r:id="rId6"/>
    <p:sldLayoutId id="2147484508" r:id="rId7"/>
    <p:sldLayoutId id="2147484509" r:id="rId8"/>
    <p:sldLayoutId id="2147484510" r:id="rId9"/>
    <p:sldLayoutId id="2147484511" r:id="rId10"/>
    <p:sldLayoutId id="2147484512" r:id="rId11"/>
    <p:sldLayoutId id="2147484513" r:id="rId12"/>
    <p:sldLayoutId id="2147484514" r:id="rId13"/>
    <p:sldLayoutId id="2147484515" r:id="rId14"/>
    <p:sldLayoutId id="2147484516" r:id="rId15"/>
    <p:sldLayoutId id="2147484517" r:id="rId16"/>
    <p:sldLayoutId id="2147484518" r:id="rId17"/>
    <p:sldLayoutId id="2147484519" r:id="rId18"/>
    <p:sldLayoutId id="2147484520" r:id="rId19"/>
    <p:sldLayoutId id="2147484521" r:id="rId20"/>
    <p:sldLayoutId id="2147484522" r:id="rId21"/>
    <p:sldLayoutId id="2147484523" r:id="rId22"/>
    <p:sldLayoutId id="2147484524" r:id="rId23"/>
    <p:sldLayoutId id="2147484525" r:id="rId24"/>
    <p:sldLayoutId id="2147484526" r:id="rId25"/>
    <p:sldLayoutId id="2147484527" r:id="rId26"/>
    <p:sldLayoutId id="2147484528" r:id="rId27"/>
    <p:sldLayoutId id="2147484529" r:id="rId28"/>
    <p:sldLayoutId id="2147484530" r:id="rId2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pos="749">
          <p15:clr>
            <a:srgbClr val="5ACBF0"/>
          </p15:clr>
        </p15:guide>
        <p15:guide id="5" pos="1325">
          <p15:clr>
            <a:srgbClr val="5ACBF0"/>
          </p15:clr>
        </p15:guide>
        <p15:guide id="6" pos="1901">
          <p15:clr>
            <a:srgbClr val="5ACBF0"/>
          </p15:clr>
        </p15:guide>
        <p15:guide id="7" pos="2477">
          <p15:clr>
            <a:srgbClr val="5ACBF0"/>
          </p15:clr>
        </p15:guide>
        <p15:guide id="8" pos="3053">
          <p15:clr>
            <a:srgbClr val="5ACBF0"/>
          </p15:clr>
        </p15:guide>
        <p15:guide id="9" pos="3629">
          <p15:clr>
            <a:srgbClr val="5ACBF0"/>
          </p15:clr>
        </p15:guide>
        <p15:guide id="10" pos="4205">
          <p15:clr>
            <a:srgbClr val="5ACBF0"/>
          </p15:clr>
        </p15:guide>
        <p15:guide id="11" pos="4781">
          <p15:clr>
            <a:srgbClr val="5ACBF0"/>
          </p15:clr>
        </p15:guide>
        <p15:guide id="12" pos="5357">
          <p15:clr>
            <a:srgbClr val="5ACBF0"/>
          </p15:clr>
        </p15:guide>
        <p15:guide id="13" pos="5933">
          <p15:clr>
            <a:srgbClr val="5ACBF0"/>
          </p15:clr>
        </p15:guide>
        <p15:guide id="14" pos="6509">
          <p15:clr>
            <a:srgbClr val="5ACBF0"/>
          </p15:clr>
        </p15:guide>
        <p15:guide id="15" pos="7085">
          <p15:clr>
            <a:srgbClr val="5ACBF0"/>
          </p15:clr>
        </p15:guide>
        <p15:guide id="16" orient="horz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orient="horz" pos="4219">
          <p15:clr>
            <a:srgbClr val="5ACBF0"/>
          </p15:clr>
        </p15:guide>
        <p15:guide id="24" pos="288">
          <p15:clr>
            <a:srgbClr val="C35EA4"/>
          </p15:clr>
        </p15:guide>
        <p15:guide id="25" pos="7546">
          <p15:clr>
            <a:srgbClr val="C35EA4"/>
          </p15:clr>
        </p15:guide>
        <p15:guide id="26" orient="horz" pos="302">
          <p15:clr>
            <a:srgbClr val="C35EA4"/>
          </p15:clr>
        </p15:guide>
        <p15:guide id="27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Active_learning_(machine_learning)&amp;action=edit&amp;section=2" TargetMode="External"/><Relationship Id="rId7" Type="http://schemas.openxmlformats.org/officeDocument/2006/relationships/hyperlink" Target="https://en.wikipedia.org/w/index.php?title=Active_learning_(machine_learning)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en.wikipedia.org/wiki/Active_learning_(machine_learning)#cite_note-Bouneffouf(2016)-8" TargetMode="External"/><Relationship Id="rId5" Type="http://schemas.openxmlformats.org/officeDocument/2006/relationships/hyperlink" Target="https://en.wikipedia.org/wiki/Active_learning_(machine_learning)#cite_note-Bouneffouf(2014)-7" TargetMode="External"/><Relationship Id="rId4" Type="http://schemas.openxmlformats.org/officeDocument/2006/relationships/hyperlink" Target="https://en.wikipedia.org/wiki/Active_learning_(machine_learning)#cite_note-settles-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1" y="1516062"/>
            <a:ext cx="11142942" cy="2438402"/>
          </a:xfrm>
        </p:spPr>
        <p:txBody>
          <a:bodyPr/>
          <a:lstStyle/>
          <a:p>
            <a:pPr fontAlgn="base"/>
            <a:r>
              <a:rPr lang="en-US" sz="3500" dirty="0"/>
              <a:t> Active Learning, </a:t>
            </a:r>
            <a:r>
              <a:rPr lang="en-US" sz="3500" dirty="0" err="1"/>
              <a:t>Featurizing</a:t>
            </a:r>
            <a:r>
              <a:rPr lang="en-US" sz="3500" dirty="0"/>
              <a:t>, Modeling, and Operationalizing Text at Scale with Azure Machine Learning </a:t>
            </a:r>
            <a:br>
              <a:rPr lang="en-US" sz="3500" dirty="0"/>
            </a:br>
            <a:br>
              <a:rPr lang="en-US" sz="3500" dirty="0"/>
            </a:br>
            <a:r>
              <a:rPr lang="en-US" sz="3000" i="1" dirty="0"/>
              <a:t> 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701" y="3986936"/>
            <a:ext cx="7315137" cy="2482126"/>
          </a:xfrm>
        </p:spPr>
        <p:txBody>
          <a:bodyPr/>
          <a:lstStyle/>
          <a:p>
            <a:r>
              <a:rPr lang="en-US" sz="2400" i="1" dirty="0"/>
              <a:t>Ali-Kazim Zaidi</a:t>
            </a:r>
          </a:p>
          <a:p>
            <a:r>
              <a:rPr lang="en-US" sz="2400" i="1" dirty="0"/>
              <a:t>Robert Horton</a:t>
            </a:r>
          </a:p>
          <a:p>
            <a:r>
              <a:rPr lang="en-US" sz="2400" i="1" dirty="0"/>
              <a:t>Justin Ormont</a:t>
            </a:r>
          </a:p>
          <a:p>
            <a:r>
              <a:rPr lang="en-US" sz="2400" i="1" dirty="0"/>
              <a:t>Siddarth Ramesh</a:t>
            </a:r>
          </a:p>
          <a:p>
            <a:r>
              <a:rPr lang="en-US" sz="2400" i="1" dirty="0"/>
              <a:t>Mario Inchiosa</a:t>
            </a:r>
          </a:p>
          <a:p>
            <a:r>
              <a:rPr lang="en-US" sz="2400" i="1" dirty="0"/>
              <a:t>Tomas Singliar</a:t>
            </a:r>
          </a:p>
        </p:txBody>
      </p:sp>
    </p:spTree>
    <p:extLst>
      <p:ext uri="{BB962C8B-B14F-4D97-AF65-F5344CB8AC3E}">
        <p14:creationId xmlns:p14="http://schemas.microsoft.com/office/powerpoint/2010/main" val="37886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0E70-8A76-4F57-890F-203B54B6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your Data Science VM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A2FC7-452D-4105-8832-CF8C367B2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973262"/>
            <a:ext cx="11888787" cy="184665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For instructions, see README here: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4000" dirty="0"/>
              <a:t>https://</a:t>
            </a:r>
            <a:r>
              <a:rPr lang="en-US" sz="4000" dirty="0" err="1"/>
              <a:t>github.com</a:t>
            </a:r>
            <a:r>
              <a:rPr lang="en-US" sz="4000" dirty="0"/>
              <a:t>/Azure/active-learning-workshop</a:t>
            </a:r>
          </a:p>
        </p:txBody>
      </p:sp>
    </p:spTree>
    <p:extLst>
      <p:ext uri="{BB962C8B-B14F-4D97-AF65-F5344CB8AC3E}">
        <p14:creationId xmlns:p14="http://schemas.microsoft.com/office/powerpoint/2010/main" val="416785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A4EC-4C0E-432F-B9BD-1D0D7089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60497-4447-4B9B-8F9A-D982771E3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7" y="1287462"/>
            <a:ext cx="11277535" cy="4419671"/>
          </a:xfrm>
        </p:spPr>
        <p:txBody>
          <a:bodyPr/>
          <a:lstStyle/>
          <a:p>
            <a:r>
              <a:rPr lang="en-US" sz="3200" dirty="0"/>
              <a:t>Data exploration</a:t>
            </a:r>
          </a:p>
          <a:p>
            <a:r>
              <a:rPr lang="en-US" sz="3200" dirty="0"/>
              <a:t>Featurization using word embeddings</a:t>
            </a:r>
          </a:p>
          <a:p>
            <a:r>
              <a:rPr lang="en-US" sz="3200" dirty="0"/>
              <a:t>Active learning from selected cases</a:t>
            </a:r>
          </a:p>
          <a:p>
            <a:r>
              <a:rPr lang="en-US" sz="3200" dirty="0"/>
              <a:t>Other featurization approaches</a:t>
            </a:r>
          </a:p>
          <a:p>
            <a:r>
              <a:rPr lang="en-US" sz="3200" dirty="0"/>
              <a:t>Classification</a:t>
            </a:r>
          </a:p>
          <a:p>
            <a:r>
              <a:rPr lang="en-US" sz="3200" dirty="0"/>
              <a:t>ROC Curves and Utility Maximization</a:t>
            </a:r>
          </a:p>
          <a:p>
            <a:r>
              <a:rPr lang="en-US" sz="3200" dirty="0"/>
              <a:t>Hyperparameter Tuning using Azure ML and Azure Batch AI</a:t>
            </a:r>
          </a:p>
          <a:p>
            <a:r>
              <a:rPr lang="en-US" sz="3200" dirty="0"/>
              <a:t>Deployment and consumption of scoring services</a:t>
            </a:r>
          </a:p>
        </p:txBody>
      </p:sp>
    </p:spTree>
    <p:extLst>
      <p:ext uri="{BB962C8B-B14F-4D97-AF65-F5344CB8AC3E}">
        <p14:creationId xmlns:p14="http://schemas.microsoft.com/office/powerpoint/2010/main" val="33957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FA34-884D-4640-A1A3-F81A1CC67EDB}"/>
              </a:ext>
            </a:extLst>
          </p:cNvPr>
          <p:cNvSpPr txBox="1">
            <a:spLocks/>
          </p:cNvSpPr>
          <p:nvPr/>
        </p:nvSpPr>
        <p:spPr>
          <a:xfrm>
            <a:off x="274639" y="1512887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4000" b="1" i="1" dirty="0"/>
              <a:t>I have plenty of data, but getting it labeled is expensive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 descr="Participants will learn how to use pre-trained deep learning models in Microsoft ML Server to generate features that can be used in traditional machine learning approaches.&#10;&#10;Participants will learn how to run these types of featurization at scale. &#10;&#10;Participants will learn how to use an active learning process to build more accurate classifiers by selecting additional training examples&#10;&#10;" title="Session Goals">
            <a:extLst>
              <a:ext uri="{FF2B5EF4-FFF2-40B4-BE49-F238E27FC236}">
                <a16:creationId xmlns:a16="http://schemas.microsoft.com/office/drawing/2014/main" id="{EE938E51-AC46-47CA-82A7-FB1E6428ECB0}"/>
              </a:ext>
            </a:extLst>
          </p:cNvPr>
          <p:cNvSpPr txBox="1">
            <a:spLocks/>
          </p:cNvSpPr>
          <p:nvPr/>
        </p:nvSpPr>
        <p:spPr>
          <a:xfrm>
            <a:off x="273843" y="2107969"/>
            <a:ext cx="11888787" cy="4665893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2800" dirty="0"/>
          </a:p>
          <a:p>
            <a:r>
              <a:rPr lang="en-US" sz="2800" b="1" dirty="0"/>
              <a:t>word embeddings </a:t>
            </a:r>
            <a:r>
              <a:rPr lang="en-US" sz="2800" dirty="0"/>
              <a:t>(or more generally, </a:t>
            </a:r>
            <a:r>
              <a:rPr lang="en-US" sz="2800" b="1" dirty="0"/>
              <a:t>transfer learning</a:t>
            </a:r>
            <a:r>
              <a:rPr lang="en-US" sz="2800" dirty="0"/>
              <a:t>)</a:t>
            </a:r>
            <a:r>
              <a:rPr lang="en-US" sz="2800" b="1" dirty="0"/>
              <a:t> </a:t>
            </a:r>
            <a:r>
              <a:rPr lang="en-US" sz="2800" dirty="0"/>
              <a:t>let you generate features that can be used in traditional machine learning approaches.</a:t>
            </a:r>
          </a:p>
          <a:p>
            <a:endParaRPr lang="en-US" sz="2800" dirty="0"/>
          </a:p>
          <a:p>
            <a:r>
              <a:rPr lang="en-US" sz="2800" dirty="0"/>
              <a:t>these features let you use </a:t>
            </a:r>
            <a:r>
              <a:rPr lang="en-US" sz="2800" b="1" dirty="0"/>
              <a:t>low-complexity models</a:t>
            </a:r>
            <a:r>
              <a:rPr lang="en-US" sz="2800" dirty="0"/>
              <a:t> that can learn from small numbers of cases.</a:t>
            </a:r>
          </a:p>
          <a:p>
            <a:endParaRPr lang="en-US" sz="2800" dirty="0"/>
          </a:p>
          <a:p>
            <a:r>
              <a:rPr lang="en-US" sz="2800" b="1" dirty="0"/>
              <a:t>active learning </a:t>
            </a:r>
            <a:r>
              <a:rPr lang="en-US" sz="2800" dirty="0"/>
              <a:t>lets you take advantage of large sets of unlabeled data to build more accurate classifiers by selecting the most useful additional examples to label for training.</a:t>
            </a:r>
          </a:p>
          <a:p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7F6527-45DA-42A0-929A-F0872C9EDC62}"/>
              </a:ext>
            </a:extLst>
          </p:cNvPr>
          <p:cNvSpPr txBox="1">
            <a:spLocks/>
          </p:cNvSpPr>
          <p:nvPr/>
        </p:nvSpPr>
        <p:spPr>
          <a:xfrm>
            <a:off x="274637" y="449262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4400" b="1" dirty="0"/>
              <a:t>Active Learning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2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D02B00-F3C2-40EC-8E84-ADD148E17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969" y="172573"/>
            <a:ext cx="6706536" cy="66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A7A4E1-B429-4F30-AC07-3D001122E072}"/>
              </a:ext>
            </a:extLst>
          </p:cNvPr>
          <p:cNvSpPr/>
          <p:nvPr/>
        </p:nvSpPr>
        <p:spPr>
          <a:xfrm>
            <a:off x="353153" y="144462"/>
            <a:ext cx="11277600" cy="6314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2600" dirty="0">
                <a:solidFill>
                  <a:srgbClr val="0000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Query strategies</a:t>
            </a:r>
            <a:r>
              <a:rPr lang="en-US" sz="1200" dirty="0">
                <a:solidFill>
                  <a:srgbClr val="54595D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[</a:t>
            </a:r>
            <a:r>
              <a:rPr lang="en-US" sz="1200" u="sng" dirty="0">
                <a:solidFill>
                  <a:srgbClr val="0B0080"/>
                </a:solidFill>
                <a:latin typeface="Arial" panose="020B0604020202020204" pitchFamily="34" charset="0"/>
                <a:ea typeface="Times New Roman" panose="02020603050405020304" pitchFamily="18" charset="0"/>
                <a:hlinkClick r:id="rId3" tooltip="Edit section: Query strategies"/>
              </a:rPr>
              <a:t>edit</a:t>
            </a:r>
            <a:r>
              <a:rPr lang="en-US" sz="1200" dirty="0">
                <a:solidFill>
                  <a:srgbClr val="54595D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]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Algorithms for determining which data points should be labeled can be organized into a number of different categories:</a:t>
            </a:r>
            <a:r>
              <a:rPr lang="en-US" u="sng" baseline="30000" dirty="0">
                <a:solidFill>
                  <a:srgbClr val="0B0080"/>
                </a:solidFill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[1]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Uncertainty sampling: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label those points for which the current model is least certain as to what the correct output should be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Query by committee: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a variety of models are trained on the current labeled data, and vote on the output for unlabeled data; label those points for which the "committee" disagrees the most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Expected model change: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label those points that would most change the current model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Expected error reduction: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label those points that would most reduce the model's generalization error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Variance reduction: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label those points that would minimize output variance, which is one of the components of error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Balance exploration and exploitation: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the choice of examples to label is seen as a dilemma between the exploration and the exploitation over the data space representation. This strategy manages this compromise by modelling the active learning problem as a contextual bandit problem. For example,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Bouneffouf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et al.</a:t>
            </a:r>
            <a:r>
              <a:rPr lang="en-US" u="sng" baseline="30000" dirty="0">
                <a:solidFill>
                  <a:srgbClr val="0B0080"/>
                </a:solidFill>
                <a:latin typeface="Arial" panose="020B0604020202020204" pitchFamily="34" charset="0"/>
                <a:ea typeface="Calibri" panose="020F0502020204030204" pitchFamily="34" charset="0"/>
                <a:hlinkClick r:id="rId5"/>
              </a:rPr>
              <a:t>[7]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 propose a sequential algorithm named Active Thompson Sampling (ATS), which, in each round, assigns a sampling distribution on the pool, samples one point from this distribution, and queries the oracle for this sample point label.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Exponentiated Gradient Exploration for Active Learning:</a:t>
            </a:r>
            <a:r>
              <a:rPr lang="en-US" u="sng" baseline="30000" dirty="0">
                <a:solidFill>
                  <a:srgbClr val="0B0080"/>
                </a:solidFill>
                <a:latin typeface="Arial" panose="020B0604020202020204" pitchFamily="34" charset="0"/>
                <a:ea typeface="Calibri" panose="020F0502020204030204" pitchFamily="34" charset="0"/>
                <a:hlinkClick r:id="rId6"/>
              </a:rPr>
              <a:t>[8]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 In this paper, the author proposes a sequential algorithm named exponentiated gradient (EG)-active that can improve any active learning algorithm by an optimal random exploration.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575D4-40E0-482F-97A3-0B78EDC1A73F}"/>
              </a:ext>
            </a:extLst>
          </p:cNvPr>
          <p:cNvSpPr txBox="1"/>
          <p:nvPr/>
        </p:nvSpPr>
        <p:spPr>
          <a:xfrm>
            <a:off x="4237037" y="6200461"/>
            <a:ext cx="7391400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i="1" dirty="0"/>
              <a:t>Wikipedia: Active learning (machine learning)</a:t>
            </a:r>
            <a:endParaRPr lang="en-US" sz="1600" i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7"/>
              </a:rPr>
              <a:t>https://en.wikipedia.org/w/index.php?title=Active_learning_(machine_learning)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6695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66_Machine_Learning_AI_&amp;_Data_Science_Conference_Template">
  <a:themeElements>
    <a:clrScheme name="MLA&amp;DS">
      <a:dk1>
        <a:srgbClr val="505050"/>
      </a:dk1>
      <a:lt1>
        <a:srgbClr val="FFFFFF"/>
      </a:lt1>
      <a:dk2>
        <a:srgbClr val="A80000"/>
      </a:dk2>
      <a:lt2>
        <a:srgbClr val="E6E6E6"/>
      </a:lt2>
      <a:accent1>
        <a:srgbClr val="A80000"/>
      </a:accent1>
      <a:accent2>
        <a:srgbClr val="080808"/>
      </a:accent2>
      <a:accent3>
        <a:srgbClr val="505050"/>
      </a:accent3>
      <a:accent4>
        <a:srgbClr val="002050"/>
      </a:accent4>
      <a:accent5>
        <a:srgbClr val="D83B01"/>
      </a:accent5>
      <a:accent6>
        <a:srgbClr val="737373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chine_Learning_AI_Data_Science_Conference_16x9_Template.potx" id="{478BF69B-7207-454D-A2B3-A99948846C7A}" vid="{9A4B171A-AA92-4439-96C1-274DD774861A}"/>
    </a:ext>
  </a:extLst>
</a:theme>
</file>

<file path=ppt/theme/theme2.xml><?xml version="1.0" encoding="utf-8"?>
<a:theme xmlns:a="http://schemas.openxmlformats.org/drawingml/2006/main" name="Internal Group_Blue_16x9_2013_06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3F03E888-3CD7-48A0-94F4-EE06EA3CF136}" vid="{411228DF-A77E-4458-8F87-7E22C1283EB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_ip_UnifiedCompliancePolicyUIAction xmlns="http://schemas.microsoft.com/sharepoint/v3" xsi:nil="true"/>
    <_ip_UnifiedCompliancePolicyProperties xmlns="http://schemas.microsoft.com/sharepoint/v3" xsi:nil="true"/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machine learning</TermName>
          <TermId xmlns="http://schemas.microsoft.com/office/infopath/2007/PartnerControls">912b89bd-3197-4d37-838b-dea3c299099a</TermId>
        </TermInfo>
        <TermInfo xmlns="http://schemas.microsoft.com/office/infopath/2007/PartnerControls">
          <TermName xmlns="http://schemas.microsoft.com/office/infopath/2007/PartnerControls">AI ＆ Data Science Conference</TermName>
          <TermId xmlns="http://schemas.microsoft.com/office/infopath/2007/PartnerControls">8f010730-a012-41a8-b19a-7b5a9af03b6a</TermId>
        </TermInfo>
      </Terms>
    </TaxKeywordTaxHTField>
    <TaxCatchAll xmlns="230e9df3-be65-4c73-a93b-d1236ebd677e">
      <Value>69</Value>
      <Value>131</Value>
      <Value>20</Value>
      <Value>72</Value>
      <Value>169</Value>
    </TaxCatchAll>
    <Event_x0020_Start_x0020_Date xmlns="04e01bb1-6d80-42e9-ae53-416b1e8aa845">2017-12-07T00:00:00+00:00</Event_x0020_Start_x0020_Date>
    <External_x0020_Speaker xmlns="04e01bb1-6d80-42e9-ae53-416b1e8aa845" xsi:nil="true"/>
    <Presentation_x0020_Date xmlns="04e01bb1-6d80-42e9-ae53-416b1e8aa845" xsi:nil="true"/>
    <MS_x0020_Content_x0020_Owner xmlns="04e01bb1-6d80-42e9-ae53-416b1e8aa845">
      <UserInfo>
        <DisplayName/>
        <AccountId xsi:nil="true"/>
        <AccountType/>
      </UserInfo>
    </MS_x0020_Content_x0020_Owner>
    <Session_x0020_Code xmlns="04e01bb1-6d80-42e9-ae53-416b1e8aa845" xsi:nil="true"/>
    <Event_x0020_End_x0020_Date xmlns="04e01bb1-6d80-42e9-ae53-416b1e8aa845">2017-12-08T00:00:00+00:00</Event_x0020_End_x0020_Date>
    <MS_x0020_Speaker xmlns="04e01bb1-6d80-42e9-ae53-416b1e8aa845">
      <UserInfo>
        <DisplayName/>
        <AccountId xsi:nil="true"/>
        <AccountType/>
      </UserInfo>
    </MS_x0020_Speaker>
    <_x0062_bc8 xmlns="e889e55c-35cf-43c7-aaf4-cf2500919dd8">
      <UserInfo>
        <DisplayName/>
        <AccountId xsi:nil="true"/>
        <AccountType/>
      </UserInfo>
    </_x0062_bc8>
    <fb4e50409e3b4517bb965b3c7125e153 xmlns="04e01bb1-6d80-42e9-ae53-416b1e8aa845">
      <Terms xmlns="http://schemas.microsoft.com/office/infopath/2007/PartnerControls"/>
    </fb4e50409e3b4517bb965b3c7125e153>
    <l61c8586195b4657a1f710a539f9bc3a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Conference Center</TermName>
          <TermId xmlns="http://schemas.microsoft.com/office/infopath/2007/PartnerControls">9ee5e79d-18a6-44c6-bfde-7021198eb4fc</TermId>
        </TermInfo>
      </Terms>
    </l61c8586195b4657a1f710a539f9bc3a>
    <a645af38eebb4a1ea4744f163c56ea26 xmlns="04e01bb1-6d80-42e9-ae53-416b1e8aa845">
      <Terms xmlns="http://schemas.microsoft.com/office/infopath/2007/PartnerControls"/>
    </a645af38eebb4a1ea4744f163c56ea26>
    <g60601ae6c3e4c409eb6a70077dda16d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Redmond Campus</TermName>
          <TermId xmlns="http://schemas.microsoft.com/office/infopath/2007/PartnerControls">3cd96142-cb30-40de-9c66-cd17f1bb8ca1</TermId>
        </TermInfo>
      </Terms>
    </g60601ae6c3e4c409eb6a70077dda16d>
    <e6bd9c8ce3ed4fe68161c78952f36fbc xmlns="04e01bb1-6d80-42e9-ae53-416b1e8aa845">
      <Terms xmlns="http://schemas.microsoft.com/office/infopath/2007/PartnerControls"/>
    </e6bd9c8ce3ed4fe68161c78952f36fbc>
    <e349cd3f156b4e7d8653c9cd4f2d8fb4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Machine Learning, AI and Data Science Conference</TermName>
          <TermId xmlns="http://schemas.microsoft.com/office/infopath/2007/PartnerControls">2f5995e3-1e3d-4c27-96d6-c6c80990926c</TermId>
        </TermInfo>
      </Terms>
    </e349cd3f156b4e7d8653c9cd4f2d8fb4>
    <c2f1b796fca04ddbb48af271e99c8750 xmlns="04e01bb1-6d80-42e9-ae53-416b1e8aa845">
      <Terms xmlns="http://schemas.microsoft.com/office/infopath/2007/PartnerControls"/>
    </c2f1b796fca04ddbb48af271e99c875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A584695755FE764EB25B07353E74077C00D779C3CEF1177A4F8B41F96DF87A1F66" ma:contentTypeVersion="29" ma:contentTypeDescription="" ma:contentTypeScope="" ma:versionID="bc0165f08afb8fb58dc89969b329b48b">
  <xsd:schema xmlns:xsd="http://www.w3.org/2001/XMLSchema" xmlns:xs="http://www.w3.org/2001/XMLSchema" xmlns:p="http://schemas.microsoft.com/office/2006/metadata/properties" xmlns:ns1="http://schemas.microsoft.com/sharepoint/v3" xmlns:ns2="04e01bb1-6d80-42e9-ae53-416b1e8aa845" xmlns:ns3="230e9df3-be65-4c73-a93b-d1236ebd677e" xmlns:ns5="e889e55c-35cf-43c7-aaf4-cf2500919dd8" targetNamespace="http://schemas.microsoft.com/office/2006/metadata/properties" ma:root="true" ma:fieldsID="1871bda11c5b84277cb29a8dbd7968a9" ns1:_="" ns2:_="" ns3:_="" ns5:_="">
    <xsd:import namespace="http://schemas.microsoft.com/sharepoint/v3"/>
    <xsd:import namespace="04e01bb1-6d80-42e9-ae53-416b1e8aa845"/>
    <xsd:import namespace="230e9df3-be65-4c73-a93b-d1236ebd677e"/>
    <xsd:import namespace="e889e55c-35cf-43c7-aaf4-cf2500919dd8"/>
    <xsd:element name="properties">
      <xsd:complexType>
        <xsd:sequence>
          <xsd:element name="documentManagement">
            <xsd:complexType>
              <xsd:all>
                <xsd:element ref="ns2:e349cd3f156b4e7d8653c9cd4f2d8fb4" minOccurs="0"/>
                <xsd:element ref="ns3:TaxCatchAll" minOccurs="0"/>
                <xsd:element ref="ns3:TaxCatchAllLabel" minOccurs="0"/>
                <xsd:element ref="ns2:g60601ae6c3e4c409eb6a70077dda16d" minOccurs="0"/>
                <xsd:element ref="ns2:l61c8586195b4657a1f710a539f9bc3a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e6bd9c8ce3ed4fe68161c78952f36fbc" minOccurs="0"/>
                <xsd:element ref="ns2:c2f1b796fca04ddbb48af271e99c8750" minOccurs="0"/>
                <xsd:element ref="ns2:Session_x0020_Code" minOccurs="0"/>
                <xsd:element ref="ns2:MS_x0020_Content_x0020_Owner" minOccurs="0"/>
                <xsd:element ref="ns2:a645af38eebb4a1ea4744f163c56ea26" minOccurs="0"/>
                <xsd:element ref="ns2:fb4e50409e3b4517bb965b3c7125e153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2:SharedWithUsers" minOccurs="0"/>
                <xsd:element ref="ns2:SharedWithDetails" minOccurs="0"/>
                <xsd:element ref="ns5:_x0062_bc8" minOccurs="0"/>
                <xsd:element ref="ns2:LastSharedByUser" minOccurs="0"/>
                <xsd:element ref="ns2:LastSharedByTime" minOccurs="0"/>
                <xsd:element ref="ns5:MediaServiceMetadata" minOccurs="0"/>
                <xsd:element ref="ns5:MediaServiceFast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  <xsd:element name="_ip_UnifiedCompliancePolicyProperties" ma:index="4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4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e01bb1-6d80-42e9-ae53-416b1e8aa845" elementFormDefault="qualified">
    <xsd:import namespace="http://schemas.microsoft.com/office/2006/documentManagement/types"/>
    <xsd:import namespace="http://schemas.microsoft.com/office/infopath/2007/PartnerControls"/>
    <xsd:element name="e349cd3f156b4e7d8653c9cd4f2d8fb4" ma:index="8" nillable="true" ma:taxonomy="true" ma:internalName="e349cd3f156b4e7d8653c9cd4f2d8fb4" ma:taxonomyFieldName="Event_x0020_Name" ma:displayName="Event Name" ma:default="" ma:fieldId="{e349cd3f-156b-4e7d-8653-c9cd4f2d8fb4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g60601ae6c3e4c409eb6a70077dda16d" ma:index="12" nillable="true" ma:taxonomy="true" ma:internalName="g60601ae6c3e4c409eb6a70077dda16d" ma:taxonomyFieldName="Event_x0020_Location" ma:displayName="Event Location" ma:default="" ma:fieldId="{060601ae-6c3e-4c40-9eb6-a70077dda16d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61c8586195b4657a1f710a539f9bc3a" ma:index="14" nillable="true" ma:taxonomy="true" ma:internalName="l61c8586195b4657a1f710a539f9bc3a" ma:taxonomyFieldName="Event_x0020_Venue" ma:displayName="Event Venue" ma:default="" ma:fieldId="{561c8586-195b-4657-a1f7-10a539f9bc3a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e6bd9c8ce3ed4fe68161c78952f36fbc" ma:index="21" nillable="true" ma:taxonomy="true" ma:internalName="e6bd9c8ce3ed4fe68161c78952f36fbc" ma:taxonomyFieldName="Product" ma:displayName="Product" ma:default="" ma:fieldId="{e6bd9c8c-e3ed-4fe6-8161-c78952f36fbc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2f1b796fca04ddbb48af271e99c8750" ma:index="23" nillable="true" ma:taxonomy="true" ma:internalName="c2f1b796fca04ddbb48af271e99c8750" ma:taxonomyFieldName="Campaign" ma:displayName="Campaign" ma:default="" ma:fieldId="{c2f1b796-fca0-4ddb-b48a-f271e99c8750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645af38eebb4a1ea4744f163c56ea26" ma:index="27" nillable="true" ma:taxonomy="true" ma:internalName="a645af38eebb4a1ea4744f163c56ea26" ma:taxonomyFieldName="Track" ma:displayName="Track" ma:default="" ma:fieldId="{a645af38-eebb-4a1e-a474-4f163c56ea26}" ma:sspId="e385fb40-52d4-4fae-9c5b-3e8ff8a5878e" ma:termSetId="c41d04fa-0c93-454c-bbda-19a0dbc9ce57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b4e50409e3b4517bb965b3c7125e153" ma:index="29" nillable="true" ma:taxonomy="true" ma:internalName="fb4e50409e3b4517bb965b3c7125e153" ma:taxonomyFieldName="Audience1" ma:displayName="Audience" ma:default="" ma:fieldId="{fb4e5040-9e3b-4517-bb96-5b3c7125e153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4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4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8508df36-a784-4474-b4a6-3a99ee8c8b37}" ma:internalName="TaxCatchAll" ma:showField="CatchAllData" ma:web="04e01bb1-6d80-42e9-ae53-416b1e8aa8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8508df36-a784-4474-b4a6-3a99ee8c8b37}" ma:internalName="TaxCatchAllLabel" ma:readOnly="true" ma:showField="CatchAllDataLabel" ma:web="04e01bb1-6d80-42e9-ae53-416b1e8aa8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89e55c-35cf-43c7-aaf4-cf2500919dd8" elementFormDefault="qualified">
    <xsd:import namespace="http://schemas.microsoft.com/office/2006/documentManagement/types"/>
    <xsd:import namespace="http://schemas.microsoft.com/office/infopath/2007/PartnerControls"/>
    <xsd:element name="_x0062_bc8" ma:index="39" nillable="true" ma:displayName="Person or Group" ma:list="UserInfo" ma:internalName="_x0062_bc8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Metadata" ma:index="4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4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230e9df3-be65-4c73-a93b-d1236ebd677e"/>
    <ds:schemaRef ds:uri="http://schemas.microsoft.com/office/2006/documentManagement/types"/>
    <ds:schemaRef ds:uri="http://schemas.microsoft.com/sharepoint/v3"/>
    <ds:schemaRef ds:uri="http://purl.org/dc/elements/1.1/"/>
    <ds:schemaRef ds:uri="http://schemas.microsoft.com/office/2006/metadata/properties"/>
    <ds:schemaRef ds:uri="04e01bb1-6d80-42e9-ae53-416b1e8aa845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e889e55c-35cf-43c7-aaf4-cf2500919dd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F2A38B6-502D-4D28-8656-FF7623C103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4e01bb1-6d80-42e9-ae53-416b1e8aa845"/>
    <ds:schemaRef ds:uri="230e9df3-be65-4c73-a93b-d1236ebd677e"/>
    <ds:schemaRef ds:uri="e889e55c-35cf-43c7-aaf4-cf2500919d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155. Inchiosa_Horton_Paunic_Singliar_Chang</Template>
  <TotalTime>3136</TotalTime>
  <Words>617</Words>
  <Application>Microsoft Office PowerPoint</Application>
  <PresentationFormat>Custom</PresentationFormat>
  <Paragraphs>64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Arial</vt:lpstr>
      <vt:lpstr>Calibri</vt:lpstr>
      <vt:lpstr>Consolas</vt:lpstr>
      <vt:lpstr>Georgia</vt:lpstr>
      <vt:lpstr>Segoe UI</vt:lpstr>
      <vt:lpstr>Segoe UI Light</vt:lpstr>
      <vt:lpstr>Segoe UI Semibold</vt:lpstr>
      <vt:lpstr>Segoe UI Semilight</vt:lpstr>
      <vt:lpstr>Symbol</vt:lpstr>
      <vt:lpstr>Times New Roman</vt:lpstr>
      <vt:lpstr>Wingdings</vt:lpstr>
      <vt:lpstr>5-50166_Machine_Learning_AI_&amp;_Data_Science_Conference_Template</vt:lpstr>
      <vt:lpstr>Internal Group_Blue_16x9_2013_06</vt:lpstr>
      <vt:lpstr> Active Learning, Featurizing, Modeling, and Operationalizing Text at Scale with Azure Machine Learning    </vt:lpstr>
      <vt:lpstr>Provisioning your Data Science VM</vt:lpstr>
      <vt:lpstr>Outline</vt:lpstr>
      <vt:lpstr>PowerPoint Presentation</vt:lpstr>
      <vt:lpstr>PowerPoint Presentation</vt:lpstr>
      <vt:lpstr>PowerPoint Presentation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Vanja Paunic</dc:creator>
  <cp:keywords>machine learning; AI ＆ Data Science Conference</cp:keywords>
  <dc:description>Template: Mitchell Derrey, Silver Fox Productions_x000d_
Formatting: _x000d_
Audience Type:</dc:description>
  <cp:lastModifiedBy>Robert Horton</cp:lastModifiedBy>
  <cp:revision>131</cp:revision>
  <dcterms:created xsi:type="dcterms:W3CDTF">2017-12-04T21:06:47Z</dcterms:created>
  <dcterms:modified xsi:type="dcterms:W3CDTF">2018-06-12T17:14:25Z</dcterms:modified>
  <cp:category>Machine Learning, AI &amp; Data Science Conference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0x010100A584695755FE764EB25B07353E74077C00D779C3CEF1177A4F8B41F96DF87A1F66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20;#Microsoft Conference Center|9ee5e79d-18a6-44c6-bfde-7021198eb4fc</vt:lpwstr>
  </property>
  <property fmtid="{D5CDD505-2E9C-101B-9397-08002B2CF9AE}" pid="7" name="Track">
    <vt:lpwstr/>
  </property>
  <property fmtid="{D5CDD505-2E9C-101B-9397-08002B2CF9AE}" pid="8" name="Event Location">
    <vt:lpwstr>131;#Microsoft Redmond Campus|3cd96142-cb30-40de-9c66-cd17f1bb8ca1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69;#machine learning|912b89bd-3197-4d37-838b-dea3c299099a;#169;#AI ＆ Data Science Conference|8f010730-a012-41a8-b19a-7b5a9af03b6a</vt:lpwstr>
  </property>
  <property fmtid="{D5CDD505-2E9C-101B-9397-08002B2CF9AE}" pid="12" name="Audience1">
    <vt:lpwstr/>
  </property>
  <property fmtid="{D5CDD505-2E9C-101B-9397-08002B2CF9AE}" pid="13" name="Event Name">
    <vt:lpwstr>72;#Machine Learning, AI and Data Science Conference|2f5995e3-1e3d-4c27-96d6-c6c80990926c</vt:lpwstr>
  </property>
  <property fmtid="{D5CDD505-2E9C-101B-9397-08002B2CF9AE}" pid="14" name="MSIP_Label_f42aa342-8706-4288-bd11-ebb85995028c_Enabled">
    <vt:lpwstr>True</vt:lpwstr>
  </property>
  <property fmtid="{D5CDD505-2E9C-101B-9397-08002B2CF9AE}" pid="15" name="MSIP_Label_f42aa342-8706-4288-bd11-ebb85995028c_SiteId">
    <vt:lpwstr>72f988bf-86f1-41af-91ab-2d7cd011db47</vt:lpwstr>
  </property>
  <property fmtid="{D5CDD505-2E9C-101B-9397-08002B2CF9AE}" pid="16" name="MSIP_Label_f42aa342-8706-4288-bd11-ebb85995028c_Owner">
    <vt:lpwstr>vapaunic@microsoft.com</vt:lpwstr>
  </property>
  <property fmtid="{D5CDD505-2E9C-101B-9397-08002B2CF9AE}" pid="17" name="MSIP_Label_f42aa342-8706-4288-bd11-ebb85995028c_SetDate">
    <vt:lpwstr>2017-12-04T21:08:56.3795668Z</vt:lpwstr>
  </property>
  <property fmtid="{D5CDD505-2E9C-101B-9397-08002B2CF9AE}" pid="18" name="MSIP_Label_f42aa342-8706-4288-bd11-ebb85995028c_Name">
    <vt:lpwstr>General</vt:lpwstr>
  </property>
  <property fmtid="{D5CDD505-2E9C-101B-9397-08002B2CF9AE}" pid="19" name="MSIP_Label_f42aa342-8706-4288-bd11-ebb85995028c_Application">
    <vt:lpwstr>Microsoft Azure Information Protection</vt:lpwstr>
  </property>
  <property fmtid="{D5CDD505-2E9C-101B-9397-08002B2CF9AE}" pid="20" name="MSIP_Label_f42aa342-8706-4288-bd11-ebb85995028c_Extended_MSFT_Method">
    <vt:lpwstr>Automatic</vt:lpwstr>
  </property>
  <property fmtid="{D5CDD505-2E9C-101B-9397-08002B2CF9AE}" pid="21" name="Sensitivity">
    <vt:lpwstr>General</vt:lpwstr>
  </property>
</Properties>
</file>