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058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A37"/>
    <a:srgbClr val="CEDEF6"/>
    <a:srgbClr val="F89938"/>
    <a:srgbClr val="7F8A9A"/>
    <a:srgbClr val="A3A2B3"/>
    <a:srgbClr val="E5E4F9"/>
    <a:srgbClr val="9C8284"/>
    <a:srgbClr val="FFD5D6"/>
    <a:srgbClr val="DB2021"/>
    <a:srgbClr val="00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060"/>
    <p:restoredTop sz="94647"/>
  </p:normalViewPr>
  <p:slideViewPr>
    <p:cSldViewPr snapToGrid="0" snapToObjects="1">
      <p:cViewPr varScale="1">
        <p:scale>
          <a:sx n="132" d="100"/>
          <a:sy n="132" d="100"/>
        </p:scale>
        <p:origin x="18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122363"/>
            <a:ext cx="854964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602038"/>
            <a:ext cx="7543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0EC6-3E23-6D41-A5C2-1A6F3932B456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178C-34D9-094E-84BC-3EDE4FF17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9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0EC6-3E23-6D41-A5C2-1A6F3932B456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178C-34D9-094E-84BC-3EDE4FF17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6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65125"/>
            <a:ext cx="216884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65125"/>
            <a:ext cx="638079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0EC6-3E23-6D41-A5C2-1A6F3932B456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178C-34D9-094E-84BC-3EDE4FF17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5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0EC6-3E23-6D41-A5C2-1A6F3932B456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178C-34D9-094E-84BC-3EDE4FF17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0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709740"/>
            <a:ext cx="867537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589465"/>
            <a:ext cx="86753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0EC6-3E23-6D41-A5C2-1A6F3932B456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178C-34D9-094E-84BC-3EDE4FF17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5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825625"/>
            <a:ext cx="42748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825625"/>
            <a:ext cx="427482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0EC6-3E23-6D41-A5C2-1A6F3932B456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178C-34D9-094E-84BC-3EDE4FF17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65127"/>
            <a:ext cx="86753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681163"/>
            <a:ext cx="425517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505075"/>
            <a:ext cx="425517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681163"/>
            <a:ext cx="42761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505075"/>
            <a:ext cx="427613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0EC6-3E23-6D41-A5C2-1A6F3932B456}" type="datetimeFigureOut">
              <a:rPr lang="en-US" smtClean="0"/>
              <a:t>6/11/19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178C-34D9-094E-84BC-3EDE4FF17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7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0EC6-3E23-6D41-A5C2-1A6F3932B456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178C-34D9-094E-84BC-3EDE4FF17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1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0EC6-3E23-6D41-A5C2-1A6F3932B456}" type="datetimeFigureOut">
              <a:rPr lang="en-US" smtClean="0"/>
              <a:t>6/11/19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178C-34D9-094E-84BC-3EDE4FF17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3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57200"/>
            <a:ext cx="32440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987427"/>
            <a:ext cx="509206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57400"/>
            <a:ext cx="32440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0EC6-3E23-6D41-A5C2-1A6F3932B456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178C-34D9-094E-84BC-3EDE4FF17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8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57200"/>
            <a:ext cx="32440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987427"/>
            <a:ext cx="509206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57400"/>
            <a:ext cx="32440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40EC6-3E23-6D41-A5C2-1A6F3932B456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178C-34D9-094E-84BC-3EDE4FF17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65127"/>
            <a:ext cx="86753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825625"/>
            <a:ext cx="86753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6356352"/>
            <a:ext cx="226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40EC6-3E23-6D41-A5C2-1A6F3932B456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6356352"/>
            <a:ext cx="3394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6356352"/>
            <a:ext cx="226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0178C-34D9-094E-84BC-3EDE4FF17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3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602.04938" TargetMode="External"/><Relationship Id="rId13" Type="http://schemas.openxmlformats.org/officeDocument/2006/relationships/hyperlink" Target="https://eli5.readthedocs.io/en/latest/blackbox/permutation_importance.html" TargetMode="External"/><Relationship Id="rId18" Type="http://schemas.openxmlformats.org/officeDocument/2006/relationships/hyperlink" Target="https://github.com/BeenKim/MMD-critic" TargetMode="External"/><Relationship Id="rId3" Type="http://schemas.openxmlformats.org/officeDocument/2006/relationships/hyperlink" Target="https://arxiv.org/abs/1901.04592" TargetMode="External"/><Relationship Id="rId7" Type="http://schemas.openxmlformats.org/officeDocument/2006/relationships/hyperlink" Target="https://github.com/christophM/rulefit" TargetMode="External"/><Relationship Id="rId12" Type="http://schemas.openxmlformats.org/officeDocument/2006/relationships/hyperlink" Target="https://github.com/LisaAnne/ECCV2016" TargetMode="External"/><Relationship Id="rId17" Type="http://schemas.openxmlformats.org/officeDocument/2006/relationships/hyperlink" Target="https://github.com/kohpangwei/influence-release" TargetMode="External"/><Relationship Id="rId2" Type="http://schemas.openxmlformats.org/officeDocument/2006/relationships/image" Target="../media/image1.gif"/><Relationship Id="rId16" Type="http://schemas.openxmlformats.org/officeDocument/2006/relationships/hyperlink" Target="https://github.com/tensorflow/tcav" TargetMode="External"/><Relationship Id="rId20" Type="http://schemas.openxmlformats.org/officeDocument/2006/relationships/hyperlink" Target="https://csinva.github.io/notes/cheat_sheets/interp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sinva.github.io/pres/189/" TargetMode="External"/><Relationship Id="rId11" Type="http://schemas.openxmlformats.org/officeDocument/2006/relationships/hyperlink" Target="https://github.com/csinva/hierarchical-dnn-interpretations" TargetMode="External"/><Relationship Id="rId5" Type="http://schemas.openxmlformats.org/officeDocument/2006/relationships/hyperlink" Target="https://christophm.github.io/interpretable-ml-book/" TargetMode="External"/><Relationship Id="rId15" Type="http://schemas.openxmlformats.org/officeDocument/2006/relationships/hyperlink" Target="https://github.com/SauceCat/PDPbox" TargetMode="External"/><Relationship Id="rId10" Type="http://schemas.openxmlformats.org/officeDocument/2006/relationships/hyperlink" Target="https://github.com/slundberg/shap" TargetMode="External"/><Relationship Id="rId19" Type="http://schemas.openxmlformats.org/officeDocument/2006/relationships/image" Target="../media/image2.png"/><Relationship Id="rId4" Type="http://schemas.openxmlformats.org/officeDocument/2006/relationships/hyperlink" Target="https://scikit-learn.org/stable/tutorial/machine_learning_map/index.html" TargetMode="External"/><Relationship Id="rId9" Type="http://schemas.openxmlformats.org/officeDocument/2006/relationships/hyperlink" Target="https://github.com/marcotcr/lime" TargetMode="External"/><Relationship Id="rId14" Type="http://schemas.openxmlformats.org/officeDocument/2006/relationships/hyperlink" Target="https://github.com/blent-ai/ALEPyth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reeform 151">
            <a:extLst>
              <a:ext uri="{FF2B5EF4-FFF2-40B4-BE49-F238E27FC236}">
                <a16:creationId xmlns:a16="http://schemas.microsoft.com/office/drawing/2014/main" id="{C018FA97-EE87-B946-8C59-A51B42D64F0D}"/>
              </a:ext>
            </a:extLst>
          </p:cNvPr>
          <p:cNvSpPr/>
          <p:nvPr/>
        </p:nvSpPr>
        <p:spPr>
          <a:xfrm>
            <a:off x="1763775" y="4592002"/>
            <a:ext cx="2080216" cy="1369722"/>
          </a:xfrm>
          <a:custGeom>
            <a:avLst/>
            <a:gdLst>
              <a:gd name="connsiteX0" fmla="*/ 436012 w 2210041"/>
              <a:gd name="connsiteY0" fmla="*/ 159467 h 1438659"/>
              <a:gd name="connsiteX1" fmla="*/ 2083941 w 2210041"/>
              <a:gd name="connsiteY1" fmla="*/ 129322 h 1438659"/>
              <a:gd name="connsiteX2" fmla="*/ 1872926 w 2210041"/>
              <a:gd name="connsiteY2" fmla="*/ 1335124 h 1438659"/>
              <a:gd name="connsiteX3" fmla="*/ 94368 w 2210041"/>
              <a:gd name="connsiteY3" fmla="*/ 1244689 h 1438659"/>
              <a:gd name="connsiteX4" fmla="*/ 436012 w 2210041"/>
              <a:gd name="connsiteY4" fmla="*/ 159467 h 1438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0041" h="1438659">
                <a:moveTo>
                  <a:pt x="436012" y="159467"/>
                </a:moveTo>
                <a:cubicBezTo>
                  <a:pt x="767607" y="-26427"/>
                  <a:pt x="1844455" y="-66621"/>
                  <a:pt x="2083941" y="129322"/>
                </a:cubicBezTo>
                <a:cubicBezTo>
                  <a:pt x="2323427" y="325265"/>
                  <a:pt x="2204521" y="1149230"/>
                  <a:pt x="1872926" y="1335124"/>
                </a:cubicBezTo>
                <a:cubicBezTo>
                  <a:pt x="1541331" y="1521018"/>
                  <a:pt x="332179" y="1435608"/>
                  <a:pt x="94368" y="1244689"/>
                </a:cubicBezTo>
                <a:cubicBezTo>
                  <a:pt x="-143443" y="1053770"/>
                  <a:pt x="104417" y="345361"/>
                  <a:pt x="436012" y="159467"/>
                </a:cubicBezTo>
                <a:close/>
              </a:path>
            </a:pathLst>
          </a:custGeom>
          <a:solidFill>
            <a:srgbClr val="E5E4F9"/>
          </a:solidFill>
          <a:ln w="28575">
            <a:solidFill>
              <a:srgbClr val="87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1" name="Freeform 150">
            <a:extLst>
              <a:ext uri="{FF2B5EF4-FFF2-40B4-BE49-F238E27FC236}">
                <a16:creationId xmlns:a16="http://schemas.microsoft.com/office/drawing/2014/main" id="{FF20E10D-D564-DB49-8F3F-BDBFA95B619C}"/>
              </a:ext>
            </a:extLst>
          </p:cNvPr>
          <p:cNvSpPr/>
          <p:nvPr/>
        </p:nvSpPr>
        <p:spPr>
          <a:xfrm>
            <a:off x="23161" y="2367390"/>
            <a:ext cx="3035749" cy="1205355"/>
          </a:xfrm>
          <a:custGeom>
            <a:avLst/>
            <a:gdLst>
              <a:gd name="connsiteX0" fmla="*/ 318483 w 3078476"/>
              <a:gd name="connsiteY0" fmla="*/ 103903 h 1432642"/>
              <a:gd name="connsiteX1" fmla="*/ 3001393 w 3078476"/>
              <a:gd name="connsiteY1" fmla="*/ 184290 h 1432642"/>
              <a:gd name="connsiteX2" fmla="*/ 2167380 w 3078476"/>
              <a:gd name="connsiteY2" fmla="*/ 1359947 h 1432642"/>
              <a:gd name="connsiteX3" fmla="*/ 258193 w 3078476"/>
              <a:gd name="connsiteY3" fmla="*/ 1179077 h 1432642"/>
              <a:gd name="connsiteX4" fmla="*/ 318483 w 3078476"/>
              <a:gd name="connsiteY4" fmla="*/ 103903 h 143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8476" h="1432642">
                <a:moveTo>
                  <a:pt x="318483" y="103903"/>
                </a:moveTo>
                <a:cubicBezTo>
                  <a:pt x="775683" y="-61895"/>
                  <a:pt x="2693244" y="-25051"/>
                  <a:pt x="3001393" y="184290"/>
                </a:cubicBezTo>
                <a:cubicBezTo>
                  <a:pt x="3309542" y="393631"/>
                  <a:pt x="2624580" y="1194149"/>
                  <a:pt x="2167380" y="1359947"/>
                </a:cubicBezTo>
                <a:cubicBezTo>
                  <a:pt x="1710180" y="1525745"/>
                  <a:pt x="569692" y="1383394"/>
                  <a:pt x="258193" y="1179077"/>
                </a:cubicBezTo>
                <a:cubicBezTo>
                  <a:pt x="-53306" y="974761"/>
                  <a:pt x="-138717" y="269701"/>
                  <a:pt x="318483" y="103903"/>
                </a:cubicBezTo>
                <a:close/>
              </a:path>
            </a:pathLst>
          </a:custGeom>
          <a:solidFill>
            <a:srgbClr val="FFD5D6"/>
          </a:solidFill>
          <a:ln w="28575">
            <a:solidFill>
              <a:srgbClr val="87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4" name="Freeform 153">
            <a:extLst>
              <a:ext uri="{FF2B5EF4-FFF2-40B4-BE49-F238E27FC236}">
                <a16:creationId xmlns:a16="http://schemas.microsoft.com/office/drawing/2014/main" id="{E22D00E5-46CA-6247-81DE-F9639076BD6A}"/>
              </a:ext>
            </a:extLst>
          </p:cNvPr>
          <p:cNvSpPr/>
          <p:nvPr/>
        </p:nvSpPr>
        <p:spPr>
          <a:xfrm>
            <a:off x="5772039" y="123764"/>
            <a:ext cx="1817581" cy="6076266"/>
          </a:xfrm>
          <a:custGeom>
            <a:avLst/>
            <a:gdLst>
              <a:gd name="connsiteX0" fmla="*/ 162094 w 2151449"/>
              <a:gd name="connsiteY0" fmla="*/ 3664917 h 6748515"/>
              <a:gd name="connsiteX1" fmla="*/ 704705 w 2151449"/>
              <a:gd name="connsiteY1" fmla="*/ 188187 h 6748515"/>
              <a:gd name="connsiteX2" fmla="*/ 2081330 w 2151449"/>
              <a:gd name="connsiteY2" fmla="*/ 1092539 h 6748515"/>
              <a:gd name="connsiteX3" fmla="*/ 1759782 w 2151449"/>
              <a:gd name="connsiteY3" fmla="*/ 6357875 h 6748515"/>
              <a:gd name="connsiteX4" fmla="*/ 131949 w 2151449"/>
              <a:gd name="connsiteY4" fmla="*/ 6056425 h 6748515"/>
              <a:gd name="connsiteX5" fmla="*/ 162094 w 2151449"/>
              <a:gd name="connsiteY5" fmla="*/ 3664917 h 6748515"/>
              <a:gd name="connsiteX0" fmla="*/ 390702 w 2077067"/>
              <a:gd name="connsiteY0" fmla="*/ 3735083 h 6749639"/>
              <a:gd name="connsiteX1" fmla="*/ 630323 w 2077067"/>
              <a:gd name="connsiteY1" fmla="*/ 192975 h 6749639"/>
              <a:gd name="connsiteX2" fmla="*/ 2006948 w 2077067"/>
              <a:gd name="connsiteY2" fmla="*/ 1097327 h 6749639"/>
              <a:gd name="connsiteX3" fmla="*/ 1685400 w 2077067"/>
              <a:gd name="connsiteY3" fmla="*/ 6362663 h 6749639"/>
              <a:gd name="connsiteX4" fmla="*/ 57567 w 2077067"/>
              <a:gd name="connsiteY4" fmla="*/ 6061213 h 6749639"/>
              <a:gd name="connsiteX5" fmla="*/ 390702 w 2077067"/>
              <a:gd name="connsiteY5" fmla="*/ 3735083 h 6749639"/>
              <a:gd name="connsiteX0" fmla="*/ 308487 w 2094962"/>
              <a:gd name="connsiteY0" fmla="*/ 3746883 h 6750025"/>
              <a:gd name="connsiteX1" fmla="*/ 648218 w 2094962"/>
              <a:gd name="connsiteY1" fmla="*/ 193780 h 6750025"/>
              <a:gd name="connsiteX2" fmla="*/ 2024843 w 2094962"/>
              <a:gd name="connsiteY2" fmla="*/ 1098132 h 6750025"/>
              <a:gd name="connsiteX3" fmla="*/ 1703295 w 2094962"/>
              <a:gd name="connsiteY3" fmla="*/ 6363468 h 6750025"/>
              <a:gd name="connsiteX4" fmla="*/ 75462 w 2094962"/>
              <a:gd name="connsiteY4" fmla="*/ 6062018 h 6750025"/>
              <a:gd name="connsiteX5" fmla="*/ 308487 w 2094962"/>
              <a:gd name="connsiteY5" fmla="*/ 3746883 h 6750025"/>
              <a:gd name="connsiteX0" fmla="*/ 315955 w 2102430"/>
              <a:gd name="connsiteY0" fmla="*/ 3746883 h 6750025"/>
              <a:gd name="connsiteX1" fmla="*/ 655686 w 2102430"/>
              <a:gd name="connsiteY1" fmla="*/ 193780 h 6750025"/>
              <a:gd name="connsiteX2" fmla="*/ 2032311 w 2102430"/>
              <a:gd name="connsiteY2" fmla="*/ 1098132 h 6750025"/>
              <a:gd name="connsiteX3" fmla="*/ 1710763 w 2102430"/>
              <a:gd name="connsiteY3" fmla="*/ 6363468 h 6750025"/>
              <a:gd name="connsiteX4" fmla="*/ 82930 w 2102430"/>
              <a:gd name="connsiteY4" fmla="*/ 6062018 h 6750025"/>
              <a:gd name="connsiteX5" fmla="*/ 315955 w 2102430"/>
              <a:gd name="connsiteY5" fmla="*/ 3746883 h 6750025"/>
              <a:gd name="connsiteX0" fmla="*/ 308259 w 2095537"/>
              <a:gd name="connsiteY0" fmla="*/ 3746883 h 6750025"/>
              <a:gd name="connsiteX1" fmla="*/ 636866 w 2095537"/>
              <a:gd name="connsiteY1" fmla="*/ 193780 h 6750025"/>
              <a:gd name="connsiteX2" fmla="*/ 2024615 w 2095537"/>
              <a:gd name="connsiteY2" fmla="*/ 1098132 h 6750025"/>
              <a:gd name="connsiteX3" fmla="*/ 1703067 w 2095537"/>
              <a:gd name="connsiteY3" fmla="*/ 6363468 h 6750025"/>
              <a:gd name="connsiteX4" fmla="*/ 75234 w 2095537"/>
              <a:gd name="connsiteY4" fmla="*/ 6062018 h 6750025"/>
              <a:gd name="connsiteX5" fmla="*/ 308259 w 2095537"/>
              <a:gd name="connsiteY5" fmla="*/ 3746883 h 6750025"/>
              <a:gd name="connsiteX0" fmla="*/ 308259 w 1995451"/>
              <a:gd name="connsiteY0" fmla="*/ 3958458 h 6961600"/>
              <a:gd name="connsiteX1" fmla="*/ 636866 w 1995451"/>
              <a:gd name="connsiteY1" fmla="*/ 405355 h 6961600"/>
              <a:gd name="connsiteX2" fmla="*/ 1891135 w 1995451"/>
              <a:gd name="connsiteY2" fmla="*/ 770968 h 6961600"/>
              <a:gd name="connsiteX3" fmla="*/ 1703067 w 1995451"/>
              <a:gd name="connsiteY3" fmla="*/ 6575043 h 6961600"/>
              <a:gd name="connsiteX4" fmla="*/ 75234 w 1995451"/>
              <a:gd name="connsiteY4" fmla="*/ 6273593 h 6961600"/>
              <a:gd name="connsiteX5" fmla="*/ 308259 w 1995451"/>
              <a:gd name="connsiteY5" fmla="*/ 3958458 h 6961600"/>
              <a:gd name="connsiteX0" fmla="*/ 77878 w 1765069"/>
              <a:gd name="connsiteY0" fmla="*/ 3958458 h 7094158"/>
              <a:gd name="connsiteX1" fmla="*/ 406485 w 1765069"/>
              <a:gd name="connsiteY1" fmla="*/ 405355 h 7094158"/>
              <a:gd name="connsiteX2" fmla="*/ 1660754 w 1765069"/>
              <a:gd name="connsiteY2" fmla="*/ 770968 h 7094158"/>
              <a:gd name="connsiteX3" fmla="*/ 1472686 w 1765069"/>
              <a:gd name="connsiteY3" fmla="*/ 6575043 h 7094158"/>
              <a:gd name="connsiteX4" fmla="*/ 134057 w 1765069"/>
              <a:gd name="connsiteY4" fmla="*/ 6658405 h 7094158"/>
              <a:gd name="connsiteX5" fmla="*/ 77878 w 1765069"/>
              <a:gd name="connsiteY5" fmla="*/ 3958458 h 7094158"/>
              <a:gd name="connsiteX0" fmla="*/ 89503 w 1861703"/>
              <a:gd name="connsiteY0" fmla="*/ 3951552 h 7015568"/>
              <a:gd name="connsiteX1" fmla="*/ 418110 w 1861703"/>
              <a:gd name="connsiteY1" fmla="*/ 398449 h 7015568"/>
              <a:gd name="connsiteX2" fmla="*/ 1672379 w 1861703"/>
              <a:gd name="connsiteY2" fmla="*/ 764062 h 7015568"/>
              <a:gd name="connsiteX3" fmla="*/ 1651158 w 1861703"/>
              <a:gd name="connsiteY3" fmla="*/ 6447196 h 7015568"/>
              <a:gd name="connsiteX4" fmla="*/ 145682 w 1861703"/>
              <a:gd name="connsiteY4" fmla="*/ 6651499 h 7015568"/>
              <a:gd name="connsiteX5" fmla="*/ 89503 w 1861703"/>
              <a:gd name="connsiteY5" fmla="*/ 3951552 h 7015568"/>
              <a:gd name="connsiteX0" fmla="*/ 89503 w 1861702"/>
              <a:gd name="connsiteY0" fmla="*/ 3951552 h 6852661"/>
              <a:gd name="connsiteX1" fmla="*/ 418110 w 1861702"/>
              <a:gd name="connsiteY1" fmla="*/ 398449 h 6852661"/>
              <a:gd name="connsiteX2" fmla="*/ 1672379 w 1861702"/>
              <a:gd name="connsiteY2" fmla="*/ 764062 h 6852661"/>
              <a:gd name="connsiteX3" fmla="*/ 1651158 w 1861702"/>
              <a:gd name="connsiteY3" fmla="*/ 6447196 h 6852661"/>
              <a:gd name="connsiteX4" fmla="*/ 145682 w 1861702"/>
              <a:gd name="connsiteY4" fmla="*/ 6651499 h 6852661"/>
              <a:gd name="connsiteX5" fmla="*/ 89503 w 1861702"/>
              <a:gd name="connsiteY5" fmla="*/ 3951552 h 6852661"/>
              <a:gd name="connsiteX0" fmla="*/ 82229 w 1854428"/>
              <a:gd name="connsiteY0" fmla="*/ 3951552 h 6852661"/>
              <a:gd name="connsiteX1" fmla="*/ 410836 w 1854428"/>
              <a:gd name="connsiteY1" fmla="*/ 398449 h 6852661"/>
              <a:gd name="connsiteX2" fmla="*/ 1665105 w 1854428"/>
              <a:gd name="connsiteY2" fmla="*/ 764062 h 6852661"/>
              <a:gd name="connsiteX3" fmla="*/ 1643884 w 1854428"/>
              <a:gd name="connsiteY3" fmla="*/ 6447196 h 6852661"/>
              <a:gd name="connsiteX4" fmla="*/ 149531 w 1854428"/>
              <a:gd name="connsiteY4" fmla="*/ 6651499 h 6852661"/>
              <a:gd name="connsiteX5" fmla="*/ 82229 w 1854428"/>
              <a:gd name="connsiteY5" fmla="*/ 3951552 h 6852661"/>
              <a:gd name="connsiteX0" fmla="*/ 68561 w 1840760"/>
              <a:gd name="connsiteY0" fmla="*/ 3951552 h 6750271"/>
              <a:gd name="connsiteX1" fmla="*/ 397168 w 1840760"/>
              <a:gd name="connsiteY1" fmla="*/ 398449 h 6750271"/>
              <a:gd name="connsiteX2" fmla="*/ 1651437 w 1840760"/>
              <a:gd name="connsiteY2" fmla="*/ 764062 h 6750271"/>
              <a:gd name="connsiteX3" fmla="*/ 1630216 w 1840760"/>
              <a:gd name="connsiteY3" fmla="*/ 6447196 h 6750271"/>
              <a:gd name="connsiteX4" fmla="*/ 135863 w 1840760"/>
              <a:gd name="connsiteY4" fmla="*/ 6651499 h 6750271"/>
              <a:gd name="connsiteX5" fmla="*/ 68561 w 1840760"/>
              <a:gd name="connsiteY5" fmla="*/ 3951552 h 675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0760" h="6750271">
                <a:moveTo>
                  <a:pt x="68561" y="3951552"/>
                </a:moveTo>
                <a:cubicBezTo>
                  <a:pt x="112112" y="2909377"/>
                  <a:pt x="133355" y="929697"/>
                  <a:pt x="397168" y="398449"/>
                </a:cubicBezTo>
                <a:cubicBezTo>
                  <a:pt x="660981" y="-132799"/>
                  <a:pt x="1445929" y="-244062"/>
                  <a:pt x="1651437" y="764062"/>
                </a:cubicBezTo>
                <a:cubicBezTo>
                  <a:pt x="1856945" y="1772186"/>
                  <a:pt x="1955113" y="5619882"/>
                  <a:pt x="1630216" y="6447196"/>
                </a:cubicBezTo>
                <a:cubicBezTo>
                  <a:pt x="1494414" y="6757761"/>
                  <a:pt x="362770" y="6836554"/>
                  <a:pt x="135863" y="6651499"/>
                </a:cubicBezTo>
                <a:cubicBezTo>
                  <a:pt x="-91044" y="6466444"/>
                  <a:pt x="25010" y="4993727"/>
                  <a:pt x="68561" y="3951552"/>
                </a:cubicBezTo>
                <a:close/>
              </a:path>
            </a:pathLst>
          </a:custGeom>
          <a:solidFill>
            <a:srgbClr val="CEDEF6"/>
          </a:solidFill>
          <a:ln w="28575">
            <a:solidFill>
              <a:srgbClr val="8786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99EA5E-8F09-DC4B-8BF9-13D7C6D1E356}"/>
              </a:ext>
            </a:extLst>
          </p:cNvPr>
          <p:cNvSpPr/>
          <p:nvPr/>
        </p:nvSpPr>
        <p:spPr>
          <a:xfrm>
            <a:off x="552468" y="425827"/>
            <a:ext cx="777468" cy="681925"/>
          </a:xfrm>
          <a:prstGeom prst="ellipse">
            <a:avLst/>
          </a:prstGeom>
          <a:solidFill>
            <a:srgbClr val="F89938"/>
          </a:solidFill>
          <a:ln>
            <a:solidFill>
              <a:srgbClr val="F8993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C794C5-DD45-4D4E-A340-D29D9C014B61}"/>
              </a:ext>
            </a:extLst>
          </p:cNvPr>
          <p:cNvSpPr/>
          <p:nvPr/>
        </p:nvSpPr>
        <p:spPr>
          <a:xfrm>
            <a:off x="6240192" y="462792"/>
            <a:ext cx="859061" cy="393576"/>
          </a:xfrm>
          <a:prstGeom prst="rect">
            <a:avLst/>
          </a:prstGeom>
          <a:solidFill>
            <a:srgbClr val="72D7BD"/>
          </a:solidFill>
          <a:ln w="38100">
            <a:solidFill>
              <a:srgbClr val="00C59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MMD-Critic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DA19C3-F3E6-0F46-8BF6-FD4FD32F7AFB}"/>
              </a:ext>
            </a:extLst>
          </p:cNvPr>
          <p:cNvSpPr/>
          <p:nvPr/>
        </p:nvSpPr>
        <p:spPr>
          <a:xfrm>
            <a:off x="2291383" y="4759499"/>
            <a:ext cx="598027" cy="399601"/>
          </a:xfrm>
          <a:prstGeom prst="rect">
            <a:avLst/>
          </a:prstGeom>
          <a:solidFill>
            <a:srgbClr val="72D7BD"/>
          </a:solidFill>
          <a:ln w="38100">
            <a:solidFill>
              <a:srgbClr val="00C59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LIME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B8D81C-D639-AB4F-A095-F4410CC2C6D3}"/>
              </a:ext>
            </a:extLst>
          </p:cNvPr>
          <p:cNvSpPr/>
          <p:nvPr/>
        </p:nvSpPr>
        <p:spPr>
          <a:xfrm>
            <a:off x="3008684" y="4764596"/>
            <a:ext cx="588756" cy="399601"/>
          </a:xfrm>
          <a:prstGeom prst="rect">
            <a:avLst/>
          </a:prstGeom>
          <a:solidFill>
            <a:srgbClr val="72D7BD"/>
          </a:solidFill>
          <a:ln w="38100">
            <a:solidFill>
              <a:srgbClr val="00C59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SHAP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F347EE-8F22-1A42-A70D-72C5672C0D00}"/>
              </a:ext>
            </a:extLst>
          </p:cNvPr>
          <p:cNvSpPr/>
          <p:nvPr/>
        </p:nvSpPr>
        <p:spPr>
          <a:xfrm>
            <a:off x="6158122" y="4867620"/>
            <a:ext cx="911930" cy="393576"/>
          </a:xfrm>
          <a:prstGeom prst="rect">
            <a:avLst/>
          </a:prstGeom>
          <a:solidFill>
            <a:srgbClr val="72D7BD"/>
          </a:solidFill>
          <a:ln w="38100">
            <a:solidFill>
              <a:srgbClr val="00C59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Permutation importance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82ED08-37E6-5C4F-9A3A-0223E19BB99F}"/>
              </a:ext>
            </a:extLst>
          </p:cNvPr>
          <p:cNvSpPr/>
          <p:nvPr/>
        </p:nvSpPr>
        <p:spPr>
          <a:xfrm>
            <a:off x="318859" y="2526862"/>
            <a:ext cx="772300" cy="389573"/>
          </a:xfrm>
          <a:prstGeom prst="rect">
            <a:avLst/>
          </a:prstGeom>
          <a:solidFill>
            <a:srgbClr val="72D7BD"/>
          </a:solidFill>
          <a:ln w="38100">
            <a:solidFill>
              <a:srgbClr val="00C59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Linear model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549819-E944-0A4D-BB2D-384926F4E451}"/>
              </a:ext>
            </a:extLst>
          </p:cNvPr>
          <p:cNvSpPr/>
          <p:nvPr/>
        </p:nvSpPr>
        <p:spPr>
          <a:xfrm>
            <a:off x="1148584" y="2516834"/>
            <a:ext cx="772300" cy="399601"/>
          </a:xfrm>
          <a:prstGeom prst="rect">
            <a:avLst/>
          </a:prstGeom>
          <a:solidFill>
            <a:srgbClr val="72D7BD"/>
          </a:solidFill>
          <a:ln w="38100">
            <a:solidFill>
              <a:srgbClr val="00C59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Rule list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EC5443A-4C75-3640-A49D-EF7C06146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30" t="6618" r="4131" b="5826"/>
          <a:stretch/>
        </p:blipFill>
        <p:spPr>
          <a:xfrm>
            <a:off x="4333613" y="2201896"/>
            <a:ext cx="1079443" cy="11222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737296-BE95-7048-8251-08059440E47B}"/>
              </a:ext>
            </a:extLst>
          </p:cNvPr>
          <p:cNvSpPr/>
          <p:nvPr/>
        </p:nvSpPr>
        <p:spPr>
          <a:xfrm>
            <a:off x="7812911" y="0"/>
            <a:ext cx="2245489" cy="6858000"/>
          </a:xfrm>
          <a:prstGeom prst="rect">
            <a:avLst/>
          </a:prstGeom>
          <a:solidFill>
            <a:srgbClr val="F79A37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" pitchFamily="2" charset="0"/>
                <a:cs typeface="Times New Roman" panose="02020603050405020304" pitchFamily="18" charset="0"/>
              </a:rPr>
              <a:t>interpretability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Times" pitchFamily="2" charset="0"/>
                <a:cs typeface="Times New Roman" panose="02020603050405020304" pitchFamily="18" charset="0"/>
              </a:rPr>
              <a:t>cheat-sheet</a:t>
            </a:r>
          </a:p>
          <a:p>
            <a:endParaRPr lang="en-US" sz="1000" b="1" dirty="0">
              <a:solidFill>
                <a:schemeClr val="tx1"/>
              </a:solidFill>
              <a:latin typeface="Times" pitchFamily="2" charset="0"/>
              <a:cs typeface="Times New Roman" panose="02020603050405020304" pitchFamily="18" charset="0"/>
            </a:endParaRPr>
          </a:p>
          <a:p>
            <a:endParaRPr lang="en-US" sz="1000" b="1" dirty="0">
              <a:solidFill>
                <a:schemeClr val="tx1"/>
              </a:solidFill>
              <a:latin typeface="Times" pitchFamily="2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Times" pitchFamily="2" charset="0"/>
                <a:cs typeface="Times New Roman" panose="02020603050405020304" pitchFamily="18" charset="0"/>
              </a:rPr>
              <a:t>Based on </a:t>
            </a:r>
            <a:r>
              <a:rPr lang="en-US" sz="1000" dirty="0">
                <a:solidFill>
                  <a:schemeClr val="accent1"/>
                </a:solidFill>
                <a:latin typeface="Times" pitchFamily="2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interpretability review</a:t>
            </a:r>
            <a:r>
              <a:rPr lang="en-US" sz="1000" dirty="0">
                <a:solidFill>
                  <a:schemeClr val="tx1"/>
                </a:solidFill>
                <a:latin typeface="Times" pitchFamily="2" charset="0"/>
                <a:cs typeface="Times New Roman" panose="02020603050405020304" pitchFamily="18" charset="0"/>
              </a:rPr>
              <a:t> and the </a:t>
            </a:r>
            <a:r>
              <a:rPr lang="en-US" sz="1000" dirty="0">
                <a:solidFill>
                  <a:schemeClr val="accent1"/>
                </a:solidFill>
                <a:latin typeface="Times" pitchFamily="2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sklearn cheat-sheet</a:t>
            </a:r>
            <a:r>
              <a:rPr lang="en-US" sz="1000" dirty="0">
                <a:solidFill>
                  <a:schemeClr val="tx1"/>
                </a:solidFill>
                <a:latin typeface="Times" pitchFamily="2" charset="0"/>
                <a:cs typeface="Times New Roman" panose="02020603050405020304" pitchFamily="18" charset="0"/>
              </a:rPr>
              <a:t>.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Times" pitchFamily="2" charset="0"/>
                <a:cs typeface="Times New Roman" panose="02020603050405020304" pitchFamily="18" charset="0"/>
              </a:rPr>
              <a:t>More in </a:t>
            </a:r>
            <a:r>
              <a:rPr lang="en-US" sz="1000" dirty="0">
                <a:solidFill>
                  <a:schemeClr val="accent1"/>
                </a:solidFill>
                <a:latin typeface="Times" pitchFamily="2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book</a:t>
            </a:r>
            <a:r>
              <a:rPr lang="en-US" sz="1000" dirty="0">
                <a:solidFill>
                  <a:schemeClr val="tx1"/>
                </a:solidFill>
                <a:latin typeface="Times" pitchFamily="2" charset="0"/>
                <a:cs typeface="Times New Roman" panose="02020603050405020304" pitchFamily="18" charset="0"/>
              </a:rPr>
              <a:t> + these </a:t>
            </a:r>
            <a:r>
              <a:rPr lang="en-US" sz="1000" dirty="0">
                <a:solidFill>
                  <a:schemeClr val="accent1"/>
                </a:solidFill>
                <a:latin typeface="Times" pitchFamily="2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</a:t>
            </a:r>
            <a:r>
              <a:rPr lang="en-US" sz="1000" dirty="0">
                <a:solidFill>
                  <a:schemeClr val="tx1"/>
                </a:solidFill>
                <a:latin typeface="Times" pitchFamily="2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600"/>
              </a:spcAft>
            </a:pPr>
            <a:endParaRPr lang="en-US" sz="1000" dirty="0">
              <a:solidFill>
                <a:schemeClr val="tx1"/>
              </a:solidFill>
              <a:latin typeface="Times" pitchFamily="2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sz="1000" b="1" dirty="0">
                <a:solidFill>
                  <a:schemeClr val="tx1"/>
                </a:solidFill>
                <a:latin typeface="Times" pitchFamily="2" charset="0"/>
                <a:cs typeface="Times New Roman" panose="02020603050405020304" pitchFamily="18" charset="0"/>
              </a:rPr>
              <a:t>Summaries and links to code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chemeClr val="accent1"/>
                </a:solidFill>
                <a:latin typeface="Times" pitchFamily="2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RuleFit</a:t>
            </a:r>
            <a:r>
              <a:rPr lang="en-US" sz="1000" dirty="0">
                <a:solidFill>
                  <a:schemeClr val="tx1"/>
                </a:solidFill>
                <a:latin typeface="Times" pitchFamily="2" charset="0"/>
                <a:cs typeface="Times New Roman" panose="02020603050405020304" pitchFamily="18" charset="0"/>
              </a:rPr>
              <a:t>  – automatically add features extracted from a small tree to a linear model</a:t>
            </a:r>
            <a:endParaRPr lang="en-US" sz="1000" dirty="0">
              <a:solidFill>
                <a:schemeClr val="tx1"/>
              </a:solidFill>
              <a:latin typeface="Times" pitchFamily="2" charset="0"/>
              <a:cs typeface="Times New Roman" panose="02020603050405020304" pitchFamily="18" charset="0"/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chemeClr val="accent1"/>
                </a:solidFill>
                <a:latin typeface="Times" pitchFamily="2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LIME</a:t>
            </a:r>
            <a:r>
              <a:rPr lang="en-US" sz="1000" dirty="0">
                <a:solidFill>
                  <a:schemeClr val="tx1"/>
                </a:solidFill>
                <a:latin typeface="Times" pitchFamily="2" charset="0"/>
                <a:cs typeface="Times New Roman" panose="02020603050405020304" pitchFamily="18" charset="0"/>
              </a:rPr>
              <a:t> – linearly approximate a model at a point 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chemeClr val="accent1"/>
                </a:solidFill>
                <a:latin typeface="Times" pitchFamily="2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SHAP</a:t>
            </a:r>
            <a:r>
              <a:rPr lang="en-US" sz="1000" dirty="0">
                <a:solidFill>
                  <a:schemeClr val="tx1"/>
                </a:solidFill>
                <a:latin typeface="Times" pitchFamily="2" charset="0"/>
                <a:cs typeface="Times New Roman" panose="02020603050405020304" pitchFamily="18" charset="0"/>
              </a:rPr>
              <a:t> – find relative contributions of features to a prediction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chemeClr val="accent1"/>
                </a:solidFill>
                <a:latin typeface="Times" pitchFamily="2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ACD</a:t>
            </a:r>
            <a:r>
              <a:rPr lang="en-US" sz="1000" dirty="0">
                <a:solidFill>
                  <a:schemeClr val="tx1"/>
                </a:solidFill>
                <a:latin typeface="Times" pitchFamily="2" charset="0"/>
                <a:cs typeface="Times New Roman" panose="02020603050405020304" pitchFamily="18" charset="0"/>
              </a:rPr>
              <a:t> – hierarchical feature importances for a DNN prediction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chemeClr val="accent1"/>
                </a:solidFill>
                <a:latin typeface="Times" pitchFamily="2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</a:t>
            </a:r>
            <a:r>
              <a:rPr lang="en-US" sz="1000" dirty="0">
                <a:solidFill>
                  <a:schemeClr val="tx1"/>
                </a:solidFill>
                <a:latin typeface="Times" pitchFamily="2" charset="0"/>
                <a:cs typeface="Times New Roman" panose="02020603050405020304" pitchFamily="18" charset="0"/>
              </a:rPr>
              <a:t> – DNN generates text to explain a DNN’s prediction (sometimes not faithful)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chemeClr val="accent1"/>
                </a:solidFill>
                <a:latin typeface="Times" pitchFamily="2" charset="0"/>
                <a:cs typeface="Times New Roman" panose="020206030504050203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Permutation importance</a:t>
            </a:r>
            <a:r>
              <a:rPr lang="en-US" sz="1000" dirty="0">
                <a:solidFill>
                  <a:schemeClr val="tx1"/>
                </a:solidFill>
                <a:latin typeface="Times" pitchFamily="2" charset="0"/>
                <a:cs typeface="Times New Roman" panose="02020603050405020304" pitchFamily="18" charset="0"/>
              </a:rPr>
              <a:t> – permute a feature and see how it affects the model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chemeClr val="accent1"/>
                </a:solidFill>
                <a:latin typeface="Times" pitchFamily="2" charset="0"/>
                <a:cs typeface="Times New Roman" panose="02020603050405020304" pitchFamily="18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</a:t>
            </a:r>
            <a:r>
              <a:rPr lang="en-US" sz="1000" dirty="0">
                <a:solidFill>
                  <a:schemeClr val="tx1"/>
                </a:solidFill>
                <a:latin typeface="Times" pitchFamily="2" charset="0"/>
                <a:cs typeface="Times New Roman" panose="02020603050405020304" pitchFamily="18" charset="0"/>
              </a:rPr>
              <a:t> – perturb feature value of nearby points and see how outputs change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chemeClr val="accent1"/>
                </a:solidFill>
                <a:latin typeface="Times" pitchFamily="2" charset="0"/>
                <a:cs typeface="Times New Roman" panose="02020603050405020304" pitchFamily="18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PDP ICE</a:t>
            </a:r>
            <a:r>
              <a:rPr lang="en-US" sz="1000" dirty="0">
                <a:solidFill>
                  <a:schemeClr val="tx1"/>
                </a:solidFill>
                <a:latin typeface="Times" pitchFamily="2" charset="0"/>
                <a:cs typeface="Times New Roman" panose="02020603050405020304" pitchFamily="18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Times" pitchFamily="2" charset="0"/>
                <a:cs typeface="Times New Roman" panose="02020603050405020304" pitchFamily="18" charset="0"/>
              </a:rPr>
              <a:t>– vary feature value of all points and see how outputs change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chemeClr val="accent1"/>
                </a:solidFill>
                <a:latin typeface="Times" pitchFamily="2" charset="0"/>
                <a:cs typeface="Times New Roman" panose="02020603050405020304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TCAV</a:t>
            </a:r>
            <a:r>
              <a:rPr lang="en-US" sz="1000" dirty="0">
                <a:solidFill>
                  <a:schemeClr val="tx1"/>
                </a:solidFill>
                <a:latin typeface="Times" pitchFamily="2" charset="0"/>
                <a:cs typeface="Times New Roman" panose="02020603050405020304" pitchFamily="18" charset="0"/>
              </a:rPr>
              <a:t> – see if representations of certain points learned by DNNs are linearly separable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chemeClr val="accent1"/>
                </a:solidFill>
                <a:latin typeface="Times" pitchFamily="2" charset="0"/>
                <a:cs typeface="Times New Roman" panose="02020603050405020304" pitchFamily="18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Influence functions</a:t>
            </a:r>
            <a:r>
              <a:rPr lang="en-US" sz="1000" dirty="0">
                <a:solidFill>
                  <a:schemeClr val="tx1"/>
                </a:solidFill>
                <a:latin typeface="Times" pitchFamily="2" charset="0"/>
                <a:cs typeface="Times New Roman" panose="02020603050405020304" pitchFamily="18" charset="0"/>
              </a:rPr>
              <a:t> – find points which highly influence a learned model 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solidFill>
                  <a:schemeClr val="accent1"/>
                </a:solidFill>
                <a:latin typeface="Times" pitchFamily="2" charset="0"/>
                <a:cs typeface="Times New Roman" panose="02020603050405020304" pitchFamily="18" charset="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MMD-CRITIC</a:t>
            </a:r>
            <a:r>
              <a:rPr lang="en-US" sz="1000" dirty="0">
                <a:solidFill>
                  <a:schemeClr val="tx1"/>
                </a:solidFill>
                <a:latin typeface="Times" pitchFamily="2" charset="0"/>
                <a:cs typeface="Times New Roman" panose="02020603050405020304" pitchFamily="18" charset="0"/>
              </a:rPr>
              <a:t> – find a few points which summarize classes</a:t>
            </a:r>
          </a:p>
          <a:p>
            <a:endParaRPr lang="en-US" sz="1000" dirty="0">
              <a:solidFill>
                <a:schemeClr val="tx1"/>
              </a:solidFill>
              <a:latin typeface="Times" pitchFamily="2" charset="0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chemeClr val="tx1"/>
              </a:solidFill>
              <a:latin typeface="Times" pitchFamily="2" charset="0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chemeClr val="tx1"/>
              </a:solidFill>
              <a:latin typeface="Times" pitchFamily="2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C5E485-89A8-674E-A219-A7CF4AFA1E00}"/>
              </a:ext>
            </a:extLst>
          </p:cNvPr>
          <p:cNvSpPr/>
          <p:nvPr/>
        </p:nvSpPr>
        <p:spPr>
          <a:xfrm>
            <a:off x="663291" y="3002030"/>
            <a:ext cx="772300" cy="399601"/>
          </a:xfrm>
          <a:prstGeom prst="rect">
            <a:avLst/>
          </a:prstGeom>
          <a:solidFill>
            <a:srgbClr val="72D7BD"/>
          </a:solidFill>
          <a:ln w="38100">
            <a:solidFill>
              <a:srgbClr val="00C59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GLM / GAM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94A628-3D45-5946-9AFA-34A6589D3A33}"/>
              </a:ext>
            </a:extLst>
          </p:cNvPr>
          <p:cNvSpPr/>
          <p:nvPr/>
        </p:nvSpPr>
        <p:spPr>
          <a:xfrm>
            <a:off x="1530414" y="3004986"/>
            <a:ext cx="772300" cy="399601"/>
          </a:xfrm>
          <a:prstGeom prst="rect">
            <a:avLst/>
          </a:prstGeom>
          <a:solidFill>
            <a:srgbClr val="72D7BD"/>
          </a:solidFill>
          <a:ln w="38100">
            <a:solidFill>
              <a:srgbClr val="00C59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Rulefit</a:t>
            </a:r>
            <a:endParaRPr lang="en-US" sz="10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4B2D89-8B72-CF49-80FB-1639AD4D7C63}"/>
              </a:ext>
            </a:extLst>
          </p:cNvPr>
          <p:cNvSpPr/>
          <p:nvPr/>
        </p:nvSpPr>
        <p:spPr>
          <a:xfrm>
            <a:off x="1978309" y="2516834"/>
            <a:ext cx="772300" cy="399601"/>
          </a:xfrm>
          <a:prstGeom prst="rect">
            <a:avLst/>
          </a:prstGeom>
          <a:solidFill>
            <a:srgbClr val="72D7BD"/>
          </a:solidFill>
          <a:ln w="38100">
            <a:solidFill>
              <a:srgbClr val="00C59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Decision tree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C3270E8-540B-E94C-9F4B-0871D7874E87}"/>
              </a:ext>
            </a:extLst>
          </p:cNvPr>
          <p:cNvSpPr/>
          <p:nvPr/>
        </p:nvSpPr>
        <p:spPr>
          <a:xfrm>
            <a:off x="1915932" y="279430"/>
            <a:ext cx="1066353" cy="681925"/>
          </a:xfrm>
          <a:prstGeom prst="ellipse">
            <a:avLst/>
          </a:prstGeom>
          <a:solidFill>
            <a:srgbClr val="B5DBFF"/>
          </a:solidFill>
          <a:ln w="38100">
            <a:solidFill>
              <a:srgbClr val="7DBDF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Model </a:t>
            </a:r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already fit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A1EE1B4-0C0E-B24E-BFE6-3EBCA8AE5A3B}"/>
              </a:ext>
            </a:extLst>
          </p:cNvPr>
          <p:cNvSpPr/>
          <p:nvPr/>
        </p:nvSpPr>
        <p:spPr>
          <a:xfrm>
            <a:off x="2946608" y="1125979"/>
            <a:ext cx="1595247" cy="767360"/>
          </a:xfrm>
          <a:prstGeom prst="ellipse">
            <a:avLst/>
          </a:prstGeom>
          <a:solidFill>
            <a:srgbClr val="B5DBFF"/>
          </a:solidFill>
          <a:ln w="38100">
            <a:solidFill>
              <a:srgbClr val="7DBDF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Can you approximate with </a:t>
            </a:r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simpler model</a:t>
            </a:r>
            <a:endParaRPr lang="en-US" sz="10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9FD2B49-3986-C046-BD66-E8D4DF0AC0CF}"/>
              </a:ext>
            </a:extLst>
          </p:cNvPr>
          <p:cNvSpPr/>
          <p:nvPr/>
        </p:nvSpPr>
        <p:spPr>
          <a:xfrm>
            <a:off x="4101596" y="3530257"/>
            <a:ext cx="1605851" cy="681925"/>
          </a:xfrm>
          <a:prstGeom prst="ellipse">
            <a:avLst/>
          </a:prstGeom>
          <a:solidFill>
            <a:srgbClr val="B5DBFF"/>
          </a:solidFill>
          <a:ln w="38100">
            <a:solidFill>
              <a:srgbClr val="7DBDF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explaining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one prediction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B8217B4C-C039-454E-B11C-27A9CF26C5B6}"/>
              </a:ext>
            </a:extLst>
          </p:cNvPr>
          <p:cNvCxnSpPr>
            <a:cxnSpLocks/>
            <a:stCxn id="5" idx="6"/>
            <a:endCxn id="31" idx="2"/>
          </p:cNvCxnSpPr>
          <p:nvPr/>
        </p:nvCxnSpPr>
        <p:spPr>
          <a:xfrm flipV="1">
            <a:off x="1329936" y="620393"/>
            <a:ext cx="585996" cy="146397"/>
          </a:xfrm>
          <a:prstGeom prst="curvedConnector3">
            <a:avLst/>
          </a:prstGeom>
          <a:ln w="57150">
            <a:solidFill>
              <a:srgbClr val="F89938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B4690428-6820-6541-8FC2-9BC3582ADF12}"/>
              </a:ext>
            </a:extLst>
          </p:cNvPr>
          <p:cNvCxnSpPr>
            <a:cxnSpLocks/>
            <a:stCxn id="31" idx="4"/>
          </p:cNvCxnSpPr>
          <p:nvPr/>
        </p:nvCxnSpPr>
        <p:spPr>
          <a:xfrm rot="5400000">
            <a:off x="1347029" y="1222023"/>
            <a:ext cx="1362748" cy="841413"/>
          </a:xfrm>
          <a:prstGeom prst="curvedConnector3">
            <a:avLst>
              <a:gd name="adj1" fmla="val 50000"/>
            </a:avLst>
          </a:prstGeom>
          <a:ln w="57150">
            <a:solidFill>
              <a:srgbClr val="DB202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C00248-4732-D548-8AFF-ED0D1DAD74F8}"/>
              </a:ext>
            </a:extLst>
          </p:cNvPr>
          <p:cNvCxnSpPr>
            <a:cxnSpLocks/>
            <a:stCxn id="31" idx="5"/>
          </p:cNvCxnSpPr>
          <p:nvPr/>
        </p:nvCxnSpPr>
        <p:spPr>
          <a:xfrm>
            <a:off x="2826121" y="861489"/>
            <a:ext cx="534021" cy="264490"/>
          </a:xfrm>
          <a:prstGeom prst="straightConnector1">
            <a:avLst/>
          </a:prstGeom>
          <a:ln w="57150">
            <a:solidFill>
              <a:srgbClr val="0094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A041EE1-B5A0-354D-80A3-9BE1E3455BE1}"/>
              </a:ext>
            </a:extLst>
          </p:cNvPr>
          <p:cNvCxnSpPr>
            <a:cxnSpLocks/>
          </p:cNvCxnSpPr>
          <p:nvPr/>
        </p:nvCxnSpPr>
        <p:spPr>
          <a:xfrm flipH="1">
            <a:off x="2568751" y="1882928"/>
            <a:ext cx="531011" cy="545355"/>
          </a:xfrm>
          <a:prstGeom prst="straightConnector1">
            <a:avLst/>
          </a:prstGeom>
          <a:ln w="57150">
            <a:solidFill>
              <a:srgbClr val="0094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D893761-F1C1-3345-9170-5C7D4DF897EC}"/>
              </a:ext>
            </a:extLst>
          </p:cNvPr>
          <p:cNvCxnSpPr>
            <a:cxnSpLocks/>
          </p:cNvCxnSpPr>
          <p:nvPr/>
        </p:nvCxnSpPr>
        <p:spPr>
          <a:xfrm>
            <a:off x="4296941" y="1867834"/>
            <a:ext cx="291425" cy="437648"/>
          </a:xfrm>
          <a:prstGeom prst="straightConnector1">
            <a:avLst/>
          </a:prstGeom>
          <a:ln w="57150">
            <a:solidFill>
              <a:srgbClr val="DB202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3816194-61AB-B746-89D8-D0DDBEB4A21D}"/>
              </a:ext>
            </a:extLst>
          </p:cNvPr>
          <p:cNvCxnSpPr>
            <a:cxnSpLocks/>
          </p:cNvCxnSpPr>
          <p:nvPr/>
        </p:nvCxnSpPr>
        <p:spPr>
          <a:xfrm flipV="1">
            <a:off x="3194185" y="2775721"/>
            <a:ext cx="1129483" cy="1"/>
          </a:xfrm>
          <a:prstGeom prst="straightConnector1">
            <a:avLst/>
          </a:prstGeom>
          <a:ln w="57150">
            <a:solidFill>
              <a:srgbClr val="F89938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EFB846C-F33F-584B-BFAA-37A76C06D221}"/>
              </a:ext>
            </a:extLst>
          </p:cNvPr>
          <p:cNvCxnSpPr>
            <a:cxnSpLocks/>
          </p:cNvCxnSpPr>
          <p:nvPr/>
        </p:nvCxnSpPr>
        <p:spPr>
          <a:xfrm>
            <a:off x="2803883" y="3347725"/>
            <a:ext cx="1210448" cy="356127"/>
          </a:xfrm>
          <a:prstGeom prst="straightConnector1">
            <a:avLst/>
          </a:prstGeom>
          <a:ln w="57150">
            <a:solidFill>
              <a:srgbClr val="F89938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37B22DD-371F-554E-8B1D-4688A588B81C}"/>
              </a:ext>
            </a:extLst>
          </p:cNvPr>
          <p:cNvCxnSpPr>
            <a:cxnSpLocks/>
          </p:cNvCxnSpPr>
          <p:nvPr/>
        </p:nvCxnSpPr>
        <p:spPr>
          <a:xfrm>
            <a:off x="5082843" y="3180989"/>
            <a:ext cx="26322" cy="316034"/>
          </a:xfrm>
          <a:prstGeom prst="straightConnector1">
            <a:avLst/>
          </a:prstGeom>
          <a:ln w="57150">
            <a:solidFill>
              <a:srgbClr val="0094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0B1CE0DC-669E-864D-BE83-C755D4D27841}"/>
              </a:ext>
            </a:extLst>
          </p:cNvPr>
          <p:cNvSpPr/>
          <p:nvPr/>
        </p:nvSpPr>
        <p:spPr>
          <a:xfrm>
            <a:off x="1989792" y="5310756"/>
            <a:ext cx="597069" cy="399601"/>
          </a:xfrm>
          <a:prstGeom prst="rect">
            <a:avLst/>
          </a:prstGeom>
          <a:solidFill>
            <a:srgbClr val="72D7BD"/>
          </a:solidFill>
          <a:ln w="38100">
            <a:solidFill>
              <a:srgbClr val="00C59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ACD</a:t>
            </a:r>
            <a:r>
              <a:rPr lang="en-US" sz="1000" baseline="30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*</a:t>
            </a:r>
            <a:endParaRPr lang="en-US" sz="10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B452153-18AE-0649-B1A7-3DCBD24F04F5}"/>
              </a:ext>
            </a:extLst>
          </p:cNvPr>
          <p:cNvSpPr/>
          <p:nvPr/>
        </p:nvSpPr>
        <p:spPr>
          <a:xfrm>
            <a:off x="2687881" y="5310688"/>
            <a:ext cx="865633" cy="399601"/>
          </a:xfrm>
          <a:prstGeom prst="rect">
            <a:avLst/>
          </a:prstGeom>
          <a:solidFill>
            <a:srgbClr val="72D7BD"/>
          </a:solidFill>
          <a:ln w="38100">
            <a:solidFill>
              <a:srgbClr val="00C59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Text descriptions</a:t>
            </a:r>
            <a:r>
              <a:rPr lang="en-US" sz="1000" baseline="30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*</a:t>
            </a:r>
            <a:endParaRPr lang="en-US" sz="10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25CA0E0-1500-EA49-8F76-73D76B2E9DCD}"/>
              </a:ext>
            </a:extLst>
          </p:cNvPr>
          <p:cNvSpPr/>
          <p:nvPr/>
        </p:nvSpPr>
        <p:spPr>
          <a:xfrm>
            <a:off x="6395295" y="1510895"/>
            <a:ext cx="597069" cy="393576"/>
          </a:xfrm>
          <a:prstGeom prst="rect">
            <a:avLst/>
          </a:prstGeom>
          <a:solidFill>
            <a:srgbClr val="72D7BD"/>
          </a:solidFill>
          <a:ln w="38100">
            <a:solidFill>
              <a:srgbClr val="00C59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TCAV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CECECC1-5334-474D-8F08-9E5E25168913}"/>
              </a:ext>
            </a:extLst>
          </p:cNvPr>
          <p:cNvSpPr/>
          <p:nvPr/>
        </p:nvSpPr>
        <p:spPr>
          <a:xfrm>
            <a:off x="6279025" y="975141"/>
            <a:ext cx="800955" cy="393576"/>
          </a:xfrm>
          <a:prstGeom prst="rect">
            <a:avLst/>
          </a:prstGeom>
          <a:solidFill>
            <a:srgbClr val="72D7BD"/>
          </a:solidFill>
          <a:ln w="38100">
            <a:solidFill>
              <a:srgbClr val="00C59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Influence functions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09C295F-5E3A-5B49-8A98-0FC8E388A54F}"/>
              </a:ext>
            </a:extLst>
          </p:cNvPr>
          <p:cNvCxnSpPr>
            <a:cxnSpLocks/>
          </p:cNvCxnSpPr>
          <p:nvPr/>
        </p:nvCxnSpPr>
        <p:spPr>
          <a:xfrm flipH="1">
            <a:off x="3499816" y="4153418"/>
            <a:ext cx="641536" cy="428936"/>
          </a:xfrm>
          <a:prstGeom prst="straightConnector1">
            <a:avLst/>
          </a:prstGeom>
          <a:ln w="57150">
            <a:solidFill>
              <a:srgbClr val="0094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E86A3A5-214C-454C-B607-482C794B25ED}"/>
              </a:ext>
            </a:extLst>
          </p:cNvPr>
          <p:cNvCxnSpPr>
            <a:cxnSpLocks/>
          </p:cNvCxnSpPr>
          <p:nvPr/>
        </p:nvCxnSpPr>
        <p:spPr>
          <a:xfrm>
            <a:off x="5288074" y="4258255"/>
            <a:ext cx="440492" cy="625310"/>
          </a:xfrm>
          <a:prstGeom prst="straightConnector1">
            <a:avLst/>
          </a:prstGeom>
          <a:ln w="57150">
            <a:solidFill>
              <a:srgbClr val="DB202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A3394E0-78C4-E94E-9F65-F830D1A31EBF}"/>
              </a:ext>
            </a:extLst>
          </p:cNvPr>
          <p:cNvSpPr txBox="1"/>
          <p:nvPr/>
        </p:nvSpPr>
        <p:spPr>
          <a:xfrm>
            <a:off x="29695" y="6459564"/>
            <a:ext cx="5256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 dirty="0">
                <a:latin typeface="+mj-lt"/>
                <a:cs typeface="Times New Roman" panose="02020603050405020304" pitchFamily="18" charset="0"/>
              </a:rPr>
              <a:t>*</a:t>
            </a:r>
            <a:r>
              <a:rPr lang="en-US" sz="1100" dirty="0">
                <a:latin typeface="+mj-lt"/>
                <a:cs typeface="Times New Roman" panose="02020603050405020304" pitchFamily="18" charset="0"/>
              </a:rPr>
              <a:t> Denotes that a method only works on certain models (e.g. only neural networks)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797B727-6A93-DA4F-A0C8-73A265E4F1A5}"/>
              </a:ext>
            </a:extLst>
          </p:cNvPr>
          <p:cNvSpPr/>
          <p:nvPr/>
        </p:nvSpPr>
        <p:spPr>
          <a:xfrm>
            <a:off x="5987970" y="3152168"/>
            <a:ext cx="612443" cy="393576"/>
          </a:xfrm>
          <a:prstGeom prst="rect">
            <a:avLst/>
          </a:prstGeom>
          <a:solidFill>
            <a:srgbClr val="72D7BD"/>
          </a:solidFill>
          <a:ln w="38100">
            <a:solidFill>
              <a:srgbClr val="00C59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ALE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B6ECA58-47DF-C747-A852-8D3A4AAF5A06}"/>
              </a:ext>
            </a:extLst>
          </p:cNvPr>
          <p:cNvSpPr/>
          <p:nvPr/>
        </p:nvSpPr>
        <p:spPr>
          <a:xfrm>
            <a:off x="6735688" y="3162215"/>
            <a:ext cx="772300" cy="393576"/>
          </a:xfrm>
          <a:prstGeom prst="rect">
            <a:avLst/>
          </a:prstGeom>
          <a:solidFill>
            <a:srgbClr val="72D7BD"/>
          </a:solidFill>
          <a:ln w="38100">
            <a:solidFill>
              <a:srgbClr val="00C59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PDP ICE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FF26725-CF9F-9642-8684-471238C1F1B3}"/>
              </a:ext>
            </a:extLst>
          </p:cNvPr>
          <p:cNvSpPr/>
          <p:nvPr/>
        </p:nvSpPr>
        <p:spPr>
          <a:xfrm>
            <a:off x="6042809" y="5418969"/>
            <a:ext cx="1115207" cy="520256"/>
          </a:xfrm>
          <a:prstGeom prst="rect">
            <a:avLst/>
          </a:prstGeom>
          <a:solidFill>
            <a:srgbClr val="72D7BD"/>
          </a:solidFill>
          <a:ln w="38100">
            <a:solidFill>
              <a:srgbClr val="00C59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Model-specific scores, such as MDI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E563B41-C8C8-5243-BFD2-F7DCB59C8C8F}"/>
              </a:ext>
            </a:extLst>
          </p:cNvPr>
          <p:cNvSpPr txBox="1"/>
          <p:nvPr/>
        </p:nvSpPr>
        <p:spPr>
          <a:xfrm>
            <a:off x="130630" y="3635408"/>
            <a:ext cx="1545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9C8284"/>
                </a:solidFill>
                <a:latin typeface="+mj-lt"/>
                <a:cs typeface="Times New Roman" panose="02020603050405020304" pitchFamily="18" charset="0"/>
              </a:rPr>
              <a:t>Model-based (intrinsic) interpretability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5072BBF-0C93-1E45-9C93-BE72E7E0271E}"/>
              </a:ext>
            </a:extLst>
          </p:cNvPr>
          <p:cNvSpPr txBox="1"/>
          <p:nvPr/>
        </p:nvSpPr>
        <p:spPr>
          <a:xfrm>
            <a:off x="3174224" y="5616059"/>
            <a:ext cx="1771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A3A2B3"/>
                </a:solidFill>
                <a:latin typeface="+mj-lt"/>
                <a:cs typeface="Times New Roman" panose="02020603050405020304" pitchFamily="18" charset="0"/>
              </a:rPr>
              <a:t>Post-hoc </a:t>
            </a:r>
          </a:p>
          <a:p>
            <a:pPr algn="ctr"/>
            <a:r>
              <a:rPr lang="en-US" sz="1200" dirty="0">
                <a:solidFill>
                  <a:srgbClr val="A3A2B3"/>
                </a:solidFill>
                <a:latin typeface="+mj-lt"/>
                <a:cs typeface="Times New Roman" panose="02020603050405020304" pitchFamily="18" charset="0"/>
              </a:rPr>
              <a:t>prediction-level </a:t>
            </a:r>
          </a:p>
          <a:p>
            <a:pPr algn="ctr"/>
            <a:r>
              <a:rPr lang="en-US" sz="1200" dirty="0">
                <a:solidFill>
                  <a:srgbClr val="A3A2B3"/>
                </a:solidFill>
                <a:latin typeface="+mj-lt"/>
                <a:cs typeface="Times New Roman" panose="02020603050405020304" pitchFamily="18" charset="0"/>
              </a:rPr>
              <a:t>interpretability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B8C1B51-B4C7-9141-B966-F2A241851FF2}"/>
              </a:ext>
            </a:extLst>
          </p:cNvPr>
          <p:cNvCxnSpPr>
            <a:cxnSpLocks/>
          </p:cNvCxnSpPr>
          <p:nvPr/>
        </p:nvCxnSpPr>
        <p:spPr>
          <a:xfrm flipV="1">
            <a:off x="6279839" y="2247768"/>
            <a:ext cx="0" cy="538132"/>
          </a:xfrm>
          <a:prstGeom prst="straightConnector1">
            <a:avLst/>
          </a:prstGeom>
          <a:ln w="57150">
            <a:solidFill>
              <a:srgbClr val="F89938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2F56C04-7EE5-674F-9A15-123990568165}"/>
              </a:ext>
            </a:extLst>
          </p:cNvPr>
          <p:cNvCxnSpPr>
            <a:cxnSpLocks/>
          </p:cNvCxnSpPr>
          <p:nvPr/>
        </p:nvCxnSpPr>
        <p:spPr>
          <a:xfrm flipV="1">
            <a:off x="6992364" y="3910856"/>
            <a:ext cx="0" cy="538132"/>
          </a:xfrm>
          <a:prstGeom prst="straightConnector1">
            <a:avLst/>
          </a:prstGeom>
          <a:ln w="57150">
            <a:solidFill>
              <a:srgbClr val="F89938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6192D606-B170-AF48-AAF7-5E4B1078DD88}"/>
              </a:ext>
            </a:extLst>
          </p:cNvPr>
          <p:cNvSpPr txBox="1"/>
          <p:nvPr/>
        </p:nvSpPr>
        <p:spPr>
          <a:xfrm>
            <a:off x="2975487" y="755949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9400"/>
                </a:solidFill>
                <a:latin typeface="+mj-lt"/>
              </a:rPr>
              <a:t>YES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CAD038B-B6C4-4244-A563-52A379B1F0A4}"/>
              </a:ext>
            </a:extLst>
          </p:cNvPr>
          <p:cNvSpPr txBox="1"/>
          <p:nvPr/>
        </p:nvSpPr>
        <p:spPr>
          <a:xfrm>
            <a:off x="2846255" y="2114647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9400"/>
                </a:solidFill>
                <a:latin typeface="+mj-lt"/>
              </a:rPr>
              <a:t>YES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D52F8CF-E6BC-E84F-BB75-93E14A7B333A}"/>
              </a:ext>
            </a:extLst>
          </p:cNvPr>
          <p:cNvSpPr txBox="1"/>
          <p:nvPr/>
        </p:nvSpPr>
        <p:spPr>
          <a:xfrm>
            <a:off x="3820564" y="4362551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9400"/>
                </a:solidFill>
                <a:latin typeface="+mj-lt"/>
              </a:rPr>
              <a:t>YES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D35506E-BD77-2247-B8B6-AFEA91FD6A11}"/>
              </a:ext>
            </a:extLst>
          </p:cNvPr>
          <p:cNvSpPr txBox="1"/>
          <p:nvPr/>
        </p:nvSpPr>
        <p:spPr>
          <a:xfrm>
            <a:off x="4444845" y="1882928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DB2021"/>
                </a:solidFill>
                <a:latin typeface="+mj-lt"/>
              </a:rPr>
              <a:t>NO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2617DAC4-F445-F34C-BF2D-B821E71688FE}"/>
              </a:ext>
            </a:extLst>
          </p:cNvPr>
          <p:cNvSpPr txBox="1"/>
          <p:nvPr/>
        </p:nvSpPr>
        <p:spPr>
          <a:xfrm>
            <a:off x="5219070" y="4599185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DB2021"/>
                </a:solidFill>
                <a:latin typeface="+mj-lt"/>
              </a:rPr>
              <a:t>NO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CAE3996-2F15-734E-9AB0-BB700C81F5D3}"/>
              </a:ext>
            </a:extLst>
          </p:cNvPr>
          <p:cNvSpPr txBox="1"/>
          <p:nvPr/>
        </p:nvSpPr>
        <p:spPr>
          <a:xfrm>
            <a:off x="1913826" y="1351646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DB2021"/>
                </a:solidFill>
                <a:latin typeface="+mj-lt"/>
              </a:rPr>
              <a:t>NO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17808F0-1206-8241-868A-7869108EC2F0}"/>
              </a:ext>
            </a:extLst>
          </p:cNvPr>
          <p:cNvSpPr txBox="1"/>
          <p:nvPr/>
        </p:nvSpPr>
        <p:spPr>
          <a:xfrm>
            <a:off x="4662506" y="412802"/>
            <a:ext cx="1771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F8A9A"/>
                </a:solidFill>
                <a:latin typeface="+mj-lt"/>
                <a:cs typeface="Times New Roman" panose="02020603050405020304" pitchFamily="18" charset="0"/>
              </a:rPr>
              <a:t>Post-hoc </a:t>
            </a:r>
          </a:p>
          <a:p>
            <a:pPr algn="ctr"/>
            <a:r>
              <a:rPr lang="en-US" sz="1200" dirty="0">
                <a:solidFill>
                  <a:srgbClr val="7F8A9A"/>
                </a:solidFill>
                <a:latin typeface="+mj-lt"/>
                <a:cs typeface="Times New Roman" panose="02020603050405020304" pitchFamily="18" charset="0"/>
              </a:rPr>
              <a:t>dataset-level </a:t>
            </a:r>
          </a:p>
          <a:p>
            <a:pPr algn="ctr"/>
            <a:r>
              <a:rPr lang="en-US" sz="1200" dirty="0">
                <a:solidFill>
                  <a:srgbClr val="7F8A9A"/>
                </a:solidFill>
                <a:latin typeface="+mj-lt"/>
                <a:cs typeface="Times New Roman" panose="02020603050405020304" pitchFamily="18" charset="0"/>
              </a:rPr>
              <a:t>interpretability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617DBD3-B202-F643-8736-E145F0C14661}"/>
              </a:ext>
            </a:extLst>
          </p:cNvPr>
          <p:cNvSpPr txBox="1"/>
          <p:nvPr/>
        </p:nvSpPr>
        <p:spPr>
          <a:xfrm>
            <a:off x="3247892" y="2508838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89938"/>
                </a:solidFill>
                <a:latin typeface="+mj-lt"/>
              </a:rPr>
              <a:t>ACC. TOO LOW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A5361B0-2530-374D-BCEC-45D25E34F1CD}"/>
              </a:ext>
            </a:extLst>
          </p:cNvPr>
          <p:cNvSpPr txBox="1"/>
          <p:nvPr/>
        </p:nvSpPr>
        <p:spPr>
          <a:xfrm>
            <a:off x="3209796" y="3171364"/>
            <a:ext cx="965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89938"/>
                </a:solidFill>
                <a:latin typeface="+mj-lt"/>
              </a:rPr>
              <a:t>NEED MORE EXPLANATION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B302131-1276-B34E-89D9-DFECD951E300}"/>
              </a:ext>
            </a:extLst>
          </p:cNvPr>
          <p:cNvSpPr txBox="1"/>
          <p:nvPr/>
        </p:nvSpPr>
        <p:spPr>
          <a:xfrm>
            <a:off x="6034668" y="4056739"/>
            <a:ext cx="965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89938"/>
                </a:solidFill>
                <a:latin typeface="+mj-lt"/>
              </a:rPr>
              <a:t>WANT</a:t>
            </a:r>
          </a:p>
          <a:p>
            <a:r>
              <a:rPr lang="en-US" sz="800" dirty="0">
                <a:solidFill>
                  <a:srgbClr val="F89938"/>
                </a:solidFill>
                <a:latin typeface="+mj-lt"/>
              </a:rPr>
              <a:t>EXPLANTION CURVES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B622955-A267-FD40-B8BD-0D275C2DC8BD}"/>
              </a:ext>
            </a:extLst>
          </p:cNvPr>
          <p:cNvSpPr txBox="1"/>
          <p:nvPr/>
        </p:nvSpPr>
        <p:spPr>
          <a:xfrm>
            <a:off x="6573228" y="2302510"/>
            <a:ext cx="965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89938"/>
                </a:solidFill>
                <a:latin typeface="+mj-lt"/>
              </a:rPr>
              <a:t>WANT EXAMPLE-BASED EXPLANATION</a:t>
            </a: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E6E02266-CD2E-4E4F-82AB-45FB84C16DF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458536" y="847210"/>
            <a:ext cx="203200" cy="203200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037F21D0-D920-2C45-8A68-39CA986A33CD}"/>
              </a:ext>
            </a:extLst>
          </p:cNvPr>
          <p:cNvSpPr txBox="1"/>
          <p:nvPr/>
        </p:nvSpPr>
        <p:spPr>
          <a:xfrm>
            <a:off x="8634439" y="838244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 on github</a:t>
            </a:r>
            <a:endParaRPr lang="en-US" sz="1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82C45-5063-7948-905A-C976C28A688B}"/>
              </a:ext>
            </a:extLst>
          </p:cNvPr>
          <p:cNvSpPr txBox="1"/>
          <p:nvPr/>
        </p:nvSpPr>
        <p:spPr>
          <a:xfrm>
            <a:off x="4454182" y="2608558"/>
            <a:ext cx="925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Black-box model</a:t>
            </a:r>
          </a:p>
        </p:txBody>
      </p:sp>
    </p:spTree>
    <p:extLst>
      <p:ext uri="{BB962C8B-B14F-4D97-AF65-F5344CB8AC3E}">
        <p14:creationId xmlns:p14="http://schemas.microsoft.com/office/powerpoint/2010/main" val="24311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ABAF8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255</Words>
  <Application>Microsoft Macintosh PowerPoint</Application>
  <PresentationFormat>Custom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 Singh</dc:creator>
  <cp:lastModifiedBy>Chandan Singh</cp:lastModifiedBy>
  <cp:revision>134</cp:revision>
  <cp:lastPrinted>2019-06-11T19:00:07Z</cp:lastPrinted>
  <dcterms:created xsi:type="dcterms:W3CDTF">2019-06-11T12:32:42Z</dcterms:created>
  <dcterms:modified xsi:type="dcterms:W3CDTF">2019-06-11T19:00:09Z</dcterms:modified>
</cp:coreProperties>
</file>