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5"/>
  </p:notesMasterIdLst>
  <p:sldIdLst>
    <p:sldId id="293" r:id="rId2"/>
    <p:sldId id="418" r:id="rId3"/>
    <p:sldId id="306" r:id="rId4"/>
    <p:sldId id="422" r:id="rId5"/>
    <p:sldId id="421" r:id="rId6"/>
    <p:sldId id="423" r:id="rId7"/>
    <p:sldId id="419" r:id="rId8"/>
    <p:sldId id="330" r:id="rId9"/>
    <p:sldId id="420" r:id="rId10"/>
    <p:sldId id="424" r:id="rId11"/>
    <p:sldId id="426" r:id="rId12"/>
    <p:sldId id="427" r:id="rId13"/>
    <p:sldId id="425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44A"/>
    <a:srgbClr val="F7513D"/>
    <a:srgbClr val="52617B"/>
    <a:srgbClr val="9A9BA1"/>
    <a:srgbClr val="A8C6FF"/>
    <a:srgbClr val="FF2058"/>
    <a:srgbClr val="7D94BF"/>
    <a:srgbClr val="526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85546" autoAdjust="0"/>
  </p:normalViewPr>
  <p:slideViewPr>
    <p:cSldViewPr snapToGrid="0" snapToObjects="1">
      <p:cViewPr varScale="1">
        <p:scale>
          <a:sx n="97" d="100"/>
          <a:sy n="9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不会涉及很硬核的</a:t>
            </a:r>
            <a:r>
              <a:rPr lang="en-US" altLang="zh-CN" dirty="0" err="1"/>
              <a:t>cuda</a:t>
            </a:r>
            <a:r>
              <a:rPr lang="zh-CN" altLang="en-US" dirty="0"/>
              <a:t>编程，因为硬核的我也不会。单纯是为了抛砖引玉，希望组里大佬后面有时间可以分享下经验。</a:t>
            </a:r>
            <a:endParaRPr lang="en-US" altLang="zh-CN" dirty="0"/>
          </a:p>
          <a:p>
            <a:r>
              <a:rPr lang="zh-CN" altLang="en-US" dirty="0"/>
              <a:t>目标：不一定要求能用</a:t>
            </a:r>
            <a:r>
              <a:rPr lang="en-US" altLang="zh-CN" dirty="0" err="1"/>
              <a:t>cuda</a:t>
            </a:r>
            <a:r>
              <a:rPr lang="zh-CN" altLang="en-US" dirty="0"/>
              <a:t>编程，但是可以降低阅读和</a:t>
            </a:r>
            <a:r>
              <a:rPr lang="en-US" altLang="zh-CN" dirty="0" err="1"/>
              <a:t>cuda</a:t>
            </a:r>
            <a:r>
              <a:rPr lang="zh-CN" altLang="en-US" dirty="0"/>
              <a:t>相关代码时后的门槛，比如</a:t>
            </a:r>
            <a:r>
              <a:rPr lang="en-US" altLang="zh-CN" dirty="0" err="1"/>
              <a:t>OpenMMLab</a:t>
            </a:r>
            <a:r>
              <a:rPr lang="zh-CN" altLang="en-US" dirty="0"/>
              <a:t>体系中经常用到的各种算子。</a:t>
            </a:r>
          </a:p>
        </p:txBody>
      </p:sp>
    </p:spTree>
    <p:extLst>
      <p:ext uri="{BB962C8B-B14F-4D97-AF65-F5344CB8AC3E}">
        <p14:creationId xmlns:p14="http://schemas.microsoft.com/office/powerpoint/2010/main" val="92475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环境搭建，只提一下</a:t>
            </a:r>
            <a:r>
              <a:rPr lang="en-US" altLang="zh-CN" dirty="0"/>
              <a:t>windows</a:t>
            </a:r>
            <a:r>
              <a:rPr lang="zh-CN" altLang="en-US" dirty="0"/>
              <a:t>的环境搭建。</a:t>
            </a:r>
            <a:r>
              <a:rPr lang="en-US" altLang="zh-CN" dirty="0"/>
              <a:t>Linux</a:t>
            </a:r>
            <a:r>
              <a:rPr lang="zh-CN" altLang="en-US" dirty="0"/>
              <a:t>下面，大家都有</a:t>
            </a:r>
            <a:r>
              <a:rPr lang="en-US" altLang="zh-CN" dirty="0"/>
              <a:t>mmcv-full</a:t>
            </a:r>
            <a:r>
              <a:rPr lang="zh-CN" altLang="en-US" dirty="0"/>
              <a:t>的运行环境，就已经有了。此外，</a:t>
            </a:r>
            <a:r>
              <a:rPr lang="en-US" altLang="zh-CN" dirty="0"/>
              <a:t>windows</a:t>
            </a:r>
            <a:r>
              <a:rPr lang="zh-CN" altLang="en-US" dirty="0"/>
              <a:t>下用</a:t>
            </a:r>
            <a:r>
              <a:rPr lang="en-US" altLang="zh-CN" dirty="0"/>
              <a:t>vs</a:t>
            </a:r>
            <a:r>
              <a:rPr lang="zh-CN" altLang="en-US" dirty="0"/>
              <a:t>写</a:t>
            </a:r>
            <a:r>
              <a:rPr lang="en-US" altLang="zh-CN" dirty="0" err="1"/>
              <a:t>cuda</a:t>
            </a:r>
            <a:r>
              <a:rPr lang="zh-CN" altLang="en-US" dirty="0"/>
              <a:t>挺方便的，宇宙最强</a:t>
            </a:r>
            <a:r>
              <a:rPr lang="en-US" altLang="zh-CN" dirty="0"/>
              <a:t>IDE</a:t>
            </a:r>
            <a:r>
              <a:rPr lang="zh-CN" altLang="en-US" dirty="0"/>
              <a:t>名不虚传。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4E9C9-4274-4570-9023-319DED0A99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3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单独的一个</a:t>
            </a:r>
            <a:r>
              <a:rPr lang="en-US" altLang="zh-CN" dirty="0" err="1"/>
              <a:t>cuda</a:t>
            </a:r>
            <a:r>
              <a:rPr lang="en-US" altLang="zh-CN" dirty="0"/>
              <a:t> thread</a:t>
            </a:r>
            <a:r>
              <a:rPr lang="zh-CN" altLang="en-US" dirty="0"/>
              <a:t>的计算能力可能不如一个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/>
              <a:t>thread</a:t>
            </a:r>
            <a:r>
              <a:rPr lang="zh-CN" altLang="en-US" dirty="0"/>
              <a:t>，但是</a:t>
            </a:r>
            <a:r>
              <a:rPr lang="en-US" altLang="zh-CN" dirty="0"/>
              <a:t>CUDA</a:t>
            </a:r>
            <a:r>
              <a:rPr lang="zh-CN" altLang="en-US" dirty="0"/>
              <a:t>多个</a:t>
            </a:r>
            <a:r>
              <a:rPr lang="en-US" altLang="zh-CN" dirty="0"/>
              <a:t>thread</a:t>
            </a:r>
            <a:r>
              <a:rPr lang="zh-CN" altLang="en-US" dirty="0"/>
              <a:t>并行计算，最后计算能力远高于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182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将涉及的概念，不是</a:t>
            </a:r>
            <a:r>
              <a:rPr lang="en-US" altLang="zh-CN" dirty="0"/>
              <a:t>CUDA</a:t>
            </a:r>
            <a:r>
              <a:rPr lang="zh-CN" altLang="en-US" dirty="0"/>
              <a:t>编程全部涉及到的，每个部分只有个人常用的会列出来。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线程分配，属于套娃。一个</a:t>
            </a:r>
            <a:r>
              <a:rPr lang="en-US" altLang="zh-CN" dirty="0"/>
              <a:t>Block</a:t>
            </a:r>
            <a:r>
              <a:rPr lang="zh-CN" altLang="en-US" dirty="0"/>
              <a:t>有多个</a:t>
            </a:r>
            <a:r>
              <a:rPr lang="en-US" altLang="zh-CN" dirty="0"/>
              <a:t>Thread</a:t>
            </a:r>
            <a:r>
              <a:rPr lang="zh-CN" altLang="en-US" dirty="0"/>
              <a:t>，一个</a:t>
            </a:r>
            <a:r>
              <a:rPr lang="en-US" altLang="zh-CN" dirty="0"/>
              <a:t>Grid</a:t>
            </a:r>
            <a:r>
              <a:rPr lang="zh-CN" altLang="en-US" dirty="0"/>
              <a:t>又有多个</a:t>
            </a:r>
            <a:r>
              <a:rPr lang="en-US" altLang="zh-CN" dirty="0"/>
              <a:t>Block</a:t>
            </a:r>
            <a:r>
              <a:rPr lang="zh-CN" altLang="en-US" dirty="0"/>
              <a:t>。当然，有上限，一般一个</a:t>
            </a:r>
            <a:r>
              <a:rPr lang="en-US" altLang="zh-CN" dirty="0"/>
              <a:t>Block</a:t>
            </a:r>
            <a:r>
              <a:rPr lang="zh-CN" altLang="en-US" dirty="0"/>
              <a:t>最多</a:t>
            </a:r>
            <a:r>
              <a:rPr lang="en-US" altLang="zh-CN" dirty="0"/>
              <a:t>1024</a:t>
            </a:r>
            <a:r>
              <a:rPr lang="zh-CN" altLang="en-US" dirty="0"/>
              <a:t>个</a:t>
            </a:r>
            <a:r>
              <a:rPr lang="en-US" altLang="zh-CN" dirty="0"/>
              <a:t>Thread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66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96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现在深度学习，一般不会绕开</a:t>
            </a:r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5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我了解到的优化方式。</a:t>
            </a:r>
          </a:p>
        </p:txBody>
      </p:sp>
    </p:spTree>
    <p:extLst>
      <p:ext uri="{BB962C8B-B14F-4D97-AF65-F5344CB8AC3E}">
        <p14:creationId xmlns:p14="http://schemas.microsoft.com/office/powerpoint/2010/main" val="415974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不要忘了回顾一下讲到的内容。</a:t>
            </a:r>
          </a:p>
        </p:txBody>
      </p:sp>
    </p:spTree>
    <p:extLst>
      <p:ext uri="{BB962C8B-B14F-4D97-AF65-F5344CB8AC3E}">
        <p14:creationId xmlns:p14="http://schemas.microsoft.com/office/powerpoint/2010/main" val="247133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样式一：封面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8199" y="2118049"/>
            <a:ext cx="10515600" cy="15284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 sz="36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838200" y="3809998"/>
            <a:ext cx="10515600" cy="49795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三：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34904" y="4504875"/>
            <a:ext cx="3246497" cy="168794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4" y="3327213"/>
            <a:ext cx="897547" cy="663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图片占位符 12"/>
          <p:cNvSpPr>
            <a:spLocks noGrp="1"/>
          </p:cNvSpPr>
          <p:nvPr>
            <p:ph type="pic" idx="14"/>
          </p:nvPr>
        </p:nvSpPr>
        <p:spPr>
          <a:xfrm>
            <a:off x="4018720" y="-27000"/>
            <a:ext cx="8218794" cy="6912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三：正文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38200" y="2292694"/>
            <a:ext cx="3973997" cy="27825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7942" y="214714"/>
            <a:ext cx="7623176" cy="49674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333F50"/>
                </a:solidFill>
              </a:defRPr>
            </a:lvl1pPr>
            <a:lvl2pPr>
              <a:defRPr sz="2400">
                <a:solidFill>
                  <a:srgbClr val="333F50"/>
                </a:solidFill>
              </a:defRPr>
            </a:lvl2pPr>
            <a:lvl3pPr marL="1188719" indent="-274319">
              <a:buSzPct val="100000"/>
              <a:buChar char="•"/>
              <a:defRPr sz="2400">
                <a:solidFill>
                  <a:srgbClr val="333F50"/>
                </a:solidFill>
              </a:defRPr>
            </a:lvl3pPr>
            <a:lvl4pPr marL="1676400" indent="-304800">
              <a:buSzPct val="100000"/>
              <a:buChar char="•"/>
              <a:defRPr sz="2400">
                <a:solidFill>
                  <a:srgbClr val="333F50"/>
                </a:solidFill>
              </a:defRPr>
            </a:lvl4pPr>
            <a:lvl5pPr marL="2133600" indent="-304800">
              <a:buSzPct val="100000"/>
              <a:buChar char="•"/>
              <a:defRPr sz="2400">
                <a:solidFill>
                  <a:srgbClr val="333F5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三：正文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三：正文页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矩形 6"/>
          <p:cNvGrpSpPr/>
          <p:nvPr/>
        </p:nvGrpSpPr>
        <p:grpSpPr>
          <a:xfrm>
            <a:off x="-46228000" y="-18694400"/>
            <a:ext cx="10972800" cy="2438400"/>
            <a:chOff x="0" y="0"/>
            <a:chExt cx="10972800" cy="2438400"/>
          </a:xfrm>
        </p:grpSpPr>
        <p:sp>
          <p:nvSpPr>
            <p:cNvPr id="218" name="矩形"/>
            <p:cNvSpPr/>
            <p:nvPr/>
          </p:nvSpPr>
          <p:spPr>
            <a:xfrm>
              <a:off x="0" y="0"/>
              <a:ext cx="109728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陈西PPT工作室"/>
            <p:cNvSpPr txBox="1"/>
            <p:nvPr/>
          </p:nvSpPr>
          <p:spPr>
            <a:xfrm>
              <a:off x="45719" y="151130"/>
              <a:ext cx="10881361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500">
                  <a:solidFill>
                    <a:srgbClr val="FFFFFF"/>
                  </a:solidFill>
                </a:defRPr>
              </a:pPr>
              <a:r>
                <a:t>陈西PPT工作室</a:t>
              </a:r>
            </a:p>
          </p:txBody>
        </p:sp>
      </p:grpSp>
      <p:grpSp>
        <p:nvGrpSpPr>
          <p:cNvPr id="223" name="矩形 7"/>
          <p:cNvGrpSpPr/>
          <p:nvPr/>
        </p:nvGrpSpPr>
        <p:grpSpPr>
          <a:xfrm>
            <a:off x="50292000" y="-18694400"/>
            <a:ext cx="10972800" cy="2438400"/>
            <a:chOff x="0" y="0"/>
            <a:chExt cx="10972800" cy="2438400"/>
          </a:xfrm>
        </p:grpSpPr>
        <p:sp>
          <p:nvSpPr>
            <p:cNvPr id="221" name="矩形"/>
            <p:cNvSpPr/>
            <p:nvPr/>
          </p:nvSpPr>
          <p:spPr>
            <a:xfrm>
              <a:off x="0" y="0"/>
              <a:ext cx="109728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陈西PPT工作室"/>
            <p:cNvSpPr txBox="1"/>
            <p:nvPr/>
          </p:nvSpPr>
          <p:spPr>
            <a:xfrm>
              <a:off x="45719" y="151130"/>
              <a:ext cx="10881361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500">
                  <a:solidFill>
                    <a:srgbClr val="FFFFFF"/>
                  </a:solidFill>
                </a:defRPr>
              </a:pPr>
              <a:r>
                <a:t>陈西PPT工作室</a:t>
              </a:r>
            </a:p>
          </p:txBody>
        </p:sp>
      </p:grpSp>
      <p:grpSp>
        <p:nvGrpSpPr>
          <p:cNvPr id="226" name="矩形 10"/>
          <p:cNvGrpSpPr/>
          <p:nvPr/>
        </p:nvGrpSpPr>
        <p:grpSpPr>
          <a:xfrm>
            <a:off x="-46228000" y="23469600"/>
            <a:ext cx="10972800" cy="2438400"/>
            <a:chOff x="0" y="0"/>
            <a:chExt cx="10972800" cy="2438400"/>
          </a:xfrm>
        </p:grpSpPr>
        <p:sp>
          <p:nvSpPr>
            <p:cNvPr id="224" name="矩形"/>
            <p:cNvSpPr/>
            <p:nvPr/>
          </p:nvSpPr>
          <p:spPr>
            <a:xfrm>
              <a:off x="0" y="0"/>
              <a:ext cx="109728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陈西PPT工作室"/>
            <p:cNvSpPr txBox="1"/>
            <p:nvPr/>
          </p:nvSpPr>
          <p:spPr>
            <a:xfrm>
              <a:off x="45719" y="151130"/>
              <a:ext cx="10881361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500">
                  <a:solidFill>
                    <a:srgbClr val="FFFFFF"/>
                  </a:solidFill>
                </a:defRPr>
              </a:pPr>
              <a:r>
                <a:t>陈西PPT工作室</a:t>
              </a:r>
            </a:p>
          </p:txBody>
        </p:sp>
      </p:grpSp>
      <p:grpSp>
        <p:nvGrpSpPr>
          <p:cNvPr id="229" name="矩形 11"/>
          <p:cNvGrpSpPr/>
          <p:nvPr/>
        </p:nvGrpSpPr>
        <p:grpSpPr>
          <a:xfrm>
            <a:off x="50292000" y="23469600"/>
            <a:ext cx="10972800" cy="2438400"/>
            <a:chOff x="0" y="0"/>
            <a:chExt cx="10972800" cy="2438400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10972800" cy="2438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陈西PPT工作室"/>
            <p:cNvSpPr txBox="1"/>
            <p:nvPr/>
          </p:nvSpPr>
          <p:spPr>
            <a:xfrm>
              <a:off x="45719" y="151130"/>
              <a:ext cx="10881361" cy="21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1500">
                  <a:solidFill>
                    <a:srgbClr val="FFFFFF"/>
                  </a:solidFill>
                </a:defRPr>
              </a:pPr>
              <a:r>
                <a:t>陈西PPT工作室</a:t>
              </a:r>
            </a:p>
          </p:txBody>
        </p:sp>
      </p:grpSp>
      <p:sp>
        <p:nvSpPr>
          <p:cNvPr id="230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23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2pPr>
            <a:lvl3pPr marL="1234439" indent="-320039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一：封面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61240" y="5456237"/>
            <a:ext cx="8811361" cy="90011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 marL="1280160" indent="-365760">
              <a:buSzPct val="100000"/>
              <a:buChar char="•"/>
              <a:defRPr sz="3200">
                <a:solidFill>
                  <a:srgbClr val="FFFFFF"/>
                </a:solidFill>
              </a:defRPr>
            </a:lvl3pPr>
            <a:lvl4pPr marL="17780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4pPr>
            <a:lvl5pPr marL="22352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图片占位符 12"/>
          <p:cNvSpPr>
            <a:spLocks noGrp="1"/>
          </p:cNvSpPr>
          <p:nvPr>
            <p:ph type="pic" idx="13"/>
          </p:nvPr>
        </p:nvSpPr>
        <p:spPr>
          <a:xfrm>
            <a:off x="-45514" y="-27000"/>
            <a:ext cx="12283029" cy="49429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一：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34904" y="4504875"/>
            <a:ext cx="3246497" cy="168794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34904" y="3327213"/>
            <a:ext cx="897547" cy="6635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图片占位符 12"/>
          <p:cNvSpPr>
            <a:spLocks noGrp="1"/>
          </p:cNvSpPr>
          <p:nvPr>
            <p:ph type="pic" idx="14"/>
          </p:nvPr>
        </p:nvSpPr>
        <p:spPr>
          <a:xfrm>
            <a:off x="4018720" y="-27012"/>
            <a:ext cx="8218794" cy="6912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一：正文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38200" y="2292694"/>
            <a:ext cx="3973997" cy="27825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7942" y="214714"/>
            <a:ext cx="7623176" cy="496743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 marL="1188719" indent="-274319">
              <a:buSzPct val="100000"/>
              <a:buChar char="•"/>
              <a:defRPr sz="2400">
                <a:solidFill>
                  <a:srgbClr val="FFFFFF"/>
                </a:solidFill>
              </a:defRPr>
            </a:lvl3pPr>
            <a:lvl4pPr marL="1676400" indent="-304800">
              <a:buSzPct val="100000"/>
              <a:buChar char="•"/>
              <a:defRPr sz="2400">
                <a:solidFill>
                  <a:srgbClr val="FFFFFF"/>
                </a:solidFill>
              </a:defRPr>
            </a:lvl4pPr>
            <a:lvl5pPr marL="2133600" indent="-304800">
              <a:buSzPct val="100000"/>
              <a:buChar char="•"/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样式一：正文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二：封面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61240" y="5456237"/>
            <a:ext cx="8811361" cy="90011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 marL="1280160" indent="-365760">
              <a:buSzPct val="100000"/>
              <a:buChar char="•"/>
              <a:defRPr sz="3200">
                <a:solidFill>
                  <a:srgbClr val="FFFFFF"/>
                </a:solidFill>
              </a:defRPr>
            </a:lvl3pPr>
            <a:lvl4pPr marL="17780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4pPr>
            <a:lvl5pPr marL="22352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图片占位符 12"/>
          <p:cNvSpPr>
            <a:spLocks noGrp="1"/>
          </p:cNvSpPr>
          <p:nvPr>
            <p:ph type="pic" idx="13"/>
          </p:nvPr>
        </p:nvSpPr>
        <p:spPr>
          <a:xfrm>
            <a:off x="-45514" y="-27000"/>
            <a:ext cx="12283029" cy="49429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二：正文页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7" y="-27000"/>
            <a:ext cx="12276634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三：封面页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61240" y="5456237"/>
            <a:ext cx="8811361" cy="90011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 marL="1280160" indent="-365760">
              <a:buSzPct val="100000"/>
              <a:buChar char="•"/>
              <a:defRPr sz="3200">
                <a:solidFill>
                  <a:srgbClr val="FFFFFF"/>
                </a:solidFill>
              </a:defRPr>
            </a:lvl3pPr>
            <a:lvl4pPr marL="17780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4pPr>
            <a:lvl5pPr marL="2235200" indent="-406400">
              <a:buSzPct val="100000"/>
              <a:buChar char="•"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1" name="图片占位符 12"/>
          <p:cNvSpPr>
            <a:spLocks noGrp="1"/>
          </p:cNvSpPr>
          <p:nvPr>
            <p:ph type="pic" idx="13"/>
          </p:nvPr>
        </p:nvSpPr>
        <p:spPr>
          <a:xfrm>
            <a:off x="-45514" y="-27000"/>
            <a:ext cx="12283029" cy="49429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样式三：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34904" y="3429000"/>
            <a:ext cx="3246497" cy="276382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defRPr sz="2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71" name="图片 2" descr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083" y="-27000"/>
            <a:ext cx="8236801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文本占位符 2"/>
          <p:cNvSpPr>
            <a:spLocks noGrp="1"/>
          </p:cNvSpPr>
          <p:nvPr>
            <p:ph type="body" idx="13"/>
          </p:nvPr>
        </p:nvSpPr>
        <p:spPr>
          <a:xfrm>
            <a:off x="4769222" y="519940"/>
            <a:ext cx="6584578" cy="5672885"/>
          </a:xfrm>
          <a:prstGeom prst="rect">
            <a:avLst/>
          </a:prstGeom>
        </p:spPr>
        <p:txBody>
          <a:bodyPr anchor="b"/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 descr="图片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45514" y="-27000"/>
            <a:ext cx="12283029" cy="691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09568" y="1789044"/>
            <a:ext cx="10372864" cy="4403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13945" y="6482609"/>
            <a:ext cx="267989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A6A6A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9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62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CoffeeBeforeArch/cuda_programming" TargetMode="External"/><Relationship Id="rId4" Type="http://schemas.openxmlformats.org/officeDocument/2006/relationships/hyperlink" Target="https://github.com/godweiyang/NN-CUDA-Examp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bilibili.com/read/cv7335974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45437B87-E721-A944-8CA9-6E9A0943F4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838198" y="2853713"/>
            <a:ext cx="10515601" cy="15284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r>
              <a:rPr lang="en-US" altLang="zh-CN" sz="4000" dirty="0"/>
              <a:t>CUDA</a:t>
            </a:r>
            <a:r>
              <a:rPr lang="zh-CN" altLang="en-US" sz="4000" dirty="0"/>
              <a:t>小白入门笔记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6249687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B619F-D8A5-4869-A48E-7ED1A1D6CD7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 dirty="0"/>
              <a:t>常用优化方式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BFFEF8-72FB-4253-A8A0-4D9919EAB407}"/>
              </a:ext>
            </a:extLst>
          </p:cNvPr>
          <p:cNvSpPr txBox="1"/>
          <p:nvPr/>
        </p:nvSpPr>
        <p:spPr>
          <a:xfrm>
            <a:off x="634980" y="1700981"/>
            <a:ext cx="6656438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优化方式：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__strict__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cublas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8052655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5FB8D-1879-43F5-A946-FC923189A5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Grid of Thread Blocks.">
            <a:extLst>
              <a:ext uri="{FF2B5EF4-FFF2-40B4-BE49-F238E27FC236}">
                <a16:creationId xmlns:a16="http://schemas.microsoft.com/office/drawing/2014/main" id="{C78E83F6-253F-4AF8-A7D2-52CAF33B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" y="1102735"/>
            <a:ext cx="5092113" cy="441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rix Multiplication with Shared Memory.">
            <a:extLst>
              <a:ext uri="{FF2B5EF4-FFF2-40B4-BE49-F238E27FC236}">
                <a16:creationId xmlns:a16="http://schemas.microsoft.com/office/drawing/2014/main" id="{0988799D-7D2D-4AA0-9295-DAF6BA19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02" y="1102735"/>
            <a:ext cx="4585827" cy="46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D026F7B-31B5-4D60-B579-C1324D9C44D0}"/>
              </a:ext>
            </a:extLst>
          </p:cNvPr>
          <p:cNvGrpSpPr/>
          <p:nvPr/>
        </p:nvGrpSpPr>
        <p:grpSpPr>
          <a:xfrm>
            <a:off x="363808" y="5890307"/>
            <a:ext cx="3795225" cy="428204"/>
            <a:chOff x="267943" y="1257527"/>
            <a:chExt cx="3795225" cy="42820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46C9FC-1568-4D57-8B40-6C25CDF0631C}"/>
                </a:ext>
              </a:extLst>
            </p:cNvPr>
            <p:cNvSpPr txBox="1"/>
            <p:nvPr/>
          </p:nvSpPr>
          <p:spPr>
            <a:xfrm>
              <a:off x="267943" y="1257527"/>
              <a:ext cx="1649348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等线"/>
                </a:rPr>
                <a:t>（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等线"/>
                </a:rPr>
                <a:t>col, row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等线"/>
                </a:rPr>
                <a:t>）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C103F9C-9EBD-45F4-8D66-C420DD5BD9F0}"/>
                </a:ext>
              </a:extLst>
            </p:cNvPr>
            <p:cNvSpPr txBox="1"/>
            <p:nvPr/>
          </p:nvSpPr>
          <p:spPr>
            <a:xfrm>
              <a:off x="2413820" y="1285623"/>
              <a:ext cx="1649348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等线"/>
                </a:rPr>
                <a:t>（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等线"/>
                </a:rPr>
                <a:t>x, y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等线"/>
                </a:rPr>
                <a:t>）</a:t>
              </a:r>
            </a:p>
          </p:txBody>
        </p:sp>
        <p:sp>
          <p:nvSpPr>
            <p:cNvPr id="5" name="箭头: 左右 4">
              <a:extLst>
                <a:ext uri="{FF2B5EF4-FFF2-40B4-BE49-F238E27FC236}">
                  <a16:creationId xmlns:a16="http://schemas.microsoft.com/office/drawing/2014/main" id="{8C27F128-64E5-4094-9A2C-8CD0EE3F52E0}"/>
                </a:ext>
              </a:extLst>
            </p:cNvPr>
            <p:cNvSpPr/>
            <p:nvPr/>
          </p:nvSpPr>
          <p:spPr>
            <a:xfrm>
              <a:off x="1799304" y="1358236"/>
              <a:ext cx="585020" cy="268621"/>
            </a:xfrm>
            <a:prstGeom prst="leftRightArrow">
              <a:avLst/>
            </a:prstGeom>
            <a:solidFill>
              <a:srgbClr val="52617B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endParaRP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5E5911-F05B-4DD5-8A9E-3C0567AA4C27}"/>
              </a:ext>
            </a:extLst>
          </p:cNvPr>
          <p:cNvCxnSpPr>
            <a:cxnSpLocks/>
          </p:cNvCxnSpPr>
          <p:nvPr/>
        </p:nvCxnSpPr>
        <p:spPr>
          <a:xfrm flipH="1">
            <a:off x="1449039" y="4563117"/>
            <a:ext cx="494070" cy="1193097"/>
          </a:xfrm>
          <a:prstGeom prst="straightConnector1">
            <a:avLst/>
          </a:prstGeom>
          <a:noFill/>
          <a:ln w="28575" cap="flat">
            <a:solidFill>
              <a:srgbClr val="52617B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8D6F86E-DD76-4E2A-A476-3C40A3E0AC04}"/>
              </a:ext>
            </a:extLst>
          </p:cNvPr>
          <p:cNvSpPr/>
          <p:nvPr/>
        </p:nvSpPr>
        <p:spPr>
          <a:xfrm>
            <a:off x="3722585" y="1768222"/>
            <a:ext cx="5378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row = </a:t>
            </a:r>
            <a:r>
              <a:rPr lang="en-US" altLang="zh-CN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blockIdx</a:t>
            </a:r>
            <a:r>
              <a:rPr lang="en-US" altLang="zh-CN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.y</a:t>
            </a:r>
            <a:r>
              <a:rPr lang="en-US" altLang="zh-CN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blockDim</a:t>
            </a:r>
            <a:r>
              <a:rPr lang="en-US" altLang="zh-CN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.y</a:t>
            </a:r>
            <a:r>
              <a:rPr lang="en-US" altLang="zh-CN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threadIdx</a:t>
            </a:r>
            <a:r>
              <a:rPr lang="en-US" altLang="zh-CN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.y</a:t>
            </a:r>
            <a:endParaRPr lang="en-US" altLang="zh-CN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col = </a:t>
            </a:r>
            <a:r>
              <a:rPr lang="en-US" altLang="zh-CN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blockIdx</a:t>
            </a:r>
            <a:r>
              <a:rPr lang="en-US" altLang="zh-CN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blockDim</a:t>
            </a:r>
            <a:r>
              <a:rPr lang="en-US" altLang="zh-CN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threadIdx</a:t>
            </a:r>
            <a:r>
              <a:rPr lang="en-US" altLang="zh-CN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endParaRPr lang="en-US" altLang="zh-CN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166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5FB8D-1879-43F5-A946-FC923189A5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 dirty="0"/>
              <a:t>计算过程</a:t>
            </a:r>
          </a:p>
        </p:txBody>
      </p:sp>
      <p:pic>
        <p:nvPicPr>
          <p:cNvPr id="2052" name="Picture 4" descr="Matrix Multiplication with Shared Memory.">
            <a:extLst>
              <a:ext uri="{FF2B5EF4-FFF2-40B4-BE49-F238E27FC236}">
                <a16:creationId xmlns:a16="http://schemas.microsoft.com/office/drawing/2014/main" id="{0988799D-7D2D-4AA0-9295-DAF6BA19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0" y="1321468"/>
            <a:ext cx="4585827" cy="46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340DC0-1AE6-4FFA-A972-873D4DB6E210}"/>
                  </a:ext>
                </a:extLst>
              </p:cNvPr>
              <p:cNvSpPr txBox="1"/>
              <p:nvPr/>
            </p:nvSpPr>
            <p:spPr>
              <a:xfrm>
                <a:off x="5643718" y="1515862"/>
                <a:ext cx="604683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定义张量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: 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(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𝑁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,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𝐶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,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𝐻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,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𝑊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)</m:t>
                    </m:r>
                  </m:oMath>
                </a14:m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      存储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长度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:</a:t>
                </a:r>
                <a:r>
                  <a:rPr kumimoji="0" lang="en-US" altLang="zh-CN" sz="18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340DC0-1AE6-4FFA-A972-873D4DB6E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18" y="1515862"/>
                <a:ext cx="6046839" cy="369330"/>
              </a:xfrm>
              <a:prstGeom prst="rect">
                <a:avLst/>
              </a:prstGeom>
              <a:blipFill>
                <a:blip r:embed="rId3"/>
                <a:stretch>
                  <a:fillRect l="-1613" t="-10000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BBEC94-04CD-43EB-BD85-AFE57C8482A7}"/>
                  </a:ext>
                </a:extLst>
              </p:cNvPr>
              <p:cNvSpPr txBox="1"/>
              <p:nvPr/>
            </p:nvSpPr>
            <p:spPr>
              <a:xfrm>
                <a:off x="5643718" y="2048045"/>
                <a:ext cx="6145160" cy="646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张量中某一个点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𝜌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: 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b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,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𝑐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,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𝑦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,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𝑥</m:t>
                    </m:r>
                    <m:r>
                      <a:rPr kumimoji="0" lang="en-US" altLang="zh-C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sym typeface="等线"/>
                      </a:rPr>
                      <m:t>)</m:t>
                    </m:r>
                  </m:oMath>
                </a14:m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 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𝜌</m:t>
                    </m:r>
                  </m:oMath>
                </a14:m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等线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在数组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中对应的下标为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𝑏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∗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𝐶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∗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𝐻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∗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𝑊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+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𝑐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∗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𝐻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∗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𝑊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+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𝑦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∗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𝑊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+</m:t>
                      </m:r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等线"/>
                        </a:rPr>
                        <m:t>𝑥</m:t>
                      </m:r>
                    </m:oMath>
                  </m:oMathPara>
                </a14:m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等线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BBEC94-04CD-43EB-BD85-AFE57C848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18" y="2048045"/>
                <a:ext cx="6145160" cy="646329"/>
              </a:xfrm>
              <a:prstGeom prst="rect">
                <a:avLst/>
              </a:prstGeom>
              <a:blipFill>
                <a:blip r:embed="rId4"/>
                <a:stretch>
                  <a:fillRect l="-1587" t="-5660" r="-1389" b="-377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3C027D4E-F40F-4D91-B2FC-14C48540BF21}"/>
              </a:ext>
            </a:extLst>
          </p:cNvPr>
          <p:cNvSpPr/>
          <p:nvPr/>
        </p:nvSpPr>
        <p:spPr>
          <a:xfrm>
            <a:off x="8067367" y="1599012"/>
            <a:ext cx="206478" cy="2030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4D4A8A-016F-4E8B-AB65-21AEC46300C4}"/>
              </a:ext>
            </a:extLst>
          </p:cNvPr>
          <p:cNvSpPr/>
          <p:nvPr/>
        </p:nvSpPr>
        <p:spPr>
          <a:xfrm>
            <a:off x="5476570" y="424342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s_a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threadIdx.y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blockDim.x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F7513D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 N + (</a:t>
            </a:r>
            <a:r>
              <a:rPr lang="en-US" altLang="zh-CN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s_b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threadIdx.y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blockDim.x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[(</a:t>
            </a:r>
            <a:r>
              <a:rPr lang="en-US" altLang="zh-CN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threadIdx.y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) * N + </a:t>
            </a:r>
            <a:r>
              <a:rPr lang="en-US" altLang="zh-CN" sz="1600" dirty="0">
                <a:solidFill>
                  <a:srgbClr val="F7513D"/>
                </a:solidFill>
                <a:latin typeface="Consolas" panose="020B0609020204030204" pitchFamily="49" charset="0"/>
              </a:rPr>
              <a:t>col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CD9B66-1437-4F19-AD64-778D5F060B1B}"/>
              </a:ext>
            </a:extLst>
          </p:cNvPr>
          <p:cNvSpPr/>
          <p:nvPr/>
        </p:nvSpPr>
        <p:spPr>
          <a:xfrm>
            <a:off x="5476570" y="315952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EE744A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blockIdx.y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blockDim.y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threadIdx.y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EE744A"/>
                </a:solidFill>
                <a:latin typeface="Consolas" panose="020B0609020204030204" pitchFamily="49" charset="0"/>
              </a:rPr>
              <a:t>col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blockIdx.x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blockDim.x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threadIdx.x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9CFC925-77C7-4EA3-9060-159B3B454F88}"/>
              </a:ext>
            </a:extLst>
          </p:cNvPr>
          <p:cNvCxnSpPr/>
          <p:nvPr/>
        </p:nvCxnSpPr>
        <p:spPr>
          <a:xfrm>
            <a:off x="963561" y="3264310"/>
            <a:ext cx="162232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44C03EB-A0A4-4ACB-A1C0-68B1A688F221}"/>
              </a:ext>
            </a:extLst>
          </p:cNvPr>
          <p:cNvSpPr txBox="1"/>
          <p:nvPr/>
        </p:nvSpPr>
        <p:spPr>
          <a:xfrm>
            <a:off x="1644398" y="2894980"/>
            <a:ext cx="2798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4C3ECA-3B46-41E3-98DA-CD63D1124BA6}"/>
              </a:ext>
            </a:extLst>
          </p:cNvPr>
          <p:cNvCxnSpPr>
            <a:cxnSpLocks/>
          </p:cNvCxnSpPr>
          <p:nvPr/>
        </p:nvCxnSpPr>
        <p:spPr>
          <a:xfrm>
            <a:off x="6194323" y="5566861"/>
            <a:ext cx="530942" cy="4071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485E59-9237-418C-BD12-C7C20525E8C1}"/>
              </a:ext>
            </a:extLst>
          </p:cNvPr>
          <p:cNvSpPr txBox="1"/>
          <p:nvPr/>
        </p:nvSpPr>
        <p:spPr>
          <a:xfrm>
            <a:off x="6730180" y="5881322"/>
            <a:ext cx="22451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Step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blockDim.x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97ECDB-6853-4065-8D4F-5E8C1E665254}"/>
              </a:ext>
            </a:extLst>
          </p:cNvPr>
          <p:cNvCxnSpPr>
            <a:cxnSpLocks/>
          </p:cNvCxnSpPr>
          <p:nvPr/>
        </p:nvCxnSpPr>
        <p:spPr>
          <a:xfrm>
            <a:off x="3372465" y="1885192"/>
            <a:ext cx="0" cy="1274329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DA483F-895B-4280-82B1-C7E6C8E8EE47}"/>
              </a:ext>
            </a:extLst>
          </p:cNvPr>
          <p:cNvCxnSpPr>
            <a:cxnSpLocks/>
          </p:cNvCxnSpPr>
          <p:nvPr/>
        </p:nvCxnSpPr>
        <p:spPr>
          <a:xfrm>
            <a:off x="1081548" y="4021394"/>
            <a:ext cx="1376517" cy="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44D88C4-B313-4409-B27C-99DB3970F2C1}"/>
              </a:ext>
            </a:extLst>
          </p:cNvPr>
          <p:cNvGrpSpPr/>
          <p:nvPr/>
        </p:nvGrpSpPr>
        <p:grpSpPr>
          <a:xfrm>
            <a:off x="501443" y="1186941"/>
            <a:ext cx="1756658" cy="369330"/>
            <a:chOff x="545689" y="1362512"/>
            <a:chExt cx="1756658" cy="369330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64066A3-13A5-4236-9124-DBAF53076C26}"/>
                </a:ext>
              </a:extLst>
            </p:cNvPr>
            <p:cNvCxnSpPr>
              <a:cxnSpLocks/>
            </p:cNvCxnSpPr>
            <p:nvPr/>
          </p:nvCxnSpPr>
          <p:spPr>
            <a:xfrm>
              <a:off x="545689" y="1530611"/>
              <a:ext cx="535859" cy="0"/>
            </a:xfrm>
            <a:prstGeom prst="straightConnector1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AFC335F-26A2-40F3-A0CF-13ACEB2E06CE}"/>
                </a:ext>
              </a:extLst>
            </p:cNvPr>
            <p:cNvSpPr txBox="1"/>
            <p:nvPr/>
          </p:nvSpPr>
          <p:spPr>
            <a:xfrm>
              <a:off x="1160049" y="1362512"/>
              <a:ext cx="114229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en-US" altLang="zh-CN" dirty="0" err="1">
                  <a:solidFill>
                    <a:srgbClr val="FFC000"/>
                  </a:solidFill>
                  <a:latin typeface="Consolas" panose="020B0609020204030204" pitchFamily="49" charset="0"/>
                </a:rPr>
                <a:t>i</a:t>
              </a:r>
              <a:r>
                <a: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等线"/>
                </a:rPr>
                <a:t>移动方向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34E913-008F-4BFF-833D-FCA48C33B25A}"/>
              </a:ext>
            </a:extLst>
          </p:cNvPr>
          <p:cNvCxnSpPr>
            <a:cxnSpLocks/>
          </p:cNvCxnSpPr>
          <p:nvPr/>
        </p:nvCxnSpPr>
        <p:spPr>
          <a:xfrm>
            <a:off x="2431839" y="1700526"/>
            <a:ext cx="0" cy="166433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575CE84-B11B-4202-86CD-2DCA10D667AF}"/>
              </a:ext>
            </a:extLst>
          </p:cNvPr>
          <p:cNvSpPr txBox="1"/>
          <p:nvPr/>
        </p:nvSpPr>
        <p:spPr>
          <a:xfrm>
            <a:off x="2092962" y="2264594"/>
            <a:ext cx="2798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35730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B619F-D8A5-4869-A48E-7ED1A1D6CD7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8C0E74-1B60-4F8F-9C01-CF68DD1A7128}"/>
              </a:ext>
            </a:extLst>
          </p:cNvPr>
          <p:cNvSpPr/>
          <p:nvPr/>
        </p:nvSpPr>
        <p:spPr>
          <a:xfrm>
            <a:off x="503916" y="151998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err="1">
                <a:solidFill>
                  <a:srgbClr val="52617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</a:t>
            </a:r>
            <a:r>
              <a:rPr lang="en-US" altLang="zh-CN" sz="2000" dirty="0">
                <a:solidFill>
                  <a:srgbClr val="52617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-c-programming-guide</a:t>
            </a:r>
            <a:endParaRPr lang="en-US" altLang="zh-CN" sz="2000" dirty="0">
              <a:solidFill>
                <a:srgbClr val="5261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solidFill>
                  <a:srgbClr val="52617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NN-CUDA-Example</a:t>
            </a:r>
            <a:endParaRPr lang="en-US" altLang="zh-CN" sz="2000" dirty="0">
              <a:solidFill>
                <a:srgbClr val="5261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err="1">
                <a:solidFill>
                  <a:srgbClr val="52617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cuda_programming</a:t>
            </a:r>
            <a:endParaRPr lang="en-US" altLang="zh-CN" sz="2000" dirty="0">
              <a:solidFill>
                <a:srgbClr val="5261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198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0E622-1963-4D85-9E9A-636B75DA5B0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E5135E-84F1-46D9-9C9E-086CF92339AF}"/>
              </a:ext>
            </a:extLst>
          </p:cNvPr>
          <p:cNvSpPr txBox="1">
            <a:spLocks/>
          </p:cNvSpPr>
          <p:nvPr/>
        </p:nvSpPr>
        <p:spPr>
          <a:xfrm>
            <a:off x="522194" y="14289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88719" indent="-27431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76400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133600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38EB529-3121-41EC-B126-E4BD44D295BA}"/>
              </a:ext>
            </a:extLst>
          </p:cNvPr>
          <p:cNvGrpSpPr/>
          <p:nvPr/>
        </p:nvGrpSpPr>
        <p:grpSpPr>
          <a:xfrm>
            <a:off x="2775190" y="1783436"/>
            <a:ext cx="843427" cy="443226"/>
            <a:chOff x="666810" y="2586037"/>
            <a:chExt cx="468000" cy="245937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6B4182B-38C1-4C1F-A068-C28BC9EEF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52627B"/>
            </a:solidFill>
            <a:ln>
              <a:solidFill>
                <a:srgbClr val="54667E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50AA790-B21B-4285-885E-75E6BFE131EB}"/>
                </a:ext>
              </a:extLst>
            </p:cNvPr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9E820-117F-49F4-B777-7F1F3941CEA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67688" y="219110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702C25A-C854-4BA2-BF2B-AA5A8E360E4D}"/>
              </a:ext>
            </a:extLst>
          </p:cNvPr>
          <p:cNvSpPr txBox="1"/>
          <p:nvPr/>
        </p:nvSpPr>
        <p:spPr>
          <a:xfrm>
            <a:off x="3848728" y="175462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87C872-634D-46CB-918A-28B069520897}"/>
              </a:ext>
            </a:extLst>
          </p:cNvPr>
          <p:cNvGrpSpPr/>
          <p:nvPr/>
        </p:nvGrpSpPr>
        <p:grpSpPr>
          <a:xfrm>
            <a:off x="2775190" y="2630602"/>
            <a:ext cx="843427" cy="443226"/>
            <a:chOff x="666810" y="2586037"/>
            <a:chExt cx="468000" cy="245937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FADE645-84A6-4208-B68A-1CE650E2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53647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819365-D11A-4071-BE16-D573F58004D2}"/>
                </a:ext>
              </a:extLst>
            </p:cNvPr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A46793D-8B61-4368-A8BE-BD4E81185D4F}"/>
              </a:ext>
            </a:extLst>
          </p:cNvPr>
          <p:cNvCxnSpPr>
            <a:stCxn id="20" idx="6"/>
          </p:cNvCxnSpPr>
          <p:nvPr/>
        </p:nvCxnSpPr>
        <p:spPr>
          <a:xfrm>
            <a:off x="3467688" y="303826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C5E9F99-1693-4E59-A4BB-76C2BD77ADE1}"/>
              </a:ext>
            </a:extLst>
          </p:cNvPr>
          <p:cNvSpPr txBox="1"/>
          <p:nvPr/>
        </p:nvSpPr>
        <p:spPr>
          <a:xfrm>
            <a:off x="3848728" y="2601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CUDA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基本概念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0752509-FD57-4AC3-BBB6-C7DE62F9234C}"/>
              </a:ext>
            </a:extLst>
          </p:cNvPr>
          <p:cNvGrpSpPr/>
          <p:nvPr/>
        </p:nvGrpSpPr>
        <p:grpSpPr>
          <a:xfrm>
            <a:off x="2775190" y="3495114"/>
            <a:ext cx="843427" cy="443226"/>
            <a:chOff x="666810" y="2586037"/>
            <a:chExt cx="468000" cy="245937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59890FA8-2E26-4306-A0C8-0FA60089C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53647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31B59C3-22A4-40D0-A35F-0E71C443575D}"/>
                </a:ext>
              </a:extLst>
            </p:cNvPr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52CECC0-C253-4F62-A12B-58E2FEF437CB}"/>
              </a:ext>
            </a:extLst>
          </p:cNvPr>
          <p:cNvCxnSpPr>
            <a:stCxn id="25" idx="6"/>
          </p:cNvCxnSpPr>
          <p:nvPr/>
        </p:nvCxnSpPr>
        <p:spPr>
          <a:xfrm>
            <a:off x="3467688" y="390277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710629E-1277-4E68-AD32-DED9B534C030}"/>
              </a:ext>
            </a:extLst>
          </p:cNvPr>
          <p:cNvSpPr txBox="1"/>
          <p:nvPr/>
        </p:nvSpPr>
        <p:spPr>
          <a:xfrm>
            <a:off x="3848728" y="346629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C++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304FA27-3090-492B-950D-06F2350CBBDA}"/>
              </a:ext>
            </a:extLst>
          </p:cNvPr>
          <p:cNvGrpSpPr/>
          <p:nvPr/>
        </p:nvGrpSpPr>
        <p:grpSpPr>
          <a:xfrm>
            <a:off x="2770838" y="4376677"/>
            <a:ext cx="843427" cy="443226"/>
            <a:chOff x="666810" y="2586037"/>
            <a:chExt cx="468000" cy="245937"/>
          </a:xfrm>
        </p:grpSpPr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B36D223F-BE47-4F7D-9A52-024C5BAF9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53647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29EF4B-ACED-4F2D-98F7-C8E14E9D3567}"/>
                </a:ext>
              </a:extLst>
            </p:cNvPr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EB1C384-AE01-4922-83F0-2DDA5D57AB39}"/>
              </a:ext>
            </a:extLst>
          </p:cNvPr>
          <p:cNvCxnSpPr>
            <a:stCxn id="30" idx="6"/>
          </p:cNvCxnSpPr>
          <p:nvPr/>
        </p:nvCxnSpPr>
        <p:spPr>
          <a:xfrm>
            <a:off x="3463336" y="478434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9D2A2F1-2E42-4C8A-B61F-144299D81A6A}"/>
              </a:ext>
            </a:extLst>
          </p:cNvPr>
          <p:cNvSpPr txBox="1"/>
          <p:nvPr/>
        </p:nvSpPr>
        <p:spPr>
          <a:xfrm>
            <a:off x="3844376" y="43478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9721854-0708-4A2C-95C1-1D5A316EDC60}"/>
              </a:ext>
            </a:extLst>
          </p:cNvPr>
          <p:cNvGrpSpPr/>
          <p:nvPr/>
        </p:nvGrpSpPr>
        <p:grpSpPr>
          <a:xfrm>
            <a:off x="2770838" y="5258603"/>
            <a:ext cx="843427" cy="443226"/>
            <a:chOff x="666810" y="2586037"/>
            <a:chExt cx="468000" cy="245937"/>
          </a:xfrm>
        </p:grpSpPr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C8E58B43-205F-43A0-9EBB-425CF9D8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53647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316AB31-00A3-4DE8-8F90-E9DE7E30D4F3}"/>
                </a:ext>
              </a:extLst>
            </p:cNvPr>
            <p:cNvSpPr txBox="1"/>
            <p:nvPr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2CB7912-D65B-4989-8FDF-F44815C26FF9}"/>
              </a:ext>
            </a:extLst>
          </p:cNvPr>
          <p:cNvCxnSpPr>
            <a:stCxn id="35" idx="6"/>
          </p:cNvCxnSpPr>
          <p:nvPr/>
        </p:nvCxnSpPr>
        <p:spPr>
          <a:xfrm>
            <a:off x="3463336" y="566626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EB7B0C3-7795-42A1-9BC1-79D9C46F63AE}"/>
              </a:ext>
            </a:extLst>
          </p:cNvPr>
          <p:cNvSpPr txBox="1"/>
          <p:nvPr/>
        </p:nvSpPr>
        <p:spPr>
          <a:xfrm>
            <a:off x="3844376" y="522978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优化方式</a:t>
            </a:r>
          </a:p>
        </p:txBody>
      </p:sp>
    </p:spTree>
    <p:extLst>
      <p:ext uri="{BB962C8B-B14F-4D97-AF65-F5344CB8AC3E}">
        <p14:creationId xmlns:p14="http://schemas.microsoft.com/office/powerpoint/2010/main" val="5330231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多图">
            <a:extLst>
              <a:ext uri="{FF2B5EF4-FFF2-40B4-BE49-F238E27FC236}">
                <a16:creationId xmlns:a16="http://schemas.microsoft.com/office/drawing/2014/main" id="{7109D181-5323-5F42-A140-58A6895F0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37392" y="214714"/>
            <a:ext cx="7623176" cy="4967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/>
              <a:t>Windows</a:t>
            </a:r>
            <a:endParaRPr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BD9EAE-3F5E-4E6C-8C83-2274AB124A6D}"/>
              </a:ext>
            </a:extLst>
          </p:cNvPr>
          <p:cNvSpPr txBox="1"/>
          <p:nvPr/>
        </p:nvSpPr>
        <p:spPr>
          <a:xfrm>
            <a:off x="646771" y="2174488"/>
            <a:ext cx="623353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Invidia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Invidia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Toolkit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，勾选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相关组件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D91C26-3A78-49EF-A81E-43CBF15F2ED4}"/>
              </a:ext>
            </a:extLst>
          </p:cNvPr>
          <p:cNvSpPr/>
          <p:nvPr/>
        </p:nvSpPr>
        <p:spPr>
          <a:xfrm>
            <a:off x="646771" y="1399698"/>
            <a:ext cx="5798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可以参考</a:t>
            </a:r>
            <a:r>
              <a:rPr lang="en-US" altLang="zh-CN" dirty="0">
                <a:solidFill>
                  <a:srgbClr val="52617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CUDA11.0+VS2019+WIN10</a:t>
            </a:r>
            <a:r>
              <a:rPr lang="zh-CN" altLang="en-US" dirty="0">
                <a:solidFill>
                  <a:srgbClr val="52617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环境配置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DE1EB-B378-4B51-834D-7011D7D960F9}"/>
              </a:ext>
            </a:extLst>
          </p:cNvPr>
          <p:cNvSpPr txBox="1"/>
          <p:nvPr/>
        </p:nvSpPr>
        <p:spPr>
          <a:xfrm>
            <a:off x="646772" y="3306327"/>
            <a:ext cx="579863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一般出现配置完环境后编译运行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有错，都是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配置有误。先检查驱动和工具包版本，然后卸载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重装一次即可。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170526-9270-4D67-B20B-EDFC0EC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52" y="1042649"/>
            <a:ext cx="5588550" cy="48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63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B619F-D8A5-4869-A48E-7ED1A1D6CD7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dirty="0"/>
              <a:t>CPU vs GPU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2E9915-DCED-4367-87FB-AA45DB9F6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42" y="1890712"/>
            <a:ext cx="6362700" cy="307657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7BDE85-8FA9-412E-B957-35672E417DB1}"/>
              </a:ext>
            </a:extLst>
          </p:cNvPr>
          <p:cNvSpPr txBox="1"/>
          <p:nvPr/>
        </p:nvSpPr>
        <p:spPr>
          <a:xfrm>
            <a:off x="7295536" y="1759974"/>
            <a:ext cx="438518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相同点：都有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13869-A90E-4E34-AD2A-9F4F543F01C6}"/>
              </a:ext>
            </a:extLst>
          </p:cNvPr>
          <p:cNvSpPr txBox="1"/>
          <p:nvPr/>
        </p:nvSpPr>
        <p:spPr>
          <a:xfrm>
            <a:off x="7325033" y="3028337"/>
            <a:ext cx="454003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只有两级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               CPU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核心数远少于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GPU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 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对应多个核心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738383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95F35A-6B98-48EA-8191-14F82C2A082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34904" y="2828459"/>
            <a:ext cx="3246497" cy="600541"/>
          </a:xfrm>
        </p:spPr>
        <p:txBody>
          <a:bodyPr/>
          <a:lstStyle/>
          <a:p>
            <a:r>
              <a:rPr lang="zh-CN" altLang="en-US" dirty="0"/>
              <a:t>将涉及的基本概念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C8ADB0-40A0-4AC3-9D6A-CAD4B91F0A28}"/>
              </a:ext>
            </a:extLst>
          </p:cNvPr>
          <p:cNvSpPr txBox="1"/>
          <p:nvPr/>
        </p:nvSpPr>
        <p:spPr>
          <a:xfrm>
            <a:off x="4385188" y="462116"/>
            <a:ext cx="159282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线程分配：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915E42-263B-4945-B6CE-532F640D0061}"/>
              </a:ext>
            </a:extLst>
          </p:cNvPr>
          <p:cNvSpPr txBox="1"/>
          <p:nvPr/>
        </p:nvSpPr>
        <p:spPr>
          <a:xfrm>
            <a:off x="6887503" y="437535"/>
            <a:ext cx="159282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__global__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__device__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__host__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__restrict__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__shared__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63733B-1FFC-40C3-9363-FED5596391F0}"/>
              </a:ext>
            </a:extLst>
          </p:cNvPr>
          <p:cNvSpPr txBox="1"/>
          <p:nvPr/>
        </p:nvSpPr>
        <p:spPr>
          <a:xfrm>
            <a:off x="4380269" y="2944766"/>
            <a:ext cx="159282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&lt;&lt;&lt;&gt;&gt;&gt;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E9378D-4A64-4ABE-A0AD-3AEDB1C61506}"/>
              </a:ext>
            </a:extLst>
          </p:cNvPr>
          <p:cNvSpPr txBox="1"/>
          <p:nvPr/>
        </p:nvSpPr>
        <p:spPr>
          <a:xfrm>
            <a:off x="6887503" y="2877620"/>
            <a:ext cx="159282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nvcc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C9C6A-6516-4E10-93C6-646D4CECDFC0}"/>
              </a:ext>
            </a:extLst>
          </p:cNvPr>
          <p:cNvSpPr txBox="1"/>
          <p:nvPr/>
        </p:nvSpPr>
        <p:spPr>
          <a:xfrm>
            <a:off x="4380268" y="4336032"/>
            <a:ext cx="215818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nvprof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nsight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(VS only)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051235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B51B31-155A-4BFF-B610-E7A310FD9D7E}"/>
              </a:ext>
            </a:extLst>
          </p:cNvPr>
          <p:cNvSpPr txBox="1"/>
          <p:nvPr/>
        </p:nvSpPr>
        <p:spPr>
          <a:xfrm>
            <a:off x="551214" y="200025"/>
            <a:ext cx="3666201" cy="403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Kernel definition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__global__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VecAdd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int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C[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 = A[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 + B[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Kernel invocation with N threads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VecAdd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&lt;&lt;&lt;1, N&gt;&gt;&gt;(A, B, C);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65A49-72FC-4B67-82DA-232F6D14E714}"/>
              </a:ext>
            </a:extLst>
          </p:cNvPr>
          <p:cNvSpPr txBox="1"/>
          <p:nvPr/>
        </p:nvSpPr>
        <p:spPr>
          <a:xfrm>
            <a:off x="5354285" y="200025"/>
            <a:ext cx="3666201" cy="5755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Kernel definition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__global__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MatAdd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A[N][N],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B[N][N],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float C[N][N])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int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threadIdx.x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int j =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threadIdx.y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C[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][j] = A[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][j] + B[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Kernel invocation with one block of N * N * 1 threads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int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numBlocks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dim3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threadsPerBlock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(N, N);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MatAdd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numBlocks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threadsPerBlock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&gt;&gt;(A, B, C);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342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多图">
            <a:extLst>
              <a:ext uri="{FF2B5EF4-FFF2-40B4-BE49-F238E27FC236}">
                <a16:creationId xmlns:a16="http://schemas.microsoft.com/office/drawing/2014/main" id="{7109D181-5323-5F42-A140-58A6895F0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37392" y="214714"/>
            <a:ext cx="7623176" cy="4967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/>
              <a:t>CUDA</a:t>
            </a:r>
            <a:r>
              <a:rPr lang="zh-CN" altLang="en-US" sz="2800" b="1" dirty="0"/>
              <a:t>执行过程</a:t>
            </a:r>
            <a:endParaRPr sz="28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041E5F2-4347-4EF7-B528-8B36AE1280BA}"/>
              </a:ext>
            </a:extLst>
          </p:cNvPr>
          <p:cNvSpPr/>
          <p:nvPr/>
        </p:nvSpPr>
        <p:spPr>
          <a:xfrm>
            <a:off x="164727" y="3010747"/>
            <a:ext cx="8780781" cy="231007"/>
          </a:xfrm>
          <a:prstGeom prst="rightArrow">
            <a:avLst>
              <a:gd name="adj1" fmla="val 50000"/>
              <a:gd name="adj2" fmla="val 241666"/>
            </a:avLst>
          </a:prstGeom>
          <a:solidFill>
            <a:srgbClr val="53647E"/>
          </a:solidFill>
          <a:ln>
            <a:solidFill>
              <a:srgbClr val="53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643022-5F90-4B73-A47B-05CEB42D1CA9}"/>
              </a:ext>
            </a:extLst>
          </p:cNvPr>
          <p:cNvSpPr/>
          <p:nvPr/>
        </p:nvSpPr>
        <p:spPr>
          <a:xfrm>
            <a:off x="1086280" y="3183505"/>
            <a:ext cx="45719" cy="369332"/>
          </a:xfrm>
          <a:prstGeom prst="rect">
            <a:avLst/>
          </a:prstGeom>
          <a:solidFill>
            <a:srgbClr val="53647E"/>
          </a:solidFill>
          <a:ln>
            <a:solidFill>
              <a:srgbClr val="53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260B4-39E8-45B8-AC06-4DF38D7A07B9}"/>
              </a:ext>
            </a:extLst>
          </p:cNvPr>
          <p:cNvSpPr txBox="1"/>
          <p:nvPr/>
        </p:nvSpPr>
        <p:spPr>
          <a:xfrm>
            <a:off x="392059" y="368970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分配存储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cudaMalloc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5FB9D0-7839-4A83-9376-1C3BE3D72201}"/>
              </a:ext>
            </a:extLst>
          </p:cNvPr>
          <p:cNvSpPr/>
          <p:nvPr/>
        </p:nvSpPr>
        <p:spPr>
          <a:xfrm>
            <a:off x="2466404" y="2719889"/>
            <a:ext cx="45719" cy="369332"/>
          </a:xfrm>
          <a:prstGeom prst="rect">
            <a:avLst/>
          </a:prstGeom>
          <a:solidFill>
            <a:srgbClr val="53647E"/>
          </a:solidFill>
          <a:ln>
            <a:solidFill>
              <a:srgbClr val="53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349E20-880F-42BA-AA30-EEAD7109AB40}"/>
              </a:ext>
            </a:extLst>
          </p:cNvPr>
          <p:cNvSpPr/>
          <p:nvPr/>
        </p:nvSpPr>
        <p:spPr>
          <a:xfrm>
            <a:off x="3815844" y="3195101"/>
            <a:ext cx="45719" cy="369332"/>
          </a:xfrm>
          <a:prstGeom prst="rect">
            <a:avLst/>
          </a:prstGeom>
          <a:solidFill>
            <a:srgbClr val="53647E"/>
          </a:solidFill>
          <a:ln>
            <a:solidFill>
              <a:srgbClr val="53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F4824A-F8C1-42CC-9F10-B1E2F4731926}"/>
              </a:ext>
            </a:extLst>
          </p:cNvPr>
          <p:cNvSpPr txBox="1"/>
          <p:nvPr/>
        </p:nvSpPr>
        <p:spPr>
          <a:xfrm>
            <a:off x="3068584" y="3702932"/>
            <a:ext cx="192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执行核函数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&lt;&lt;&lt;…&gt;&gt;&gt;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DD7FD7-8F78-4D30-88E4-97E3F44C2186}"/>
              </a:ext>
            </a:extLst>
          </p:cNvPr>
          <p:cNvSpPr txBox="1"/>
          <p:nvPr/>
        </p:nvSpPr>
        <p:spPr>
          <a:xfrm>
            <a:off x="4563639" y="1953457"/>
            <a:ext cx="188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数据拷贝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GPU -&gt; CPU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E8119C-5102-4711-8FE0-3C836E098168}"/>
              </a:ext>
            </a:extLst>
          </p:cNvPr>
          <p:cNvSpPr/>
          <p:nvPr/>
        </p:nvSpPr>
        <p:spPr>
          <a:xfrm>
            <a:off x="5347465" y="2700642"/>
            <a:ext cx="45719" cy="369332"/>
          </a:xfrm>
          <a:prstGeom prst="rect">
            <a:avLst/>
          </a:prstGeom>
          <a:solidFill>
            <a:srgbClr val="53647E"/>
          </a:solidFill>
          <a:ln>
            <a:solidFill>
              <a:srgbClr val="53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E62408-AF1A-4F44-A39A-DD11E60EE3B2}"/>
              </a:ext>
            </a:extLst>
          </p:cNvPr>
          <p:cNvSpPr txBox="1"/>
          <p:nvPr/>
        </p:nvSpPr>
        <p:spPr>
          <a:xfrm>
            <a:off x="1687089" y="1953457"/>
            <a:ext cx="188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数据拷贝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-&gt; GPU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D66938-1534-430F-9E40-63CBF55A3798}"/>
              </a:ext>
            </a:extLst>
          </p:cNvPr>
          <p:cNvSpPr/>
          <p:nvPr/>
        </p:nvSpPr>
        <p:spPr>
          <a:xfrm>
            <a:off x="6768594" y="3195101"/>
            <a:ext cx="45719" cy="369332"/>
          </a:xfrm>
          <a:prstGeom prst="rect">
            <a:avLst/>
          </a:prstGeom>
          <a:solidFill>
            <a:srgbClr val="53647E"/>
          </a:solidFill>
          <a:ln>
            <a:solidFill>
              <a:srgbClr val="53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FA72A3-12BD-424C-BFBE-9A69CE56FAC0}"/>
              </a:ext>
            </a:extLst>
          </p:cNvPr>
          <p:cNvSpPr txBox="1"/>
          <p:nvPr/>
        </p:nvSpPr>
        <p:spPr>
          <a:xfrm>
            <a:off x="6259459" y="3702932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cudaFree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F8F796C-60E9-415A-8F65-960BD78C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66" y="1021209"/>
            <a:ext cx="3198534" cy="53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62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>
            <a:extLst>
              <a:ext uri="{FF2B5EF4-FFF2-40B4-BE49-F238E27FC236}">
                <a16:creationId xmlns:a16="http://schemas.microsoft.com/office/drawing/2014/main" id="{7F43371A-1C3C-8540-B316-EFECD662FE74}"/>
              </a:ext>
            </a:extLst>
          </p:cNvPr>
          <p:cNvSpPr/>
          <p:nvPr/>
        </p:nvSpPr>
        <p:spPr>
          <a:xfrm rot="16200000">
            <a:off x="307851" y="588399"/>
            <a:ext cx="352069" cy="62286"/>
          </a:xfrm>
          <a:prstGeom prst="rect">
            <a:avLst/>
          </a:prstGeom>
          <a:solidFill>
            <a:srgbClr val="52617B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文本框 67">
            <a:extLst>
              <a:ext uri="{FF2B5EF4-FFF2-40B4-BE49-F238E27FC236}">
                <a16:creationId xmlns:a16="http://schemas.microsoft.com/office/drawing/2014/main" id="{0E6FB454-F382-7C4A-858B-5976926D5ADC}"/>
              </a:ext>
            </a:extLst>
          </p:cNvPr>
          <p:cNvSpPr txBox="1"/>
          <p:nvPr/>
        </p:nvSpPr>
        <p:spPr>
          <a:xfrm>
            <a:off x="634980" y="340841"/>
            <a:ext cx="2763343" cy="533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0000"/>
              </a:lnSpc>
              <a:defRPr sz="2700" b="1" spc="337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800" dirty="0"/>
              <a:t>C++</a:t>
            </a:r>
            <a:endParaRPr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2D083A-B988-4BAD-B53B-F9DFC1253261}"/>
              </a:ext>
            </a:extLst>
          </p:cNvPr>
          <p:cNvSpPr txBox="1"/>
          <p:nvPr/>
        </p:nvSpPr>
        <p:spPr>
          <a:xfrm>
            <a:off x="762001" y="962025"/>
            <a:ext cx="4381499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// This program computes the sum of two vectors of length N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// By: Nick from </a:t>
            </a:r>
            <a:r>
              <a:rPr lang="en-US" altLang="zh-CN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CoffeeBeforeArch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CE9178"/>
                </a:solidFill>
                <a:latin typeface="Consolas" panose="020B0609020204030204" pitchFamily="49" charset="0"/>
              </a:rPr>
              <a:t>&lt;algorithm&gt;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cassert</a:t>
            </a:r>
            <a:r>
              <a:rPr lang="en-US" altLang="zh-CN" sz="8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CE9178"/>
                </a:solidFill>
                <a:latin typeface="Consolas" panose="020B0609020204030204" pitchFamily="49" charset="0"/>
              </a:rPr>
              <a:t>&lt;vector&gt;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// CUDA kernel for vector addition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// __global__ means this is called from the CPU, and runs on the GPU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__global__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vectorAdd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*__restrict a,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*__restrict b,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*__restrict c,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Calculate global thread ID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tid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blockIdx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blockDim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threadIdx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Boundary check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tid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&lt; N) 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tid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tid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tid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// Check vector add result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verify_result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800" dirty="0">
                <a:solidFill>
                  <a:srgbClr val="DCDCAA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02D0AC-680B-489B-89ED-3E0CF732D1C9}"/>
              </a:ext>
            </a:extLst>
          </p:cNvPr>
          <p:cNvSpPr txBox="1"/>
          <p:nvPr/>
        </p:nvSpPr>
        <p:spPr>
          <a:xfrm>
            <a:off x="5019676" y="-66675"/>
            <a:ext cx="7324724" cy="7109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Array size of 2^16 (65536 elements)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N =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bytes = </a:t>
            </a:r>
            <a:r>
              <a:rPr lang="en-US" altLang="zh-CN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 * N;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Vectors for holding the host-side (CPU-side) data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&gt; a;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reserve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&gt; b;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reserve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&gt; c;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reserve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Initialize random numbers in each array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&lt; N;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() %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() %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Allocate memory on the device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d_b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cudaMalloc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bytes);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cudaMalloc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d_b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bytes);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cudaMalloc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bytes);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Copy data from the host to the device (CPU -&gt; GPU)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cudaMemcpy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(), bytes,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cudaMemcpy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d_b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(), bytes,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cudaMemcpyHostToDevice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Threads per CTA (1024)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NUM_THREADS =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CTAs per Grid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We need to launch at LEAST as many threads as we have elements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This equation pads an extra CTA to the grid if N cannot evenly be divided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by NUM_THREADS (e.g. N = 1025, NUM_THREADS = 1024)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NUM_BLOCKS = (N + NUM_THREADS -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 / NUM_THREADS;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Launch the kernel on the GPU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Kernel calls are asynchronous (the CPU program continues execution after call, but no necessarily before the kernel finishes)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vectorAdd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&lt;&lt;&lt;NUM_BLOCKS, NUM_THREADS&gt;&gt;&gt;(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d_b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N);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Copy sum vector from device to host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cudaMemcpy</a:t>
            </a: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 is a synchronous operation, and waits for the prior kernel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launch to complete (both go to the default stream in this case).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Therefore, this </a:t>
            </a:r>
            <a:r>
              <a:rPr lang="en-US" altLang="zh-CN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cudaMemcpy</a:t>
            </a: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 acts as both a </a:t>
            </a:r>
            <a:r>
              <a:rPr lang="en-US" altLang="zh-CN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memcpy</a:t>
            </a: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 and synchronization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barrier.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cudaMemcpy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, bytes, 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cudaMemcpyDeviceToHost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Check result for errors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verify_result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(a, b, c);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6A9955"/>
                </a:solidFill>
                <a:latin typeface="Consolas" panose="020B0609020204030204" pitchFamily="49" charset="0"/>
              </a:rPr>
              <a:t>  // Free memory on device</a:t>
            </a:r>
            <a:endParaRPr lang="en-US" altLang="zh-CN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cudaFree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d_a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cudaFree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d_b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cudaFree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d_c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800" dirty="0">
                <a:solidFill>
                  <a:srgbClr val="CE9178"/>
                </a:solidFill>
                <a:latin typeface="Consolas" panose="020B0609020204030204" pitchFamily="49" charset="0"/>
              </a:rPr>
              <a:t>"COMPLETED SUCCESSFULLY</a:t>
            </a:r>
            <a:r>
              <a:rPr lang="en-US" altLang="zh-CN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1DB84AF-41D8-40E7-9FE7-0BF761A3B126}"/>
              </a:ext>
            </a:extLst>
          </p:cNvPr>
          <p:cNvSpPr/>
          <p:nvPr/>
        </p:nvSpPr>
        <p:spPr>
          <a:xfrm>
            <a:off x="1465006" y="2566219"/>
            <a:ext cx="1455175" cy="245807"/>
          </a:xfrm>
          <a:prstGeom prst="roundRect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AA04CB-ABDE-4307-B7DE-82DC0CC7830D}"/>
              </a:ext>
            </a:extLst>
          </p:cNvPr>
          <p:cNvSpPr/>
          <p:nvPr/>
        </p:nvSpPr>
        <p:spPr>
          <a:xfrm>
            <a:off x="5653548" y="4526033"/>
            <a:ext cx="884904" cy="24580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FF7CB-5BF8-4903-863C-B4F6EF256467}"/>
              </a:ext>
            </a:extLst>
          </p:cNvPr>
          <p:cNvSpPr txBox="1"/>
          <p:nvPr/>
        </p:nvSpPr>
        <p:spPr>
          <a:xfrm>
            <a:off x="6538452" y="4587175"/>
            <a:ext cx="6338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>
            <a:extLst>
              <a:ext uri="{FF2B5EF4-FFF2-40B4-BE49-F238E27FC236}">
                <a16:creationId xmlns:a16="http://schemas.microsoft.com/office/drawing/2014/main" id="{7F43371A-1C3C-8540-B316-EFECD662FE74}"/>
              </a:ext>
            </a:extLst>
          </p:cNvPr>
          <p:cNvSpPr/>
          <p:nvPr/>
        </p:nvSpPr>
        <p:spPr>
          <a:xfrm rot="16200000">
            <a:off x="307851" y="588399"/>
            <a:ext cx="352069" cy="62286"/>
          </a:xfrm>
          <a:prstGeom prst="rect">
            <a:avLst/>
          </a:prstGeom>
          <a:solidFill>
            <a:srgbClr val="52617B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文本框 67">
            <a:extLst>
              <a:ext uri="{FF2B5EF4-FFF2-40B4-BE49-F238E27FC236}">
                <a16:creationId xmlns:a16="http://schemas.microsoft.com/office/drawing/2014/main" id="{0E6FB454-F382-7C4A-858B-5976926D5ADC}"/>
              </a:ext>
            </a:extLst>
          </p:cNvPr>
          <p:cNvSpPr txBox="1"/>
          <p:nvPr/>
        </p:nvSpPr>
        <p:spPr>
          <a:xfrm>
            <a:off x="634980" y="340841"/>
            <a:ext cx="2763343" cy="533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0000"/>
              </a:lnSpc>
              <a:defRPr sz="2700" b="1" spc="337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sz="2800" dirty="0"/>
              <a:t>Python</a:t>
            </a:r>
            <a:endParaRPr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A8C176-4DF7-46E8-8A15-55E75C84FA20}"/>
              </a:ext>
            </a:extLst>
          </p:cNvPr>
          <p:cNvSpPr txBox="1"/>
          <p:nvPr/>
        </p:nvSpPr>
        <p:spPr>
          <a:xfrm>
            <a:off x="634980" y="1927123"/>
            <a:ext cx="6656438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三种编译方式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JIT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/>
              </a:rPr>
              <a:t>Cmake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182585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13695</TotalTime>
  <Words>1792</Words>
  <Application>Microsoft Office PowerPoint</Application>
  <PresentationFormat>宽屏</PresentationFormat>
  <Paragraphs>200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微软雅黑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207</cp:revision>
  <dcterms:modified xsi:type="dcterms:W3CDTF">2022-03-13T09:50:49Z</dcterms:modified>
</cp:coreProperties>
</file>