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4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/Public-Safety/Crime-Data-from-2020-to-Present/2nrs-mtv8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controllerdata.lacity.org/" TargetMode="External"/><Relationship Id="rId4" Type="http://schemas.openxmlformats.org/officeDocument/2006/relationships/hyperlink" Target="https://data.lacit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64C74-1C6A-ACBE-266B-0004AC32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5" r="22284" b="-1"/>
          <a:stretch/>
        </p:blipFill>
        <p:spPr>
          <a:xfrm>
            <a:off x="110959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E471B-5E94-21F7-076A-9B5C0DE3C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3214" y="3209924"/>
            <a:ext cx="5143500" cy="30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900" b="0" i="0" dirty="0">
                <a:effectLst/>
              </a:rPr>
              <a:t>Fahmi Chammas </a:t>
            </a:r>
            <a:r>
              <a:rPr lang="en-US" altLang="zh-TW" sz="1900" dirty="0"/>
              <a:t> </a:t>
            </a:r>
            <a:r>
              <a:rPr lang="en-US" altLang="zh-TW" sz="1900" b="0" i="0" dirty="0">
                <a:effectLst/>
              </a:rPr>
              <a:t>01523267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900" b="0" i="0" dirty="0">
                <a:effectLst/>
              </a:rPr>
              <a:t>Ping Chih Tsai 12236246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900" b="0" i="0" dirty="0" err="1">
                <a:effectLst/>
              </a:rPr>
              <a:t>Suzana</a:t>
            </a:r>
            <a:r>
              <a:rPr lang="en-US" altLang="zh-TW" sz="1900" b="0" i="0" dirty="0">
                <a:effectLst/>
              </a:rPr>
              <a:t> </a:t>
            </a:r>
            <a:r>
              <a:rPr lang="en-US" altLang="zh-TW" sz="1900" b="0" i="0" dirty="0" err="1">
                <a:effectLst/>
              </a:rPr>
              <a:t>Božanić</a:t>
            </a:r>
            <a:r>
              <a:rPr lang="en-US" altLang="zh-TW" sz="1900" b="0" i="0" dirty="0">
                <a:effectLst/>
              </a:rPr>
              <a:t> 12025729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F2DDA-ED08-06DF-D78E-6BFAE414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023" y="768691"/>
            <a:ext cx="6515818" cy="2371961"/>
          </a:xfrm>
          <a:scene3d>
            <a:camera prst="obliqueTopRigh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kern="1200" spc="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 Analytics</a:t>
            </a:r>
            <a:br>
              <a:rPr lang="en-US" altLang="zh-TW" kern="1200" spc="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zh-TW" kern="1200" spc="7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Group:</a:t>
            </a:r>
            <a:r>
              <a:rPr lang="en-US" altLang="zh-TW" kern="1200" spc="7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cyan</a:t>
            </a:r>
            <a:r>
              <a:rPr lang="en-US" altLang="zh-TW" kern="1200" spc="7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crabs</a:t>
            </a:r>
            <a:br>
              <a:rPr lang="en-US" altLang="zh-TW" kern="1200" spc="7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zh-TW" kern="1200" spc="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50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7"/>
    </mc:Choice>
    <mc:Fallback xmlns="">
      <p:transition spd="slow" advTm="90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DD8D-7C4F-520F-F022-2FE52501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1" y="2473877"/>
            <a:ext cx="3403364" cy="1064277"/>
          </a:xfrm>
        </p:spPr>
        <p:txBody>
          <a:bodyPr>
            <a:normAutofit fontScale="90000"/>
          </a:bodyPr>
          <a:lstStyle/>
          <a:p>
            <a:r>
              <a:rPr lang="de-DE" altLang="zh-TW" dirty="0" err="1"/>
              <a:t>Difference</a:t>
            </a:r>
            <a:r>
              <a:rPr lang="de-DE" altLang="zh-TW" dirty="0"/>
              <a:t> </a:t>
            </a:r>
            <a:r>
              <a:rPr lang="de-DE" altLang="zh-TW" dirty="0" err="1"/>
              <a:t>of</a:t>
            </a:r>
            <a:r>
              <a:rPr lang="de-DE" altLang="zh-TW" dirty="0"/>
              <a:t> </a:t>
            </a:r>
            <a:r>
              <a:rPr lang="de-DE" altLang="zh-TW" dirty="0" err="1"/>
              <a:t>Demographic</a:t>
            </a:r>
            <a:r>
              <a:rPr lang="de-DE" altLang="zh-TW" dirty="0"/>
              <a:t> </a:t>
            </a:r>
            <a:br>
              <a:rPr lang="de-DE" altLang="zh-TW" dirty="0"/>
            </a:br>
            <a:r>
              <a:rPr lang="de-DE" altLang="zh-TW" dirty="0"/>
              <a:t>and </a:t>
            </a:r>
            <a:r>
              <a:rPr lang="de-DE" altLang="zh-TW" dirty="0" err="1"/>
              <a:t>Victim</a:t>
            </a:r>
            <a:r>
              <a:rPr lang="de-DE" altLang="zh-TW" dirty="0"/>
              <a:t> Data</a:t>
            </a:r>
            <a:endParaRPr lang="zh-TW" altLang="en-US" dirty="0"/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682A13B-A554-4D20-7342-E135D1BD8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/>
          <a:stretch/>
        </p:blipFill>
        <p:spPr>
          <a:xfrm>
            <a:off x="3796633" y="609486"/>
            <a:ext cx="6099323" cy="5857336"/>
          </a:xfrm>
        </p:spPr>
      </p:pic>
    </p:spTree>
    <p:extLst>
      <p:ext uri="{BB962C8B-B14F-4D97-AF65-F5344CB8AC3E}">
        <p14:creationId xmlns:p14="http://schemas.microsoft.com/office/powerpoint/2010/main" val="16950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38"/>
    </mc:Choice>
    <mc:Fallback xmlns="">
      <p:transition spd="slow" advTm="596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DF8C-5127-CBA1-630F-4F88C15B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35" y="1799576"/>
            <a:ext cx="3148539" cy="1064277"/>
          </a:xfrm>
        </p:spPr>
        <p:txBody>
          <a:bodyPr>
            <a:normAutofit fontScale="90000"/>
          </a:bodyPr>
          <a:lstStyle/>
          <a:p>
            <a:r>
              <a:rPr lang="de-DE" altLang="zh-TW" dirty="0"/>
              <a:t>Most Common </a:t>
            </a:r>
            <a:br>
              <a:rPr lang="de-DE" altLang="zh-TW" dirty="0"/>
            </a:br>
            <a:r>
              <a:rPr lang="de-DE" altLang="zh-TW" dirty="0"/>
              <a:t>Crimes </a:t>
            </a:r>
            <a:r>
              <a:rPr lang="de-DE" altLang="zh-TW" dirty="0" err="1"/>
              <a:t>within</a:t>
            </a:r>
            <a:br>
              <a:rPr lang="de-DE" altLang="zh-TW" dirty="0"/>
            </a:br>
            <a:r>
              <a:rPr lang="de-DE" altLang="zh-TW" dirty="0"/>
              <a:t> </a:t>
            </a:r>
            <a:r>
              <a:rPr lang="de-DE" altLang="zh-TW" dirty="0" err="1"/>
              <a:t>Each</a:t>
            </a:r>
            <a:r>
              <a:rPr lang="de-DE" altLang="zh-TW" dirty="0"/>
              <a:t> Group</a:t>
            </a:r>
            <a:endParaRPr lang="zh-TW" altLang="en-US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7A9FB92-18FB-4E40-3643-415F49E7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/>
          <a:stretch/>
        </p:blipFill>
        <p:spPr>
          <a:xfrm>
            <a:off x="3865407" y="216052"/>
            <a:ext cx="6719204" cy="6444076"/>
          </a:xfrm>
        </p:spPr>
      </p:pic>
    </p:spTree>
    <p:extLst>
      <p:ext uri="{BB962C8B-B14F-4D97-AF65-F5344CB8AC3E}">
        <p14:creationId xmlns:p14="http://schemas.microsoft.com/office/powerpoint/2010/main" val="9080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51"/>
    </mc:Choice>
    <mc:Fallback xmlns="">
      <p:transition spd="slow" advTm="43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A7-FB12-CC38-B1EA-3A6202B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89" y="597277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+mn-lt"/>
                <a:ea typeface="+mn-ea"/>
                <a:cs typeface="+mn-cs"/>
              </a:rPr>
              <a:t>Dataset</a:t>
            </a:r>
            <a:endParaRPr lang="zh-TW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6B75-0E40-A577-C2F1-B28F523A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1" y="1920454"/>
            <a:ext cx="9438640" cy="339341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/>
              <a:t> </a:t>
            </a:r>
            <a:r>
              <a:rPr lang="en-US" altLang="zh-TW" sz="3600" dirty="0">
                <a:hlinkClick r:id="rId3"/>
              </a:rPr>
              <a:t>Crime in the City of Los Angeles from 2020 to present</a:t>
            </a:r>
            <a:endParaRPr lang="en-US" altLang="zh-TW" sz="3600" dirty="0"/>
          </a:p>
          <a:p>
            <a:r>
              <a:rPr lang="en-US" altLang="zh-TW" sz="3600" dirty="0"/>
              <a:t>This dataset reflects incidents of crime in the City of Los Angeles dating back to 2020.</a:t>
            </a:r>
          </a:p>
          <a:p>
            <a:r>
              <a:rPr lang="en-US" altLang="zh-TW" sz="3600" dirty="0"/>
              <a:t>What's in this Dataset?</a:t>
            </a:r>
          </a:p>
          <a:p>
            <a:pPr marL="0" indent="0">
              <a:buNone/>
            </a:pPr>
            <a:r>
              <a:rPr lang="en-US" altLang="zh-TW" sz="3600" dirty="0"/>
              <a:t> 	879K  Rows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3600" dirty="0"/>
              <a:t>	 28   Columns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3600" dirty="0"/>
              <a:t>	 Each row is a crime incident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149AD-95A7-3A00-4494-024565ED567F}"/>
              </a:ext>
            </a:extLst>
          </p:cNvPr>
          <p:cNvSpPr txBox="1"/>
          <p:nvPr/>
        </p:nvSpPr>
        <p:spPr>
          <a:xfrm>
            <a:off x="3426221" y="7211683"/>
            <a:ext cx="557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070F0B-013F-8ECF-D4D8-6A8161CA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087" y="4495554"/>
            <a:ext cx="749540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1600" dirty="0">
                <a:solidFill>
                  <a:schemeClr val="tx2"/>
                </a:solidFill>
                <a:latin typeface="+mn-lt"/>
              </a:rPr>
              <a:t>And some supporting data such as population, income from the following source:</a:t>
            </a:r>
          </a:p>
          <a:p>
            <a:pPr lvl="0"/>
            <a:r>
              <a:rPr lang="en-US" altLang="zh-TW" sz="1600" dirty="0">
                <a:solidFill>
                  <a:schemeClr val="tx2"/>
                </a:solidFill>
                <a:latin typeface="+mn-lt"/>
                <a:hlinkClick r:id="rId4"/>
              </a:rPr>
              <a:t>https://data.lacity.org</a:t>
            </a:r>
            <a:endParaRPr lang="en-US" altLang="zh-TW" sz="1600" dirty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altLang="zh-TW" sz="1600" dirty="0">
                <a:solidFill>
                  <a:schemeClr val="tx2"/>
                </a:solidFill>
                <a:latin typeface="+mn-lt"/>
                <a:hlinkClick r:id="rId5"/>
              </a:rPr>
              <a:t>https://controllerdata.lacity.org/</a:t>
            </a:r>
            <a:endParaRPr lang="de-DE" altLang="zh-TW" sz="1600" dirty="0">
              <a:solidFill>
                <a:schemeClr val="tx2"/>
              </a:solidFill>
              <a:latin typeface="+mn-lt"/>
            </a:endParaRPr>
          </a:p>
          <a:p>
            <a:pPr lvl="0"/>
            <a:endParaRPr lang="en-US" altLang="zh-TW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037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4661"/>
    </mc:Choice>
    <mc:Fallback xmlns="">
      <p:transition spd="slow" advTm="546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76AE-C4CD-EFA4-B8DC-A292E58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709421"/>
            <a:ext cx="9076329" cy="1064277"/>
          </a:xfrm>
        </p:spPr>
        <p:txBody>
          <a:bodyPr/>
          <a:lstStyle/>
          <a:p>
            <a:pPr algn="ctr"/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A678-9BC4-6F49-9568-AA4FE169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9" y="1877321"/>
            <a:ext cx="9076329" cy="365015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Is Hollywood the safest area in LA?</a:t>
            </a:r>
          </a:p>
          <a:p>
            <a:pPr marL="457200" indent="-457200">
              <a:buFont typeface="Goudy Old Style" panose="02020502050305020303" pitchFamily="18" charset="0"/>
              <a:buAutoNum type="arabicPeriod"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Are females the most common victims of crime in Los Angeles?</a:t>
            </a:r>
          </a:p>
          <a:p>
            <a:pPr marL="457200" indent="-457200">
              <a:buFont typeface="Goudy Old Style" panose="02020502050305020303" pitchFamily="18" charset="0"/>
              <a:buAutoNum type="arabicPeriod"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Is there a negative correlation between crimes and the income levels?</a:t>
            </a:r>
          </a:p>
          <a:p>
            <a:pPr marL="457200" indent="-457200">
              <a:buFont typeface="Goudy Old Style" panose="02020502050305020303" pitchFamily="18" charset="0"/>
              <a:buAutoNum type="arabicPeriod"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Are certain minority groups prone to be victims of some crimes?</a:t>
            </a:r>
          </a:p>
          <a:p>
            <a:pPr marL="457200" indent="-457200">
              <a:buFont typeface="Goudy Old Style" panose="02020502050305020303" pitchFamily="18" charset="0"/>
              <a:buAutoNum type="arabicPeriod"/>
            </a:pPr>
            <a:endParaRPr lang="en-US" altLang="zh-TW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20"/>
    </mc:Choice>
    <mc:Fallback xmlns="">
      <p:transition spd="slow" advTm="313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5A7-9693-C611-5A1D-E64357AD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07" y="384961"/>
            <a:ext cx="9076329" cy="1064277"/>
          </a:xfrm>
        </p:spPr>
        <p:txBody>
          <a:bodyPr/>
          <a:lstStyle/>
          <a:p>
            <a:r>
              <a:rPr lang="de-DE" altLang="zh-TW" dirty="0"/>
              <a:t>Crime Rate per Capita by Police Division </a:t>
            </a:r>
            <a:endParaRPr lang="zh-TW" altLang="en-US" dirty="0"/>
          </a:p>
        </p:txBody>
      </p:sp>
      <p:pic>
        <p:nvPicPr>
          <p:cNvPr id="5" name="Content Placeholder 4" descr="A graph with a blue and pink bar&#10;&#10;Description automatically generated">
            <a:extLst>
              <a:ext uri="{FF2B5EF4-FFF2-40B4-BE49-F238E27FC236}">
                <a16:creationId xmlns:a16="http://schemas.microsoft.com/office/drawing/2014/main" id="{7B1FB6A2-3B38-B937-1682-6E4064C0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>
          <a:xfrm>
            <a:off x="1690881" y="1449238"/>
            <a:ext cx="8040111" cy="5106837"/>
          </a:xfrm>
        </p:spPr>
      </p:pic>
    </p:spTree>
    <p:extLst>
      <p:ext uri="{BB962C8B-B14F-4D97-AF65-F5344CB8AC3E}">
        <p14:creationId xmlns:p14="http://schemas.microsoft.com/office/powerpoint/2010/main" val="19308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57"/>
    </mc:Choice>
    <mc:Fallback xmlns="">
      <p:transition spd="slow" advTm="246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45A0-A990-93E3-DEF5-271CBA2E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12" y="-8626"/>
            <a:ext cx="7962628" cy="1064277"/>
          </a:xfrm>
        </p:spPr>
        <p:txBody>
          <a:bodyPr>
            <a:normAutofit/>
          </a:bodyPr>
          <a:lstStyle/>
          <a:p>
            <a:r>
              <a:rPr lang="de-DE" altLang="zh-TW" dirty="0"/>
              <a:t>Crime Rate </a:t>
            </a:r>
            <a:r>
              <a:rPr lang="de-DE" altLang="zh-TW" dirty="0" err="1"/>
              <a:t>of</a:t>
            </a:r>
            <a:r>
              <a:rPr lang="de-DE" altLang="zh-TW" dirty="0"/>
              <a:t> LAPD 21 Division</a:t>
            </a:r>
            <a:endParaRPr lang="en-US" altLang="zh-TW" dirty="0"/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CF4CF90B-A422-6B98-EFE1-65ADEC5D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67" y="955817"/>
            <a:ext cx="7052734" cy="5902183"/>
          </a:xfrm>
        </p:spPr>
      </p:pic>
    </p:spTree>
    <p:extLst>
      <p:ext uri="{BB962C8B-B14F-4D97-AF65-F5344CB8AC3E}">
        <p14:creationId xmlns:p14="http://schemas.microsoft.com/office/powerpoint/2010/main" val="31233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0"/>
    </mc:Choice>
    <mc:Fallback xmlns="">
      <p:transition spd="slow" advTm="205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D4C3-EF31-BF2C-65A4-D883A5D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55" y="847444"/>
            <a:ext cx="5710280" cy="1064277"/>
          </a:xfrm>
        </p:spPr>
        <p:txBody>
          <a:bodyPr/>
          <a:lstStyle/>
          <a:p>
            <a:r>
              <a:rPr lang="de-DE" altLang="zh-TW" dirty="0" err="1"/>
              <a:t>Victims</a:t>
            </a:r>
            <a:r>
              <a:rPr lang="de-DE" altLang="zh-TW" dirty="0"/>
              <a:t> different </a:t>
            </a:r>
            <a:r>
              <a:rPr lang="de-DE" altLang="zh-TW" dirty="0" err="1"/>
              <a:t>Genders</a:t>
            </a:r>
            <a:endParaRPr lang="zh-TW" altLang="en-US" dirty="0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195F53B-A17E-6383-7BDF-B4097E22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56" y="2165274"/>
            <a:ext cx="5710279" cy="3198757"/>
          </a:xfrm>
        </p:spPr>
      </p:pic>
    </p:spTree>
    <p:extLst>
      <p:ext uri="{BB962C8B-B14F-4D97-AF65-F5344CB8AC3E}">
        <p14:creationId xmlns:p14="http://schemas.microsoft.com/office/powerpoint/2010/main" val="34551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4"/>
    </mc:Choice>
    <mc:Fallback xmlns="">
      <p:transition spd="slow" advTm="234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9BDD-E2F9-D0D0-2D16-8FA23B20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752" y="0"/>
            <a:ext cx="9076329" cy="1064277"/>
          </a:xfrm>
        </p:spPr>
        <p:txBody>
          <a:bodyPr/>
          <a:lstStyle/>
          <a:p>
            <a:r>
              <a:rPr lang="de-DE" altLang="zh-TW" dirty="0"/>
              <a:t>Top 20 Crimes by </a:t>
            </a:r>
            <a:r>
              <a:rPr lang="de-DE" altLang="zh-TW" dirty="0" err="1"/>
              <a:t>Victim</a:t>
            </a:r>
            <a:r>
              <a:rPr lang="de-DE" altLang="zh-TW" dirty="0"/>
              <a:t> Sex in LA</a:t>
            </a:r>
            <a:endParaRPr lang="zh-TW" altLang="en-US" dirty="0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3AA5D2D-3C2C-FD52-D3BB-0E0754D0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/>
          <a:stretch/>
        </p:blipFill>
        <p:spPr>
          <a:xfrm>
            <a:off x="658397" y="966158"/>
            <a:ext cx="9104506" cy="5551142"/>
          </a:xfrm>
        </p:spPr>
      </p:pic>
    </p:spTree>
    <p:extLst>
      <p:ext uri="{BB962C8B-B14F-4D97-AF65-F5344CB8AC3E}">
        <p14:creationId xmlns:p14="http://schemas.microsoft.com/office/powerpoint/2010/main" val="2674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18"/>
    </mc:Choice>
    <mc:Fallback xmlns="">
      <p:transition spd="slow" advTm="559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EF58-F1EE-E9A4-F7AF-DDF5AA06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9" y="211051"/>
            <a:ext cx="10852029" cy="1064277"/>
          </a:xfrm>
        </p:spPr>
        <p:txBody>
          <a:bodyPr>
            <a:normAutofit fontScale="90000"/>
          </a:bodyPr>
          <a:lstStyle/>
          <a:p>
            <a:r>
              <a:rPr lang="de-DE" altLang="zh-TW" dirty="0"/>
              <a:t>Household Income and Crime Rate per 100K Population</a:t>
            </a:r>
            <a:endParaRPr lang="zh-TW" altLang="en-US" dirty="0"/>
          </a:p>
        </p:txBody>
      </p:sp>
      <p:pic>
        <p:nvPicPr>
          <p:cNvPr id="5" name="Content Placeholder 4" descr="A graph of a graph showing a number of household income and crime rate&#10;&#10;Description automatically generated">
            <a:extLst>
              <a:ext uri="{FF2B5EF4-FFF2-40B4-BE49-F238E27FC236}">
                <a16:creationId xmlns:a16="http://schemas.microsoft.com/office/drawing/2014/main" id="{3195BA92-6CA8-43F3-CF05-38E23747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"/>
          <a:stretch/>
        </p:blipFill>
        <p:spPr>
          <a:xfrm>
            <a:off x="1870751" y="1275328"/>
            <a:ext cx="8053347" cy="4775017"/>
          </a:xfrm>
        </p:spPr>
      </p:pic>
    </p:spTree>
    <p:extLst>
      <p:ext uri="{BB962C8B-B14F-4D97-AF65-F5344CB8AC3E}">
        <p14:creationId xmlns:p14="http://schemas.microsoft.com/office/powerpoint/2010/main" val="21671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7"/>
    </mc:Choice>
    <mc:Fallback xmlns="">
      <p:transition spd="slow" advTm="274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CEBA-5691-A8D7-9532-8C8212F0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705" y="358003"/>
            <a:ext cx="9076329" cy="1064277"/>
          </a:xfrm>
        </p:spPr>
        <p:txBody>
          <a:bodyPr>
            <a:normAutofit/>
          </a:bodyPr>
          <a:lstStyle/>
          <a:p>
            <a:r>
              <a:rPr lang="de-DE" altLang="zh-TW" dirty="0"/>
              <a:t>Household Income and </a:t>
            </a:r>
            <a:r>
              <a:rPr lang="de-DE" altLang="zh-TW" dirty="0" err="1"/>
              <a:t>Aggravated</a:t>
            </a:r>
            <a:r>
              <a:rPr lang="de-DE" altLang="zh-TW" dirty="0"/>
              <a:t> </a:t>
            </a:r>
            <a:r>
              <a:rPr lang="de-DE" altLang="zh-TW" dirty="0" err="1"/>
              <a:t>Assult</a:t>
            </a:r>
            <a:endParaRPr lang="zh-TW" altLang="en-US" dirty="0"/>
          </a:p>
        </p:txBody>
      </p:sp>
      <p:pic>
        <p:nvPicPr>
          <p:cNvPr id="5" name="Content Placeholder 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F57711FE-EBB3-0DBE-EF23-52E284B9D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/>
          <a:stretch/>
        </p:blipFill>
        <p:spPr>
          <a:xfrm>
            <a:off x="1668482" y="1319841"/>
            <a:ext cx="7933211" cy="4729959"/>
          </a:xfrm>
        </p:spPr>
      </p:pic>
    </p:spTree>
    <p:extLst>
      <p:ext uri="{BB962C8B-B14F-4D97-AF65-F5344CB8AC3E}">
        <p14:creationId xmlns:p14="http://schemas.microsoft.com/office/powerpoint/2010/main" val="31963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1"/>
    </mc:Choice>
    <mc:Fallback xmlns="">
      <p:transition spd="slow" advTm="31301"/>
    </mc:Fallback>
  </mc:AlternateContent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Override1.xml><?xml version="1.0" encoding="utf-8"?>
<a:themeOverride xmlns:a="http://schemas.openxmlformats.org/drawingml/2006/main">
  <a:clrScheme name="Marrakesh">
    <a:dk1>
      <a:srgbClr val="000000"/>
    </a:dk1>
    <a:lt1>
      <a:srgbClr val="FFFFFF"/>
    </a:lt1>
    <a:dk2>
      <a:srgbClr val="431C30"/>
    </a:dk2>
    <a:lt2>
      <a:srgbClr val="F3F0EF"/>
    </a:lt2>
    <a:accent1>
      <a:srgbClr val="B35B55"/>
    </a:accent1>
    <a:accent2>
      <a:srgbClr val="CF7E6C"/>
    </a:accent2>
    <a:accent3>
      <a:srgbClr val="CA8F58"/>
    </a:accent3>
    <a:accent4>
      <a:srgbClr val="A97C54"/>
    </a:accent4>
    <a:accent5>
      <a:srgbClr val="917E45"/>
    </a:accent5>
    <a:accent6>
      <a:srgbClr val="647576"/>
    </a:accent6>
    <a:hlink>
      <a:srgbClr val="A25872"/>
    </a:hlink>
    <a:folHlink>
      <a:srgbClr val="667A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Goudy Old Style</vt:lpstr>
      <vt:lpstr>MarrakeshVTI</vt:lpstr>
      <vt:lpstr>Visual Analytics Group:cyan crabs </vt:lpstr>
      <vt:lpstr>Dataset</vt:lpstr>
      <vt:lpstr>Hypothesis</vt:lpstr>
      <vt:lpstr>Crime Rate per Capita by Police Division </vt:lpstr>
      <vt:lpstr>Crime Rate of LAPD 21 Division</vt:lpstr>
      <vt:lpstr>Victims different Genders</vt:lpstr>
      <vt:lpstr>Top 20 Crimes by Victim Sex in LA</vt:lpstr>
      <vt:lpstr>Household Income and Crime Rate per 100K Population</vt:lpstr>
      <vt:lpstr>Household Income and Aggravated Assult</vt:lpstr>
      <vt:lpstr>Difference of Demographic  and Victim Data</vt:lpstr>
      <vt:lpstr>Most Common  Crimes within  Each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Group:cyan crabs </dc:title>
  <dc:creator>allen Tsai</dc:creator>
  <cp:lastModifiedBy>allen Tsai</cp:lastModifiedBy>
  <cp:revision>4</cp:revision>
  <dcterms:created xsi:type="dcterms:W3CDTF">2024-01-18T15:26:48Z</dcterms:created>
  <dcterms:modified xsi:type="dcterms:W3CDTF">2024-04-15T21:38:41Z</dcterms:modified>
</cp:coreProperties>
</file>