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d787c988c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d787c988c_0_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1d787c988c_0_1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db14b3659f_1_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db14b3659f_1_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2db14b3659f_1_8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db14b3659f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db14b3659f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2db14b3659f_0_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d2756613ef_0_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d2756613ef_0_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2d2756613ef_0_5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db14b3659f_2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db14b3659f_2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2db14b3659f_2_1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2756613ef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d2756613ef_0_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2d2756613ef_0_2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db14b3659f_1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db14b3659f_1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2db14b3659f_1_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db14b3659f_1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db14b3659f_1_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db14b3659f_1_2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db14b3659f_1_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db14b3659f_1_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2db14b3659f_1_4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d2756613ef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d2756613ef_0_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2d2756613ef_0_1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db14b3659f_1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db14b3659f_1_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2db14b3659f_1_2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db14b3659f_1_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db14b3659f_1_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2db14b3659f_1_5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0" y="-76200"/>
            <a:ext cx="9144000" cy="57912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333333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0" y="5638800"/>
            <a:ext cx="9144000" cy="121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21" name="Google Shape;21;p2"/>
          <p:cNvCxnSpPr/>
          <p:nvPr/>
        </p:nvCxnSpPr>
        <p:spPr>
          <a:xfrm>
            <a:off x="0" y="563880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4D4D4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" name="Google Shape;2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38600" y="6019800"/>
            <a:ext cx="968375" cy="43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"/>
          <p:cNvSpPr txBox="1"/>
          <p:nvPr>
            <p:ph type="ctrTitle"/>
          </p:nvPr>
        </p:nvSpPr>
        <p:spPr>
          <a:xfrm>
            <a:off x="685800" y="1600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" type="subTitle"/>
          </p:nvPr>
        </p:nvSpPr>
        <p:spPr>
          <a:xfrm>
            <a:off x="1371600" y="3200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 rot="5400000">
            <a:off x="2628900" y="-190500"/>
            <a:ext cx="3886200" cy="79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067300" y="2247900"/>
            <a:ext cx="4953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028700" y="342900"/>
            <a:ext cx="49530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609600" y="1828800"/>
            <a:ext cx="38862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8200" y="1828800"/>
            <a:ext cx="38862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2675B4"/>
              </a:buClr>
              <a:buSzPts val="32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2675B4"/>
              </a:buClr>
              <a:buSzPts val="14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SzPts val="14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1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-42863"/>
            <a:ext cx="9144000" cy="347663"/>
          </a:xfrm>
          <a:prstGeom prst="rect">
            <a:avLst/>
          </a:prstGeom>
          <a:gradFill>
            <a:gsLst>
              <a:gs pos="0">
                <a:srgbClr val="333333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 txBox="1"/>
          <p:nvPr/>
        </p:nvSpPr>
        <p:spPr>
          <a:xfrm>
            <a:off x="609600" y="1524000"/>
            <a:ext cx="7924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Boston University</a:t>
            </a: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Slideshow Title Goes Here</a:t>
            </a:r>
            <a:endParaRPr/>
          </a:p>
        </p:txBody>
      </p:sp>
      <p:sp>
        <p:nvSpPr>
          <p:cNvPr id="16" name="Google Shape;16;p1"/>
          <p:cNvSpPr txBox="1"/>
          <p:nvPr>
            <p:ph idx="10" type="dt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pic>
        <p:nvPicPr>
          <p:cNvPr descr="ece_sub_sig.png" id="17" name="Google Shape;17;p1"/>
          <p:cNvPicPr preferRelativeResize="0"/>
          <p:nvPr/>
        </p:nvPicPr>
        <p:blipFill rotWithShape="1">
          <a:blip r:embed="rId1">
            <a:alphaModFix/>
          </a:blip>
          <a:srcRect b="-173" l="-8" r="89780" t="0"/>
          <a:stretch/>
        </p:blipFill>
        <p:spPr>
          <a:xfrm>
            <a:off x="609600" y="6096000"/>
            <a:ext cx="548640" cy="36576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981200"/>
            <a:ext cx="77724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679 Final Project</a:t>
            </a:r>
            <a:endParaRPr sz="2600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352800"/>
            <a:ext cx="6400800" cy="17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Yingmai Chen</a:t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Ruicheng Zhang</a:t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Yang Xiao</a:t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421575" y="1526750"/>
            <a:ext cx="84120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</a:rPr>
              <a:t>Prediction For 30 Days Readmissions</a:t>
            </a:r>
            <a:endParaRPr b="1" sz="3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1590750" y="253300"/>
            <a:ext cx="5962500" cy="6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l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Neural Network Model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3600"/>
              <a:t>Neural network model</a:t>
            </a:r>
            <a:endParaRPr sz="3600"/>
          </a:p>
        </p:txBody>
      </p:sp>
      <p:sp>
        <p:nvSpPr>
          <p:cNvPr id="195" name="Google Shape;195;p22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6" name="Google Shape;196;p22"/>
          <p:cNvCxnSpPr/>
          <p:nvPr/>
        </p:nvCxnSpPr>
        <p:spPr>
          <a:xfrm>
            <a:off x="14400" y="5217825"/>
            <a:ext cx="9115200" cy="12300"/>
          </a:xfrm>
          <a:prstGeom prst="straightConnector1">
            <a:avLst/>
          </a:prstGeom>
          <a:noFill/>
          <a:ln cap="flat" cmpd="sng" w="28575">
            <a:solidFill>
              <a:srgbClr val="2675B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2"/>
          <p:cNvCxnSpPr/>
          <p:nvPr/>
        </p:nvCxnSpPr>
        <p:spPr>
          <a:xfrm>
            <a:off x="4440425" y="1529475"/>
            <a:ext cx="0" cy="3687900"/>
          </a:xfrm>
          <a:prstGeom prst="straightConnector1">
            <a:avLst/>
          </a:prstGeom>
          <a:noFill/>
          <a:ln cap="flat" cmpd="sng" w="28575">
            <a:solidFill>
              <a:srgbClr val="2675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22"/>
          <p:cNvSpPr txBox="1"/>
          <p:nvPr/>
        </p:nvSpPr>
        <p:spPr>
          <a:xfrm>
            <a:off x="727725" y="1027325"/>
            <a:ext cx="2787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675B4"/>
                </a:solidFill>
              </a:rPr>
              <a:t>Confusion Matrix</a:t>
            </a:r>
            <a:endParaRPr sz="2400">
              <a:solidFill>
                <a:srgbClr val="2675B4"/>
              </a:solidFill>
            </a:endParaRPr>
          </a:p>
        </p:txBody>
      </p:sp>
      <p:sp>
        <p:nvSpPr>
          <p:cNvPr id="199" name="Google Shape;199;p22"/>
          <p:cNvSpPr txBox="1"/>
          <p:nvPr/>
        </p:nvSpPr>
        <p:spPr>
          <a:xfrm>
            <a:off x="5811750" y="1009250"/>
            <a:ext cx="30096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675B4"/>
                </a:solidFill>
              </a:rPr>
              <a:t>ROC, AUC=0.71</a:t>
            </a:r>
            <a:endParaRPr sz="2400">
              <a:solidFill>
                <a:srgbClr val="2675B4"/>
              </a:solidFill>
            </a:endParaRPr>
          </a:p>
        </p:txBody>
      </p:sp>
      <p:sp>
        <p:nvSpPr>
          <p:cNvPr id="200" name="Google Shape;200;p22"/>
          <p:cNvSpPr txBox="1"/>
          <p:nvPr/>
        </p:nvSpPr>
        <p:spPr>
          <a:xfrm>
            <a:off x="2205150" y="5410475"/>
            <a:ext cx="3009600" cy="11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675B4"/>
                </a:solidFill>
              </a:rPr>
              <a:t>Accuracy= 0.65</a:t>
            </a:r>
            <a:endParaRPr sz="2400">
              <a:solidFill>
                <a:srgbClr val="2675B4"/>
              </a:solidFill>
            </a:endParaRPr>
          </a:p>
        </p:txBody>
      </p:sp>
      <p:pic>
        <p:nvPicPr>
          <p:cNvPr id="201" name="Google Shape;20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525" y="1701100"/>
            <a:ext cx="4178379" cy="344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4704" y="1624850"/>
            <a:ext cx="4306896" cy="3280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46600" y="5351775"/>
            <a:ext cx="3390900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/>
          <p:nvPr>
            <p:ph type="title"/>
          </p:nvPr>
        </p:nvSpPr>
        <p:spPr>
          <a:xfrm>
            <a:off x="3452225" y="462150"/>
            <a:ext cx="29322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Conclusion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10" name="Google Shape;210;p23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1" name="Google Shape;211;p23"/>
          <p:cNvSpPr txBox="1"/>
          <p:nvPr/>
        </p:nvSpPr>
        <p:spPr>
          <a:xfrm>
            <a:off x="1298450" y="895700"/>
            <a:ext cx="5263200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12" name="Google Shape;212;p23"/>
          <p:cNvSpPr txBox="1"/>
          <p:nvPr/>
        </p:nvSpPr>
        <p:spPr>
          <a:xfrm>
            <a:off x="1059450" y="1147950"/>
            <a:ext cx="70251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213" name="Google Shape;213;p23"/>
          <p:cNvSpPr txBox="1"/>
          <p:nvPr/>
        </p:nvSpPr>
        <p:spPr>
          <a:xfrm>
            <a:off x="0" y="2288900"/>
            <a:ext cx="91440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</a:rPr>
              <a:t>- </a:t>
            </a:r>
            <a:r>
              <a:rPr b="1" lang="en-US" sz="1900">
                <a:solidFill>
                  <a:schemeClr val="dk1"/>
                </a:solidFill>
              </a:rPr>
              <a:t>Gradient Boosting </a:t>
            </a:r>
            <a:r>
              <a:rPr lang="en-US" sz="1900">
                <a:solidFill>
                  <a:schemeClr val="dk1"/>
                </a:solidFill>
              </a:rPr>
              <a:t>was effective but sensitive to model complexity and overfitting,suggesting a need for careful tuning of parameters.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</a:rPr>
              <a:t>- Neural Networks </a:t>
            </a:r>
            <a:r>
              <a:rPr lang="en-US" sz="1900">
                <a:solidFill>
                  <a:schemeClr val="dk1"/>
                </a:solidFill>
              </a:rPr>
              <a:t>provided robust predictive performance but required significant </a:t>
            </a:r>
            <a:r>
              <a:rPr lang="en-US" sz="1900">
                <a:solidFill>
                  <a:schemeClr val="dk1"/>
                </a:solidFill>
              </a:rPr>
              <a:t>computational resources and careful tuning to balance sensitivity and specificity.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</a:rPr>
              <a:t>- Logistic Regression, </a:t>
            </a:r>
            <a:r>
              <a:rPr lang="en-US" sz="1900">
                <a:solidFill>
                  <a:schemeClr val="dk1"/>
                </a:solidFill>
              </a:rPr>
              <a:t>enhanced by feature selection, proved to be a practical tool for identifying high-risk patients, though it also highlighted the challenges of managing trade-offs between model simplicity and predictive power.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 txBox="1"/>
          <p:nvPr/>
        </p:nvSpPr>
        <p:spPr>
          <a:xfrm>
            <a:off x="2209725" y="2061975"/>
            <a:ext cx="4903500" cy="16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FFFFFF"/>
                </a:solidFill>
              </a:rPr>
              <a:t>Thank you!</a:t>
            </a:r>
            <a:endParaRPr sz="7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14"/>
          <p:cNvCxnSpPr/>
          <p:nvPr/>
        </p:nvCxnSpPr>
        <p:spPr>
          <a:xfrm flipH="1" rot="-5400000">
            <a:off x="-210250" y="1897950"/>
            <a:ext cx="4465200" cy="29850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808080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93" name="Google Shape;93;p14"/>
          <p:cNvSpPr/>
          <p:nvPr/>
        </p:nvSpPr>
        <p:spPr>
          <a:xfrm>
            <a:off x="1893750" y="849450"/>
            <a:ext cx="4335300" cy="949800"/>
          </a:xfrm>
          <a:prstGeom prst="roundRect">
            <a:avLst>
              <a:gd fmla="val 16667" name="adj"/>
            </a:avLst>
          </a:prstGeom>
          <a:solidFill>
            <a:srgbClr val="4D4D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2109200" y="970050"/>
            <a:ext cx="676800" cy="676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4D4D4D"/>
                </a:solidFill>
              </a:rPr>
              <a:t>1</a:t>
            </a:r>
            <a:endParaRPr b="1" sz="2800">
              <a:solidFill>
                <a:srgbClr val="4D4D4D"/>
              </a:solidFill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3355800" y="1046250"/>
            <a:ext cx="3416700" cy="9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</a:rPr>
              <a:t>OBJECTIVE</a:t>
            </a:r>
            <a:endParaRPr b="1" sz="2800">
              <a:solidFill>
                <a:schemeClr val="lt1"/>
              </a:solidFill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3112950" y="2754450"/>
            <a:ext cx="4335300" cy="949800"/>
          </a:xfrm>
          <a:prstGeom prst="roundRect">
            <a:avLst>
              <a:gd fmla="val 16667" name="adj"/>
            </a:avLst>
          </a:prstGeom>
          <a:solidFill>
            <a:srgbClr val="4D4D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3328400" y="2875050"/>
            <a:ext cx="676800" cy="676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4D4D4D"/>
                </a:solidFill>
              </a:rPr>
              <a:t>2</a:t>
            </a:r>
            <a:endParaRPr b="1" sz="2800">
              <a:solidFill>
                <a:srgbClr val="4D4D4D"/>
              </a:solidFill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4270200" y="2951250"/>
            <a:ext cx="3416700" cy="9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</a:rPr>
              <a:t>EDA &amp; Problems</a:t>
            </a:r>
            <a:endParaRPr b="1" sz="2800">
              <a:solidFill>
                <a:schemeClr val="lt1"/>
              </a:solidFill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4103550" y="4735650"/>
            <a:ext cx="4335300" cy="949800"/>
          </a:xfrm>
          <a:prstGeom prst="roundRect">
            <a:avLst>
              <a:gd fmla="val 16667" name="adj"/>
            </a:avLst>
          </a:prstGeom>
          <a:solidFill>
            <a:srgbClr val="4D4D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4319000" y="4856250"/>
            <a:ext cx="676800" cy="676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4D4D4D"/>
                </a:solidFill>
              </a:rPr>
              <a:t>3</a:t>
            </a:r>
            <a:endParaRPr b="1" sz="2800">
              <a:solidFill>
                <a:srgbClr val="4D4D4D"/>
              </a:solidFill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5565600" y="4932450"/>
            <a:ext cx="3416700" cy="9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</a:rPr>
              <a:t>MODELS</a:t>
            </a:r>
            <a:endParaRPr b="1" sz="2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2987100" y="462150"/>
            <a:ext cx="40065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</a:t>
            </a:r>
            <a:r>
              <a:rPr b="1" lang="en-US"/>
              <a:t>ata Processing</a:t>
            </a:r>
            <a:endParaRPr b="1"/>
          </a:p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15"/>
          <p:cNvSpPr txBox="1"/>
          <p:nvPr/>
        </p:nvSpPr>
        <p:spPr>
          <a:xfrm>
            <a:off x="987900" y="1350175"/>
            <a:ext cx="70251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US" sz="2400">
                <a:solidFill>
                  <a:schemeClr val="dk1"/>
                </a:solidFill>
              </a:rPr>
              <a:t>30 Days Readmission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987900" y="1844150"/>
            <a:ext cx="80433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define return30 (“1”means readmission between 7 to 30 days,“0” means others)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987900" y="2809375"/>
            <a:ext cx="70251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US" sz="2400">
                <a:solidFill>
                  <a:schemeClr val="dk1"/>
                </a:solidFill>
              </a:rPr>
              <a:t>D</a:t>
            </a:r>
            <a:r>
              <a:rPr b="1" lang="en-US" sz="2400">
                <a:solidFill>
                  <a:schemeClr val="dk1"/>
                </a:solidFill>
              </a:rPr>
              <a:t>ealing with ICD code 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222025" y="3467600"/>
            <a:ext cx="7933500" cy="24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ICD-10-CM   Diagnosis Code  Z79*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/>
            </a:br>
            <a:r>
              <a:rPr lang="en-US" sz="2400"/>
              <a:t>ICD-10-PCS Procedure Code 3E0*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5340875" y="3774350"/>
            <a:ext cx="1447800" cy="579600"/>
          </a:xfrm>
          <a:prstGeom prst="striped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2675B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7306425" y="3745300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15 codes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3918900" y="462150"/>
            <a:ext cx="13062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EDA</a:t>
            </a:r>
            <a:endParaRPr b="1"/>
          </a:p>
        </p:txBody>
      </p:sp>
      <p:sp>
        <p:nvSpPr>
          <p:cNvPr id="121" name="Google Shape;121;p16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2" name="Google Shape;12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200" y="1147950"/>
            <a:ext cx="7850899" cy="483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6"/>
          <p:cNvSpPr txBox="1"/>
          <p:nvPr/>
        </p:nvSpPr>
        <p:spPr>
          <a:xfrm>
            <a:off x="1298450" y="895700"/>
            <a:ext cx="5263200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3918900" y="462150"/>
            <a:ext cx="13062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EDA</a:t>
            </a:r>
            <a:endParaRPr b="1"/>
          </a:p>
        </p:txBody>
      </p:sp>
      <p:sp>
        <p:nvSpPr>
          <p:cNvPr id="130" name="Google Shape;130;p17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" name="Google Shape;131;p17"/>
          <p:cNvSpPr txBox="1"/>
          <p:nvPr/>
        </p:nvSpPr>
        <p:spPr>
          <a:xfrm>
            <a:off x="1059450" y="1147950"/>
            <a:ext cx="70251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</p:txBody>
      </p:sp>
      <p:pic>
        <p:nvPicPr>
          <p:cNvPr id="132" name="Google Shape;13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450" y="1147950"/>
            <a:ext cx="6583100" cy="50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3918900" y="462150"/>
            <a:ext cx="13062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EDA</a:t>
            </a:r>
            <a:endParaRPr b="1"/>
          </a:p>
        </p:txBody>
      </p:sp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18"/>
          <p:cNvSpPr txBox="1"/>
          <p:nvPr/>
        </p:nvSpPr>
        <p:spPr>
          <a:xfrm>
            <a:off x="1059450" y="1147950"/>
            <a:ext cx="70251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</p:txBody>
      </p:sp>
      <p:pic>
        <p:nvPicPr>
          <p:cNvPr id="141" name="Google Shape;14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100" y="1148375"/>
            <a:ext cx="6903450" cy="475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544875" y="196550"/>
            <a:ext cx="31698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/>
              <a:t>Problems</a:t>
            </a:r>
            <a:endParaRPr b="1" sz="3900"/>
          </a:p>
        </p:txBody>
      </p:sp>
      <p:sp>
        <p:nvSpPr>
          <p:cNvPr id="148" name="Google Shape;148;p19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" name="Google Shape;149;p19"/>
          <p:cNvSpPr txBox="1"/>
          <p:nvPr/>
        </p:nvSpPr>
        <p:spPr>
          <a:xfrm>
            <a:off x="5776325" y="1429975"/>
            <a:ext cx="32271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675B4"/>
                </a:solidFill>
              </a:rPr>
              <a:t>randomly</a:t>
            </a:r>
            <a:r>
              <a:rPr lang="en-US" sz="2400">
                <a:solidFill>
                  <a:srgbClr val="2675B4"/>
                </a:solidFill>
              </a:rPr>
              <a:t> select the  rows of </a:t>
            </a:r>
            <a:r>
              <a:rPr lang="en-US" sz="2400">
                <a:solidFill>
                  <a:srgbClr val="2675B4"/>
                </a:solidFill>
              </a:rPr>
              <a:t>return30</a:t>
            </a:r>
            <a:r>
              <a:rPr lang="en-US" sz="2400">
                <a:solidFill>
                  <a:srgbClr val="2675B4"/>
                </a:solidFill>
              </a:rPr>
              <a:t>=1 to make the number of return30=1 </a:t>
            </a:r>
            <a:r>
              <a:rPr lang="en-US" sz="2400">
                <a:solidFill>
                  <a:srgbClr val="2675B4"/>
                </a:solidFill>
              </a:rPr>
              <a:t>equals to return30=0.</a:t>
            </a:r>
            <a:r>
              <a:rPr lang="en-US" sz="2400">
                <a:solidFill>
                  <a:srgbClr val="2675B4"/>
                </a:solidFill>
              </a:rPr>
              <a:t> </a:t>
            </a:r>
            <a:endParaRPr sz="2400">
              <a:solidFill>
                <a:srgbClr val="2675B4"/>
              </a:solidFill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4966025" y="911400"/>
            <a:ext cx="30189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ts val="2400"/>
              <a:buChar char="●"/>
            </a:pPr>
            <a:r>
              <a:rPr b="1" lang="en-US" sz="2400">
                <a:solidFill>
                  <a:srgbClr val="2675B4"/>
                </a:solidFill>
              </a:rPr>
              <a:t>R</a:t>
            </a:r>
            <a:r>
              <a:rPr b="1" lang="en-US" sz="2400">
                <a:solidFill>
                  <a:srgbClr val="2675B4"/>
                </a:solidFill>
              </a:rPr>
              <a:t>esampling</a:t>
            </a:r>
            <a:endParaRPr b="1" sz="2400">
              <a:solidFill>
                <a:srgbClr val="2675B4"/>
              </a:solidFill>
            </a:endParaRPr>
          </a:p>
        </p:txBody>
      </p:sp>
      <p:pic>
        <p:nvPicPr>
          <p:cNvPr id="151" name="Google Shape;15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0550" y="4063150"/>
            <a:ext cx="4784850" cy="279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9"/>
          <p:cNvSpPr txBox="1"/>
          <p:nvPr/>
        </p:nvSpPr>
        <p:spPr>
          <a:xfrm>
            <a:off x="4946625" y="3567050"/>
            <a:ext cx="58032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ts val="2400"/>
              <a:buChar char="●"/>
            </a:pPr>
            <a:r>
              <a:rPr b="1" lang="en-US" sz="2400">
                <a:solidFill>
                  <a:srgbClr val="2675B4"/>
                </a:solidFill>
              </a:rPr>
              <a:t>F</a:t>
            </a:r>
            <a:r>
              <a:rPr b="1" lang="en-US" sz="2400">
                <a:solidFill>
                  <a:srgbClr val="2675B4"/>
                </a:solidFill>
              </a:rPr>
              <a:t>eature selection</a:t>
            </a:r>
            <a:endParaRPr b="1" sz="2400">
              <a:solidFill>
                <a:srgbClr val="2675B4"/>
              </a:solidFill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19675" y="911400"/>
            <a:ext cx="33903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US" sz="2400">
                <a:solidFill>
                  <a:schemeClr val="dk1"/>
                </a:solidFill>
              </a:rPr>
              <a:t>Imbalance</a:t>
            </a:r>
            <a:r>
              <a:rPr b="1" lang="en-US" sz="2400">
                <a:solidFill>
                  <a:schemeClr val="dk1"/>
                </a:solidFill>
              </a:rPr>
              <a:t> data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-33075" y="1429975"/>
            <a:ext cx="43257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About 92% data return30 = 0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19675" y="3578400"/>
            <a:ext cx="33903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US" sz="2400">
                <a:solidFill>
                  <a:schemeClr val="dk1"/>
                </a:solidFill>
              </a:rPr>
              <a:t>Overfitting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19675" y="4139600"/>
            <a:ext cx="43257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More than 50 variables</a:t>
            </a:r>
            <a:endParaRPr sz="2400">
              <a:solidFill>
                <a:schemeClr val="dk1"/>
              </a:solidFill>
            </a:endParaRPr>
          </a:p>
        </p:txBody>
      </p:sp>
      <p:cxnSp>
        <p:nvCxnSpPr>
          <p:cNvPr id="157" name="Google Shape;157;p19"/>
          <p:cNvCxnSpPr/>
          <p:nvPr/>
        </p:nvCxnSpPr>
        <p:spPr>
          <a:xfrm>
            <a:off x="3714675" y="615650"/>
            <a:ext cx="1219200" cy="0"/>
          </a:xfrm>
          <a:prstGeom prst="straightConnector1">
            <a:avLst/>
          </a:prstGeom>
          <a:noFill/>
          <a:ln cap="flat" cmpd="sng" w="7620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19"/>
          <p:cNvSpPr txBox="1"/>
          <p:nvPr>
            <p:ph type="title"/>
          </p:nvPr>
        </p:nvSpPr>
        <p:spPr>
          <a:xfrm>
            <a:off x="5277750" y="196550"/>
            <a:ext cx="31698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>
                <a:solidFill>
                  <a:srgbClr val="2675B4"/>
                </a:solidFill>
              </a:rPr>
              <a:t>Solution</a:t>
            </a:r>
            <a:endParaRPr b="1" sz="3900">
              <a:solidFill>
                <a:srgbClr val="2675B4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idx="1" type="body"/>
          </p:nvPr>
        </p:nvSpPr>
        <p:spPr>
          <a:xfrm>
            <a:off x="1590750" y="329500"/>
            <a:ext cx="5962500" cy="6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3600"/>
              <a:t>Logistic regression model</a:t>
            </a:r>
            <a:endParaRPr sz="3800"/>
          </a:p>
        </p:txBody>
      </p:sp>
      <p:sp>
        <p:nvSpPr>
          <p:cNvPr id="165" name="Google Shape;165;p20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6" name="Google Shape;16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00" y="1816272"/>
            <a:ext cx="4083675" cy="322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8575" y="1548700"/>
            <a:ext cx="4585425" cy="3529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3425" y="5217831"/>
            <a:ext cx="3274534" cy="1475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" name="Google Shape;169;p20"/>
          <p:cNvCxnSpPr/>
          <p:nvPr/>
        </p:nvCxnSpPr>
        <p:spPr>
          <a:xfrm>
            <a:off x="14400" y="5217825"/>
            <a:ext cx="9115200" cy="12300"/>
          </a:xfrm>
          <a:prstGeom prst="straightConnector1">
            <a:avLst/>
          </a:prstGeom>
          <a:noFill/>
          <a:ln cap="flat" cmpd="sng" w="28575">
            <a:solidFill>
              <a:srgbClr val="2675B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20"/>
          <p:cNvCxnSpPr/>
          <p:nvPr/>
        </p:nvCxnSpPr>
        <p:spPr>
          <a:xfrm>
            <a:off x="4440425" y="1529475"/>
            <a:ext cx="0" cy="3687900"/>
          </a:xfrm>
          <a:prstGeom prst="straightConnector1">
            <a:avLst/>
          </a:prstGeom>
          <a:noFill/>
          <a:ln cap="flat" cmpd="sng" w="28575">
            <a:solidFill>
              <a:srgbClr val="2675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20"/>
          <p:cNvSpPr txBox="1"/>
          <p:nvPr/>
        </p:nvSpPr>
        <p:spPr>
          <a:xfrm>
            <a:off x="5811750" y="1009250"/>
            <a:ext cx="30096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675B4"/>
                </a:solidFill>
              </a:rPr>
              <a:t>ROC, AUC=0.68</a:t>
            </a:r>
            <a:endParaRPr sz="2400">
              <a:solidFill>
                <a:srgbClr val="2675B4"/>
              </a:solidFill>
            </a:endParaRPr>
          </a:p>
        </p:txBody>
      </p:sp>
      <p:sp>
        <p:nvSpPr>
          <p:cNvPr id="172" name="Google Shape;172;p20"/>
          <p:cNvSpPr txBox="1"/>
          <p:nvPr/>
        </p:nvSpPr>
        <p:spPr>
          <a:xfrm>
            <a:off x="727725" y="1027325"/>
            <a:ext cx="2787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675B4"/>
                </a:solidFill>
              </a:rPr>
              <a:t>Confusion Matrix</a:t>
            </a:r>
            <a:endParaRPr sz="2400">
              <a:solidFill>
                <a:srgbClr val="2675B4"/>
              </a:solidFill>
            </a:endParaRPr>
          </a:p>
        </p:txBody>
      </p:sp>
      <p:sp>
        <p:nvSpPr>
          <p:cNvPr id="173" name="Google Shape;173;p20"/>
          <p:cNvSpPr txBox="1"/>
          <p:nvPr/>
        </p:nvSpPr>
        <p:spPr>
          <a:xfrm>
            <a:off x="2205150" y="5410475"/>
            <a:ext cx="3009600" cy="11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675B4"/>
                </a:solidFill>
              </a:rPr>
              <a:t>Accuracy= 0.63</a:t>
            </a:r>
            <a:endParaRPr sz="2400">
              <a:solidFill>
                <a:srgbClr val="2675B4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idx="1" type="body"/>
          </p:nvPr>
        </p:nvSpPr>
        <p:spPr>
          <a:xfrm>
            <a:off x="1590750" y="253300"/>
            <a:ext cx="5962500" cy="6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3600"/>
              <a:t>Boosting gradient model</a:t>
            </a:r>
            <a:endParaRPr sz="3800"/>
          </a:p>
        </p:txBody>
      </p:sp>
      <p:sp>
        <p:nvSpPr>
          <p:cNvPr id="180" name="Google Shape;180;p21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81" name="Google Shape;181;p21"/>
          <p:cNvCxnSpPr/>
          <p:nvPr/>
        </p:nvCxnSpPr>
        <p:spPr>
          <a:xfrm>
            <a:off x="14400" y="5217825"/>
            <a:ext cx="9115200" cy="12300"/>
          </a:xfrm>
          <a:prstGeom prst="straightConnector1">
            <a:avLst/>
          </a:prstGeom>
          <a:noFill/>
          <a:ln cap="flat" cmpd="sng" w="28575">
            <a:solidFill>
              <a:srgbClr val="2675B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1"/>
          <p:cNvCxnSpPr/>
          <p:nvPr/>
        </p:nvCxnSpPr>
        <p:spPr>
          <a:xfrm>
            <a:off x="4440425" y="1529475"/>
            <a:ext cx="0" cy="3687900"/>
          </a:xfrm>
          <a:prstGeom prst="straightConnector1">
            <a:avLst/>
          </a:prstGeom>
          <a:noFill/>
          <a:ln cap="flat" cmpd="sng" w="28575">
            <a:solidFill>
              <a:srgbClr val="2675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21"/>
          <p:cNvSpPr txBox="1"/>
          <p:nvPr/>
        </p:nvSpPr>
        <p:spPr>
          <a:xfrm>
            <a:off x="727725" y="1027325"/>
            <a:ext cx="2787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675B4"/>
                </a:solidFill>
              </a:rPr>
              <a:t>Confusion Matrix</a:t>
            </a:r>
            <a:endParaRPr sz="2400">
              <a:solidFill>
                <a:srgbClr val="2675B4"/>
              </a:solidFill>
            </a:endParaRPr>
          </a:p>
        </p:txBody>
      </p:sp>
      <p:sp>
        <p:nvSpPr>
          <p:cNvPr id="184" name="Google Shape;184;p21"/>
          <p:cNvSpPr txBox="1"/>
          <p:nvPr/>
        </p:nvSpPr>
        <p:spPr>
          <a:xfrm>
            <a:off x="5811750" y="1009250"/>
            <a:ext cx="30096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675B4"/>
                </a:solidFill>
              </a:rPr>
              <a:t>ROC, AUC=0.70</a:t>
            </a:r>
            <a:endParaRPr sz="2400">
              <a:solidFill>
                <a:srgbClr val="2675B4"/>
              </a:solidFill>
            </a:endParaRPr>
          </a:p>
        </p:txBody>
      </p:sp>
      <p:sp>
        <p:nvSpPr>
          <p:cNvPr id="185" name="Google Shape;185;p21"/>
          <p:cNvSpPr txBox="1"/>
          <p:nvPr/>
        </p:nvSpPr>
        <p:spPr>
          <a:xfrm>
            <a:off x="2205150" y="5410475"/>
            <a:ext cx="3009600" cy="11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675B4"/>
                </a:solidFill>
              </a:rPr>
              <a:t>Accuracy= 0.64</a:t>
            </a:r>
            <a:endParaRPr sz="2400">
              <a:solidFill>
                <a:srgbClr val="2675B4"/>
              </a:solidFill>
            </a:endParaRPr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50" y="1679338"/>
            <a:ext cx="4001538" cy="344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9488" y="1624850"/>
            <a:ext cx="4480107" cy="344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4775" y="5294025"/>
            <a:ext cx="310515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