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787c98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787c988c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d787c988c_0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2756613e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2756613e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d2756613ef_0_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2756613e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2756613e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d2756613ef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2756613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2756613e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d2756613e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2756613ef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2756613ef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2756613ef_0_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Google Shape;21;p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Google Shape;17;p1"/>
          <p:cNvPicPr preferRelativeResize="0"/>
          <p:nvPr/>
        </p:nvPicPr>
        <p:blipFill rotWithShape="1">
          <a:blip r:embed="rId1">
            <a:alphaModFix/>
          </a:blip>
          <a:srcRect b="-173" l="-8" r="89780" t="0"/>
          <a:stretch/>
        </p:blipFill>
        <p:spPr>
          <a:xfrm>
            <a:off x="609600" y="6096000"/>
            <a:ext cx="548640" cy="365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677 Final Project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Yingmai Chen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Ruicheng Zhang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Yang Xiao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987100" y="462150"/>
            <a:ext cx="4006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</a:t>
            </a:r>
            <a:r>
              <a:rPr b="1" lang="en-US"/>
              <a:t>ata Cleaning</a:t>
            </a:r>
            <a:endParaRPr b="1"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87900" y="1350175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30 Days Readmission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87900" y="1844150"/>
            <a:ext cx="8043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define return30 (“1”means readmission between 7 to 30 days,“0” means others)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87900" y="2809375"/>
            <a:ext cx="7025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</a:t>
            </a:r>
            <a:r>
              <a:rPr b="1" lang="en-US" sz="2400">
                <a:solidFill>
                  <a:schemeClr val="dk1"/>
                </a:solidFill>
              </a:rPr>
              <a:t>ealing with ICD code 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22025" y="3467600"/>
            <a:ext cx="79335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ICD-10-CM   Diagnosis Code  Z79*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/>
            </a:br>
            <a:r>
              <a:rPr lang="en-US" sz="2400"/>
              <a:t>ICD-10-PCS Procedure Code 3E0*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44875" y="196550"/>
            <a:ext cx="3169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/>
              <a:t>Problems</a:t>
            </a:r>
            <a:endParaRPr b="1" sz="39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776325" y="1429975"/>
            <a:ext cx="3227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75B4"/>
                </a:solidFill>
              </a:rPr>
              <a:t>randomly</a:t>
            </a:r>
            <a:r>
              <a:rPr lang="en-US" sz="2400">
                <a:solidFill>
                  <a:srgbClr val="2675B4"/>
                </a:solidFill>
              </a:rPr>
              <a:t> select the  rows of </a:t>
            </a:r>
            <a:r>
              <a:rPr lang="en-US" sz="2400">
                <a:solidFill>
                  <a:srgbClr val="2675B4"/>
                </a:solidFill>
              </a:rPr>
              <a:t>return30</a:t>
            </a:r>
            <a:r>
              <a:rPr lang="en-US" sz="2400">
                <a:solidFill>
                  <a:srgbClr val="2675B4"/>
                </a:solidFill>
              </a:rPr>
              <a:t>=1 to make the number of return30=1 </a:t>
            </a:r>
            <a:r>
              <a:rPr lang="en-US" sz="2400">
                <a:solidFill>
                  <a:srgbClr val="2675B4"/>
                </a:solidFill>
              </a:rPr>
              <a:t>equals to return30=0.</a:t>
            </a:r>
            <a:r>
              <a:rPr lang="en-US" sz="2400">
                <a:solidFill>
                  <a:srgbClr val="2675B4"/>
                </a:solidFill>
              </a:rPr>
              <a:t> </a:t>
            </a:r>
            <a:endParaRPr sz="2400">
              <a:solidFill>
                <a:srgbClr val="2675B4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966025" y="911400"/>
            <a:ext cx="3018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Char char="●"/>
            </a:pPr>
            <a:r>
              <a:rPr b="1" lang="en-US" sz="2400">
                <a:solidFill>
                  <a:srgbClr val="2675B4"/>
                </a:solidFill>
              </a:rPr>
              <a:t>R</a:t>
            </a:r>
            <a:r>
              <a:rPr b="1" lang="en-US" sz="2400">
                <a:solidFill>
                  <a:srgbClr val="2675B4"/>
                </a:solidFill>
              </a:rPr>
              <a:t>esampling</a:t>
            </a:r>
            <a:endParaRPr b="1" sz="2400">
              <a:solidFill>
                <a:srgbClr val="2675B4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50" y="4063150"/>
            <a:ext cx="4784850" cy="2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4946625" y="3567050"/>
            <a:ext cx="5803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2400"/>
              <a:buChar char="●"/>
            </a:pPr>
            <a:r>
              <a:rPr b="1" lang="en-US" sz="2400">
                <a:solidFill>
                  <a:srgbClr val="2675B4"/>
                </a:solidFill>
              </a:rPr>
              <a:t>F</a:t>
            </a:r>
            <a:r>
              <a:rPr b="1" lang="en-US" sz="2400">
                <a:solidFill>
                  <a:srgbClr val="2675B4"/>
                </a:solidFill>
              </a:rPr>
              <a:t>eature selection</a:t>
            </a:r>
            <a:endParaRPr b="1" sz="2400">
              <a:solidFill>
                <a:srgbClr val="2675B4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9675" y="911400"/>
            <a:ext cx="3390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Imbalance</a:t>
            </a:r>
            <a:r>
              <a:rPr b="1" lang="en-US" sz="2400">
                <a:solidFill>
                  <a:schemeClr val="dk1"/>
                </a:solidFill>
              </a:rPr>
              <a:t> data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-33075" y="1429975"/>
            <a:ext cx="4325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About 92% data return30 = 0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9675" y="3578400"/>
            <a:ext cx="3390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Overfitting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19675" y="4139600"/>
            <a:ext cx="4325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More than 50 variables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3714675" y="615650"/>
            <a:ext cx="1219200" cy="0"/>
          </a:xfrm>
          <a:prstGeom prst="straightConnector1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>
            <p:ph type="title"/>
          </p:nvPr>
        </p:nvSpPr>
        <p:spPr>
          <a:xfrm>
            <a:off x="5277750" y="196550"/>
            <a:ext cx="3169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2675B4"/>
                </a:solidFill>
              </a:rPr>
              <a:t>Solution</a:t>
            </a:r>
            <a:endParaRPr b="1" sz="3900">
              <a:solidFill>
                <a:srgbClr val="2675B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197800" y="698000"/>
            <a:ext cx="47484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r>
              <a:rPr b="1" lang="en-US"/>
              <a:t>       Models</a:t>
            </a:r>
            <a:r>
              <a:rPr lang="en-US"/>
              <a:t> 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499271"/>
            <a:ext cx="40401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Boosting gradient model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5102100" y="1499272"/>
            <a:ext cx="4041900" cy="4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Neural network model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0" y="2140588"/>
            <a:ext cx="42862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20475"/>
            <a:ext cx="5102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800" y="2082800"/>
            <a:ext cx="4353199" cy="351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300" y="5720475"/>
            <a:ext cx="3609475" cy="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2209725" y="2061975"/>
            <a:ext cx="49035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Thank you!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