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70" r:id="rId6"/>
    <p:sldId id="271" r:id="rId7"/>
    <p:sldId id="258" r:id="rId8"/>
    <p:sldId id="264" r:id="rId9"/>
    <p:sldId id="265" r:id="rId10"/>
    <p:sldId id="273" r:id="rId11"/>
    <p:sldId id="272" r:id="rId12"/>
    <p:sldId id="274" r:id="rId13"/>
    <p:sldId id="275" r:id="rId14"/>
    <p:sldId id="266" r:id="rId15"/>
    <p:sldId id="260" r:id="rId16"/>
    <p:sldId id="261" r:id="rId17"/>
    <p:sldId id="262" r:id="rId18"/>
    <p:sldId id="263" r:id="rId19"/>
    <p:sldId id="267" r:id="rId20"/>
    <p:sldId id="268" r:id="rId21"/>
    <p:sldId id="276" r:id="rId22"/>
    <p:sldId id="280" r:id="rId23"/>
    <p:sldId id="277" r:id="rId24"/>
    <p:sldId id="278" r:id="rId25"/>
    <p:sldId id="281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>
        <p:scale>
          <a:sx n="90" d="100"/>
          <a:sy n="90" d="100"/>
        </p:scale>
        <p:origin x="32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2018-10-10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1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2018-10-10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2018-10-10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2018-10-10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9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2018-10-10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1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2018-10-10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2018-10-10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7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2018-10-10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5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2018-10-10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1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2018-10-10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E5E0-9CB8-490D-B030-87550A7C4925}" type="datetimeFigureOut">
              <a:rPr lang="en-US" smtClean="0"/>
              <a:t>2018-10-10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E5E0-9CB8-490D-B030-87550A7C4925}" type="datetimeFigureOut">
              <a:rPr lang="en-US" smtClean="0"/>
              <a:t>2018-10-10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B6D9-C402-4799-9D04-26FE270F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nasa.gov/" TargetMode="External"/><Relationship Id="rId2" Type="http://schemas.openxmlformats.org/officeDocument/2006/relationships/hyperlink" Target="http://opendata.cern.ch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iau-data" TargetMode="External"/><Relationship Id="rId2" Type="http://schemas.openxmlformats.org/officeDocument/2006/relationships/hyperlink" Target="https://tinyurl.com/iau-vyber-dataseto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vo/IAU-2018-2019/blob/master/podmienky_absolvovania_a_projekt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hyperlink" Target="http://archive.ics.uci.edu/ml/index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quandl.com/" TargetMode="External"/><Relationship Id="rId4" Type="http://schemas.openxmlformats.org/officeDocument/2006/relationships/hyperlink" Target="https://toolbox.google.com/datasetsearc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k/" TargetMode="External"/><Relationship Id="rId7" Type="http://schemas.openxmlformats.org/officeDocument/2006/relationships/hyperlink" Target="http://databank.worldbank.org/data/home.aspx" TargetMode="External"/><Relationship Id="rId2" Type="http://schemas.openxmlformats.org/officeDocument/2006/relationships/hyperlink" Target="http://opendata.s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.europa.eu/eurostat" TargetMode="External"/><Relationship Id="rId5" Type="http://schemas.openxmlformats.org/officeDocument/2006/relationships/hyperlink" Target="https://slovak.statistics.sk/" TargetMode="External"/><Relationship Id="rId4" Type="http://schemas.openxmlformats.org/officeDocument/2006/relationships/hyperlink" Target="https://ekosystem.slovensko.digit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sk-SK" dirty="0" smtClean="0"/>
              <a:t>í</a:t>
            </a:r>
            <a:r>
              <a:rPr lang="en-US" dirty="0" err="1" smtClean="0"/>
              <a:t>skavanie</a:t>
            </a:r>
            <a:r>
              <a:rPr lang="en-US" dirty="0" smtClean="0"/>
              <a:t> </a:t>
            </a:r>
            <a:r>
              <a:rPr lang="sk-SK" dirty="0" smtClean="0"/>
              <a:t>a prepájanie dát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+ úprava tvaru a formátu dát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Rôzne vedecké inštitúcie zverejňujú svoje dáta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CERN - </a:t>
            </a:r>
            <a:r>
              <a:rPr lang="sk-SK" dirty="0" smtClean="0">
                <a:hlinkClick r:id="rId2"/>
              </a:rPr>
              <a:t>http://opendata.cern.ch/</a:t>
            </a:r>
            <a:endParaRPr lang="sk-SK" dirty="0" smtClean="0"/>
          </a:p>
          <a:p>
            <a:r>
              <a:rPr lang="sk-SK" dirty="0" smtClean="0"/>
              <a:t>NASA - </a:t>
            </a:r>
            <a:r>
              <a:rPr lang="sk-SK" dirty="0" smtClean="0">
                <a:hlinkClick r:id="rId3"/>
              </a:rPr>
              <a:t>https://data.nasa.gov/</a:t>
            </a:r>
            <a:endParaRPr lang="sk-S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967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 smtClean="0"/>
              <a:t>Vývojári aplikácií chcú uľahčiť prístup k údajom alebo aby ľudia stavali aplikácie okolo tej ich.</a:t>
            </a:r>
          </a:p>
          <a:p>
            <a:pPr marL="0" indent="0">
              <a:buNone/>
            </a:pPr>
            <a:r>
              <a:rPr lang="sk-SK" dirty="0" smtClean="0"/>
              <a:t>Obyčajne obmedzenia ak ide o osobné údaje.</a:t>
            </a:r>
          </a:p>
          <a:p>
            <a:pPr marL="0" indent="0">
              <a:buNone/>
            </a:pPr>
            <a:r>
              <a:rPr lang="sk-SK" dirty="0" smtClean="0"/>
              <a:t>Otvorené (obmedzenia) aj platené.</a:t>
            </a:r>
          </a:p>
          <a:p>
            <a:r>
              <a:rPr lang="sk-SK" dirty="0" smtClean="0"/>
              <a:t>Facebook</a:t>
            </a:r>
          </a:p>
          <a:p>
            <a:r>
              <a:rPr lang="sk-SK" dirty="0" smtClean="0"/>
              <a:t>Twitter</a:t>
            </a:r>
          </a:p>
          <a:p>
            <a:r>
              <a:rPr lang="sk-SK" dirty="0" smtClean="0"/>
              <a:t>Google</a:t>
            </a:r>
          </a:p>
          <a:p>
            <a:r>
              <a:rPr lang="sk-SK" dirty="0" smtClean="0"/>
              <a:t>...</a:t>
            </a:r>
          </a:p>
          <a:p>
            <a:endParaRPr lang="sk-SK" dirty="0"/>
          </a:p>
          <a:p>
            <a:pPr marL="0" indent="0">
              <a:buNone/>
            </a:pPr>
            <a:r>
              <a:rPr lang="en-US" dirty="0" smtClean="0"/>
              <a:t>Programmable</a:t>
            </a:r>
            <a:r>
              <a:rPr lang="sk-SK" dirty="0" smtClean="0"/>
              <a:t>W</a:t>
            </a:r>
            <a:r>
              <a:rPr lang="en-US" dirty="0" err="1" smtClean="0"/>
              <a:t>eb</a:t>
            </a:r>
            <a:r>
              <a:rPr lang="sk-SK" dirty="0" smtClean="0"/>
              <a:t> - </a:t>
            </a:r>
            <a:r>
              <a:rPr lang="en-US" dirty="0" smtClean="0"/>
              <a:t>https://www.programmableweb.com/apis/directory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7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Logy / vlastné meranie (senzory)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Weblogy</a:t>
            </a:r>
            <a:r>
              <a:rPr lang="sk-SK" dirty="0" smtClean="0"/>
              <a:t> aktivity ľudí (na fakulte sme mali už celkom veľa projektov)</a:t>
            </a:r>
          </a:p>
          <a:p>
            <a:r>
              <a:rPr lang="sk-SK" dirty="0" err="1" smtClean="0"/>
              <a:t>Eyetracking</a:t>
            </a:r>
            <a:r>
              <a:rPr lang="sk-SK" dirty="0" smtClean="0"/>
              <a:t>, EEG, teplota, vlhkosť, pohyb,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0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Rôzne formáty </a:t>
            </a:r>
          </a:p>
          <a:p>
            <a:r>
              <a:rPr lang="sk-SK" dirty="0" smtClean="0"/>
              <a:t>Rôzne formy</a:t>
            </a:r>
          </a:p>
          <a:p>
            <a:r>
              <a:rPr lang="sk-SK" dirty="0" smtClean="0"/>
              <a:t>Rôzna kvalita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Úprava dát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Nejdem rozprávať o transformáciách medzi rôznymi formátmi údajov (XML, CSV, JSON, BIN ...)</a:t>
            </a:r>
          </a:p>
          <a:p>
            <a:r>
              <a:rPr lang="sk-SK" dirty="0" smtClean="0"/>
              <a:t>Nejdem rozprávať o extrakcií čŕt z dát (obrázkov / zvuku / text ...)</a:t>
            </a:r>
          </a:p>
          <a:p>
            <a:pPr lvl="1"/>
            <a:r>
              <a:rPr lang="sk-SK" dirty="0" smtClean="0"/>
              <a:t>K tomuto sa dostaneme čiastočne na neskorších prednáškach</a:t>
            </a:r>
          </a:p>
          <a:p>
            <a:r>
              <a:rPr lang="sk-SK" dirty="0" smtClean="0"/>
              <a:t>My sa teraz sústreďujeme hlavne na tabuľkové údaje a na manipuláciu s nimi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41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VÃ½sledok vyhÄ¾adÃ¡vania obrÃ¡zkov pre dopyt jupiter roc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2843969"/>
            <a:ext cx="6346825" cy="401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81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Prepájanie dát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Keď nestačí JOIN v relačnej databáze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558"/>
            <a:ext cx="10515600" cy="5071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Entity Resolution refers to techniques that identify, group, and link digital mentions or manifestations of some object in the real world</a:t>
            </a:r>
            <a:r>
              <a:rPr lang="en-GB" dirty="0" smtClean="0"/>
              <a:t>.</a:t>
            </a:r>
            <a:endParaRPr lang="sk-SK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Spolo</a:t>
            </a:r>
            <a:r>
              <a:rPr lang="sk-SK" dirty="0" err="1" smtClean="0"/>
              <a:t>čné</a:t>
            </a:r>
            <a:r>
              <a:rPr lang="en-GB" dirty="0" smtClean="0"/>
              <a:t> </a:t>
            </a:r>
            <a:r>
              <a:rPr lang="en-GB" dirty="0" err="1" smtClean="0"/>
              <a:t>pomenovanie</a:t>
            </a:r>
            <a:r>
              <a:rPr lang="sk-SK" dirty="0" smtClean="0"/>
              <a:t> </a:t>
            </a:r>
            <a:r>
              <a:rPr lang="en-GB" dirty="0" smtClean="0"/>
              <a:t>pre</a:t>
            </a:r>
            <a:r>
              <a:rPr lang="sk-SK" dirty="0"/>
              <a:t>:</a:t>
            </a:r>
            <a:endParaRPr lang="en-GB" dirty="0"/>
          </a:p>
          <a:p>
            <a:r>
              <a:rPr lang="en-GB" dirty="0" smtClean="0"/>
              <a:t>Deduplication</a:t>
            </a:r>
            <a:r>
              <a:rPr lang="sk-SK" dirty="0" smtClean="0"/>
              <a:t> (</a:t>
            </a:r>
            <a:r>
              <a:rPr lang="sk-SK" dirty="0" smtClean="0"/>
              <a:t>Deduplikácia</a:t>
            </a:r>
            <a:r>
              <a:rPr lang="sk-SK" dirty="0" smtClean="0"/>
              <a:t>)</a:t>
            </a:r>
          </a:p>
          <a:p>
            <a:r>
              <a:rPr lang="sk-SK" dirty="0" err="1" smtClean="0"/>
              <a:t>Reference</a:t>
            </a:r>
            <a:r>
              <a:rPr lang="sk-SK" dirty="0" smtClean="0"/>
              <a:t> </a:t>
            </a:r>
            <a:r>
              <a:rPr lang="sk-SK" dirty="0" err="1" smtClean="0"/>
              <a:t>matching</a:t>
            </a:r>
            <a:r>
              <a:rPr lang="sk-SK" dirty="0" smtClean="0"/>
              <a:t> (Vyhľadávanie referencií)</a:t>
            </a:r>
          </a:p>
          <a:p>
            <a:r>
              <a:rPr lang="sk-SK" dirty="0" err="1" smtClean="0"/>
              <a:t>Record</a:t>
            </a:r>
            <a:r>
              <a:rPr lang="sk-SK" dirty="0" smtClean="0"/>
              <a:t> </a:t>
            </a:r>
            <a:r>
              <a:rPr lang="sk-SK" dirty="0" err="1" smtClean="0"/>
              <a:t>linkage</a:t>
            </a:r>
            <a:r>
              <a:rPr lang="sk-SK" dirty="0" smtClean="0"/>
              <a:t> (Prepájanie záznamov)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57595"/>
            <a:ext cx="6131442" cy="17997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Deduplication</a:t>
            </a:r>
            <a:endParaRPr lang="en-US" dirty="0"/>
          </a:p>
        </p:txBody>
      </p:sp>
      <p:pic>
        <p:nvPicPr>
          <p:cNvPr id="4" name="Picture 2" descr="https://lh4.googleusercontent.com/I0_GTFZFkgMZn63RLfs4qGQ_NgLyyr3QeNZhJ6VCHzRSC4wTiUFb_-HpYK94twJ2ldZGa_j95rm8UYAk9POpbrXqj01QyoIkppasp1sIlt_ttjtVnfEXiiJqWnSd0ZtzDJYTgb_C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327" y="1796901"/>
            <a:ext cx="4418673" cy="232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5533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Proces zhlukovania a spájania záznamov, ktoré zodpovedajú tej istej entite.</a:t>
            </a:r>
          </a:p>
          <a:p>
            <a:pPr lvl="1"/>
            <a:r>
              <a:rPr lang="sk-SK" dirty="0" smtClean="0"/>
              <a:t>Presná zhoda</a:t>
            </a:r>
          </a:p>
          <a:p>
            <a:pPr lvl="1"/>
            <a:r>
              <a:rPr lang="sk-SK" dirty="0" smtClean="0"/>
              <a:t>Presná zhoda na kľúčových atribútoch</a:t>
            </a:r>
          </a:p>
          <a:p>
            <a:pPr lvl="1"/>
            <a:r>
              <a:rPr lang="sk-SK" dirty="0" smtClean="0"/>
              <a:t>Pravidlá</a:t>
            </a:r>
          </a:p>
          <a:p>
            <a:pPr lvl="1"/>
            <a:r>
              <a:rPr lang="sk-SK" dirty="0" smtClean="0"/>
              <a:t>Podobnosti</a:t>
            </a:r>
          </a:p>
          <a:p>
            <a:r>
              <a:rPr lang="sk-SK" dirty="0" smtClean="0"/>
              <a:t>Pracuje sa naraz len s jednou databázou</a:t>
            </a:r>
          </a:p>
          <a:p>
            <a:r>
              <a:rPr lang="sk-SK" dirty="0" smtClean="0"/>
              <a:t>Dôležitá úloha – nájsť / vytvoriť reprezentanta zhluku</a:t>
            </a:r>
          </a:p>
          <a:p>
            <a:pPr lvl="1"/>
            <a:r>
              <a:rPr lang="sk-SK" dirty="0" smtClean="0"/>
              <a:t>Najčastejšie ten najúplnejší záznam</a:t>
            </a:r>
          </a:p>
          <a:p>
            <a:pPr lvl="1"/>
            <a:r>
              <a:rPr lang="sk-SK" dirty="0" smtClean="0"/>
              <a:t>Doplnenie chýbajúcich údajov</a:t>
            </a:r>
            <a:endParaRPr lang="sk-SK" dirty="0" smtClean="0"/>
          </a:p>
        </p:txBody>
      </p:sp>
      <p:sp>
        <p:nvSpPr>
          <p:cNvPr id="7" name="Rectangle 6"/>
          <p:cNvSpPr/>
          <p:nvPr/>
        </p:nvSpPr>
        <p:spPr>
          <a:xfrm rot="20836263">
            <a:off x="2842813" y="2527474"/>
            <a:ext cx="21561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Projekt</a:t>
            </a:r>
            <a:endParaRPr lang="en-US" sz="40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81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Kde a ako získať dáta</a:t>
            </a:r>
          </a:p>
          <a:p>
            <a:r>
              <a:rPr lang="sk-SK" dirty="0" smtClean="0"/>
              <a:t>Ako ich upraviť do formátu, ktorý potrebujeme</a:t>
            </a:r>
          </a:p>
          <a:p>
            <a:r>
              <a:rPr lang="sk-SK" dirty="0" smtClean="0"/>
              <a:t>Prepájanie rôznych zdrojov dát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Reference</a:t>
            </a:r>
            <a:r>
              <a:rPr lang="sk-SK" dirty="0" smtClean="0"/>
              <a:t> </a:t>
            </a:r>
            <a:r>
              <a:rPr lang="sk-SK" dirty="0" err="1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83326" cy="4351338"/>
          </a:xfrm>
        </p:spPr>
        <p:txBody>
          <a:bodyPr/>
          <a:lstStyle/>
          <a:p>
            <a:r>
              <a:rPr lang="sk-SK" dirty="0" smtClean="0"/>
              <a:t>Zašumené údaje prepájať na záznamy v referenčnej tabuľke.</a:t>
            </a:r>
          </a:p>
          <a:p>
            <a:r>
              <a:rPr lang="sk-SK" dirty="0" smtClean="0"/>
              <a:t>Podobné prístupy ako deduplikácia ale výpočtovo náročnejšie – pracujeme s viacerými databázami / tabuľkami</a:t>
            </a:r>
            <a:endParaRPr lang="en-US" dirty="0"/>
          </a:p>
        </p:txBody>
      </p:sp>
      <p:pic>
        <p:nvPicPr>
          <p:cNvPr id="5" name="Picture 4" descr="https://lh6.googleusercontent.com/YrjpwFUrkzAoJ4B8wn7J_Lv1Q0GLIZeqYEOHhFrBMqPQzUURMJ3hqKtWNxoN_INXgKrvAE1bpZBd73cCQweTtMtNrHGmjstp9m7BRUun18ugv-F4ia3D9KR7e0dCmdkBs31GYLK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20" y="3572540"/>
            <a:ext cx="5511403" cy="296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9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lh4.googleusercontent.com/3Ay_GUP7ZE9OPzX8IbTduUHpCxH7M_k-IXrgY1EEzJ3qz4NR1sbeL47wksn_3p5g_qNvBBwndOmtoN7vcDRBt8iKnVbjfrfBFWKcbYhXnu0sKcw5U6BeGluLrqbkc9DG32CSH4X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284" y="4186563"/>
            <a:ext cx="5000080" cy="26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Record</a:t>
            </a:r>
            <a:r>
              <a:rPr lang="sk-SK" dirty="0" smtClean="0"/>
              <a:t> </a:t>
            </a:r>
            <a:r>
              <a:rPr lang="sk-SK" dirty="0" err="1" smtClean="0"/>
              <a:t>linkage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Hľadanie ekvivalentných entít medzi rôznymi databázami.</a:t>
            </a:r>
          </a:p>
          <a:p>
            <a:r>
              <a:rPr lang="sk-SK" dirty="0" smtClean="0"/>
              <a:t>Výpočtovo veľmi náročná úloha</a:t>
            </a:r>
          </a:p>
          <a:p>
            <a:pPr lvl="1"/>
            <a:r>
              <a:rPr lang="sk-SK" dirty="0" smtClean="0"/>
              <a:t>Pre </a:t>
            </a:r>
            <a:r>
              <a:rPr lang="sk-SK" i="1" dirty="0" smtClean="0"/>
              <a:t>d</a:t>
            </a:r>
            <a:r>
              <a:rPr lang="sk-SK" dirty="0" smtClean="0"/>
              <a:t> databáz s </a:t>
            </a:r>
            <a:r>
              <a:rPr lang="sk-SK" i="1" dirty="0" smtClean="0"/>
              <a:t>n</a:t>
            </a:r>
            <a:r>
              <a:rPr lang="sk-SK" dirty="0" smtClean="0"/>
              <a:t> záznamami vyžaduje </a:t>
            </a:r>
            <a:r>
              <a:rPr lang="en-US" dirty="0"/>
              <a:t>O(</a:t>
            </a:r>
            <a:r>
              <a:rPr lang="en-US" dirty="0" err="1"/>
              <a:t>n</a:t>
            </a:r>
            <a:r>
              <a:rPr lang="en-US" baseline="30000" dirty="0" err="1"/>
              <a:t>d</a:t>
            </a:r>
            <a:r>
              <a:rPr lang="en-US" dirty="0" smtClean="0"/>
              <a:t>)</a:t>
            </a:r>
            <a:r>
              <a:rPr lang="sk-SK" dirty="0" smtClean="0"/>
              <a:t> porovnaní</a:t>
            </a:r>
          </a:p>
          <a:p>
            <a:r>
              <a:rPr lang="sk-SK" dirty="0" smtClean="0"/>
              <a:t>Veľa rôznych prístupov (s klesajúcou mierou dôveryhodnosti)</a:t>
            </a:r>
          </a:p>
          <a:p>
            <a:pPr lvl="1"/>
            <a:r>
              <a:rPr lang="sk-SK" dirty="0" smtClean="0"/>
              <a:t>Presná zhoda (</a:t>
            </a:r>
            <a:r>
              <a:rPr lang="sk-SK" dirty="0" err="1" smtClean="0"/>
              <a:t>Exact</a:t>
            </a:r>
            <a:r>
              <a:rPr lang="sk-SK" dirty="0" smtClean="0"/>
              <a:t> </a:t>
            </a:r>
            <a:r>
              <a:rPr lang="sk-SK" dirty="0" err="1" smtClean="0"/>
              <a:t>match</a:t>
            </a:r>
            <a:r>
              <a:rPr lang="sk-SK" dirty="0" smtClean="0"/>
              <a:t>)</a:t>
            </a:r>
          </a:p>
          <a:p>
            <a:pPr lvl="2"/>
            <a:r>
              <a:rPr lang="sk-SK" dirty="0" smtClean="0"/>
              <a:t>V podstate SQL </a:t>
            </a:r>
            <a:r>
              <a:rPr lang="sk-SK" dirty="0" err="1" smtClean="0"/>
              <a:t>join</a:t>
            </a:r>
            <a:r>
              <a:rPr lang="sk-SK" dirty="0" smtClean="0"/>
              <a:t> nad násobným kľúčom</a:t>
            </a:r>
          </a:p>
          <a:p>
            <a:pPr lvl="1"/>
            <a:r>
              <a:rPr lang="sk-SK" dirty="0" smtClean="0"/>
              <a:t>Pravidlá (</a:t>
            </a:r>
            <a:r>
              <a:rPr lang="sk-SK" dirty="0" err="1" smtClean="0"/>
              <a:t>Learned</a:t>
            </a:r>
            <a:r>
              <a:rPr lang="sk-SK" dirty="0" smtClean="0"/>
              <a:t> rule </a:t>
            </a:r>
            <a:r>
              <a:rPr lang="sk-SK" dirty="0" err="1" smtClean="0"/>
              <a:t>match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Podobnosť (</a:t>
            </a:r>
            <a:r>
              <a:rPr lang="sk-SK" dirty="0" err="1" smtClean="0"/>
              <a:t>Distance</a:t>
            </a:r>
            <a:r>
              <a:rPr lang="sk-SK" dirty="0" smtClean="0"/>
              <a:t> </a:t>
            </a:r>
            <a:r>
              <a:rPr lang="sk-SK" dirty="0" err="1" smtClean="0"/>
              <a:t>match</a:t>
            </a:r>
            <a:r>
              <a:rPr lang="sk-SK" dirty="0" smtClean="0"/>
              <a:t>)</a:t>
            </a:r>
          </a:p>
          <a:p>
            <a:pPr lvl="2"/>
            <a:r>
              <a:rPr lang="sk-SK" dirty="0" err="1" smtClean="0"/>
              <a:t>Váhovanie</a:t>
            </a:r>
            <a:r>
              <a:rPr lang="sk-SK" dirty="0" smtClean="0"/>
              <a:t> atribútov, nutné podmienky</a:t>
            </a:r>
          </a:p>
          <a:p>
            <a:pPr lvl="1"/>
            <a:r>
              <a:rPr lang="sk-SK" dirty="0" smtClean="0"/>
              <a:t>Zhlukovanie a extrakcia spoločných čŕt</a:t>
            </a:r>
          </a:p>
          <a:p>
            <a:pPr marL="457200" lvl="1" indent="0">
              <a:buNone/>
            </a:pPr>
            <a:r>
              <a:rPr lang="sk-SK" dirty="0" smtClean="0"/>
              <a:t>(</a:t>
            </a:r>
            <a:r>
              <a:rPr lang="sk-SK" dirty="0" err="1" smtClean="0"/>
              <a:t>Clustering</a:t>
            </a:r>
            <a:r>
              <a:rPr lang="sk-SK" dirty="0"/>
              <a:t>,</a:t>
            </a:r>
            <a:r>
              <a:rPr lang="sk-SK" dirty="0" smtClean="0"/>
              <a:t> Feature </a:t>
            </a:r>
            <a:r>
              <a:rPr lang="sk-SK" dirty="0" err="1" smtClean="0"/>
              <a:t>extraction</a:t>
            </a:r>
            <a:r>
              <a:rPr lang="sk-SK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0836263">
            <a:off x="4618451" y="3548200"/>
            <a:ext cx="21561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Projekt</a:t>
            </a:r>
            <a:endParaRPr lang="en-US" sz="40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48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Podobnosti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Základ väčšiny techník tvorí nejaká metrika podobnosti</a:t>
            </a:r>
            <a:endParaRPr lang="en-US" dirty="0"/>
          </a:p>
        </p:txBody>
      </p:sp>
      <p:pic>
        <p:nvPicPr>
          <p:cNvPr id="8194" name="Picture 2" descr="https://lh3.googleusercontent.com/bLzXFrw8x8S3ZfqOBd08TWjQ5FjDbR9K6phtTEs9ipQD4EWqvC6ESiXTsMNlY-rsmjgS5BfWd2vDib34rBlzit8DQkp4MiHX7DHjZRDDcyWz6-mCi1LSKd-nkEt3orTxxFU08xP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6"/>
          <a:stretch/>
        </p:blipFill>
        <p:spPr bwMode="auto">
          <a:xfrm>
            <a:off x="838200" y="2466754"/>
            <a:ext cx="6902302" cy="359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9740" y="6443369"/>
            <a:ext cx="8530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/>
              <a:t>Zdroj Obr.: </a:t>
            </a:r>
            <a:r>
              <a:rPr lang="en-US" dirty="0" smtClean="0"/>
              <a:t>https://www.slideshare.net/BenjaminBengfort/a-primer-on-entity-resolution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</a:t>
            </a:r>
            <a:r>
              <a:rPr lang="sk-SK" dirty="0" smtClean="0"/>
              <a:t>kálovanie na veľké objemy údajov</a:t>
            </a:r>
            <a:br>
              <a:rPr lang="sk-SK" dirty="0" smtClean="0"/>
            </a:br>
            <a:r>
              <a:rPr lang="sk-SK" sz="2400" dirty="0" smtClean="0"/>
              <a:t>Pri tej náročnosti úplného prepojenia nemusia byť ani až tak veľké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Veľmi veľa zbytočných porovnaní. Heuristiky ako zredukovať ich počet.</a:t>
            </a:r>
          </a:p>
          <a:p>
            <a:pPr marL="0" indent="0">
              <a:buNone/>
            </a:pPr>
            <a:endParaRPr lang="sk-SK" dirty="0" smtClean="0"/>
          </a:p>
          <a:p>
            <a:pPr lvl="1"/>
            <a:r>
              <a:rPr lang="sk-SK" dirty="0" err="1" smtClean="0"/>
              <a:t>Blocking</a:t>
            </a:r>
            <a:r>
              <a:rPr lang="sk-SK" dirty="0" smtClean="0"/>
              <a:t> – rozdelenie priestoru podľa zvoleného atribútu a porovnávanie len v rámci rovnakých hodnôt tohto atribútu</a:t>
            </a:r>
          </a:p>
          <a:p>
            <a:pPr lvl="2"/>
            <a:r>
              <a:rPr lang="sk-SK" dirty="0" smtClean="0"/>
              <a:t>Napr. porovnávanie záznamov per mesto</a:t>
            </a:r>
          </a:p>
          <a:p>
            <a:pPr lvl="2"/>
            <a:r>
              <a:rPr lang="sk-SK" dirty="0" smtClean="0"/>
              <a:t>Môže byť hierarchia blokov napríklad pre dátumy alebo miesto</a:t>
            </a:r>
          </a:p>
          <a:p>
            <a:pPr lvl="1"/>
            <a:r>
              <a:rPr lang="sk-SK" dirty="0" err="1" smtClean="0"/>
              <a:t>Locally</a:t>
            </a:r>
            <a:r>
              <a:rPr lang="sk-SK" dirty="0" smtClean="0"/>
              <a:t> </a:t>
            </a:r>
            <a:r>
              <a:rPr lang="sk-SK" dirty="0" err="1" smtClean="0"/>
              <a:t>sensitive</a:t>
            </a:r>
            <a:r>
              <a:rPr lang="sk-SK" dirty="0" smtClean="0"/>
              <a:t> </a:t>
            </a:r>
            <a:r>
              <a:rPr lang="sk-SK" dirty="0" err="1" smtClean="0"/>
              <a:t>hashing</a:t>
            </a:r>
            <a:r>
              <a:rPr lang="sk-SK" dirty="0" smtClean="0"/>
              <a:t> – rýchle presné alebo </a:t>
            </a:r>
            <a:r>
              <a:rPr lang="sk-SK" dirty="0" err="1" smtClean="0"/>
              <a:t>aproximatívne</a:t>
            </a:r>
            <a:r>
              <a:rPr lang="sk-SK" dirty="0" smtClean="0"/>
              <a:t> hľadanie podobných pozorovaní a porovnávanie len s blízkym okolím</a:t>
            </a:r>
          </a:p>
          <a:p>
            <a:pPr lvl="2"/>
            <a:r>
              <a:rPr lang="sk-SK" dirty="0" smtClean="0"/>
              <a:t>Nad </a:t>
            </a:r>
            <a:r>
              <a:rPr lang="sk-SK" dirty="0" err="1" smtClean="0"/>
              <a:t>zahashovanou</a:t>
            </a:r>
            <a:r>
              <a:rPr lang="sk-SK" dirty="0" smtClean="0"/>
              <a:t> hodnotou vieme rýchlo porovnávať a využívať optimalizácie</a:t>
            </a:r>
          </a:p>
          <a:p>
            <a:pPr lvl="1"/>
            <a:r>
              <a:rPr lang="sk-SK" dirty="0" err="1" smtClean="0"/>
              <a:t>Canopy</a:t>
            </a:r>
            <a:r>
              <a:rPr lang="sk-SK" dirty="0" smtClean="0"/>
              <a:t> </a:t>
            </a:r>
            <a:r>
              <a:rPr lang="sk-SK" dirty="0" err="1" smtClean="0"/>
              <a:t>clustering</a:t>
            </a:r>
            <a:r>
              <a:rPr lang="sk-SK" dirty="0" smtClean="0"/>
              <a:t> – pažravé vytváranie veľkého množstva zhlukov a porovnávanie len v rámci zhluku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Projekt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Je </a:t>
            </a:r>
            <a:r>
              <a:rPr lang="en-US" dirty="0" err="1" smtClean="0"/>
              <a:t>vytvoren</a:t>
            </a:r>
            <a:r>
              <a:rPr lang="sk-SK" dirty="0" smtClean="0"/>
              <a:t>ý</a:t>
            </a:r>
            <a:r>
              <a:rPr lang="en-US" dirty="0" err="1" smtClean="0"/>
              <a:t>ch</a:t>
            </a:r>
            <a:r>
              <a:rPr lang="en-US" dirty="0" smtClean="0"/>
              <a:t> 100 </a:t>
            </a:r>
            <a:r>
              <a:rPr lang="sk-SK" dirty="0" err="1" smtClean="0"/>
              <a:t>datasetov</a:t>
            </a:r>
            <a:r>
              <a:rPr lang="sk-SK" dirty="0" smtClean="0"/>
              <a:t>. Zapíšte svoji dvojicu k jednému z nich v tomto dokumente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https://tinyurl.com/iau-vyber-datasetov</a:t>
            </a:r>
            <a:endParaRPr lang="en-US" dirty="0" smtClean="0"/>
          </a:p>
          <a:p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Stiahnite si </a:t>
            </a:r>
            <a:r>
              <a:rPr lang="sk-SK" dirty="0" err="1" smtClean="0"/>
              <a:t>dataset</a:t>
            </a:r>
            <a:r>
              <a:rPr lang="sk-SK" dirty="0" smtClean="0"/>
              <a:t> pod zvoleným číslom tu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https://tinyurl.com/iau-data</a:t>
            </a:r>
            <a:endParaRPr lang="en-US" dirty="0" smtClean="0"/>
          </a:p>
          <a:p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Každý </a:t>
            </a:r>
            <a:r>
              <a:rPr lang="sk-SK" dirty="0" err="1" smtClean="0"/>
              <a:t>dataset</a:t>
            </a:r>
            <a:r>
              <a:rPr lang="sk-SK" dirty="0" smtClean="0"/>
              <a:t> je zložený zo 4 súborov. 2 na trénovanie a 2 na validáciu. Majú rovnakú štruktúru, len iné záznamy. </a:t>
            </a:r>
            <a:r>
              <a:rPr lang="sk-SK" dirty="0" err="1" smtClean="0"/>
              <a:t>Predikovaná</a:t>
            </a:r>
            <a:r>
              <a:rPr lang="sk-SK" dirty="0" smtClean="0"/>
              <a:t> hodnota je v stĺpci </a:t>
            </a:r>
            <a:r>
              <a:rPr lang="sk-SK" i="1" dirty="0" err="1" smtClean="0"/>
              <a:t>class</a:t>
            </a:r>
            <a:r>
              <a:rPr lang="sk-SK" i="1" dirty="0" smtClean="0"/>
              <a:t>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>
                <a:hlinkClick r:id="rId4"/>
              </a:rPr>
              <a:t>https://github.com/sevo/IAU-2018-2019/blob/master/podmienky_absolvovania_a_projekt.pdf</a:t>
            </a:r>
            <a:endParaRPr lang="sk-SK" dirty="0" smtClean="0"/>
          </a:p>
          <a:p>
            <a:pPr marL="0" indent="0">
              <a:buNone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4410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/>
              <a:t>Spätná</a:t>
            </a:r>
            <a:r>
              <a:rPr lang="en-US" sz="5400" b="1" dirty="0"/>
              <a:t> </a:t>
            </a:r>
            <a:r>
              <a:rPr lang="en-US" sz="5400" b="1" dirty="0" err="1"/>
              <a:t>väzba</a:t>
            </a:r>
            <a:r>
              <a:rPr lang="en-US" sz="5400" b="1" dirty="0"/>
              <a:t>: </a:t>
            </a:r>
            <a:r>
              <a:rPr lang="en-US" sz="5400" b="1" dirty="0" smtClean="0"/>
              <a:t>tinyurl.com/iau2018-19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ETL (</a:t>
            </a:r>
            <a:r>
              <a:rPr lang="sk-SK" dirty="0" err="1" smtClean="0"/>
              <a:t>Extract</a:t>
            </a:r>
            <a:r>
              <a:rPr lang="sk-SK" dirty="0" smtClean="0"/>
              <a:t>, </a:t>
            </a:r>
            <a:r>
              <a:rPr lang="sk-SK" dirty="0" err="1" smtClean="0"/>
              <a:t>Transform</a:t>
            </a:r>
            <a:r>
              <a:rPr lang="sk-SK" dirty="0" smtClean="0"/>
              <a:t>, </a:t>
            </a:r>
            <a:r>
              <a:rPr lang="sk-SK" dirty="0" err="1" smtClean="0"/>
              <a:t>Load</a:t>
            </a:r>
            <a:r>
              <a:rPr lang="sk-SK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Termín sa používa hlavne v súvislosti s </a:t>
            </a:r>
            <a:r>
              <a:rPr lang="sk-SK" dirty="0" err="1" smtClean="0"/>
              <a:t>Data</a:t>
            </a:r>
            <a:r>
              <a:rPr lang="sk-SK" dirty="0" smtClean="0"/>
              <a:t> </a:t>
            </a:r>
            <a:r>
              <a:rPr lang="sk-SK" dirty="0" err="1" smtClean="0"/>
              <a:t>Warehousingom</a:t>
            </a:r>
            <a:endParaRPr lang="sk-SK" dirty="0" smtClean="0"/>
          </a:p>
          <a:p>
            <a:pPr lvl="1"/>
            <a:r>
              <a:rPr lang="sk-SK" dirty="0" smtClean="0"/>
              <a:t>Podrobne sa rozoberá na predmete Pokročilé databázové systémy</a:t>
            </a:r>
          </a:p>
          <a:p>
            <a:r>
              <a:rPr lang="sk-SK" dirty="0" smtClean="0"/>
              <a:t>Tu sa ideme rozprávať len o základných konceptoch a niektorých technikách, ktoré sa nám hodia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b="1" dirty="0" err="1" smtClean="0"/>
              <a:t>Extract</a:t>
            </a:r>
            <a:r>
              <a:rPr lang="sk-SK" dirty="0" smtClean="0"/>
              <a:t> – vytiahnuť dáta zo zdrojových systémov</a:t>
            </a:r>
          </a:p>
          <a:p>
            <a:pPr marL="0" indent="0">
              <a:buNone/>
            </a:pPr>
            <a:r>
              <a:rPr lang="sk-SK" b="1" dirty="0" err="1" smtClean="0"/>
              <a:t>Transform</a:t>
            </a:r>
            <a:r>
              <a:rPr lang="sk-SK" dirty="0" smtClean="0"/>
              <a:t> – Pospájať, opraviť / vyčistiť, skonsolidovať dáta do jednotnej formy</a:t>
            </a:r>
          </a:p>
          <a:p>
            <a:pPr marL="0" indent="0">
              <a:buNone/>
            </a:pPr>
            <a:r>
              <a:rPr lang="sk-SK" b="1" dirty="0" err="1" smtClean="0"/>
              <a:t>Load</a:t>
            </a:r>
            <a:r>
              <a:rPr lang="sk-SK" dirty="0" smtClean="0"/>
              <a:t> – uložiť do podoby, ktorá sa nám najviac hodí na spracovanie</a:t>
            </a:r>
          </a:p>
          <a:p>
            <a:pPr marL="0" indent="0">
              <a:buNone/>
            </a:pPr>
            <a:r>
              <a:rPr lang="sk-SK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9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praxi veľké, komplikované systémy prepájajúce množstvo rôznorodých zdrojov</a:t>
            </a:r>
          </a:p>
          <a:p>
            <a:r>
              <a:rPr lang="sk-SK" dirty="0" smtClean="0"/>
              <a:t>SQL procedúry, transformácie pomocou skriptov, </a:t>
            </a:r>
            <a:r>
              <a:rPr lang="sk-SK" dirty="0" err="1" smtClean="0"/>
              <a:t>Message</a:t>
            </a:r>
            <a:r>
              <a:rPr lang="sk-SK" dirty="0" smtClean="0"/>
              <a:t> </a:t>
            </a:r>
            <a:r>
              <a:rPr lang="sk-SK" dirty="0" err="1" smtClean="0"/>
              <a:t>Queue</a:t>
            </a:r>
            <a:r>
              <a:rPr lang="sk-SK" dirty="0" smtClean="0"/>
              <a:t> (Kafka), </a:t>
            </a:r>
            <a:r>
              <a:rPr lang="sk-SK" dirty="0" err="1" smtClean="0"/>
              <a:t>Spark</a:t>
            </a:r>
            <a:endParaRPr lang="sk-SK" dirty="0" smtClean="0"/>
          </a:p>
          <a:p>
            <a:r>
              <a:rPr lang="sk-SK" dirty="0" smtClean="0"/>
              <a:t>Výsledok sú tabuľky v nejakom distribuovanom súborovom systéme. Ideálne v podobe </a:t>
            </a:r>
            <a:r>
              <a:rPr lang="sk-SK" dirty="0" err="1" smtClean="0"/>
              <a:t>Star</a:t>
            </a:r>
            <a:r>
              <a:rPr lang="sk-SK" dirty="0" smtClean="0"/>
              <a:t>-schémy</a:t>
            </a:r>
          </a:p>
          <a:p>
            <a:r>
              <a:rPr lang="sk-SK" dirty="0" smtClean="0"/>
              <a:t>Dopytovanie najčastejšie pomocou SQL alebo </a:t>
            </a:r>
            <a:r>
              <a:rPr lang="sk-SK" dirty="0" err="1" smtClean="0"/>
              <a:t>MapReduce</a:t>
            </a:r>
            <a:r>
              <a:rPr lang="sk-SK" dirty="0" smtClean="0"/>
              <a:t> úloh (alebo jazyku prekladaného do MR úloh)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1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Star</a:t>
            </a:r>
            <a:r>
              <a:rPr lang="sk-SK" dirty="0" smtClean="0"/>
              <a:t>-schéma</a:t>
            </a:r>
            <a:endParaRPr lang="en-US" dirty="0"/>
          </a:p>
        </p:txBody>
      </p:sp>
      <p:pic>
        <p:nvPicPr>
          <p:cNvPr id="1026" name="Picture 2" descr="https://upload.wikimedia.org/wikipedia/en/f/fe/Star-schema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926" y="1676849"/>
            <a:ext cx="7676074" cy="464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83496" cy="4351338"/>
          </a:xfrm>
        </p:spPr>
        <p:txBody>
          <a:bodyPr>
            <a:normAutofit/>
          </a:bodyPr>
          <a:lstStyle/>
          <a:p>
            <a:r>
              <a:rPr lang="sk-SK" sz="2400" dirty="0" smtClean="0"/>
              <a:t>Tabuľka faktov a dimenzií</a:t>
            </a:r>
          </a:p>
          <a:p>
            <a:r>
              <a:rPr lang="sk-SK" sz="2400" dirty="0" smtClean="0"/>
              <a:t>Dopyty v jednotnej forme (</a:t>
            </a:r>
            <a:r>
              <a:rPr lang="sk-SK" sz="2400" dirty="0" err="1" smtClean="0"/>
              <a:t>select</a:t>
            </a:r>
            <a:r>
              <a:rPr lang="sk-SK" sz="2400" dirty="0" smtClean="0"/>
              <a:t> + </a:t>
            </a:r>
            <a:r>
              <a:rPr lang="sk-SK" sz="2400" dirty="0" err="1" smtClean="0"/>
              <a:t>inner</a:t>
            </a:r>
            <a:r>
              <a:rPr lang="sk-SK" sz="2400" dirty="0" smtClean="0"/>
              <a:t> </a:t>
            </a:r>
            <a:r>
              <a:rPr lang="sk-SK" sz="2400" dirty="0" err="1" smtClean="0"/>
              <a:t>join</a:t>
            </a:r>
            <a:r>
              <a:rPr lang="sk-SK" sz="2400" dirty="0" smtClean="0"/>
              <a:t> + </a:t>
            </a:r>
            <a:r>
              <a:rPr lang="sk-SK" sz="2400" dirty="0" err="1" smtClean="0"/>
              <a:t>where</a:t>
            </a:r>
            <a:r>
              <a:rPr lang="sk-SK" sz="2400" dirty="0" smtClean="0"/>
              <a:t> + </a:t>
            </a:r>
            <a:r>
              <a:rPr lang="sk-SK" sz="2400" dirty="0" err="1" smtClean="0"/>
              <a:t>group</a:t>
            </a:r>
            <a:r>
              <a:rPr lang="sk-SK" sz="2400" dirty="0" smtClean="0"/>
              <a:t> by + </a:t>
            </a:r>
            <a:r>
              <a:rPr lang="sk-SK" sz="2400" dirty="0" err="1" smtClean="0"/>
              <a:t>agg</a:t>
            </a:r>
            <a:r>
              <a:rPr lang="sk-SK" sz="2400" dirty="0" smtClean="0"/>
              <a:t>)</a:t>
            </a:r>
          </a:p>
          <a:p>
            <a:r>
              <a:rPr lang="sk-SK" sz="2400" dirty="0" smtClean="0"/>
              <a:t>Šetrí miesto a dá sa pomerne rýchlo vyhodnocovať</a:t>
            </a:r>
          </a:p>
          <a:p>
            <a:r>
              <a:rPr lang="sk-SK" sz="2400" dirty="0" smtClean="0"/>
              <a:t>=&gt; </a:t>
            </a:r>
            <a:r>
              <a:rPr lang="sk-SK" sz="2400" dirty="0" err="1" smtClean="0"/>
              <a:t>Snowflake</a:t>
            </a:r>
            <a:r>
              <a:rPr lang="sk-SK" sz="2400" dirty="0" smtClean="0"/>
              <a:t> schéma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621696" y="6325739"/>
            <a:ext cx="522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/>
              <a:t>Zdroj obr.: </a:t>
            </a:r>
            <a:r>
              <a:rPr lang="en-US" dirty="0" smtClean="0"/>
              <a:t>https://en.wikipedia.org/wiki/Star_schema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4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 smtClean="0"/>
              <a:t>My ale teraz zostaneme na úrovni niekoľko málo tabuliek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8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 údajov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3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Pekne pripravené </a:t>
            </a:r>
            <a:r>
              <a:rPr lang="sk-SK" dirty="0" err="1" smtClean="0"/>
              <a:t>datasety</a:t>
            </a:r>
            <a:r>
              <a:rPr lang="sk-SK" dirty="0" smtClean="0"/>
              <a:t> na prácu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UCI - </a:t>
            </a:r>
            <a:r>
              <a:rPr lang="sk-SK" dirty="0" smtClean="0">
                <a:hlinkClick r:id="rId2"/>
              </a:rPr>
              <a:t>http://archive.ics.uci.edu/ml/index.php</a:t>
            </a:r>
            <a:endParaRPr lang="sk-SK" dirty="0" smtClean="0"/>
          </a:p>
          <a:p>
            <a:r>
              <a:rPr lang="sk-SK" dirty="0" err="1" smtClean="0"/>
              <a:t>Kaggle</a:t>
            </a:r>
            <a:r>
              <a:rPr lang="sk-SK" dirty="0" smtClean="0"/>
              <a:t> </a:t>
            </a:r>
            <a:r>
              <a:rPr lang="sk-SK" dirty="0" err="1" smtClean="0"/>
              <a:t>Datasets</a:t>
            </a:r>
            <a:r>
              <a:rPr lang="sk-SK" dirty="0" smtClean="0"/>
              <a:t> - </a:t>
            </a:r>
            <a:r>
              <a:rPr lang="sk-SK" dirty="0" smtClean="0">
                <a:hlinkClick r:id="rId3"/>
              </a:rPr>
              <a:t>https://www.kaggle.com/datasets</a:t>
            </a:r>
            <a:endParaRPr lang="sk-SK" dirty="0" smtClean="0"/>
          </a:p>
          <a:p>
            <a:endParaRPr lang="sk-SK" dirty="0"/>
          </a:p>
          <a:p>
            <a:pPr marL="0" indent="0">
              <a:buNone/>
            </a:pPr>
            <a:r>
              <a:rPr lang="sk-SK" dirty="0" err="1" smtClean="0"/>
              <a:t>Metavyhľadávače</a:t>
            </a:r>
            <a:r>
              <a:rPr lang="sk-SK" dirty="0" smtClean="0"/>
              <a:t> (niektoré žiaľ platené)</a:t>
            </a:r>
          </a:p>
          <a:p>
            <a:r>
              <a:rPr lang="sk-SK" dirty="0" smtClean="0"/>
              <a:t>Google </a:t>
            </a:r>
            <a:r>
              <a:rPr lang="sk-SK" dirty="0" err="1" smtClean="0"/>
              <a:t>Dataset</a:t>
            </a:r>
            <a:r>
              <a:rPr lang="sk-SK" dirty="0" smtClean="0"/>
              <a:t> </a:t>
            </a:r>
            <a:r>
              <a:rPr lang="sk-SK" dirty="0" err="1" smtClean="0"/>
              <a:t>Search</a:t>
            </a:r>
            <a:r>
              <a:rPr lang="sk-SK" dirty="0" smtClean="0"/>
              <a:t> - </a:t>
            </a:r>
            <a:r>
              <a:rPr lang="sk-SK" dirty="0" smtClean="0">
                <a:hlinkClick r:id="rId4"/>
              </a:rPr>
              <a:t>https://toolbox.google.com/datasetsearch</a:t>
            </a:r>
            <a:endParaRPr lang="sk-SK" dirty="0" smtClean="0"/>
          </a:p>
          <a:p>
            <a:r>
              <a:rPr lang="sk-SK" dirty="0" err="1" smtClean="0"/>
              <a:t>Quandl</a:t>
            </a:r>
            <a:r>
              <a:rPr lang="sk-SK" dirty="0" smtClean="0"/>
              <a:t> - </a:t>
            </a:r>
            <a:r>
              <a:rPr lang="sk-SK" dirty="0" smtClean="0">
                <a:hlinkClick r:id="rId5"/>
              </a:rPr>
              <a:t>https://www.quandl.com/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2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Otvorené dáta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http://opendata.sk</a:t>
            </a:r>
            <a:endParaRPr lang="sk-SK" dirty="0" smtClean="0"/>
          </a:p>
          <a:p>
            <a:r>
              <a:rPr lang="en-US" dirty="0" smtClean="0">
                <a:hlinkClick r:id="rId3"/>
              </a:rPr>
              <a:t>https://data.gov.sk/</a:t>
            </a:r>
            <a:endParaRPr lang="sk-SK" dirty="0" smtClean="0"/>
          </a:p>
          <a:p>
            <a:r>
              <a:rPr lang="en-US" dirty="0" smtClean="0">
                <a:hlinkClick r:id="rId4"/>
              </a:rPr>
              <a:t>https://ekosystem.slovensko.digital/</a:t>
            </a:r>
            <a:endParaRPr lang="sk-SK" dirty="0" smtClean="0"/>
          </a:p>
          <a:p>
            <a:endParaRPr lang="sk-SK" dirty="0"/>
          </a:p>
          <a:p>
            <a:r>
              <a:rPr lang="en-US" dirty="0" smtClean="0">
                <a:hlinkClick r:id="rId5"/>
              </a:rPr>
              <a:t>https://slovak.statistics.sk</a:t>
            </a:r>
            <a:endParaRPr lang="sk-SK" dirty="0" smtClean="0"/>
          </a:p>
          <a:p>
            <a:r>
              <a:rPr lang="en-US" dirty="0" smtClean="0">
                <a:hlinkClick r:id="rId6"/>
              </a:rPr>
              <a:t>https://ec.europa.eu/eurostat</a:t>
            </a:r>
            <a:endParaRPr lang="sk-SK" dirty="0" smtClean="0"/>
          </a:p>
          <a:p>
            <a:r>
              <a:rPr lang="sk-SK" dirty="0" smtClean="0">
                <a:hlinkClick r:id="rId7"/>
              </a:rPr>
              <a:t>http://databank.worldbank.org/data/home.aspx</a:t>
            </a:r>
            <a:endParaRPr lang="sk-SK" dirty="0" smtClean="0"/>
          </a:p>
          <a:p>
            <a:endParaRPr lang="sk-S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6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785</Words>
  <Application>Microsoft Office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Získavanie a prepájanie dát</vt:lpstr>
      <vt:lpstr>Agenda</vt:lpstr>
      <vt:lpstr>ETL (Extract, Transform, Load)</vt:lpstr>
      <vt:lpstr>PowerPoint Presentation</vt:lpstr>
      <vt:lpstr>Star-schéma</vt:lpstr>
      <vt:lpstr>My ale teraz zostaneme na úrovni niekoľko málo tabuliek</vt:lpstr>
      <vt:lpstr>Zdroje údajov</vt:lpstr>
      <vt:lpstr>Pekne pripravené datasety na prácu</vt:lpstr>
      <vt:lpstr>Otvorené dáta </vt:lpstr>
      <vt:lpstr>Rôzne vedecké inštitúcie zverejňujú svoje dáta</vt:lpstr>
      <vt:lpstr>API</vt:lpstr>
      <vt:lpstr>Logy / vlastné meranie (senzory)</vt:lpstr>
      <vt:lpstr>PowerPoint Presentation</vt:lpstr>
      <vt:lpstr>Úprava dát</vt:lpstr>
      <vt:lpstr>PowerPoint Presentation</vt:lpstr>
      <vt:lpstr>goto Jupyter</vt:lpstr>
      <vt:lpstr>Prepájanie dát</vt:lpstr>
      <vt:lpstr>Entity Resolution</vt:lpstr>
      <vt:lpstr>Deduplication</vt:lpstr>
      <vt:lpstr>Reference matching</vt:lpstr>
      <vt:lpstr>Record linkage</vt:lpstr>
      <vt:lpstr>Podobnosti</vt:lpstr>
      <vt:lpstr>Škálovanie na veľké objemy údajov Pri tej náročnosti úplného prepojenia nemusia byť ani až tak veľké</vt:lpstr>
      <vt:lpstr>Projekt</vt:lpstr>
      <vt:lpstr>Datasety</vt:lpstr>
      <vt:lpstr>Spätná väzba: tinyurl.com/iau2018-19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Získavanie a prepájanie dát</dc:title>
  <dc:creator>Jakub Sevcech</dc:creator>
  <cp:lastModifiedBy>Jakub Sevcech</cp:lastModifiedBy>
  <cp:revision>18</cp:revision>
  <dcterms:created xsi:type="dcterms:W3CDTF">2018-10-10T15:22:56Z</dcterms:created>
  <dcterms:modified xsi:type="dcterms:W3CDTF">2018-10-10T21:37:41Z</dcterms:modified>
</cp:coreProperties>
</file>